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8" r:id="rId2"/>
    <p:sldId id="363" r:id="rId3"/>
    <p:sldId id="373" r:id="rId4"/>
    <p:sldId id="374" r:id="rId5"/>
    <p:sldId id="375" r:id="rId6"/>
    <p:sldId id="376" r:id="rId7"/>
    <p:sldId id="377" r:id="rId8"/>
    <p:sldId id="371" r:id="rId9"/>
    <p:sldId id="382" r:id="rId10"/>
    <p:sldId id="383" r:id="rId11"/>
    <p:sldId id="386" r:id="rId12"/>
    <p:sldId id="384" r:id="rId13"/>
    <p:sldId id="316" r:id="rId14"/>
    <p:sldId id="385" r:id="rId15"/>
    <p:sldId id="380" r:id="rId16"/>
    <p:sldId id="379" r:id="rId17"/>
    <p:sldId id="367" r:id="rId18"/>
    <p:sldId id="368" r:id="rId19"/>
    <p:sldId id="387" r:id="rId20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E6B8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 autoAdjust="0"/>
    <p:restoredTop sz="94629" autoAdjust="0"/>
  </p:normalViewPr>
  <p:slideViewPr>
    <p:cSldViewPr>
      <p:cViewPr>
        <p:scale>
          <a:sx n="90" d="100"/>
          <a:sy n="90" d="100"/>
        </p:scale>
        <p:origin x="-140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F9144BE-E628-4CB2-B7C0-4AB2F255DB67}" type="datetimeFigureOut">
              <a:rPr lang="en-US"/>
              <a:pPr/>
              <a:t>3/2/2016</a:t>
            </a:fld>
            <a:endParaRPr lang="en-US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E16DC4-7B3E-4281-B439-17CFAB7228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8545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7FD04D4-2E65-407D-8397-81D33C08E3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6065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345C36E-526E-4E3F-827E-AA340FF02CD5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345C36E-526E-4E3F-827E-AA340FF02CD5}" type="slidenum">
              <a:rPr lang="cs-CZ" smtClean="0"/>
              <a:pPr/>
              <a:t>19</a:t>
            </a:fld>
            <a:endParaRPr lang="cs-CZ" smtClean="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389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160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791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226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244955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368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65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98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7742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272645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173635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socialni-zaclenovani.cz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11"/>
          <p:cNvSpPr txBox="1">
            <a:spLocks noChangeArrowheads="1"/>
          </p:cNvSpPr>
          <p:nvPr/>
        </p:nvSpPr>
        <p:spPr bwMode="auto">
          <a:xfrm>
            <a:off x="6942138" y="6356350"/>
            <a:ext cx="2160587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1100">
                <a:solidFill>
                  <a:schemeClr val="bg2"/>
                </a:solidFill>
                <a:hlinkClick r:id="rId14"/>
              </a:rPr>
              <a:t>www.socialni-zaclenovani.cz</a:t>
            </a:r>
            <a:endParaRPr lang="cs-CZ" sz="110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500">
          <a:solidFill>
            <a:srgbClr val="5F5F5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rgbClr val="5F5F5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rgbClr val="5F5F5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500">
          <a:solidFill>
            <a:srgbClr val="5F5F5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500">
          <a:solidFill>
            <a:srgbClr val="5F5F5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500">
          <a:solidFill>
            <a:srgbClr val="5F5F5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500">
          <a:solidFill>
            <a:srgbClr val="5F5F5F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755650" y="1916113"/>
            <a:ext cx="7561263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2500"/>
          </a:p>
        </p:txBody>
      </p:sp>
      <p:sp>
        <p:nvSpPr>
          <p:cNvPr id="14339" name="Rectangle 6"/>
          <p:cNvSpPr>
            <a:spLocks noChangeArrowheads="1"/>
          </p:cNvSpPr>
          <p:nvPr/>
        </p:nvSpPr>
        <p:spPr bwMode="auto">
          <a:xfrm>
            <a:off x="755650" y="5084763"/>
            <a:ext cx="7740650" cy="969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>
                <a:solidFill>
                  <a:schemeClr val="bg2"/>
                </a:solidFill>
              </a:rPr>
              <a:t>Představení Agentury pro sociální začleňování a Lokálního partnerství </a:t>
            </a:r>
            <a:r>
              <a:rPr lang="cs-CZ" b="1" dirty="0" smtClean="0">
                <a:solidFill>
                  <a:schemeClr val="bg2"/>
                </a:solidFill>
              </a:rPr>
              <a:t>Liberec</a:t>
            </a:r>
            <a:endParaRPr lang="cs-CZ" b="1" dirty="0">
              <a:solidFill>
                <a:schemeClr val="bg2"/>
              </a:solidFill>
            </a:endParaRPr>
          </a:p>
          <a:p>
            <a:pPr>
              <a:spcBef>
                <a:spcPct val="50000"/>
              </a:spcBef>
            </a:pPr>
            <a:r>
              <a:rPr lang="cs-CZ" sz="1400" dirty="0" smtClean="0">
                <a:solidFill>
                  <a:schemeClr val="bg2"/>
                </a:solidFill>
              </a:rPr>
              <a:t>3/2016  </a:t>
            </a:r>
            <a:r>
              <a:rPr lang="cs-CZ" sz="1400" dirty="0" smtClean="0">
                <a:solidFill>
                  <a:schemeClr val="bg2"/>
                </a:solidFill>
              </a:rPr>
              <a:t>Pavel Pech</a:t>
            </a:r>
            <a:endParaRPr lang="cs-CZ" sz="14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496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 smtClean="0">
                <a:solidFill>
                  <a:srgbClr val="5F5F5F"/>
                </a:solidFill>
              </a:rPr>
              <a:t>Struktura </a:t>
            </a:r>
            <a:r>
              <a:rPr lang="cs-CZ" sz="2400" b="1" dirty="0" smtClean="0">
                <a:solidFill>
                  <a:srgbClr val="5F5F5F"/>
                </a:solidFill>
              </a:rPr>
              <a:t>Lokálního partnerství</a:t>
            </a:r>
            <a:endParaRPr lang="en-US" sz="2400" b="1" dirty="0">
              <a:solidFill>
                <a:srgbClr val="5F5F5F"/>
              </a:solidFill>
            </a:endParaRPr>
          </a:p>
        </p:txBody>
      </p:sp>
      <p:sp>
        <p:nvSpPr>
          <p:cNvPr id="118787" name="Text Box 3"/>
          <p:cNvSpPr txBox="1">
            <a:spLocks noChangeArrowheads="1"/>
          </p:cNvSpPr>
          <p:nvPr/>
        </p:nvSpPr>
        <p:spPr bwMode="auto">
          <a:xfrm>
            <a:off x="323850" y="1700213"/>
            <a:ext cx="84963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/>
            <a:r>
              <a:rPr lang="cs-CZ" sz="2000" b="1" dirty="0" smtClean="0"/>
              <a:t>Setkání LP – cca 2x ročně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dirty="0" smtClean="0"/>
              <a:t>Shrnutí událostí za uplynulé období v Pracovních skupinách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dirty="0" smtClean="0"/>
              <a:t>Hlasování a schvalování </a:t>
            </a:r>
            <a:r>
              <a:rPr lang="cs-CZ" dirty="0" smtClean="0"/>
              <a:t>SPSZ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dirty="0" smtClean="0"/>
              <a:t>Plán na další období</a:t>
            </a:r>
            <a:endParaRPr lang="cs-CZ" dirty="0" smtClean="0"/>
          </a:p>
          <a:p>
            <a:pPr lvl="0"/>
            <a:endParaRPr lang="cs-CZ" sz="2000" b="1" dirty="0"/>
          </a:p>
          <a:p>
            <a:r>
              <a:rPr lang="cs-CZ" sz="2000" b="1" dirty="0" smtClean="0"/>
              <a:t>Tematické </a:t>
            </a:r>
            <a:r>
              <a:rPr lang="cs-CZ" sz="2000" b="1" dirty="0" smtClean="0"/>
              <a:t>pracovní </a:t>
            </a:r>
            <a:r>
              <a:rPr lang="cs-CZ" sz="2000" b="1" dirty="0" smtClean="0"/>
              <a:t>skupiny – cca 1x za 6týdnů</a:t>
            </a:r>
            <a:endParaRPr lang="cs-CZ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Bydlení, Zaměstnávání, Vzdělávání, Sociální služby, Bezpečnost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Mapují k</a:t>
            </a:r>
            <a:r>
              <a:rPr lang="cs-CZ" dirty="0" smtClean="0"/>
              <a:t>onkrétní </a:t>
            </a:r>
            <a:r>
              <a:rPr lang="cs-CZ" dirty="0"/>
              <a:t>problémy </a:t>
            </a:r>
            <a:r>
              <a:rPr lang="cs-CZ" dirty="0" smtClean="0"/>
              <a:t>tematických oblastí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N</a:t>
            </a:r>
            <a:r>
              <a:rPr lang="cs-CZ" dirty="0" smtClean="0"/>
              <a:t>avrhují </a:t>
            </a:r>
            <a:r>
              <a:rPr lang="cs-CZ" dirty="0" smtClean="0"/>
              <a:t>opatření, mapují </a:t>
            </a:r>
            <a:r>
              <a:rPr lang="cs-CZ" dirty="0"/>
              <a:t>kapacity k jejich realizaci </a:t>
            </a:r>
            <a:r>
              <a:rPr lang="cs-CZ" dirty="0" smtClean="0"/>
              <a:t>a </a:t>
            </a:r>
            <a:r>
              <a:rPr lang="cs-CZ" dirty="0"/>
              <a:t>zdroje na jejich financování </a:t>
            </a:r>
            <a:endParaRPr lang="cs-CZ" dirty="0" smtClean="0"/>
          </a:p>
          <a:p>
            <a:endParaRPr lang="cs-CZ" sz="2000" dirty="0" smtClean="0"/>
          </a:p>
          <a:p>
            <a:pPr lvl="0"/>
            <a:r>
              <a:rPr lang="cs-CZ" sz="2000" b="1" dirty="0" smtClean="0"/>
              <a:t>PS </a:t>
            </a:r>
            <a:r>
              <a:rPr lang="cs-CZ" sz="2000" b="1" dirty="0"/>
              <a:t>Projekty a </a:t>
            </a:r>
            <a:r>
              <a:rPr lang="cs-CZ" sz="2000" b="1" dirty="0" smtClean="0"/>
              <a:t>implementace – cca 1x měsíčně od srpna 2016</a:t>
            </a:r>
            <a:endParaRPr lang="cs-CZ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Formulují projektové záměry dle cílů SPSZ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Realizováno projektové poradenství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Koordinuje podávání projektových žádostí (OPZ, OPVVV, IROP)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118788" name="Line 4"/>
          <p:cNvSpPr>
            <a:spLocks noChangeShapeType="1"/>
          </p:cNvSpPr>
          <p:nvPr/>
        </p:nvSpPr>
        <p:spPr bwMode="auto">
          <a:xfrm>
            <a:off x="468313" y="1700213"/>
            <a:ext cx="820737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93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496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 smtClean="0">
                <a:solidFill>
                  <a:srgbClr val="5F5F5F"/>
                </a:solidFill>
              </a:rPr>
              <a:t>Struktura Lokálního partnerství</a:t>
            </a:r>
            <a:endParaRPr lang="en-US" sz="2400" b="1" dirty="0">
              <a:solidFill>
                <a:srgbClr val="5F5F5F"/>
              </a:solidFill>
            </a:endParaRPr>
          </a:p>
        </p:txBody>
      </p:sp>
      <p:sp>
        <p:nvSpPr>
          <p:cNvPr id="118787" name="Text Box 3"/>
          <p:cNvSpPr txBox="1">
            <a:spLocks noChangeArrowheads="1"/>
          </p:cNvSpPr>
          <p:nvPr/>
        </p:nvSpPr>
        <p:spPr bwMode="auto">
          <a:xfrm>
            <a:off x="287685" y="1773238"/>
            <a:ext cx="8568630" cy="4370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lvl="1"/>
            <a:endParaRPr lang="cs-CZ" dirty="0" smtClean="0"/>
          </a:p>
          <a:p>
            <a:pPr marL="0" lvl="1"/>
            <a:endParaRPr lang="cs-CZ" dirty="0" smtClean="0"/>
          </a:p>
          <a:p>
            <a:pPr marL="0" lvl="1"/>
            <a:endParaRPr lang="cs-CZ" dirty="0"/>
          </a:p>
          <a:p>
            <a:pPr marL="0" lvl="1"/>
            <a:endParaRPr lang="cs-CZ" dirty="0" smtClean="0"/>
          </a:p>
          <a:p>
            <a:pPr marL="0" lvl="1"/>
            <a:endParaRPr lang="cs-CZ" dirty="0"/>
          </a:p>
          <a:p>
            <a:pPr marL="0" lvl="1"/>
            <a:endParaRPr lang="cs-CZ" dirty="0" smtClean="0"/>
          </a:p>
          <a:p>
            <a:pPr marL="0" lvl="1"/>
            <a:endParaRPr lang="cs-CZ" dirty="0"/>
          </a:p>
          <a:p>
            <a:pPr marL="0" lvl="1"/>
            <a:endParaRPr lang="cs-CZ" dirty="0" smtClean="0"/>
          </a:p>
          <a:p>
            <a:pPr marL="0" lvl="1"/>
            <a:endParaRPr lang="cs-CZ" dirty="0"/>
          </a:p>
          <a:p>
            <a:pPr marL="0" lvl="1"/>
            <a:endParaRPr lang="cs-CZ" dirty="0" smtClean="0"/>
          </a:p>
          <a:p>
            <a:pPr marL="0" lvl="1"/>
            <a:endParaRPr lang="cs-CZ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účastní </a:t>
            </a:r>
            <a:r>
              <a:rPr lang="cs-CZ" dirty="0"/>
              <a:t>se zástupci </a:t>
            </a:r>
            <a:r>
              <a:rPr lang="cs-CZ" dirty="0" smtClean="0"/>
              <a:t>partnerů </a:t>
            </a:r>
            <a:r>
              <a:rPr lang="cs-CZ" dirty="0"/>
              <a:t>napříč jejich </a:t>
            </a:r>
            <a:r>
              <a:rPr lang="cs-CZ" dirty="0" smtClean="0"/>
              <a:t>specializací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pracovní skupina prevence kriminality </a:t>
            </a:r>
            <a:r>
              <a:rPr lang="cs-CZ" dirty="0" smtClean="0"/>
              <a:t>- obvykle již ve městě zřízena  –  vedena manažerem prevence kriminality (účast LK v PSPK)</a:t>
            </a:r>
            <a:endParaRPr lang="cs-CZ" dirty="0"/>
          </a:p>
        </p:txBody>
      </p:sp>
      <p:sp>
        <p:nvSpPr>
          <p:cNvPr id="118788" name="Line 4"/>
          <p:cNvSpPr>
            <a:spLocks noChangeShapeType="1"/>
          </p:cNvSpPr>
          <p:nvPr/>
        </p:nvSpPr>
        <p:spPr bwMode="auto">
          <a:xfrm>
            <a:off x="468313" y="1700213"/>
            <a:ext cx="820737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Vývojový diagram: alternativní postup 14"/>
          <p:cNvSpPr/>
          <p:nvPr/>
        </p:nvSpPr>
        <p:spPr>
          <a:xfrm>
            <a:off x="468313" y="3917667"/>
            <a:ext cx="1825377" cy="792088"/>
          </a:xfrm>
          <a:prstGeom prst="flowChartAlternate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PS bydlení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6" name="Vývojový diagram: alternativní postup 15"/>
          <p:cNvSpPr/>
          <p:nvPr/>
        </p:nvSpPr>
        <p:spPr>
          <a:xfrm>
            <a:off x="2607104" y="3915372"/>
            <a:ext cx="1800200" cy="796678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PS zaměstnávání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7" name="Vývojový diagram: alternativní postup 16"/>
          <p:cNvSpPr/>
          <p:nvPr/>
        </p:nvSpPr>
        <p:spPr>
          <a:xfrm>
            <a:off x="4645446" y="3920050"/>
            <a:ext cx="1800200" cy="796678"/>
          </a:xfrm>
          <a:prstGeom prst="flowChartAlternateProces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PS vzdělávání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8" name="Vývojový diagram: alternativní postup 17"/>
          <p:cNvSpPr/>
          <p:nvPr/>
        </p:nvSpPr>
        <p:spPr>
          <a:xfrm>
            <a:off x="7184830" y="2724716"/>
            <a:ext cx="1799432" cy="796678"/>
          </a:xfrm>
          <a:prstGeom prst="flowChartAlternateProcess">
            <a:avLst/>
          </a:prstGeom>
          <a:solidFill>
            <a:srgbClr val="B61AAB">
              <a:alpha val="29804"/>
            </a:srgbClr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PS projekty a implementace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9" name="Ovál 18"/>
          <p:cNvSpPr/>
          <p:nvPr/>
        </p:nvSpPr>
        <p:spPr>
          <a:xfrm>
            <a:off x="3456037" y="2132856"/>
            <a:ext cx="2304256" cy="1224136"/>
          </a:xfrm>
          <a:prstGeom prst="ellipse">
            <a:avLst/>
          </a:prstGeom>
          <a:solidFill>
            <a:srgbClr val="E6B8D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Lokální partnerství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20" name="Přímá spojnice se šipkou 19"/>
          <p:cNvCxnSpPr>
            <a:stCxn id="19" idx="3"/>
            <a:endCxn id="15" idx="0"/>
          </p:cNvCxnSpPr>
          <p:nvPr/>
        </p:nvCxnSpPr>
        <p:spPr>
          <a:xfrm flipH="1">
            <a:off x="1381002" y="3177721"/>
            <a:ext cx="2412485" cy="7399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endCxn id="16" idx="0"/>
          </p:cNvCxnSpPr>
          <p:nvPr/>
        </p:nvCxnSpPr>
        <p:spPr>
          <a:xfrm flipH="1">
            <a:off x="3507204" y="3284984"/>
            <a:ext cx="560740" cy="6303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endCxn id="17" idx="0"/>
          </p:cNvCxnSpPr>
          <p:nvPr/>
        </p:nvCxnSpPr>
        <p:spPr>
          <a:xfrm>
            <a:off x="5076056" y="3284984"/>
            <a:ext cx="469490" cy="6350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5536230" y="3123055"/>
            <a:ext cx="2339876" cy="74609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5760293" y="2596497"/>
            <a:ext cx="1403995" cy="2564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Vývojový diagram: alternativní postup 25"/>
          <p:cNvSpPr/>
          <p:nvPr/>
        </p:nvSpPr>
        <p:spPr>
          <a:xfrm>
            <a:off x="6804248" y="3936281"/>
            <a:ext cx="1799432" cy="796678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PS rodina a sociální služby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3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496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 smtClean="0">
                <a:solidFill>
                  <a:srgbClr val="5F5F5F"/>
                </a:solidFill>
              </a:rPr>
              <a:t>Struktura a harmonogram tvorby SPSZ </a:t>
            </a:r>
            <a:r>
              <a:rPr lang="cs-CZ" sz="2400" b="1" dirty="0" smtClean="0">
                <a:solidFill>
                  <a:srgbClr val="5F5F5F"/>
                </a:solidFill>
              </a:rPr>
              <a:t>Liberec</a:t>
            </a:r>
            <a:endParaRPr lang="en-US" sz="2400" b="1" dirty="0">
              <a:solidFill>
                <a:srgbClr val="5F5F5F"/>
              </a:solidFill>
            </a:endParaRPr>
          </a:p>
        </p:txBody>
      </p:sp>
      <p:sp>
        <p:nvSpPr>
          <p:cNvPr id="118787" name="Text Box 3"/>
          <p:cNvSpPr txBox="1">
            <a:spLocks noChangeArrowheads="1"/>
          </p:cNvSpPr>
          <p:nvPr/>
        </p:nvSpPr>
        <p:spPr bwMode="auto">
          <a:xfrm>
            <a:off x="323850" y="1773238"/>
            <a:ext cx="8496300" cy="5663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sz="2000" b="1" dirty="0" smtClean="0"/>
              <a:t>Analytická část</a:t>
            </a:r>
            <a:endParaRPr lang="cs-CZ" sz="2000" b="1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stup</a:t>
            </a:r>
            <a:r>
              <a:rPr lang="cs-CZ" dirty="0" smtClean="0"/>
              <a:t>ní analýza – březen/duben 2016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dirty="0" smtClean="0"/>
              <a:t>Pojmenování problémů v rámci pracovních skupin – červen 2016</a:t>
            </a:r>
            <a:endParaRPr lang="cs-CZ" dirty="0" smtClean="0"/>
          </a:p>
          <a:p>
            <a:pPr lvl="0"/>
            <a:endParaRPr lang="cs-CZ" sz="2000" dirty="0" smtClean="0"/>
          </a:p>
          <a:p>
            <a:pPr lvl="0"/>
            <a:r>
              <a:rPr lang="cs-CZ" sz="2000" b="1" dirty="0" smtClean="0"/>
              <a:t>Návrhová část – září 2016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dirty="0" smtClean="0"/>
              <a:t>Priority LP v rámci tematických oblastí (obecné vize)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dirty="0" smtClean="0"/>
              <a:t>Hlavní cíle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dirty="0" smtClean="0"/>
              <a:t>Specifické cíle (kvantifikované, měřitelné, termínované, průběžně evaluované)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dirty="0" smtClean="0"/>
              <a:t>Opatření (konkrétní kroky, garanti, termíny)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dirty="0" smtClean="0"/>
              <a:t>Indikátory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dirty="0" smtClean="0"/>
              <a:t>Projektové </a:t>
            </a:r>
            <a:r>
              <a:rPr lang="cs-CZ" dirty="0" err="1" smtClean="0"/>
              <a:t>fiše</a:t>
            </a:r>
            <a:r>
              <a:rPr lang="cs-CZ" dirty="0" smtClean="0"/>
              <a:t> – PS Projekty; září 2016</a:t>
            </a:r>
          </a:p>
          <a:p>
            <a:pPr lvl="0"/>
            <a:endParaRPr lang="cs-CZ" sz="2000" b="1" dirty="0"/>
          </a:p>
          <a:p>
            <a:pPr lvl="0"/>
            <a:r>
              <a:rPr lang="cs-CZ" sz="2000" b="1" dirty="0" smtClean="0"/>
              <a:t>Schvalování – říjen 2016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dirty="0" smtClean="0"/>
              <a:t>Zastupitelstvo SML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dirty="0" smtClean="0"/>
              <a:t>Řídicí orgán OPZ (MPSV)</a:t>
            </a:r>
            <a:endParaRPr lang="cs-CZ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118788" name="Line 4"/>
          <p:cNvSpPr>
            <a:spLocks noChangeShapeType="1"/>
          </p:cNvSpPr>
          <p:nvPr/>
        </p:nvSpPr>
        <p:spPr bwMode="auto">
          <a:xfrm>
            <a:off x="468313" y="1700213"/>
            <a:ext cx="820737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26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496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 smtClean="0">
                <a:solidFill>
                  <a:srgbClr val="5F5F5F"/>
                </a:solidFill>
              </a:rPr>
              <a:t>Klíčoví </a:t>
            </a:r>
            <a:r>
              <a:rPr lang="cs-CZ" sz="2400" b="1" dirty="0" smtClean="0">
                <a:solidFill>
                  <a:srgbClr val="5F5F5F"/>
                </a:solidFill>
              </a:rPr>
              <a:t>aktéři Lokálního partnerství </a:t>
            </a:r>
            <a:endParaRPr lang="en-US" sz="2400" b="1" dirty="0">
              <a:solidFill>
                <a:srgbClr val="5F5F5F"/>
              </a:solidFill>
            </a:endParaRPr>
          </a:p>
        </p:txBody>
      </p:sp>
      <p:sp>
        <p:nvSpPr>
          <p:cNvPr id="98307" name="Text Box 3"/>
          <p:cNvSpPr txBox="1">
            <a:spLocks noChangeArrowheads="1"/>
          </p:cNvSpPr>
          <p:nvPr/>
        </p:nvSpPr>
        <p:spPr bwMode="auto">
          <a:xfrm>
            <a:off x="323850" y="1773238"/>
            <a:ext cx="84963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sz="2000" b="1" dirty="0" smtClean="0"/>
              <a:t>ASZ </a:t>
            </a:r>
          </a:p>
          <a:p>
            <a:r>
              <a:rPr lang="cs-CZ" b="1" dirty="0"/>
              <a:t>L</a:t>
            </a:r>
            <a:r>
              <a:rPr lang="cs-CZ" b="1" dirty="0" smtClean="0"/>
              <a:t>okální </a:t>
            </a:r>
            <a:r>
              <a:rPr lang="cs-CZ" b="1" dirty="0" smtClean="0"/>
              <a:t>konzultant </a:t>
            </a:r>
            <a:r>
              <a:rPr lang="cs-CZ" b="1" dirty="0" smtClean="0"/>
              <a:t>metodik LK, lokální odborníci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řídí </a:t>
            </a:r>
            <a:r>
              <a:rPr lang="cs-CZ" dirty="0"/>
              <a:t>jednání lokálního partnerství a manažera SPSZ </a:t>
            </a:r>
            <a:r>
              <a:rPr lang="cs-CZ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průběhu spolupráce mezi obcí a Agenturou iniciuje propojení lokálního partnerství s jinými zavedenými strukturami v obci, např. s komisí či výborem, nebo pracovními skupinami jiných strategických </a:t>
            </a:r>
            <a:r>
              <a:rPr lang="cs-CZ" dirty="0" smtClean="0"/>
              <a:t>dokumentů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r>
              <a:rPr lang="cs-CZ" b="1" dirty="0" smtClean="0"/>
              <a:t>Metodik </a:t>
            </a:r>
            <a:r>
              <a:rPr lang="cs-CZ" b="1" dirty="0"/>
              <a:t>LK, lokální </a:t>
            </a:r>
            <a:r>
              <a:rPr lang="cs-CZ" b="1" dirty="0" smtClean="0"/>
              <a:t>odborníci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Mohou se účastnit LP při řešení dílčích problémů a návrhů v rámci tematických oblastí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Poskytují například odborné a projektové poradenství</a:t>
            </a:r>
            <a:endParaRPr lang="cs-CZ" dirty="0"/>
          </a:p>
          <a:p>
            <a:endParaRPr lang="cs-CZ" dirty="0" smtClean="0"/>
          </a:p>
          <a:p>
            <a:r>
              <a:rPr lang="cs-CZ" b="1" dirty="0"/>
              <a:t>L</a:t>
            </a:r>
            <a:r>
              <a:rPr lang="cs-CZ" b="1" dirty="0" smtClean="0"/>
              <a:t>okální </a:t>
            </a:r>
            <a:r>
              <a:rPr lang="cs-CZ" b="1" dirty="0" smtClean="0"/>
              <a:t>koordinátor inkluze (metodik IV)</a:t>
            </a:r>
          </a:p>
          <a:p>
            <a:r>
              <a:rPr lang="cs-CZ" dirty="0" smtClean="0"/>
              <a:t>- od léta 2016 – 5 LKI na 1 regionální centrum </a:t>
            </a:r>
          </a:p>
        </p:txBody>
      </p:sp>
      <p:sp>
        <p:nvSpPr>
          <p:cNvPr id="98308" name="Line 4"/>
          <p:cNvSpPr>
            <a:spLocks noChangeShapeType="1"/>
          </p:cNvSpPr>
          <p:nvPr/>
        </p:nvSpPr>
        <p:spPr bwMode="auto">
          <a:xfrm>
            <a:off x="468313" y="1700213"/>
            <a:ext cx="820737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Obec</a:t>
            </a:r>
          </a:p>
          <a:p>
            <a:pPr marL="0" indent="0">
              <a:buNone/>
            </a:pPr>
            <a:r>
              <a:rPr lang="cs-CZ" sz="1800" dirty="0"/>
              <a:t>vedení </a:t>
            </a:r>
            <a:r>
              <a:rPr lang="cs-CZ" sz="1800" dirty="0" smtClean="0"/>
              <a:t>města</a:t>
            </a:r>
          </a:p>
          <a:p>
            <a:r>
              <a:rPr lang="cs-CZ" sz="1800" b="0" dirty="0" smtClean="0"/>
              <a:t>pověřen </a:t>
            </a:r>
            <a:r>
              <a:rPr lang="cs-CZ" sz="1800" b="0" dirty="0"/>
              <a:t>zastupováním LK při vedení LP – starosta / místostarosta / radní (uvedeno v jednacím řádu LP) - účast na LP, PS, přenos informací z LP a PS k vedení města, radním, </a:t>
            </a:r>
            <a:r>
              <a:rPr lang="cs-CZ" sz="1800" b="0" dirty="0" smtClean="0"/>
              <a:t>zastupitelům</a:t>
            </a:r>
          </a:p>
          <a:p>
            <a:pPr marL="0" indent="0">
              <a:buNone/>
            </a:pPr>
            <a:endParaRPr lang="cs-CZ" sz="1800" b="0" dirty="0" smtClean="0"/>
          </a:p>
          <a:p>
            <a:pPr marL="0" indent="0">
              <a:buNone/>
            </a:pPr>
            <a:r>
              <a:rPr lang="cs-CZ" sz="1800" dirty="0" smtClean="0"/>
              <a:t>manažer </a:t>
            </a:r>
            <a:r>
              <a:rPr lang="cs-CZ" sz="1800" dirty="0"/>
              <a:t>SPSZ obce</a:t>
            </a:r>
          </a:p>
          <a:p>
            <a:r>
              <a:rPr lang="cs-CZ" sz="1800" b="0" dirty="0"/>
              <a:t>úzce spolupracuje s lokálním konzultantem ASZ a postupně přebírá jeho koordinační roli v obci </a:t>
            </a:r>
            <a:endParaRPr lang="en-US" sz="1800" b="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67544" y="980728"/>
            <a:ext cx="822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 smtClean="0">
                <a:solidFill>
                  <a:srgbClr val="5F5F5F"/>
                </a:solidFill>
              </a:rPr>
              <a:t>Klíčoví </a:t>
            </a:r>
            <a:r>
              <a:rPr lang="cs-CZ" sz="2400" b="1" dirty="0" smtClean="0">
                <a:solidFill>
                  <a:srgbClr val="5F5F5F"/>
                </a:solidFill>
              </a:rPr>
              <a:t>aktéři Lokálního partnerství </a:t>
            </a:r>
            <a:endParaRPr lang="en-US" sz="2400" b="1" dirty="0">
              <a:solidFill>
                <a:srgbClr val="5F5F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635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468313" y="1700213"/>
            <a:ext cx="820737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0544" y="1727822"/>
            <a:ext cx="7772400" cy="4293466"/>
          </a:xfrm>
        </p:spPr>
        <p:txBody>
          <a:bodyPr/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cs-CZ" altLang="cs-CZ" sz="1800" b="0" dirty="0" smtClean="0">
                <a:latin typeface="+mn-lt"/>
              </a:rPr>
              <a:t>vedení </a:t>
            </a:r>
            <a:r>
              <a:rPr lang="cs-CZ" altLang="cs-CZ" sz="1800" b="0" dirty="0">
                <a:latin typeface="+mn-lt"/>
              </a:rPr>
              <a:t>lokálního partnerství </a:t>
            </a:r>
            <a:r>
              <a:rPr lang="cs-CZ" altLang="cs-CZ" sz="1800" b="0" dirty="0">
                <a:latin typeface="+mn-lt"/>
              </a:rPr>
              <a:t/>
            </a:r>
            <a:br>
              <a:rPr lang="cs-CZ" altLang="cs-CZ" sz="1800" b="0" dirty="0">
                <a:latin typeface="+mn-lt"/>
              </a:rPr>
            </a:br>
            <a:r>
              <a:rPr lang="cs-CZ" altLang="cs-CZ" sz="1800" b="0" dirty="0" smtClean="0">
                <a:latin typeface="+mn-lt"/>
              </a:rPr>
              <a:t/>
            </a:r>
            <a:br>
              <a:rPr lang="cs-CZ" altLang="cs-CZ" sz="1800" b="0" dirty="0" smtClean="0">
                <a:latin typeface="+mn-lt"/>
              </a:rPr>
            </a:br>
            <a:r>
              <a:rPr lang="cs-CZ" altLang="cs-CZ" sz="1800" b="0" dirty="0" smtClean="0">
                <a:latin typeface="+mn-lt"/>
              </a:rPr>
              <a:t>síťování</a:t>
            </a:r>
            <a:r>
              <a:rPr lang="cs-CZ" altLang="cs-CZ" sz="1800" b="0" dirty="0">
                <a:latin typeface="+mn-lt"/>
              </a:rPr>
              <a:t>, posilování kapacit místních aktérů</a:t>
            </a:r>
            <a:br>
              <a:rPr lang="cs-CZ" altLang="cs-CZ" sz="1800" b="0" dirty="0">
                <a:latin typeface="+mn-lt"/>
              </a:rPr>
            </a:br>
            <a:r>
              <a:rPr lang="cs-CZ" altLang="cs-CZ" sz="1800" b="0" dirty="0" smtClean="0">
                <a:latin typeface="+mn-lt"/>
              </a:rPr>
              <a:t/>
            </a:r>
            <a:br>
              <a:rPr lang="cs-CZ" altLang="cs-CZ" sz="1800" b="0" dirty="0" smtClean="0">
                <a:latin typeface="+mn-lt"/>
              </a:rPr>
            </a:br>
            <a:r>
              <a:rPr lang="cs-CZ" altLang="cs-CZ" sz="1800" b="0" dirty="0" smtClean="0">
                <a:latin typeface="+mn-lt"/>
              </a:rPr>
              <a:t>zajištění/zprostředkování </a:t>
            </a:r>
            <a:r>
              <a:rPr lang="cs-CZ" altLang="cs-CZ" sz="1800" b="0" dirty="0">
                <a:latin typeface="+mn-lt"/>
              </a:rPr>
              <a:t>projektového </a:t>
            </a:r>
            <a:r>
              <a:rPr lang="cs-CZ" altLang="cs-CZ" sz="1800" b="0" dirty="0" smtClean="0">
                <a:latin typeface="+mn-lt"/>
              </a:rPr>
              <a:t>poradenství </a:t>
            </a:r>
            <a:r>
              <a:rPr lang="cs-CZ" altLang="cs-CZ" sz="1800" b="0" dirty="0">
                <a:latin typeface="+mn-lt"/>
              </a:rPr>
              <a:t/>
            </a:r>
            <a:br>
              <a:rPr lang="cs-CZ" altLang="cs-CZ" sz="1800" b="0" dirty="0">
                <a:latin typeface="+mn-lt"/>
              </a:rPr>
            </a:br>
            <a:r>
              <a:rPr lang="cs-CZ" altLang="cs-CZ" sz="1800" b="0" dirty="0" smtClean="0">
                <a:latin typeface="+mn-lt"/>
              </a:rPr>
              <a:t/>
            </a:r>
            <a:br>
              <a:rPr lang="cs-CZ" altLang="cs-CZ" sz="1800" b="0" dirty="0" smtClean="0">
                <a:latin typeface="+mn-lt"/>
              </a:rPr>
            </a:br>
            <a:r>
              <a:rPr lang="cs-CZ" altLang="cs-CZ" sz="1800" b="0" dirty="0" smtClean="0">
                <a:latin typeface="+mn-lt"/>
              </a:rPr>
              <a:t>zajištění/zprostředkování </a:t>
            </a:r>
            <a:r>
              <a:rPr lang="cs-CZ" altLang="cs-CZ" sz="1800" b="0" dirty="0">
                <a:latin typeface="+mn-lt"/>
              </a:rPr>
              <a:t>odborného </a:t>
            </a:r>
            <a:r>
              <a:rPr lang="cs-CZ" altLang="cs-CZ" sz="1800" b="0" dirty="0" smtClean="0">
                <a:latin typeface="+mn-lt"/>
              </a:rPr>
              <a:t>poradenství </a:t>
            </a:r>
            <a:r>
              <a:rPr lang="cs-CZ" altLang="cs-CZ" sz="1800" b="0" dirty="0">
                <a:latin typeface="+mn-lt"/>
              </a:rPr>
              <a:t/>
            </a:r>
            <a:br>
              <a:rPr lang="cs-CZ" altLang="cs-CZ" sz="1800" b="0" dirty="0">
                <a:latin typeface="+mn-lt"/>
              </a:rPr>
            </a:br>
            <a:r>
              <a:rPr lang="cs-CZ" altLang="cs-CZ" sz="1800" b="0" dirty="0" smtClean="0">
                <a:latin typeface="+mn-lt"/>
              </a:rPr>
              <a:t/>
            </a:r>
            <a:br>
              <a:rPr lang="cs-CZ" altLang="cs-CZ" sz="1800" b="0" dirty="0" smtClean="0">
                <a:latin typeface="+mn-lt"/>
              </a:rPr>
            </a:br>
            <a:r>
              <a:rPr lang="cs-CZ" altLang="cs-CZ" sz="1800" b="0" dirty="0" smtClean="0">
                <a:latin typeface="+mn-lt"/>
              </a:rPr>
              <a:t>iniciuje tvorbu SPSZ</a:t>
            </a:r>
            <a:br>
              <a:rPr lang="cs-CZ" altLang="cs-CZ" sz="1800" b="0" dirty="0" smtClean="0">
                <a:latin typeface="+mn-lt"/>
              </a:rPr>
            </a:br>
            <a:r>
              <a:rPr lang="cs-CZ" altLang="cs-CZ" sz="1800" b="0" dirty="0" smtClean="0">
                <a:latin typeface="+mn-lt"/>
              </a:rPr>
              <a:t/>
            </a:r>
            <a:br>
              <a:rPr lang="cs-CZ" altLang="cs-CZ" sz="1800" b="0" dirty="0" smtClean="0">
                <a:latin typeface="+mn-lt"/>
              </a:rPr>
            </a:br>
            <a:r>
              <a:rPr lang="cs-CZ" sz="1800" b="0" dirty="0" smtClean="0">
                <a:latin typeface="+mn-lt"/>
              </a:rPr>
              <a:t>poskytování </a:t>
            </a:r>
            <a:r>
              <a:rPr lang="cs-CZ" sz="1800" b="0" dirty="0" smtClean="0">
                <a:latin typeface="+mn-lt"/>
              </a:rPr>
              <a:t>metodické podpory </a:t>
            </a:r>
            <a:r>
              <a:rPr lang="cs-CZ" sz="1800" b="0" dirty="0">
                <a:latin typeface="+mn-lt"/>
              </a:rPr>
              <a:t>v plánování, implementaci a zajištění prostředků na realizace opatření a aktivit, zejména ze strukturálních fondů</a:t>
            </a:r>
            <a:r>
              <a:rPr lang="cs-CZ" altLang="cs-CZ" sz="1800" b="0" dirty="0">
                <a:latin typeface="+mn-lt"/>
              </a:rPr>
              <a:t/>
            </a:r>
            <a:br>
              <a:rPr lang="cs-CZ" altLang="cs-CZ" sz="1800" b="0" dirty="0">
                <a:latin typeface="+mn-lt"/>
              </a:rPr>
            </a:br>
            <a:r>
              <a:rPr lang="cs-CZ" altLang="cs-CZ" sz="1800" b="0" dirty="0" smtClean="0">
                <a:latin typeface="+mn-lt"/>
              </a:rPr>
              <a:t/>
            </a:r>
            <a:br>
              <a:rPr lang="cs-CZ" altLang="cs-CZ" sz="1800" b="0" dirty="0" smtClean="0">
                <a:latin typeface="+mn-lt"/>
              </a:rPr>
            </a:br>
            <a:r>
              <a:rPr lang="cs-CZ" altLang="cs-CZ" sz="1800" b="0" dirty="0" smtClean="0">
                <a:latin typeface="+mn-lt"/>
              </a:rPr>
              <a:t>zprostředkování </a:t>
            </a:r>
            <a:r>
              <a:rPr lang="cs-CZ" altLang="cs-CZ" sz="1800" b="0" dirty="0">
                <a:latin typeface="+mn-lt"/>
              </a:rPr>
              <a:t>podnětů z lokality na centrální úroveň</a:t>
            </a:r>
            <a:br>
              <a:rPr lang="cs-CZ" altLang="cs-CZ" sz="1800" b="0" dirty="0">
                <a:latin typeface="+mn-lt"/>
              </a:rPr>
            </a:br>
            <a:r>
              <a:rPr lang="cs-CZ" altLang="cs-CZ" sz="2000" b="0" dirty="0">
                <a:latin typeface="+mn-lt"/>
              </a:rPr>
              <a:t/>
            </a:r>
            <a:br>
              <a:rPr lang="cs-CZ" altLang="cs-CZ" sz="2000" b="0" dirty="0">
                <a:latin typeface="+mn-lt"/>
              </a:rPr>
            </a:br>
            <a:endParaRPr lang="cs-CZ" sz="2000" dirty="0">
              <a:latin typeface="+mn-lt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32727" y="1142040"/>
            <a:ext cx="8496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b="1" dirty="0">
                <a:solidFill>
                  <a:srgbClr val="5F5F5F"/>
                </a:solidFill>
              </a:rPr>
              <a:t>Role lokálního </a:t>
            </a:r>
            <a:r>
              <a:rPr lang="cs-CZ" altLang="cs-CZ" sz="2400" b="1" dirty="0" smtClean="0">
                <a:solidFill>
                  <a:srgbClr val="5F5F5F"/>
                </a:solidFill>
              </a:rPr>
              <a:t>konzultanta</a:t>
            </a:r>
            <a:endParaRPr lang="en-US" altLang="cs-CZ" sz="2400" b="1" dirty="0">
              <a:solidFill>
                <a:srgbClr val="5F5F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46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468313" y="1700213"/>
            <a:ext cx="820737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0544" y="1727822"/>
            <a:ext cx="7772400" cy="4653506"/>
          </a:xfrm>
        </p:spPr>
        <p:txBody>
          <a:bodyPr/>
          <a:lstStyle/>
          <a:p>
            <a:pPr eaLnBrk="1" hangingPunct="1"/>
            <a:r>
              <a:rPr lang="cs-CZ" sz="2000" b="0" dirty="0" smtClean="0">
                <a:latin typeface="+mn-lt"/>
              </a:rPr>
              <a:t>- </a:t>
            </a:r>
            <a:r>
              <a:rPr lang="cs-CZ" sz="1800" b="0" dirty="0" smtClean="0">
                <a:latin typeface="+mn-lt"/>
              </a:rPr>
              <a:t>spolupracuje </a:t>
            </a:r>
            <a:r>
              <a:rPr lang="cs-CZ" sz="1800" b="0" dirty="0">
                <a:latin typeface="+mn-lt"/>
              </a:rPr>
              <a:t>s lokálním </a:t>
            </a:r>
            <a:r>
              <a:rPr lang="cs-CZ" sz="1800" b="0" dirty="0" smtClean="0">
                <a:latin typeface="+mn-lt"/>
              </a:rPr>
              <a:t>konzultantem </a:t>
            </a:r>
            <a:r>
              <a:rPr lang="cs-CZ" sz="1800" b="0" dirty="0">
                <a:latin typeface="+mn-lt"/>
              </a:rPr>
              <a:t>a postupně přebírá jeho koordinační roli v </a:t>
            </a:r>
            <a:r>
              <a:rPr lang="cs-CZ" sz="1800" b="0" dirty="0" smtClean="0">
                <a:latin typeface="+mn-lt"/>
              </a:rPr>
              <a:t>lokalitě</a:t>
            </a:r>
            <a:br>
              <a:rPr lang="cs-CZ" sz="1800" b="0" dirty="0" smtClean="0">
                <a:latin typeface="+mn-lt"/>
              </a:rPr>
            </a:br>
            <a:r>
              <a:rPr lang="cs-CZ" sz="1800" b="0" dirty="0" smtClean="0">
                <a:latin typeface="+mn-lt"/>
              </a:rPr>
              <a:t/>
            </a:r>
            <a:br>
              <a:rPr lang="cs-CZ" sz="1800" b="0" dirty="0" smtClean="0">
                <a:latin typeface="+mn-lt"/>
              </a:rPr>
            </a:br>
            <a:r>
              <a:rPr lang="cs-CZ" sz="1800" b="0" dirty="0" smtClean="0">
                <a:latin typeface="+mn-lt"/>
              </a:rPr>
              <a:t>- účastní se jednání lokálního partnerství / pracovních skupin (PS</a:t>
            </a:r>
            <a:r>
              <a:rPr lang="cs-CZ" sz="1800" b="0" dirty="0" smtClean="0">
                <a:latin typeface="+mn-lt"/>
              </a:rPr>
              <a:t>)</a:t>
            </a:r>
            <a:br>
              <a:rPr lang="cs-CZ" sz="1800" b="0" dirty="0" smtClean="0">
                <a:latin typeface="+mn-lt"/>
              </a:rPr>
            </a:br>
            <a:r>
              <a:rPr lang="cs-CZ" sz="1800" dirty="0">
                <a:latin typeface="+mn-lt"/>
              </a:rPr>
              <a:t/>
            </a:r>
            <a:br>
              <a:rPr lang="cs-CZ" sz="1800" dirty="0">
                <a:latin typeface="+mn-lt"/>
              </a:rPr>
            </a:br>
            <a:r>
              <a:rPr lang="cs-CZ" altLang="cs-CZ" sz="1800" b="0" dirty="0" smtClean="0">
                <a:latin typeface="+mn-lt"/>
              </a:rPr>
              <a:t>- </a:t>
            </a:r>
            <a:r>
              <a:rPr lang="cs-CZ" sz="1800" b="0" dirty="0" smtClean="0">
                <a:latin typeface="+mn-lt"/>
              </a:rPr>
              <a:t>v </a:t>
            </a:r>
            <a:r>
              <a:rPr lang="cs-CZ" sz="1800" b="0" dirty="0">
                <a:latin typeface="+mn-lt"/>
              </a:rPr>
              <a:t>době přípravy S</a:t>
            </a:r>
            <a:r>
              <a:rPr lang="cs-CZ" sz="1800" b="0" dirty="0" smtClean="0">
                <a:latin typeface="+mn-lt"/>
              </a:rPr>
              <a:t>PSZ </a:t>
            </a:r>
            <a:r>
              <a:rPr lang="cs-CZ" sz="1800" b="0" dirty="0">
                <a:latin typeface="+mn-lt"/>
              </a:rPr>
              <a:t>připravuje podklady pro jednání </a:t>
            </a:r>
            <a:r>
              <a:rPr lang="cs-CZ" sz="1800" b="0" dirty="0" smtClean="0">
                <a:latin typeface="+mn-lt"/>
              </a:rPr>
              <a:t>PS</a:t>
            </a:r>
            <a:br>
              <a:rPr lang="cs-CZ" sz="1800" b="0" dirty="0" smtClean="0">
                <a:latin typeface="+mn-lt"/>
              </a:rPr>
            </a:br>
            <a:r>
              <a:rPr lang="cs-CZ" sz="1800" b="0" dirty="0" smtClean="0">
                <a:latin typeface="+mn-lt"/>
              </a:rPr>
              <a:t/>
            </a:r>
            <a:br>
              <a:rPr lang="cs-CZ" sz="1800" b="0" dirty="0" smtClean="0">
                <a:latin typeface="+mn-lt"/>
              </a:rPr>
            </a:br>
            <a:r>
              <a:rPr lang="cs-CZ" sz="1800" b="0" dirty="0" smtClean="0">
                <a:latin typeface="+mn-lt"/>
              </a:rPr>
              <a:t>- monitoruje </a:t>
            </a:r>
            <a:r>
              <a:rPr lang="cs-CZ" sz="1800" b="0" dirty="0">
                <a:latin typeface="+mn-lt"/>
              </a:rPr>
              <a:t>přípravu </a:t>
            </a:r>
            <a:r>
              <a:rPr lang="cs-CZ" sz="1800" b="0" dirty="0" smtClean="0">
                <a:latin typeface="+mn-lt"/>
              </a:rPr>
              <a:t>SPSZ; připomínkuje a následně evaluuje SPSZ a plnění jeho cílů</a:t>
            </a:r>
            <a:br>
              <a:rPr lang="cs-CZ" sz="1800" b="0" dirty="0" smtClean="0">
                <a:latin typeface="+mn-lt"/>
              </a:rPr>
            </a:br>
            <a:r>
              <a:rPr lang="cs-CZ" sz="1800" b="0" dirty="0" smtClean="0">
                <a:latin typeface="+mn-lt"/>
              </a:rPr>
              <a:t/>
            </a:r>
            <a:br>
              <a:rPr lang="cs-CZ" sz="1800" b="0" dirty="0" smtClean="0">
                <a:latin typeface="+mn-lt"/>
              </a:rPr>
            </a:br>
            <a:r>
              <a:rPr lang="cs-CZ" sz="1800" b="0" dirty="0" smtClean="0">
                <a:latin typeface="+mn-lt"/>
              </a:rPr>
              <a:t>- je </a:t>
            </a:r>
            <a:r>
              <a:rPr lang="cs-CZ" sz="1800" b="0" dirty="0">
                <a:latin typeface="+mn-lt"/>
              </a:rPr>
              <a:t>styčnou osobou města pro jednání s </a:t>
            </a:r>
            <a:r>
              <a:rPr lang="cs-CZ" sz="1800" b="0" dirty="0" smtClean="0">
                <a:latin typeface="+mn-lt"/>
              </a:rPr>
              <a:t>ASZ</a:t>
            </a:r>
            <a:r>
              <a:rPr lang="cs-CZ" sz="1800" b="0" dirty="0">
                <a:latin typeface="+mn-lt"/>
              </a:rPr>
              <a:t> </a:t>
            </a:r>
            <a:r>
              <a:rPr lang="cs-CZ" sz="1800" b="0" dirty="0" smtClean="0">
                <a:latin typeface="+mn-lt"/>
              </a:rPr>
              <a:t>a </a:t>
            </a:r>
            <a:r>
              <a:rPr lang="cs-CZ" sz="1800" b="0" dirty="0" smtClean="0">
                <a:latin typeface="+mn-lt"/>
              </a:rPr>
              <a:t>připravuje </a:t>
            </a:r>
            <a:r>
              <a:rPr lang="cs-CZ" sz="1800" b="0" dirty="0">
                <a:latin typeface="+mn-lt"/>
              </a:rPr>
              <a:t>materiály do orgánů </a:t>
            </a:r>
            <a:r>
              <a:rPr lang="cs-CZ" sz="1800" b="0" dirty="0" smtClean="0">
                <a:latin typeface="+mn-lt"/>
              </a:rPr>
              <a:t>obce</a:t>
            </a:r>
            <a:r>
              <a:rPr lang="cs-CZ" sz="1800" b="0" dirty="0">
                <a:latin typeface="+mn-lt"/>
              </a:rPr>
              <a:t> </a:t>
            </a:r>
            <a:r>
              <a:rPr lang="cs-CZ" sz="1800" b="0" dirty="0" smtClean="0">
                <a:latin typeface="+mn-lt"/>
              </a:rPr>
              <a:t>a </a:t>
            </a:r>
            <a:r>
              <a:rPr lang="cs-CZ" sz="1800" b="0" dirty="0" smtClean="0">
                <a:latin typeface="+mn-lt"/>
              </a:rPr>
              <a:t>informuje </a:t>
            </a:r>
            <a:r>
              <a:rPr lang="cs-CZ" sz="1800" b="0" dirty="0">
                <a:latin typeface="+mn-lt"/>
              </a:rPr>
              <a:t>obec o všech stránkách práce </a:t>
            </a:r>
            <a:r>
              <a:rPr lang="cs-CZ" sz="1800" b="0" dirty="0" smtClean="0">
                <a:latin typeface="+mn-lt"/>
              </a:rPr>
              <a:t>ASZ</a:t>
            </a:r>
            <a:br>
              <a:rPr lang="cs-CZ" sz="1800" b="0" dirty="0" smtClean="0">
                <a:latin typeface="+mn-lt"/>
              </a:rPr>
            </a:br>
            <a:r>
              <a:rPr lang="cs-CZ" altLang="cs-CZ" sz="1800" b="0" dirty="0">
                <a:latin typeface="+mn-lt"/>
              </a:rPr>
              <a:t/>
            </a:r>
            <a:br>
              <a:rPr lang="cs-CZ" altLang="cs-CZ" sz="1800" b="0" dirty="0">
                <a:latin typeface="+mn-lt"/>
              </a:rPr>
            </a:br>
            <a:r>
              <a:rPr lang="cs-CZ" altLang="cs-CZ" sz="1800" b="0" dirty="0" smtClean="0">
                <a:latin typeface="+mn-lt"/>
              </a:rPr>
              <a:t>ve </a:t>
            </a:r>
            <a:r>
              <a:rPr lang="cs-CZ" altLang="cs-CZ" sz="1800" b="0" dirty="0">
                <a:latin typeface="+mn-lt"/>
              </a:rPr>
              <a:t>spolupráci s ASZ se podílí na projektovém poradenství, jak ve fázi přípravy projektů, tak ve fázi realizace</a:t>
            </a:r>
            <a:br>
              <a:rPr lang="cs-CZ" altLang="cs-CZ" sz="1800" b="0" dirty="0">
                <a:latin typeface="+mn-lt"/>
              </a:rPr>
            </a:br>
            <a:r>
              <a:rPr lang="cs-CZ" altLang="cs-CZ" sz="2000" b="0" dirty="0">
                <a:latin typeface="+mn-lt"/>
              </a:rPr>
              <a:t/>
            </a:r>
            <a:br>
              <a:rPr lang="cs-CZ" altLang="cs-CZ" sz="2000" b="0" dirty="0">
                <a:latin typeface="+mn-lt"/>
              </a:rPr>
            </a:br>
            <a:endParaRPr lang="cs-CZ" sz="2000" dirty="0">
              <a:latin typeface="+mn-lt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32727" y="1142040"/>
            <a:ext cx="8496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b="1" dirty="0" smtClean="0">
                <a:solidFill>
                  <a:srgbClr val="5F5F5F"/>
                </a:solidFill>
              </a:rPr>
              <a:t>Manažer SPSZ</a:t>
            </a:r>
            <a:endParaRPr lang="en-US" altLang="cs-CZ" sz="2400" b="1" dirty="0">
              <a:solidFill>
                <a:srgbClr val="5F5F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88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496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 smtClean="0">
                <a:solidFill>
                  <a:srgbClr val="5F5F5F"/>
                </a:solidFill>
              </a:rPr>
              <a:t>Klíčoví aktéři </a:t>
            </a:r>
            <a:endParaRPr lang="en-US" sz="2400" b="1" dirty="0">
              <a:solidFill>
                <a:srgbClr val="5F5F5F"/>
              </a:solidFill>
            </a:endParaRPr>
          </a:p>
        </p:txBody>
      </p:sp>
      <p:sp>
        <p:nvSpPr>
          <p:cNvPr id="98307" name="Text Box 3"/>
          <p:cNvSpPr txBox="1">
            <a:spLocks noChangeArrowheads="1"/>
          </p:cNvSpPr>
          <p:nvPr/>
        </p:nvSpPr>
        <p:spPr bwMode="auto">
          <a:xfrm>
            <a:off x="323850" y="1773238"/>
            <a:ext cx="84963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Vedení </a:t>
            </a:r>
            <a:r>
              <a:rPr lang="cs-CZ" b="1" dirty="0" smtClean="0"/>
              <a:t>města (státní správa, samospráva)</a:t>
            </a:r>
            <a:endParaRPr lang="cs-CZ" b="1" dirty="0" smtClean="0"/>
          </a:p>
          <a:p>
            <a:r>
              <a:rPr lang="cs-CZ" dirty="0" smtClean="0"/>
              <a:t>Odbor sociálních věcí, odbor školství, odbor majetku + správa majetku, příspěvkové organizace města – Technické služby, MŠ, ZŠ, </a:t>
            </a:r>
            <a:r>
              <a:rPr lang="cs-CZ" dirty="0" smtClean="0"/>
              <a:t>DDM, OSPOD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Krajský </a:t>
            </a:r>
            <a:r>
              <a:rPr lang="cs-CZ" b="1" dirty="0"/>
              <a:t>úřad </a:t>
            </a:r>
            <a:r>
              <a:rPr lang="cs-CZ" dirty="0"/>
              <a:t>– odbor sociální, odbor školství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Místní akční skupina </a:t>
            </a:r>
            <a:r>
              <a:rPr lang="cs-CZ" dirty="0" smtClean="0"/>
              <a:t>(u obcí do 25 tis. obyvatel)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Městská </a:t>
            </a:r>
            <a:r>
              <a:rPr lang="cs-CZ" b="1" dirty="0"/>
              <a:t>policie a Policie ČR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Úřad práce, kontaktní pracoviště </a:t>
            </a:r>
            <a:r>
              <a:rPr lang="cs-CZ" dirty="0" smtClean="0"/>
              <a:t>– odd. SSP, HN + odd. zaměstnanosti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Úřad práce, krajská pobočka </a:t>
            </a:r>
            <a:r>
              <a:rPr lang="cs-CZ" dirty="0" smtClean="0"/>
              <a:t>– odd. APZ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NNO – </a:t>
            </a:r>
            <a:r>
              <a:rPr lang="cs-CZ" dirty="0" smtClean="0"/>
              <a:t>zejména v oblasti sociálních služeb a volnočasových aktivit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SŠ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Probační a mediační služba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Majitelé </a:t>
            </a:r>
            <a:r>
              <a:rPr lang="cs-CZ" dirty="0" smtClean="0"/>
              <a:t>nemovitostí, podnikatelé, zájmové spolky, lékaři a další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Sociálně </a:t>
            </a:r>
            <a:r>
              <a:rPr lang="cs-CZ" b="1" dirty="0"/>
              <a:t>znevýhodnění + občané </a:t>
            </a:r>
            <a:r>
              <a:rPr lang="cs-CZ" b="1" dirty="0" smtClean="0"/>
              <a:t>města - </a:t>
            </a:r>
            <a:r>
              <a:rPr lang="cs-CZ" dirty="0" smtClean="0"/>
              <a:t>zjišťování potřeb – </a:t>
            </a:r>
            <a:r>
              <a:rPr lang="cs-CZ" dirty="0" err="1" smtClean="0"/>
              <a:t>focus</a:t>
            </a:r>
            <a:r>
              <a:rPr lang="cs-CZ" dirty="0" smtClean="0"/>
              <a:t> </a:t>
            </a:r>
            <a:r>
              <a:rPr lang="cs-CZ" dirty="0" err="1" smtClean="0"/>
              <a:t>groups</a:t>
            </a:r>
            <a:r>
              <a:rPr lang="cs-CZ" dirty="0" smtClean="0"/>
              <a:t>, </a:t>
            </a:r>
            <a:r>
              <a:rPr lang="cs-CZ" dirty="0" smtClean="0"/>
              <a:t>veřejná setkání</a:t>
            </a:r>
            <a:endParaRPr lang="en-US" dirty="0"/>
          </a:p>
        </p:txBody>
      </p:sp>
      <p:sp>
        <p:nvSpPr>
          <p:cNvPr id="98308" name="Line 4"/>
          <p:cNvSpPr>
            <a:spLocks noChangeShapeType="1"/>
          </p:cNvSpPr>
          <p:nvPr/>
        </p:nvSpPr>
        <p:spPr bwMode="auto">
          <a:xfrm>
            <a:off x="468313" y="1700213"/>
            <a:ext cx="820737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06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496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sz="2400" b="1" dirty="0" smtClean="0">
                <a:solidFill>
                  <a:srgbClr val="5F5F5F"/>
                </a:solidFill>
              </a:rPr>
              <a:t>Aktivity ASZ</a:t>
            </a:r>
            <a:r>
              <a:rPr lang="cs-CZ" sz="2400" b="1" dirty="0" smtClean="0">
                <a:solidFill>
                  <a:srgbClr val="5F5F5F"/>
                </a:solidFill>
              </a:rPr>
              <a:t> </a:t>
            </a:r>
            <a:r>
              <a:rPr lang="cs-CZ" sz="2400" b="1" dirty="0" smtClean="0">
                <a:solidFill>
                  <a:srgbClr val="5F5F5F"/>
                </a:solidFill>
              </a:rPr>
              <a:t>v </a:t>
            </a:r>
            <a:r>
              <a:rPr lang="cs-CZ" sz="2400" b="1" dirty="0" smtClean="0">
                <a:solidFill>
                  <a:srgbClr val="5F5F5F"/>
                </a:solidFill>
              </a:rPr>
              <a:t>prvních měsících spolupráce s lokalitou</a:t>
            </a:r>
            <a:endParaRPr lang="cs-CZ" sz="2400" dirty="0">
              <a:solidFill>
                <a:srgbClr val="5F5F5F"/>
              </a:solidFill>
            </a:endParaRPr>
          </a:p>
        </p:txBody>
      </p:sp>
      <p:sp>
        <p:nvSpPr>
          <p:cNvPr id="98307" name="Text Box 3"/>
          <p:cNvSpPr txBox="1">
            <a:spLocks noChangeArrowheads="1"/>
          </p:cNvSpPr>
          <p:nvPr/>
        </p:nvSpPr>
        <p:spPr bwMode="auto">
          <a:xfrm>
            <a:off x="323850" y="1773238"/>
            <a:ext cx="849630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seznámení </a:t>
            </a:r>
            <a:r>
              <a:rPr lang="cs-CZ" dirty="0"/>
              <a:t>s </a:t>
            </a:r>
            <a:r>
              <a:rPr lang="cs-CZ" dirty="0" smtClean="0"/>
              <a:t>lokalitou, </a:t>
            </a:r>
            <a:r>
              <a:rPr lang="cs-CZ" dirty="0"/>
              <a:t>síťování </a:t>
            </a:r>
            <a:r>
              <a:rPr lang="cs-CZ" dirty="0" smtClean="0"/>
              <a:t>partnerů (individuální schůzky –  představení činnosti </a:t>
            </a:r>
            <a:r>
              <a:rPr lang="cs-CZ" dirty="0" smtClean="0"/>
              <a:t>ASZ – probíhá od ledna 2016</a:t>
            </a:r>
            <a:endParaRPr lang="cs-CZ" dirty="0" smtClean="0"/>
          </a:p>
          <a:p>
            <a:pPr marL="342900" indent="-342900">
              <a:buFontTx/>
              <a:buChar char="-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vznik Lokálního partnerství - schválení jednacího řádu + rozdělení </a:t>
            </a:r>
            <a:r>
              <a:rPr lang="cs-CZ" dirty="0"/>
              <a:t>do pracovních skupin </a:t>
            </a:r>
            <a:r>
              <a:rPr lang="cs-CZ" dirty="0" smtClean="0"/>
              <a:t>(na </a:t>
            </a:r>
            <a:r>
              <a:rPr lang="cs-CZ" dirty="0"/>
              <a:t>prvních jednáních PS jsou určeny garanti</a:t>
            </a:r>
            <a:r>
              <a:rPr lang="cs-CZ" dirty="0" smtClean="0"/>
              <a:t>) – DNES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Zahájení jednání pracovních skupin – březen/duben 2016</a:t>
            </a:r>
            <a:endParaRPr lang="cs-CZ" dirty="0" smtClean="0"/>
          </a:p>
          <a:p>
            <a:pPr marL="342900" lvl="0" indent="-342900">
              <a:buFontTx/>
              <a:buChar char="-"/>
            </a:pPr>
            <a:endParaRPr lang="cs-CZ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dirty="0" smtClean="0"/>
              <a:t>vstupní analýza (LK + výzkumník) – výtahy z dokumentů, sběr dat, individuální pohovory (leden až duben 2016)</a:t>
            </a:r>
          </a:p>
          <a:p>
            <a:pPr marL="342900" lvl="0" indent="-342900">
              <a:buFontTx/>
              <a:buChar char="-"/>
            </a:pPr>
            <a:endParaRPr lang="cs-CZ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dirty="0" smtClean="0"/>
              <a:t>ad hoc tvorba </a:t>
            </a:r>
            <a:r>
              <a:rPr lang="cs-CZ" dirty="0"/>
              <a:t>projektového záměru/projektové </a:t>
            </a:r>
            <a:r>
              <a:rPr lang="cs-CZ" dirty="0" smtClean="0"/>
              <a:t>žádosti</a:t>
            </a:r>
          </a:p>
          <a:p>
            <a:pPr marL="342900" lvl="0" indent="-342900">
              <a:buFontTx/>
              <a:buChar char="-"/>
            </a:pPr>
            <a:endParaRPr lang="cs-CZ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dirty="0" smtClean="0"/>
              <a:t>zahájení </a:t>
            </a:r>
            <a:r>
              <a:rPr lang="cs-CZ" dirty="0"/>
              <a:t>strategického </a:t>
            </a:r>
            <a:r>
              <a:rPr lang="cs-CZ" dirty="0" smtClean="0"/>
              <a:t>plánování – výstupem je SPSZ (</a:t>
            </a:r>
            <a:r>
              <a:rPr lang="cs-CZ" dirty="0" smtClean="0"/>
              <a:t>září </a:t>
            </a:r>
            <a:r>
              <a:rPr lang="cs-CZ" dirty="0" smtClean="0"/>
              <a:t>2016</a:t>
            </a:r>
            <a:r>
              <a:rPr lang="cs-CZ" sz="2000" dirty="0" smtClean="0"/>
              <a:t>)</a:t>
            </a:r>
          </a:p>
          <a:p>
            <a:pPr marL="285750" lvl="0" indent="-285750">
              <a:buFontTx/>
              <a:buChar char="-"/>
            </a:pPr>
            <a:endParaRPr lang="en-US" sz="1600" b="1" dirty="0"/>
          </a:p>
        </p:txBody>
      </p:sp>
      <p:sp>
        <p:nvSpPr>
          <p:cNvPr id="98308" name="Line 4"/>
          <p:cNvSpPr>
            <a:spLocks noChangeShapeType="1"/>
          </p:cNvSpPr>
          <p:nvPr/>
        </p:nvSpPr>
        <p:spPr bwMode="auto">
          <a:xfrm>
            <a:off x="468313" y="1700213"/>
            <a:ext cx="820737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65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755650" y="1916113"/>
            <a:ext cx="7561263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2500"/>
          </a:p>
        </p:txBody>
      </p:sp>
      <p:sp>
        <p:nvSpPr>
          <p:cNvPr id="2" name="TextovéPole 1"/>
          <p:cNvSpPr txBox="1"/>
          <p:nvPr/>
        </p:nvSpPr>
        <p:spPr>
          <a:xfrm>
            <a:off x="2143517" y="2389188"/>
            <a:ext cx="475252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/>
              <a:t>Děkuji za pozornost</a:t>
            </a:r>
          </a:p>
          <a:p>
            <a:pPr algn="ctr"/>
            <a:r>
              <a:rPr lang="cs-CZ" sz="2000" b="1" dirty="0"/>
              <a:t>a</a:t>
            </a:r>
            <a:r>
              <a:rPr lang="cs-CZ" sz="2000" b="1" dirty="0" smtClean="0"/>
              <a:t> těším se na spolupráci</a:t>
            </a:r>
          </a:p>
          <a:p>
            <a:pPr algn="ctr"/>
            <a:endParaRPr lang="cs-CZ" b="1" dirty="0" smtClean="0"/>
          </a:p>
          <a:p>
            <a:pPr algn="ctr"/>
            <a:endParaRPr lang="cs-CZ" b="1" dirty="0"/>
          </a:p>
          <a:p>
            <a:pPr algn="ctr"/>
            <a:endParaRPr lang="cs-CZ" b="1" dirty="0"/>
          </a:p>
          <a:p>
            <a:pPr algn="ctr"/>
            <a:r>
              <a:rPr lang="cs-CZ" sz="1600" b="1" dirty="0" smtClean="0"/>
              <a:t>Pavel Pech</a:t>
            </a:r>
          </a:p>
          <a:p>
            <a:pPr algn="ctr"/>
            <a:r>
              <a:rPr lang="cs-CZ" sz="1200" dirty="0" smtClean="0"/>
              <a:t>Metodik</a:t>
            </a:r>
            <a:endParaRPr lang="cs-CZ" sz="1200" dirty="0"/>
          </a:p>
          <a:p>
            <a:pPr algn="ctr"/>
            <a:r>
              <a:rPr lang="cs-CZ" sz="1200" dirty="0"/>
              <a:t>Regionální centrum Střed</a:t>
            </a:r>
          </a:p>
          <a:p>
            <a:pPr algn="ctr"/>
            <a:r>
              <a:rPr lang="cs-CZ" sz="1200" dirty="0"/>
              <a:t>Odbor pro sociální začleňování (Agentura</a:t>
            </a:r>
            <a:r>
              <a:rPr lang="cs-CZ" sz="1200" dirty="0" smtClean="0"/>
              <a:t>)</a:t>
            </a:r>
          </a:p>
          <a:p>
            <a:pPr algn="ctr"/>
            <a:r>
              <a:rPr lang="de-DE" sz="1400" b="1" dirty="0"/>
              <a:t>Tel: +420 702 129 </a:t>
            </a:r>
            <a:r>
              <a:rPr lang="de-DE" sz="1400" b="1" dirty="0" smtClean="0"/>
              <a:t>837</a:t>
            </a:r>
            <a:endParaRPr lang="cs-CZ" sz="1400" b="1" dirty="0" smtClean="0"/>
          </a:p>
          <a:p>
            <a:pPr algn="ctr"/>
            <a:r>
              <a:rPr lang="cs-CZ" sz="1400" b="1" dirty="0" smtClean="0"/>
              <a:t>E-mail: pech.pavel@vlada.cz</a:t>
            </a:r>
            <a:endParaRPr lang="cs-CZ" sz="1400" b="1" dirty="0"/>
          </a:p>
        </p:txBody>
      </p:sp>
    </p:spTree>
    <p:extLst>
      <p:ext uri="{BB962C8B-B14F-4D97-AF65-F5344CB8AC3E}">
        <p14:creationId xmlns:p14="http://schemas.microsoft.com/office/powerpoint/2010/main" val="311141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18057" y="1125538"/>
            <a:ext cx="8496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dirty="0" smtClean="0"/>
              <a:t> </a:t>
            </a:r>
            <a:r>
              <a:rPr lang="cs-CZ" altLang="cs-CZ" sz="2400" b="1" dirty="0">
                <a:solidFill>
                  <a:srgbClr val="5F5F5F"/>
                </a:solidFill>
              </a:rPr>
              <a:t>Představení Agentury pro sociální začleňování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78026" y="1773238"/>
            <a:ext cx="84963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1500"/>
              </a:spcBef>
            </a:pPr>
            <a:r>
              <a:rPr lang="cs-CZ" altLang="cs-CZ" b="1" dirty="0"/>
              <a:t>Odbor Úřadu vlády, sekce lidských práv</a:t>
            </a:r>
          </a:p>
          <a:p>
            <a:pPr>
              <a:spcBef>
                <a:spcPts val="600"/>
              </a:spcBef>
            </a:pPr>
            <a:r>
              <a:rPr lang="cs-CZ" altLang="cs-CZ" dirty="0" smtClean="0"/>
              <a:t>ministr </a:t>
            </a:r>
            <a:r>
              <a:rPr lang="cs-CZ" altLang="cs-CZ" dirty="0"/>
              <a:t>pro lidská práva </a:t>
            </a:r>
            <a:r>
              <a:rPr lang="cs-CZ" altLang="cs-CZ" dirty="0" smtClean="0"/>
              <a:t>- Jiří </a:t>
            </a:r>
            <a:r>
              <a:rPr lang="cs-CZ" altLang="cs-CZ" dirty="0"/>
              <a:t>Dienstbier</a:t>
            </a:r>
          </a:p>
          <a:p>
            <a:pPr marL="341313">
              <a:spcBef>
                <a:spcPts val="600"/>
              </a:spcBef>
              <a:buNone/>
            </a:pPr>
            <a:endParaRPr lang="cs-CZ" altLang="cs-CZ" sz="2000" dirty="0"/>
          </a:p>
          <a:p>
            <a:pPr>
              <a:spcBef>
                <a:spcPts val="600"/>
              </a:spcBef>
            </a:pPr>
            <a:r>
              <a:rPr lang="cs-CZ" altLang="cs-CZ" sz="2000" b="1" dirty="0"/>
              <a:t>Poslání </a:t>
            </a:r>
            <a:r>
              <a:rPr lang="cs-CZ" altLang="cs-CZ" sz="2000" b="1" dirty="0" smtClean="0"/>
              <a:t>Agentury: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dirty="0" smtClean="0"/>
              <a:t>podpora </a:t>
            </a:r>
            <a:r>
              <a:rPr lang="cs-CZ" altLang="cs-CZ" dirty="0"/>
              <a:t>obcí v procesu sociálního </a:t>
            </a:r>
            <a:r>
              <a:rPr lang="cs-CZ" altLang="cs-CZ" dirty="0" smtClean="0"/>
              <a:t>začleňování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dirty="0" smtClean="0"/>
              <a:t>podpora </a:t>
            </a:r>
            <a:r>
              <a:rPr lang="cs-CZ" altLang="cs-CZ" dirty="0"/>
              <a:t>subjektů na místní </a:t>
            </a:r>
            <a:r>
              <a:rPr lang="cs-CZ" altLang="cs-CZ" dirty="0" smtClean="0"/>
              <a:t>úrovni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dirty="0" smtClean="0"/>
              <a:t>nadresortní přístup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dirty="0" smtClean="0"/>
              <a:t>propojování </a:t>
            </a:r>
            <a:r>
              <a:rPr lang="cs-CZ" altLang="cs-CZ" dirty="0"/>
              <a:t>veřejné správy a neziskového </a:t>
            </a:r>
            <a:r>
              <a:rPr lang="cs-CZ" altLang="cs-CZ" dirty="0" smtClean="0"/>
              <a:t>sektoru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altLang="cs-CZ" dirty="0" smtClean="0"/>
              <a:t>spolupracující </a:t>
            </a:r>
            <a:r>
              <a:rPr lang="pl-PL" altLang="cs-CZ" dirty="0"/>
              <a:t>lokality: od r. 2008 již 50+, aktuálně 37 v rámci Koordinovaného přístupu k sociálně vyloučeným lokalitám</a:t>
            </a:r>
            <a:endParaRPr lang="cs-CZ" dirty="0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468313" y="1700213"/>
            <a:ext cx="820737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34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18057" y="1125538"/>
            <a:ext cx="8496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dirty="0" smtClean="0"/>
              <a:t> </a:t>
            </a:r>
            <a:r>
              <a:rPr lang="cs-CZ" altLang="cs-CZ" sz="2400" b="1" dirty="0">
                <a:solidFill>
                  <a:srgbClr val="5F5F5F"/>
                </a:solidFill>
              </a:rPr>
              <a:t>Struktura Agentury pro </a:t>
            </a:r>
            <a:r>
              <a:rPr lang="cs-CZ" altLang="cs-CZ" sz="2400" b="1" dirty="0" smtClean="0">
                <a:solidFill>
                  <a:srgbClr val="5F5F5F"/>
                </a:solidFill>
              </a:rPr>
              <a:t>soc. začleňování </a:t>
            </a:r>
            <a:r>
              <a:rPr lang="cs-CZ" altLang="cs-CZ" sz="2400" b="1" dirty="0">
                <a:solidFill>
                  <a:srgbClr val="5F5F5F"/>
                </a:solidFill>
              </a:rPr>
              <a:t>od 1. 1. 2016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78026" y="1773238"/>
            <a:ext cx="849630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altLang="cs-CZ" sz="2000" b="1" dirty="0" smtClean="0">
                <a:latin typeface="Arial"/>
              </a:rPr>
              <a:t>3 CENTRÁLNÍ </a:t>
            </a:r>
            <a:r>
              <a:rPr lang="cs-CZ" altLang="cs-CZ" sz="2000" b="1" dirty="0" smtClean="0">
                <a:latin typeface="Arial"/>
              </a:rPr>
              <a:t>ODDĚLENÍ</a:t>
            </a:r>
          </a:p>
          <a:p>
            <a:endParaRPr lang="cs-CZ" altLang="cs-CZ" sz="2000" b="1" dirty="0" smtClean="0">
              <a:latin typeface="Arial"/>
            </a:endParaRPr>
          </a:p>
          <a:p>
            <a:r>
              <a:rPr lang="cs-CZ" altLang="cs-CZ" sz="2000" b="1" u="sng" dirty="0" smtClean="0">
                <a:latin typeface="Arial"/>
              </a:rPr>
              <a:t>oddělení </a:t>
            </a:r>
            <a:r>
              <a:rPr lang="cs-CZ" altLang="cs-CZ" sz="2000" b="1" u="sng" dirty="0">
                <a:latin typeface="Arial"/>
              </a:rPr>
              <a:t>lokálních koncepcí a sociálního </a:t>
            </a:r>
            <a:r>
              <a:rPr lang="cs-CZ" altLang="cs-CZ" sz="2000" b="1" u="sng" dirty="0" smtClean="0">
                <a:latin typeface="Arial"/>
              </a:rPr>
              <a:t>začleňování </a:t>
            </a:r>
            <a:r>
              <a:rPr lang="cs-CZ" altLang="cs-CZ" sz="2000" dirty="0" smtClean="0">
                <a:latin typeface="Arial"/>
              </a:rPr>
              <a:t>– </a:t>
            </a:r>
            <a:r>
              <a:rPr lang="cs-CZ" altLang="cs-CZ" sz="1600" dirty="0" smtClean="0">
                <a:latin typeface="Arial"/>
              </a:rPr>
              <a:t>specialisté na vzdálenou podporu, odborník pro kraje, odborník na MAS/ITI/RSK, metodik KPSVL</a:t>
            </a:r>
            <a:endParaRPr lang="cs-CZ" altLang="cs-CZ" sz="1600" dirty="0">
              <a:latin typeface="Arial"/>
            </a:endParaRPr>
          </a:p>
          <a:p>
            <a:r>
              <a:rPr lang="cs-CZ" altLang="cs-CZ" sz="2000" dirty="0">
                <a:latin typeface="Arial"/>
              </a:rPr>
              <a:t>	</a:t>
            </a:r>
          </a:p>
          <a:p>
            <a:r>
              <a:rPr lang="cs-CZ" altLang="cs-CZ" sz="2000" b="1" u="sng" dirty="0">
                <a:latin typeface="Arial"/>
              </a:rPr>
              <a:t>oddělení </a:t>
            </a:r>
            <a:r>
              <a:rPr lang="cs-CZ" altLang="cs-CZ" sz="2000" b="1" u="sng" dirty="0" smtClean="0">
                <a:latin typeface="Arial"/>
              </a:rPr>
              <a:t>metodiky a koordinace</a:t>
            </a:r>
            <a:r>
              <a:rPr lang="cs-CZ" altLang="cs-CZ" sz="2000" b="1" dirty="0" smtClean="0">
                <a:latin typeface="Arial"/>
              </a:rPr>
              <a:t> </a:t>
            </a:r>
            <a:r>
              <a:rPr lang="cs-CZ" altLang="cs-CZ" sz="2000" dirty="0" smtClean="0">
                <a:latin typeface="Arial"/>
              </a:rPr>
              <a:t>– </a:t>
            </a:r>
            <a:r>
              <a:rPr lang="cs-CZ" altLang="cs-CZ" sz="1600" dirty="0" smtClean="0">
                <a:latin typeface="Arial"/>
              </a:rPr>
              <a:t>tematičtí centrální odborníci (bydlení, zaměstnanost, soc. služby, rodinná politika, komunitní práce, bezpečnost, dluhy, zdraví) + odborníci na evropské </a:t>
            </a:r>
            <a:r>
              <a:rPr lang="cs-CZ" altLang="cs-CZ" sz="1600" dirty="0">
                <a:latin typeface="Arial"/>
              </a:rPr>
              <a:t>fondy – IROP, OPZ, OP VVV</a:t>
            </a:r>
            <a:r>
              <a:rPr lang="cs-CZ" altLang="cs-CZ" sz="1600" dirty="0" smtClean="0">
                <a:latin typeface="Arial"/>
              </a:rPr>
              <a:t>, </a:t>
            </a:r>
            <a:r>
              <a:rPr lang="cs-CZ" altLang="cs-CZ" sz="1600" dirty="0">
                <a:latin typeface="Arial"/>
              </a:rPr>
              <a:t>odborník na legislativu, </a:t>
            </a:r>
            <a:r>
              <a:rPr lang="cs-CZ" altLang="cs-CZ" sz="1600" dirty="0" smtClean="0">
                <a:latin typeface="Arial"/>
              </a:rPr>
              <a:t>právník</a:t>
            </a:r>
          </a:p>
          <a:p>
            <a:r>
              <a:rPr lang="cs-CZ" altLang="cs-CZ" sz="2000" dirty="0" smtClean="0">
                <a:latin typeface="Arial"/>
              </a:rPr>
              <a:t> </a:t>
            </a:r>
            <a:endParaRPr lang="cs-CZ" altLang="cs-CZ" sz="2000" dirty="0">
              <a:latin typeface="Arial"/>
            </a:endParaRPr>
          </a:p>
          <a:p>
            <a:r>
              <a:rPr lang="cs-CZ" altLang="cs-CZ" sz="2000" b="1" u="sng" dirty="0">
                <a:latin typeface="Arial"/>
              </a:rPr>
              <a:t>oddělení </a:t>
            </a:r>
            <a:r>
              <a:rPr lang="cs-CZ" altLang="cs-CZ" sz="2000" b="1" u="sng" dirty="0" smtClean="0">
                <a:latin typeface="Arial"/>
              </a:rPr>
              <a:t>výzkumů, projektů a komunikace</a:t>
            </a:r>
            <a:r>
              <a:rPr lang="cs-CZ" altLang="cs-CZ" sz="2000" b="1" dirty="0" smtClean="0">
                <a:latin typeface="Arial"/>
              </a:rPr>
              <a:t> </a:t>
            </a:r>
            <a:r>
              <a:rPr lang="cs-CZ" altLang="cs-CZ" sz="2000" dirty="0" smtClean="0">
                <a:latin typeface="Arial"/>
              </a:rPr>
              <a:t>– </a:t>
            </a:r>
            <a:r>
              <a:rPr lang="cs-CZ" altLang="cs-CZ" sz="1600" dirty="0" smtClean="0">
                <a:latin typeface="Arial"/>
              </a:rPr>
              <a:t>odborníci na výzkumy, PR pracovník, manažer projektu OP Z, odborník na monitoring a evaluaci odborník na participaci + </a:t>
            </a:r>
            <a:r>
              <a:rPr lang="cs-CZ" altLang="cs-CZ" sz="1600" b="1" dirty="0" smtClean="0">
                <a:latin typeface="Arial"/>
              </a:rPr>
              <a:t>Kampaň proti rasismu a násilí z nenávisti </a:t>
            </a:r>
            <a:r>
              <a:rPr lang="cs-CZ" altLang="cs-CZ" sz="1600" dirty="0" smtClean="0">
                <a:latin typeface="Arial"/>
              </a:rPr>
              <a:t>(Norské fondy - 10 pracovníků) </a:t>
            </a:r>
            <a:endParaRPr lang="cs-CZ" altLang="cs-CZ" sz="1600" dirty="0">
              <a:latin typeface="Arial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468313" y="1700213"/>
            <a:ext cx="820737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45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18057" y="1125538"/>
            <a:ext cx="8496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dirty="0" smtClean="0"/>
              <a:t> </a:t>
            </a:r>
            <a:r>
              <a:rPr lang="cs-CZ" altLang="cs-CZ" sz="2400" b="1" dirty="0">
                <a:solidFill>
                  <a:srgbClr val="5F5F5F"/>
                </a:solidFill>
              </a:rPr>
              <a:t>Struktura Agentury pro </a:t>
            </a:r>
            <a:r>
              <a:rPr lang="cs-CZ" altLang="cs-CZ" sz="2400" b="1" dirty="0" smtClean="0">
                <a:solidFill>
                  <a:srgbClr val="5F5F5F"/>
                </a:solidFill>
              </a:rPr>
              <a:t>soc. začleňování </a:t>
            </a:r>
            <a:r>
              <a:rPr lang="cs-CZ" altLang="cs-CZ" sz="2400" b="1" dirty="0">
                <a:solidFill>
                  <a:srgbClr val="5F5F5F"/>
                </a:solidFill>
              </a:rPr>
              <a:t>od 1. 1. 2016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78026" y="1773238"/>
            <a:ext cx="8496300" cy="458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altLang="cs-CZ" sz="2000" b="1" u="sng" dirty="0" smtClean="0">
                <a:latin typeface="Arial"/>
              </a:rPr>
              <a:t>3 REGIONÁLNÍ ODDĚLENÍ = 3 REGIONÁLNÍ CENTRA </a:t>
            </a:r>
          </a:p>
          <a:p>
            <a:r>
              <a:rPr lang="cs-CZ" altLang="cs-CZ" b="1" dirty="0" smtClean="0">
                <a:latin typeface="Arial"/>
              </a:rPr>
              <a:t>Ústí </a:t>
            </a:r>
            <a:r>
              <a:rPr lang="cs-CZ" altLang="cs-CZ" b="1" dirty="0" smtClean="0">
                <a:latin typeface="Arial"/>
              </a:rPr>
              <a:t>n. L. - západ, </a:t>
            </a:r>
            <a:r>
              <a:rPr lang="cs-CZ" altLang="cs-CZ" b="1" dirty="0">
                <a:latin typeface="Arial"/>
              </a:rPr>
              <a:t>Praha – </a:t>
            </a:r>
            <a:r>
              <a:rPr lang="cs-CZ" altLang="cs-CZ" b="1" dirty="0" smtClean="0">
                <a:latin typeface="Arial"/>
              </a:rPr>
              <a:t>střed, Ostrava - východ</a:t>
            </a:r>
          </a:p>
          <a:p>
            <a:endParaRPr lang="cs-CZ" altLang="cs-CZ" sz="2000" dirty="0" smtClean="0">
              <a:latin typeface="Arial"/>
            </a:endParaRPr>
          </a:p>
          <a:p>
            <a:r>
              <a:rPr lang="cs-CZ" altLang="cs-CZ" b="1" dirty="0" smtClean="0">
                <a:latin typeface="Arial"/>
              </a:rPr>
              <a:t>Regionální centrum střed</a:t>
            </a:r>
          </a:p>
          <a:p>
            <a:r>
              <a:rPr lang="cs-CZ" altLang="cs-CZ" u="sng" dirty="0" smtClean="0">
                <a:latin typeface="Arial"/>
              </a:rPr>
              <a:t>Středočeský </a:t>
            </a:r>
            <a:r>
              <a:rPr lang="cs-CZ" altLang="cs-CZ" u="sng" dirty="0" smtClean="0">
                <a:latin typeface="Arial"/>
              </a:rPr>
              <a:t>kraj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dirty="0" smtClean="0">
                <a:latin typeface="Arial"/>
              </a:rPr>
              <a:t>Příbram</a:t>
            </a:r>
            <a:r>
              <a:rPr lang="cs-CZ" altLang="cs-CZ" sz="1600" dirty="0" smtClean="0">
                <a:latin typeface="Arial"/>
              </a:rPr>
              <a:t>, Slaný – 7/2014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dirty="0" smtClean="0">
                <a:latin typeface="Arial"/>
              </a:rPr>
              <a:t>Kolín </a:t>
            </a:r>
            <a:r>
              <a:rPr lang="cs-CZ" altLang="cs-CZ" sz="1600" dirty="0" smtClean="0">
                <a:latin typeface="Arial"/>
              </a:rPr>
              <a:t>– 4/2015</a:t>
            </a:r>
            <a:endParaRPr lang="cs-CZ" altLang="cs-CZ" sz="1600" dirty="0">
              <a:latin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dirty="0" smtClean="0">
                <a:latin typeface="Arial"/>
              </a:rPr>
              <a:t>Kralupy </a:t>
            </a:r>
            <a:r>
              <a:rPr lang="cs-CZ" altLang="cs-CZ" sz="1600" dirty="0" smtClean="0">
                <a:latin typeface="Arial"/>
              </a:rPr>
              <a:t>n. </a:t>
            </a:r>
            <a:r>
              <a:rPr lang="cs-CZ" altLang="cs-CZ" sz="1600" dirty="0" err="1" smtClean="0">
                <a:latin typeface="Arial"/>
              </a:rPr>
              <a:t>Vlt</a:t>
            </a:r>
            <a:r>
              <a:rPr lang="cs-CZ" altLang="cs-CZ" sz="1600" dirty="0" smtClean="0">
                <a:latin typeface="Arial"/>
              </a:rPr>
              <a:t>. – 7/2014, nyní vzdálená podpora do konce 2016</a:t>
            </a:r>
          </a:p>
          <a:p>
            <a:r>
              <a:rPr lang="cs-CZ" altLang="cs-CZ" b="1" u="sng" dirty="0" smtClean="0">
                <a:latin typeface="Arial"/>
              </a:rPr>
              <a:t>Liberecký kraj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dirty="0" smtClean="0">
                <a:latin typeface="Arial"/>
              </a:rPr>
              <a:t>Frýdlantsko</a:t>
            </a:r>
            <a:r>
              <a:rPr lang="cs-CZ" altLang="cs-CZ" sz="1600" dirty="0" smtClean="0">
                <a:latin typeface="Arial"/>
              </a:rPr>
              <a:t>, Velké Hamry, Ralsko, – 7/2014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dirty="0" smtClean="0">
                <a:latin typeface="Arial"/>
              </a:rPr>
              <a:t>Liberec</a:t>
            </a:r>
            <a:r>
              <a:rPr lang="cs-CZ" altLang="cs-CZ" sz="1600" dirty="0" smtClean="0">
                <a:latin typeface="Arial"/>
              </a:rPr>
              <a:t>, N. Bor – 1/2016 </a:t>
            </a:r>
            <a:endParaRPr lang="cs-CZ" altLang="cs-CZ" sz="1600" dirty="0">
              <a:latin typeface="Arial"/>
            </a:endParaRPr>
          </a:p>
          <a:p>
            <a:r>
              <a:rPr lang="cs-CZ" altLang="cs-CZ" u="sng" dirty="0" smtClean="0">
                <a:latin typeface="Arial"/>
              </a:rPr>
              <a:t>Jihočeský kraj</a:t>
            </a:r>
            <a:r>
              <a:rPr lang="cs-CZ" altLang="cs-CZ" dirty="0" smtClean="0">
                <a:latin typeface="Arial"/>
              </a:rPr>
              <a:t> </a:t>
            </a:r>
            <a:endParaRPr lang="cs-CZ" altLang="cs-CZ" sz="2000" dirty="0" smtClean="0">
              <a:latin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dirty="0" smtClean="0">
                <a:latin typeface="Arial"/>
              </a:rPr>
              <a:t>České </a:t>
            </a:r>
            <a:r>
              <a:rPr lang="cs-CZ" altLang="cs-CZ" sz="1600" dirty="0" smtClean="0">
                <a:latin typeface="Arial"/>
              </a:rPr>
              <a:t>Velenice – 7/2014</a:t>
            </a:r>
          </a:p>
          <a:p>
            <a:r>
              <a:rPr lang="cs-CZ" altLang="cs-CZ" u="sng" dirty="0" smtClean="0">
                <a:latin typeface="Arial"/>
              </a:rPr>
              <a:t>Kraj Vysočina</a:t>
            </a:r>
            <a:r>
              <a:rPr lang="cs-CZ" altLang="cs-CZ" dirty="0" smtClean="0">
                <a:latin typeface="Arial"/>
              </a:rPr>
              <a:t> </a:t>
            </a:r>
            <a:endParaRPr lang="cs-CZ" altLang="cs-CZ" sz="2000" dirty="0" smtClean="0">
              <a:latin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dirty="0" smtClean="0">
                <a:latin typeface="Arial"/>
              </a:rPr>
              <a:t>Žďár </a:t>
            </a:r>
            <a:r>
              <a:rPr lang="cs-CZ" altLang="cs-CZ" sz="1600" dirty="0" smtClean="0">
                <a:latin typeface="Arial"/>
              </a:rPr>
              <a:t>na Sázavou – 1/2016</a:t>
            </a:r>
            <a:endParaRPr lang="cs-CZ" altLang="cs-CZ" sz="1600" dirty="0">
              <a:latin typeface="Arial"/>
            </a:endParaRPr>
          </a:p>
          <a:p>
            <a:endParaRPr lang="cs-CZ" altLang="cs-CZ" sz="2000" dirty="0">
              <a:latin typeface="Arial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468313" y="1700213"/>
            <a:ext cx="820737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555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18057" y="1125538"/>
            <a:ext cx="8496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dirty="0" smtClean="0"/>
              <a:t> </a:t>
            </a:r>
            <a:r>
              <a:rPr lang="cs-CZ" altLang="cs-CZ" sz="2400" b="1" dirty="0" smtClean="0">
                <a:solidFill>
                  <a:srgbClr val="5F5F5F"/>
                </a:solidFill>
              </a:rPr>
              <a:t>Struktura regionálního centra </a:t>
            </a:r>
            <a:r>
              <a:rPr lang="cs-CZ" altLang="cs-CZ" sz="2400" b="1" dirty="0" smtClean="0">
                <a:solidFill>
                  <a:srgbClr val="5F5F5F"/>
                </a:solidFill>
              </a:rPr>
              <a:t>střed</a:t>
            </a:r>
            <a:endParaRPr lang="cs-CZ" altLang="cs-CZ" sz="2400" b="1" dirty="0">
              <a:solidFill>
                <a:srgbClr val="5F5F5F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78026" y="1773238"/>
            <a:ext cx="84963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 smtClean="0">
                <a:latin typeface="Arial"/>
              </a:rPr>
              <a:t>Vedoucí oddělení - </a:t>
            </a:r>
            <a:r>
              <a:rPr lang="cs-CZ" altLang="cs-CZ" dirty="0">
                <a:solidFill>
                  <a:schemeClr val="tx2"/>
                </a:solidFill>
              </a:rPr>
              <a:t>Ing. Milan </a:t>
            </a:r>
            <a:r>
              <a:rPr lang="cs-CZ" altLang="cs-CZ" dirty="0" err="1">
                <a:solidFill>
                  <a:schemeClr val="tx2"/>
                </a:solidFill>
              </a:rPr>
              <a:t>Greineder</a:t>
            </a:r>
            <a:endParaRPr lang="cs-CZ" altLang="cs-CZ" dirty="0" smtClean="0">
              <a:latin typeface="Arial"/>
            </a:endParaRPr>
          </a:p>
          <a:p>
            <a:endParaRPr lang="cs-CZ" altLang="cs-CZ" dirty="0" smtClean="0">
              <a:latin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 smtClean="0">
                <a:latin typeface="Arial"/>
              </a:rPr>
              <a:t>Metodik lokálních </a:t>
            </a:r>
            <a:r>
              <a:rPr lang="cs-CZ" altLang="cs-CZ" dirty="0" smtClean="0">
                <a:latin typeface="Arial"/>
              </a:rPr>
              <a:t>konzultantů – Bc. Pavel Pech</a:t>
            </a:r>
            <a:endParaRPr lang="cs-CZ" altLang="cs-CZ" dirty="0" smtClean="0">
              <a:latin typeface="Arial"/>
            </a:endParaRPr>
          </a:p>
          <a:p>
            <a:endParaRPr lang="cs-CZ" altLang="cs-CZ" dirty="0" smtClean="0">
              <a:latin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 smtClean="0">
                <a:latin typeface="Arial"/>
              </a:rPr>
              <a:t>Lokální konzultanti  - min. 0,5 úvazek LK v každém městě/lokalitě</a:t>
            </a:r>
          </a:p>
          <a:p>
            <a:endParaRPr lang="cs-CZ" altLang="cs-CZ" dirty="0" smtClean="0">
              <a:latin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 smtClean="0">
                <a:latin typeface="Arial"/>
              </a:rPr>
              <a:t>Lokální odborníci - sociální bydlení, zaměstnanost, sociální služby, komunitní práce, výzkumy, dluhy, rodinná politika, zdraví, prevenci kriminality, bezpečnost, na OPZ, na IROP</a:t>
            </a:r>
          </a:p>
          <a:p>
            <a:endParaRPr lang="cs-CZ" altLang="cs-CZ" dirty="0">
              <a:latin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 smtClean="0">
                <a:latin typeface="Arial"/>
              </a:rPr>
              <a:t>5 lokálních koordinátorů inkluze na každé RC + metodik inkluzivního vzdělávání + odborník na OP VVV - od 7/2016 projekt OP VVV</a:t>
            </a: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468313" y="1700213"/>
            <a:ext cx="820737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00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18057" y="1125538"/>
            <a:ext cx="8496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dirty="0" smtClean="0"/>
              <a:t> </a:t>
            </a:r>
            <a:r>
              <a:rPr lang="cs-CZ" sz="2400" b="1" dirty="0">
                <a:solidFill>
                  <a:srgbClr val="5F5F5F"/>
                </a:solidFill>
              </a:rPr>
              <a:t>Co umíme?</a:t>
            </a:r>
            <a:endParaRPr lang="cs-CZ" altLang="cs-CZ" sz="2400" b="1" dirty="0">
              <a:solidFill>
                <a:srgbClr val="5F5F5F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78026" y="1773238"/>
            <a:ext cx="84963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cs-CZ" dirty="0"/>
              <a:t>Zanalyzovat situaci, kvantifikovat problémy, určit oblasti klíčových změn</a:t>
            </a:r>
          </a:p>
          <a:p>
            <a:pPr eaLnBrk="1" hangingPunct="1"/>
            <a:endParaRPr lang="cs-CZ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cs-CZ" dirty="0"/>
              <a:t>Podpořit vznik celistvé sítě spolupracujících organizací</a:t>
            </a:r>
          </a:p>
          <a:p>
            <a:pPr eaLnBrk="1" hangingPunct="1"/>
            <a:endParaRPr lang="cs-CZ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cs-CZ" dirty="0"/>
              <a:t>Nastartovat individuální i systémové změny</a:t>
            </a:r>
          </a:p>
          <a:p>
            <a:pPr eaLnBrk="1" hangingPunct="1"/>
            <a:endParaRPr lang="cs-CZ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cs-CZ" dirty="0"/>
              <a:t>Podchytit problém v celé jeho šíři</a:t>
            </a:r>
          </a:p>
          <a:p>
            <a:pPr eaLnBrk="1" hangingPunct="1"/>
            <a:endParaRPr lang="cs-CZ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omoci získat vhodné finanční zdroje - </a:t>
            </a:r>
            <a:r>
              <a:rPr lang="cs-CZ" dirty="0" smtClean="0">
                <a:solidFill>
                  <a:srgbClr val="FF0000"/>
                </a:solidFill>
              </a:rPr>
              <a:t>Koordinovaný přístup k sociálně vyloučeným lokalitám (KPSVL)</a:t>
            </a:r>
            <a:endParaRPr lang="cs-CZ" dirty="0">
              <a:solidFill>
                <a:srgbClr val="FF0000"/>
              </a:solidFill>
            </a:endParaRPr>
          </a:p>
          <a:p>
            <a:pPr eaLnBrk="1" hangingPunct="1"/>
            <a:endParaRPr lang="cs-CZ" sz="2000" dirty="0"/>
          </a:p>
          <a:p>
            <a:pPr eaLnBrk="1" hangingPunct="1"/>
            <a:endParaRPr lang="cs-CZ" sz="2000" dirty="0"/>
          </a:p>
          <a:p>
            <a:pPr eaLnBrk="1" hangingPunct="1"/>
            <a:r>
              <a:rPr lang="cs-CZ" sz="2000" b="1" dirty="0"/>
              <a:t>	Úspěch stojí a padá na partnerech a na kvalitě spolupráce.</a:t>
            </a: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468313" y="1700213"/>
            <a:ext cx="820737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058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18057" y="1125538"/>
            <a:ext cx="8496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dirty="0" smtClean="0"/>
              <a:t> </a:t>
            </a:r>
            <a:r>
              <a:rPr lang="cs-CZ" sz="2400" b="1" dirty="0">
                <a:solidFill>
                  <a:srgbClr val="5F5F5F"/>
                </a:solidFill>
              </a:rPr>
              <a:t>Co neumíme?</a:t>
            </a:r>
            <a:endParaRPr lang="cs-CZ" altLang="cs-CZ" sz="2400" b="1" dirty="0">
              <a:solidFill>
                <a:srgbClr val="5F5F5F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78026" y="1773238"/>
            <a:ext cx="84963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000" b="1" dirty="0"/>
              <a:t>Nemáme kouzelný proutek </a:t>
            </a:r>
          </a:p>
          <a:p>
            <a:pPr eaLnBrk="1" hangingPunct="1"/>
            <a:endParaRPr lang="cs-CZ" sz="2000" dirty="0"/>
          </a:p>
          <a:p>
            <a:pPr eaLnBrk="1" hangingPunct="1"/>
            <a:r>
              <a:rPr lang="cs-CZ" sz="2000" dirty="0"/>
              <a:t>	</a:t>
            </a:r>
            <a:r>
              <a:rPr lang="cs-CZ" sz="2000" i="1" dirty="0"/>
              <a:t>… který by fungoval na všechny problémy; nevyřešíme vše a 		hned</a:t>
            </a:r>
          </a:p>
          <a:p>
            <a:pPr eaLnBrk="1" hangingPunct="1"/>
            <a:endParaRPr lang="cs-CZ" sz="2000" dirty="0"/>
          </a:p>
          <a:p>
            <a:pPr eaLnBrk="1" hangingPunct="1"/>
            <a:r>
              <a:rPr lang="cs-CZ" sz="2000" b="1" dirty="0"/>
              <a:t>Nerozdělujeme finanční prostředky</a:t>
            </a:r>
          </a:p>
          <a:p>
            <a:pPr eaLnBrk="1" hangingPunct="1"/>
            <a:endParaRPr lang="cs-CZ" sz="2000" dirty="0"/>
          </a:p>
          <a:p>
            <a:pPr eaLnBrk="1" hangingPunct="1"/>
            <a:r>
              <a:rPr lang="cs-CZ" sz="2000" dirty="0"/>
              <a:t>	</a:t>
            </a:r>
            <a:r>
              <a:rPr lang="cs-CZ" sz="2000" i="1" dirty="0"/>
              <a:t>… ale pomůžeme prostředky získat</a:t>
            </a:r>
          </a:p>
          <a:p>
            <a:pPr eaLnBrk="1" hangingPunct="1"/>
            <a:endParaRPr lang="cs-CZ" sz="2000" dirty="0"/>
          </a:p>
          <a:p>
            <a:pPr eaLnBrk="1" hangingPunct="1"/>
            <a:r>
              <a:rPr lang="cs-CZ" sz="2000" b="1" dirty="0"/>
              <a:t>Nemáme žádné donucovací páky na nikoho z partnerů</a:t>
            </a:r>
          </a:p>
          <a:p>
            <a:pPr eaLnBrk="1" hangingPunct="1"/>
            <a:endParaRPr lang="cs-CZ" sz="2000" dirty="0"/>
          </a:p>
          <a:p>
            <a:pPr eaLnBrk="1" hangingPunct="1"/>
            <a:r>
              <a:rPr lang="cs-CZ" sz="2000" dirty="0"/>
              <a:t>	</a:t>
            </a:r>
            <a:r>
              <a:rPr lang="cs-CZ" sz="2000" i="1" dirty="0"/>
              <a:t>… vše je na vůli partnerů spolupracovat</a:t>
            </a: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468313" y="1700213"/>
            <a:ext cx="820737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22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468313" y="1700213"/>
            <a:ext cx="820737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 bwMode="auto">
          <a:xfrm>
            <a:off x="468313" y="836712"/>
            <a:ext cx="8229600" cy="50403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  <a:defRPr/>
            </a:pPr>
            <a:r>
              <a:rPr lang="cs-CZ" sz="2400" dirty="0" smtClean="0">
                <a:solidFill>
                  <a:srgbClr val="5F5F5F"/>
                </a:solidFill>
              </a:rPr>
              <a:t>Skupiny </a:t>
            </a:r>
            <a:r>
              <a:rPr lang="cs-CZ" sz="2400" dirty="0">
                <a:solidFill>
                  <a:srgbClr val="5F5F5F"/>
                </a:solidFill>
              </a:rPr>
              <a:t>obyvatel, kteří jsou </a:t>
            </a:r>
            <a:r>
              <a:rPr lang="cs-CZ" sz="2400" dirty="0" smtClean="0">
                <a:solidFill>
                  <a:srgbClr val="5F5F5F"/>
                </a:solidFill>
              </a:rPr>
              <a:t>ohroženi sociálním vyloučením a chudobou</a:t>
            </a:r>
          </a:p>
          <a:p>
            <a:pPr marL="0" indent="0">
              <a:buFontTx/>
              <a:buNone/>
              <a:defRPr/>
            </a:pPr>
            <a:endParaRPr lang="cs-CZ" dirty="0" smtClean="0"/>
          </a:p>
          <a:p>
            <a:pPr>
              <a:defRPr/>
            </a:pPr>
            <a:r>
              <a:rPr lang="cs-CZ" sz="1800" b="0" dirty="0" smtClean="0"/>
              <a:t>nízkopříjmové skupiny obyvatel;</a:t>
            </a:r>
          </a:p>
          <a:p>
            <a:pPr>
              <a:defRPr/>
            </a:pPr>
            <a:r>
              <a:rPr lang="cs-CZ" sz="1800" b="0" dirty="0" smtClean="0"/>
              <a:t>dlouhodobě </a:t>
            </a:r>
            <a:r>
              <a:rPr lang="cs-CZ" sz="1800" b="0" dirty="0"/>
              <a:t>nezaměstnaní (opakovaně nezaměstnaní); </a:t>
            </a:r>
            <a:endParaRPr lang="cs-CZ" sz="1800" b="0" dirty="0" smtClean="0"/>
          </a:p>
          <a:p>
            <a:pPr>
              <a:defRPr/>
            </a:pPr>
            <a:r>
              <a:rPr lang="cs-CZ" sz="1800" b="0" dirty="0" smtClean="0"/>
              <a:t>v </a:t>
            </a:r>
            <a:r>
              <a:rPr lang="cs-CZ" sz="1800" b="0" dirty="0"/>
              <a:t>nepříznivé sociální situaci žijící rodiny, děti, mládež; </a:t>
            </a:r>
            <a:endParaRPr lang="cs-CZ" sz="1800" b="0" dirty="0" smtClean="0"/>
          </a:p>
          <a:p>
            <a:pPr>
              <a:defRPr/>
            </a:pPr>
            <a:r>
              <a:rPr lang="cs-CZ" sz="1800" b="0" dirty="0" smtClean="0"/>
              <a:t>osoby </a:t>
            </a:r>
            <a:r>
              <a:rPr lang="cs-CZ" sz="1800" b="0" dirty="0"/>
              <a:t>žijící v sociálně vyloučených lokalitách a v jejich okolí; </a:t>
            </a:r>
            <a:endParaRPr lang="cs-CZ" sz="1800" b="0" dirty="0" smtClean="0"/>
          </a:p>
          <a:p>
            <a:pPr>
              <a:defRPr/>
            </a:pPr>
            <a:r>
              <a:rPr lang="cs-CZ" sz="1800" b="0" dirty="0" smtClean="0"/>
              <a:t>lidé </a:t>
            </a:r>
            <a:r>
              <a:rPr lang="cs-CZ" sz="1800" b="0" dirty="0"/>
              <a:t>bez domova; </a:t>
            </a:r>
            <a:endParaRPr lang="cs-CZ" sz="1800" b="0" dirty="0" smtClean="0"/>
          </a:p>
          <a:p>
            <a:pPr>
              <a:defRPr/>
            </a:pPr>
            <a:r>
              <a:rPr lang="cs-CZ" sz="1800" b="0" dirty="0" smtClean="0"/>
              <a:t>senioři;</a:t>
            </a:r>
          </a:p>
          <a:p>
            <a:pPr>
              <a:defRPr/>
            </a:pPr>
            <a:r>
              <a:rPr lang="cs-CZ" sz="1800" b="0" dirty="0" smtClean="0"/>
              <a:t>osoby </a:t>
            </a:r>
            <a:r>
              <a:rPr lang="cs-CZ" sz="1800" b="0" dirty="0"/>
              <a:t>se zdravotním postižením; </a:t>
            </a:r>
            <a:endParaRPr lang="cs-CZ" sz="1800" b="0" dirty="0" smtClean="0"/>
          </a:p>
          <a:p>
            <a:pPr>
              <a:defRPr/>
            </a:pPr>
            <a:r>
              <a:rPr lang="cs-CZ" sz="1800" b="0" dirty="0" smtClean="0"/>
              <a:t>etnické </a:t>
            </a:r>
            <a:r>
              <a:rPr lang="cs-CZ" sz="1800" b="0" dirty="0"/>
              <a:t>menšiny (zejména Romové); </a:t>
            </a:r>
            <a:endParaRPr lang="cs-CZ" sz="1800" b="0" dirty="0" smtClean="0"/>
          </a:p>
          <a:p>
            <a:pPr>
              <a:defRPr/>
            </a:pPr>
            <a:r>
              <a:rPr lang="cs-CZ" sz="1800" b="0" dirty="0" smtClean="0"/>
              <a:t>osoby </a:t>
            </a:r>
            <a:r>
              <a:rPr lang="cs-CZ" sz="1800" b="0" dirty="0"/>
              <a:t>ohrožené závislostí nebo závislé na návykových látkách; </a:t>
            </a:r>
            <a:endParaRPr lang="cs-CZ" sz="1800" b="0" dirty="0" smtClean="0"/>
          </a:p>
          <a:p>
            <a:pPr>
              <a:defRPr/>
            </a:pPr>
            <a:r>
              <a:rPr lang="cs-CZ" sz="1800" b="0" dirty="0" smtClean="0"/>
              <a:t>osoby </a:t>
            </a:r>
            <a:r>
              <a:rPr lang="cs-CZ" sz="1800" b="0" dirty="0"/>
              <a:t>opouštějící ústavní zařízení nebo zařízení výkonu trestu</a:t>
            </a:r>
            <a:r>
              <a:rPr lang="cs-CZ" sz="1800" b="0" dirty="0" smtClean="0"/>
              <a:t>.</a:t>
            </a:r>
            <a:endParaRPr lang="cs-CZ" sz="1800" b="0" dirty="0"/>
          </a:p>
        </p:txBody>
      </p:sp>
    </p:spTree>
    <p:extLst>
      <p:ext uri="{BB962C8B-B14F-4D97-AF65-F5344CB8AC3E}">
        <p14:creationId xmlns:p14="http://schemas.microsoft.com/office/powerpoint/2010/main" val="209000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496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5F5F5F"/>
                </a:solidFill>
              </a:rPr>
              <a:t>3 </a:t>
            </a:r>
            <a:r>
              <a:rPr lang="cs-CZ" sz="2000" b="1" dirty="0">
                <a:solidFill>
                  <a:srgbClr val="5F5F5F"/>
                </a:solidFill>
              </a:rPr>
              <a:t>roky</a:t>
            </a:r>
            <a:r>
              <a:rPr lang="en-US" sz="2000" b="1" dirty="0">
                <a:solidFill>
                  <a:srgbClr val="5F5F5F"/>
                </a:solidFill>
              </a:rPr>
              <a:t> – 3 </a:t>
            </a:r>
            <a:r>
              <a:rPr lang="cs-CZ" sz="2000" b="1" dirty="0">
                <a:solidFill>
                  <a:srgbClr val="5F5F5F"/>
                </a:solidFill>
              </a:rPr>
              <a:t>kroky</a:t>
            </a:r>
            <a:r>
              <a:rPr lang="en-US" sz="2000" b="1" dirty="0">
                <a:solidFill>
                  <a:srgbClr val="5F5F5F"/>
                </a:solidFill>
              </a:rPr>
              <a:t>: </a:t>
            </a:r>
            <a:r>
              <a:rPr lang="cs-CZ" sz="2000" b="1" dirty="0">
                <a:solidFill>
                  <a:srgbClr val="5F5F5F"/>
                </a:solidFill>
              </a:rPr>
              <a:t>systematická podpora obci</a:t>
            </a:r>
            <a:endParaRPr lang="en-US" sz="2000" b="1" dirty="0">
              <a:solidFill>
                <a:srgbClr val="5F5F5F"/>
              </a:solidFill>
            </a:endParaRPr>
          </a:p>
        </p:txBody>
      </p:sp>
      <p:sp>
        <p:nvSpPr>
          <p:cNvPr id="98307" name="Text Box 3"/>
          <p:cNvSpPr txBox="1">
            <a:spLocks noChangeArrowheads="1"/>
          </p:cNvSpPr>
          <p:nvPr/>
        </p:nvSpPr>
        <p:spPr bwMode="auto">
          <a:xfrm>
            <a:off x="323850" y="1773238"/>
            <a:ext cx="8496300" cy="420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cs-CZ" dirty="0"/>
              <a:t>Rok</a:t>
            </a:r>
            <a:r>
              <a:rPr lang="en-US" dirty="0"/>
              <a:t> 1</a:t>
            </a:r>
          </a:p>
          <a:p>
            <a:pPr lvl="2">
              <a:buFontTx/>
              <a:buChar char="•"/>
            </a:pPr>
            <a:r>
              <a:rPr lang="cs-CZ" sz="1500" dirty="0"/>
              <a:t> lokální partnerství</a:t>
            </a:r>
            <a:r>
              <a:rPr lang="en-US" sz="1500" dirty="0"/>
              <a:t> </a:t>
            </a:r>
            <a:endParaRPr lang="cs-CZ" sz="1500" dirty="0"/>
          </a:p>
          <a:p>
            <a:pPr lvl="2">
              <a:buFontTx/>
              <a:buChar char="•"/>
            </a:pPr>
            <a:r>
              <a:rPr lang="cs-CZ" sz="1500" dirty="0"/>
              <a:t> situační analýza</a:t>
            </a:r>
            <a:endParaRPr lang="en-US" sz="1500" dirty="0"/>
          </a:p>
          <a:p>
            <a:pPr lvl="2">
              <a:buFontTx/>
              <a:buChar char="•"/>
            </a:pPr>
            <a:r>
              <a:rPr lang="en-US" sz="1500" dirty="0"/>
              <a:t> </a:t>
            </a:r>
            <a:r>
              <a:rPr lang="cs-CZ" sz="1500" dirty="0"/>
              <a:t>strategický plán</a:t>
            </a:r>
            <a:r>
              <a:rPr lang="en-US" sz="1500" dirty="0"/>
              <a:t> </a:t>
            </a:r>
            <a:r>
              <a:rPr lang="cs-CZ" sz="1500" dirty="0" smtClean="0"/>
              <a:t>sociálního začleňování (SPSZ)</a:t>
            </a:r>
            <a:endParaRPr lang="cs-CZ" sz="1500" dirty="0"/>
          </a:p>
          <a:p>
            <a:pPr lvl="2">
              <a:buFontTx/>
              <a:buChar char="•"/>
            </a:pPr>
            <a:r>
              <a:rPr lang="cs-CZ" sz="1500" dirty="0"/>
              <a:t> okamžité intervence</a:t>
            </a:r>
            <a:endParaRPr lang="en-US" sz="1500" dirty="0"/>
          </a:p>
          <a:p>
            <a:pPr lvl="2">
              <a:buFontTx/>
              <a:buChar char="•"/>
            </a:pPr>
            <a:r>
              <a:rPr lang="en-US" sz="1500" dirty="0"/>
              <a:t> </a:t>
            </a:r>
            <a:r>
              <a:rPr lang="cs-CZ" sz="1500" dirty="0"/>
              <a:t>projektové poradenství</a:t>
            </a:r>
            <a:endParaRPr lang="en-US" sz="1500" dirty="0"/>
          </a:p>
          <a:p>
            <a:pPr lvl="1"/>
            <a:endParaRPr lang="en-US" dirty="0"/>
          </a:p>
          <a:p>
            <a:pPr lvl="1"/>
            <a:r>
              <a:rPr lang="cs-CZ" dirty="0"/>
              <a:t>Rok</a:t>
            </a:r>
            <a:r>
              <a:rPr lang="en-US" dirty="0"/>
              <a:t> 2</a:t>
            </a:r>
          </a:p>
          <a:p>
            <a:pPr lvl="2">
              <a:buFontTx/>
              <a:buChar char="•"/>
            </a:pPr>
            <a:r>
              <a:rPr lang="en-US" sz="1500" dirty="0"/>
              <a:t> </a:t>
            </a:r>
            <a:r>
              <a:rPr lang="cs-CZ" sz="1500" dirty="0"/>
              <a:t>projektové poradenství</a:t>
            </a:r>
            <a:endParaRPr lang="en-US" sz="1500" dirty="0"/>
          </a:p>
          <a:p>
            <a:pPr lvl="2">
              <a:buFontTx/>
              <a:buChar char="•"/>
            </a:pPr>
            <a:r>
              <a:rPr lang="en-US" sz="1500" dirty="0"/>
              <a:t> </a:t>
            </a:r>
            <a:r>
              <a:rPr lang="cs-CZ" sz="1500" b="1" dirty="0"/>
              <a:t>realizace </a:t>
            </a:r>
            <a:r>
              <a:rPr lang="cs-CZ" sz="1500" b="1" dirty="0" smtClean="0"/>
              <a:t>aktivit; implementační fáze</a:t>
            </a:r>
          </a:p>
          <a:p>
            <a:pPr lvl="2">
              <a:buFontTx/>
              <a:buChar char="•"/>
            </a:pPr>
            <a:r>
              <a:rPr lang="cs-CZ" sz="1500" dirty="0" smtClean="0"/>
              <a:t> aktualizace SPSZ</a:t>
            </a:r>
            <a:endParaRPr lang="en-US" sz="1500" dirty="0"/>
          </a:p>
          <a:p>
            <a:endParaRPr lang="en-US" sz="1500" dirty="0"/>
          </a:p>
          <a:p>
            <a:pPr lvl="1"/>
            <a:r>
              <a:rPr lang="cs-CZ" dirty="0"/>
              <a:t>Rok </a:t>
            </a:r>
            <a:r>
              <a:rPr lang="en-US" dirty="0"/>
              <a:t>3</a:t>
            </a:r>
          </a:p>
          <a:p>
            <a:pPr lvl="2">
              <a:buFontTx/>
              <a:buChar char="•"/>
            </a:pPr>
            <a:r>
              <a:rPr lang="en-US" sz="1500" dirty="0"/>
              <a:t> </a:t>
            </a:r>
            <a:r>
              <a:rPr lang="cs-CZ" sz="1500" dirty="0"/>
              <a:t>projektové poradenství</a:t>
            </a:r>
            <a:endParaRPr lang="en-US" sz="1500" dirty="0"/>
          </a:p>
          <a:p>
            <a:pPr lvl="2">
              <a:buFontTx/>
              <a:buChar char="•"/>
            </a:pPr>
            <a:r>
              <a:rPr lang="en-US" sz="1500" dirty="0"/>
              <a:t> </a:t>
            </a:r>
            <a:r>
              <a:rPr lang="cs-CZ" sz="1500" dirty="0"/>
              <a:t>navazující podpora</a:t>
            </a:r>
            <a:endParaRPr lang="en-US" sz="1500" dirty="0"/>
          </a:p>
          <a:p>
            <a:pPr lvl="2">
              <a:buFontTx/>
              <a:buChar char="•"/>
            </a:pPr>
            <a:r>
              <a:rPr lang="en-US" sz="1500" dirty="0"/>
              <a:t> </a:t>
            </a:r>
            <a:r>
              <a:rPr lang="cs-CZ" sz="1500" dirty="0"/>
              <a:t>„exit“ strategie</a:t>
            </a:r>
          </a:p>
          <a:p>
            <a:pPr lvl="2">
              <a:buFontTx/>
              <a:buChar char="•"/>
            </a:pPr>
            <a:r>
              <a:rPr lang="cs-CZ" sz="1500" dirty="0"/>
              <a:t> </a:t>
            </a:r>
            <a:r>
              <a:rPr lang="cs-CZ" sz="1500" dirty="0" smtClean="0"/>
              <a:t>evaluace a revize SPSZ</a:t>
            </a:r>
            <a:endParaRPr lang="en-US" sz="1500" dirty="0"/>
          </a:p>
        </p:txBody>
      </p:sp>
      <p:sp>
        <p:nvSpPr>
          <p:cNvPr id="98308" name="Line 4"/>
          <p:cNvSpPr>
            <a:spLocks noChangeShapeType="1"/>
          </p:cNvSpPr>
          <p:nvPr/>
        </p:nvSpPr>
        <p:spPr bwMode="auto">
          <a:xfrm>
            <a:off x="468313" y="1700213"/>
            <a:ext cx="820737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53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3573</TotalTime>
  <Words>1137</Words>
  <Application>Microsoft Office PowerPoint</Application>
  <PresentationFormat>Předvádění na obrazovce (4:3)</PresentationFormat>
  <Paragraphs>218</Paragraphs>
  <Slides>19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Default Design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Klíčoví aktéři Lokálního partnerství </vt:lpstr>
      <vt:lpstr>vedení lokálního partnerství   síťování, posilování kapacit místních aktérů  zajištění/zprostředkování projektového poradenství   zajištění/zprostředkování odborného poradenství   iniciuje tvorbu SPSZ  poskytování metodické podpory v plánování, implementaci a zajištění prostředků na realizace opatření a aktivit, zejména ze strukturálních fondů  zprostředkování podnětů z lokality na centrální úroveň  </vt:lpstr>
      <vt:lpstr>- spolupracuje s lokálním konzultantem a postupně přebírá jeho koordinační roli v lokalitě  - účastní se jednání lokálního partnerství / pracovních skupin (PS)  - v době přípravy SPSZ připravuje podklady pro jednání PS  - monitoruje přípravu SPSZ; připomínkuje a následně evaluuje SPSZ a plnění jeho cílů  - je styčnou osobou města pro jednání s ASZ a připravuje materiály do orgánů obce a informuje obec o všech stránkách práce ASZ  ve spolupráci s ASZ se podílí na projektovém poradenství, jak ve fázi přípravy projektů, tak ve fázi realizace  </vt:lpstr>
      <vt:lpstr>Prezentace aplikace PowerPoint</vt:lpstr>
      <vt:lpstr>Prezentace aplikace PowerPoint</vt:lpstr>
      <vt:lpstr>Prezentace aplikace PowerPoint</vt:lpstr>
    </vt:vector>
  </TitlesOfParts>
  <Company>isifa Image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eva</dc:creator>
  <cp:lastModifiedBy>Pech Pavel</cp:lastModifiedBy>
  <cp:revision>165</cp:revision>
  <dcterms:created xsi:type="dcterms:W3CDTF">2010-05-20T13:55:07Z</dcterms:created>
  <dcterms:modified xsi:type="dcterms:W3CDTF">2016-03-02T15:22:02Z</dcterms:modified>
</cp:coreProperties>
</file>