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61" r:id="rId2"/>
    <p:sldId id="263" r:id="rId3"/>
    <p:sldId id="264" r:id="rId4"/>
    <p:sldId id="272" r:id="rId5"/>
    <p:sldId id="271" r:id="rId6"/>
    <p:sldId id="266" r:id="rId7"/>
    <p:sldId id="265" r:id="rId8"/>
    <p:sldId id="267" r:id="rId9"/>
    <p:sldId id="268" r:id="rId10"/>
    <p:sldId id="274" r:id="rId11"/>
    <p:sldId id="269" r:id="rId12"/>
    <p:sldId id="270" r:id="rId13"/>
    <p:sldId id="262" r:id="rId1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64">
          <p15:clr>
            <a:srgbClr val="A4A3A4"/>
          </p15:clr>
        </p15:guide>
        <p15:guide id="2" pos="664">
          <p15:clr>
            <a:srgbClr val="A4A3A4"/>
          </p15:clr>
        </p15:guide>
        <p15:guide id="3" pos="5088">
          <p15:clr>
            <a:srgbClr val="A4A3A4"/>
          </p15:clr>
        </p15:guide>
        <p15:guide id="4" pos="499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25" autoAdjust="0"/>
    <p:restoredTop sz="87152" autoAdjust="0"/>
  </p:normalViewPr>
  <p:slideViewPr>
    <p:cSldViewPr>
      <p:cViewPr varScale="1">
        <p:scale>
          <a:sx n="96" d="100"/>
          <a:sy n="96" d="100"/>
        </p:scale>
        <p:origin x="1956" y="90"/>
      </p:cViewPr>
      <p:guideLst>
        <p:guide orient="horz" pos="664"/>
        <p:guide pos="664"/>
        <p:guide pos="5088"/>
        <p:guide pos="4992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4513897-D27A-46A9-A412-EB23D59339F4}" type="doc">
      <dgm:prSet loTypeId="urn:microsoft.com/office/officeart/2005/8/layout/hChevron3" loCatId="process" qsTypeId="urn:microsoft.com/office/officeart/2005/8/quickstyle/simple1" qsCatId="simple" csTypeId="urn:microsoft.com/office/officeart/2005/8/colors/accent1_2" csCatId="accent1" phldr="1"/>
      <dgm:spPr/>
    </dgm:pt>
    <dgm:pt modelId="{79515F0D-CB03-4E77-889E-EF71738CACC0}">
      <dgm:prSet phldrT="[Tekst]"/>
      <dgm:spPr>
        <a:solidFill>
          <a:srgbClr val="00B050"/>
        </a:solidFill>
      </dgm:spPr>
      <dgm:t>
        <a:bodyPr/>
        <a:lstStyle/>
        <a:p>
          <a:r>
            <a:rPr lang="nl-NL" dirty="0"/>
            <a:t>Work</a:t>
          </a:r>
        </a:p>
      </dgm:t>
    </dgm:pt>
    <dgm:pt modelId="{D263B948-EDFE-4C44-B1C4-5094445D9098}" type="parTrans" cxnId="{A8582087-5AC7-493F-81DC-837477A0D627}">
      <dgm:prSet/>
      <dgm:spPr/>
      <dgm:t>
        <a:bodyPr/>
        <a:lstStyle/>
        <a:p>
          <a:endParaRPr lang="nl-NL"/>
        </a:p>
      </dgm:t>
    </dgm:pt>
    <dgm:pt modelId="{E82F24C9-46E8-4AF5-A26A-8E973ADB5108}" type="sibTrans" cxnId="{A8582087-5AC7-493F-81DC-837477A0D627}">
      <dgm:prSet/>
      <dgm:spPr/>
      <dgm:t>
        <a:bodyPr/>
        <a:lstStyle/>
        <a:p>
          <a:endParaRPr lang="nl-NL"/>
        </a:p>
      </dgm:t>
    </dgm:pt>
    <dgm:pt modelId="{8C138F40-FB63-40BE-84FC-B4ACC74C14AC}">
      <dgm:prSet phldrT="[Tekst]"/>
      <dgm:spPr>
        <a:solidFill>
          <a:srgbClr val="0070C0"/>
        </a:solidFill>
      </dgm:spPr>
      <dgm:t>
        <a:bodyPr/>
        <a:lstStyle/>
        <a:p>
          <a:r>
            <a:rPr lang="nl-NL" dirty="0" err="1"/>
            <a:t>Unemployment</a:t>
          </a:r>
          <a:r>
            <a:rPr lang="nl-NL" dirty="0"/>
            <a:t> benefit</a:t>
          </a:r>
        </a:p>
      </dgm:t>
    </dgm:pt>
    <dgm:pt modelId="{E3C3F8E5-2FF9-4912-BFEB-B120F4552BF3}" type="parTrans" cxnId="{786154D9-4E15-4BF1-8BF0-2884B62B7AE1}">
      <dgm:prSet/>
      <dgm:spPr/>
      <dgm:t>
        <a:bodyPr/>
        <a:lstStyle/>
        <a:p>
          <a:endParaRPr lang="nl-NL"/>
        </a:p>
      </dgm:t>
    </dgm:pt>
    <dgm:pt modelId="{03831358-95FE-441F-87B6-2777F100619E}" type="sibTrans" cxnId="{786154D9-4E15-4BF1-8BF0-2884B62B7AE1}">
      <dgm:prSet/>
      <dgm:spPr/>
      <dgm:t>
        <a:bodyPr/>
        <a:lstStyle/>
        <a:p>
          <a:endParaRPr lang="nl-NL"/>
        </a:p>
      </dgm:t>
    </dgm:pt>
    <dgm:pt modelId="{76DD5492-90FB-4D13-96DD-1614CAB8572C}">
      <dgm:prSet phldrT="[Tekst]"/>
      <dgm:spPr/>
      <dgm:t>
        <a:bodyPr/>
        <a:lstStyle/>
        <a:p>
          <a:r>
            <a:rPr lang="nl-NL" dirty="0"/>
            <a:t>Social Assistance Benefit</a:t>
          </a:r>
        </a:p>
      </dgm:t>
    </dgm:pt>
    <dgm:pt modelId="{B45E212D-5BE4-44AD-A92B-B8063CCF9FEA}" type="parTrans" cxnId="{5D67FABA-E9E7-40FA-A5A7-839B56A5E768}">
      <dgm:prSet/>
      <dgm:spPr/>
      <dgm:t>
        <a:bodyPr/>
        <a:lstStyle/>
        <a:p>
          <a:endParaRPr lang="nl-NL"/>
        </a:p>
      </dgm:t>
    </dgm:pt>
    <dgm:pt modelId="{09E46AF2-B782-4BD3-BECB-C5BD82863B21}" type="sibTrans" cxnId="{5D67FABA-E9E7-40FA-A5A7-839B56A5E768}">
      <dgm:prSet/>
      <dgm:spPr/>
      <dgm:t>
        <a:bodyPr/>
        <a:lstStyle/>
        <a:p>
          <a:endParaRPr lang="nl-NL"/>
        </a:p>
      </dgm:t>
    </dgm:pt>
    <dgm:pt modelId="{C962DF8C-BCF7-4311-8EAC-6B59BF965A7E}" type="pres">
      <dgm:prSet presAssocID="{14513897-D27A-46A9-A412-EB23D59339F4}" presName="Name0" presStyleCnt="0">
        <dgm:presLayoutVars>
          <dgm:dir/>
          <dgm:resizeHandles val="exact"/>
        </dgm:presLayoutVars>
      </dgm:prSet>
      <dgm:spPr/>
    </dgm:pt>
    <dgm:pt modelId="{12F16AF1-12FA-4353-B639-40E1D9EC2B41}" type="pres">
      <dgm:prSet presAssocID="{79515F0D-CB03-4E77-889E-EF71738CACC0}" presName="parTxOnly" presStyleLbl="node1" presStyleIdx="0" presStyleCnt="3" custLinFactNeighborX="4873" custLinFactNeighborY="657">
        <dgm:presLayoutVars>
          <dgm:bulletEnabled val="1"/>
        </dgm:presLayoutVars>
      </dgm:prSet>
      <dgm:spPr/>
    </dgm:pt>
    <dgm:pt modelId="{1DD15B32-4237-43BF-BAD6-390C1310D6D0}" type="pres">
      <dgm:prSet presAssocID="{E82F24C9-46E8-4AF5-A26A-8E973ADB5108}" presName="parSpace" presStyleCnt="0"/>
      <dgm:spPr/>
    </dgm:pt>
    <dgm:pt modelId="{40660768-7000-4499-9629-9F1477287301}" type="pres">
      <dgm:prSet presAssocID="{8C138F40-FB63-40BE-84FC-B4ACC74C14AC}" presName="parTxOnly" presStyleLbl="node1" presStyleIdx="1" presStyleCnt="3">
        <dgm:presLayoutVars>
          <dgm:bulletEnabled val="1"/>
        </dgm:presLayoutVars>
      </dgm:prSet>
      <dgm:spPr/>
    </dgm:pt>
    <dgm:pt modelId="{9BDCCF8B-E10E-4301-AB96-FEE0235CE3A6}" type="pres">
      <dgm:prSet presAssocID="{03831358-95FE-441F-87B6-2777F100619E}" presName="parSpace" presStyleCnt="0"/>
      <dgm:spPr/>
    </dgm:pt>
    <dgm:pt modelId="{7D0B686A-308F-4FF8-A93D-B37C4A0B27A1}" type="pres">
      <dgm:prSet presAssocID="{76DD5492-90FB-4D13-96DD-1614CAB8572C}" presName="parTxOnly" presStyleLbl="node1" presStyleIdx="2" presStyleCnt="3">
        <dgm:presLayoutVars>
          <dgm:bulletEnabled val="1"/>
        </dgm:presLayoutVars>
      </dgm:prSet>
      <dgm:spPr/>
    </dgm:pt>
  </dgm:ptLst>
  <dgm:cxnLst>
    <dgm:cxn modelId="{84E44F09-16F7-4E48-BE69-C232F9559F06}" type="presOf" srcId="{79515F0D-CB03-4E77-889E-EF71738CACC0}" destId="{12F16AF1-12FA-4353-B639-40E1D9EC2B41}" srcOrd="0" destOrd="0" presId="urn:microsoft.com/office/officeart/2005/8/layout/hChevron3"/>
    <dgm:cxn modelId="{A8582087-5AC7-493F-81DC-837477A0D627}" srcId="{14513897-D27A-46A9-A412-EB23D59339F4}" destId="{79515F0D-CB03-4E77-889E-EF71738CACC0}" srcOrd="0" destOrd="0" parTransId="{D263B948-EDFE-4C44-B1C4-5094445D9098}" sibTransId="{E82F24C9-46E8-4AF5-A26A-8E973ADB5108}"/>
    <dgm:cxn modelId="{20D6B59A-A8A2-47D4-A261-E5375C48E3E7}" type="presOf" srcId="{76DD5492-90FB-4D13-96DD-1614CAB8572C}" destId="{7D0B686A-308F-4FF8-A93D-B37C4A0B27A1}" srcOrd="0" destOrd="0" presId="urn:microsoft.com/office/officeart/2005/8/layout/hChevron3"/>
    <dgm:cxn modelId="{3472EBB5-2253-4430-B85B-EE523F61A02F}" type="presOf" srcId="{14513897-D27A-46A9-A412-EB23D59339F4}" destId="{C962DF8C-BCF7-4311-8EAC-6B59BF965A7E}" srcOrd="0" destOrd="0" presId="urn:microsoft.com/office/officeart/2005/8/layout/hChevron3"/>
    <dgm:cxn modelId="{5D67FABA-E9E7-40FA-A5A7-839B56A5E768}" srcId="{14513897-D27A-46A9-A412-EB23D59339F4}" destId="{76DD5492-90FB-4D13-96DD-1614CAB8572C}" srcOrd="2" destOrd="0" parTransId="{B45E212D-5BE4-44AD-A92B-B8063CCF9FEA}" sibTransId="{09E46AF2-B782-4BD3-BECB-C5BD82863B21}"/>
    <dgm:cxn modelId="{786154D9-4E15-4BF1-8BF0-2884B62B7AE1}" srcId="{14513897-D27A-46A9-A412-EB23D59339F4}" destId="{8C138F40-FB63-40BE-84FC-B4ACC74C14AC}" srcOrd="1" destOrd="0" parTransId="{E3C3F8E5-2FF9-4912-BFEB-B120F4552BF3}" sibTransId="{03831358-95FE-441F-87B6-2777F100619E}"/>
    <dgm:cxn modelId="{C61378EB-A98C-4798-8957-C3CEC468D124}" type="presOf" srcId="{8C138F40-FB63-40BE-84FC-B4ACC74C14AC}" destId="{40660768-7000-4499-9629-9F1477287301}" srcOrd="0" destOrd="0" presId="urn:microsoft.com/office/officeart/2005/8/layout/hChevron3"/>
    <dgm:cxn modelId="{F9CB91AE-0AA0-4EA1-8D2D-FC5801E81376}" type="presParOf" srcId="{C962DF8C-BCF7-4311-8EAC-6B59BF965A7E}" destId="{12F16AF1-12FA-4353-B639-40E1D9EC2B41}" srcOrd="0" destOrd="0" presId="urn:microsoft.com/office/officeart/2005/8/layout/hChevron3"/>
    <dgm:cxn modelId="{ADDBF032-D7E6-481D-ABF5-5E649605A045}" type="presParOf" srcId="{C962DF8C-BCF7-4311-8EAC-6B59BF965A7E}" destId="{1DD15B32-4237-43BF-BAD6-390C1310D6D0}" srcOrd="1" destOrd="0" presId="urn:microsoft.com/office/officeart/2005/8/layout/hChevron3"/>
    <dgm:cxn modelId="{04103F66-007E-40FE-A51A-D20151B04B8C}" type="presParOf" srcId="{C962DF8C-BCF7-4311-8EAC-6B59BF965A7E}" destId="{40660768-7000-4499-9629-9F1477287301}" srcOrd="2" destOrd="0" presId="urn:microsoft.com/office/officeart/2005/8/layout/hChevron3"/>
    <dgm:cxn modelId="{7B36A1CA-79A4-4747-A51C-808EBDA458D0}" type="presParOf" srcId="{C962DF8C-BCF7-4311-8EAC-6B59BF965A7E}" destId="{9BDCCF8B-E10E-4301-AB96-FEE0235CE3A6}" srcOrd="3" destOrd="0" presId="urn:microsoft.com/office/officeart/2005/8/layout/hChevron3"/>
    <dgm:cxn modelId="{7B805CD0-A794-4ABC-BCF6-E63C3E8964AA}" type="presParOf" srcId="{C962DF8C-BCF7-4311-8EAC-6B59BF965A7E}" destId="{7D0B686A-308F-4FF8-A93D-B37C4A0B27A1}" srcOrd="4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F16AF1-12FA-4353-B639-40E1D9EC2B41}">
      <dsp:nvSpPr>
        <dsp:cNvPr id="0" name=""/>
        <dsp:cNvSpPr/>
      </dsp:nvSpPr>
      <dsp:spPr>
        <a:xfrm>
          <a:off x="24407" y="1257695"/>
          <a:ext cx="2241354" cy="896541"/>
        </a:xfrm>
        <a:prstGeom prst="homePlate">
          <a:avLst/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4676" tIns="37338" rIns="18669" bIns="37338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400" kern="1200" dirty="0"/>
            <a:t>Work</a:t>
          </a:r>
        </a:p>
      </dsp:txBody>
      <dsp:txXfrm>
        <a:off x="24407" y="1257695"/>
        <a:ext cx="2017219" cy="896541"/>
      </dsp:txXfrm>
    </dsp:sp>
    <dsp:sp modelId="{40660768-7000-4499-9629-9F1477287301}">
      <dsp:nvSpPr>
        <dsp:cNvPr id="0" name=""/>
        <dsp:cNvSpPr/>
      </dsp:nvSpPr>
      <dsp:spPr>
        <a:xfrm>
          <a:off x="1795646" y="1251805"/>
          <a:ext cx="2241354" cy="896541"/>
        </a:xfrm>
        <a:prstGeom prst="chevron">
          <a:avLst/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" tIns="37338" rIns="18669" bIns="37338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400" kern="1200" dirty="0" err="1"/>
            <a:t>Unemployment</a:t>
          </a:r>
          <a:r>
            <a:rPr lang="nl-NL" sz="1400" kern="1200" dirty="0"/>
            <a:t> benefit</a:t>
          </a:r>
        </a:p>
      </dsp:txBody>
      <dsp:txXfrm>
        <a:off x="2243917" y="1251805"/>
        <a:ext cx="1344813" cy="896541"/>
      </dsp:txXfrm>
    </dsp:sp>
    <dsp:sp modelId="{7D0B686A-308F-4FF8-A93D-B37C4A0B27A1}">
      <dsp:nvSpPr>
        <dsp:cNvPr id="0" name=""/>
        <dsp:cNvSpPr/>
      </dsp:nvSpPr>
      <dsp:spPr>
        <a:xfrm>
          <a:off x="3588730" y="1251805"/>
          <a:ext cx="2241354" cy="89654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" tIns="37338" rIns="18669" bIns="37338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400" kern="1200" dirty="0"/>
            <a:t>Social Assistance Benefit</a:t>
          </a:r>
        </a:p>
      </dsp:txBody>
      <dsp:txXfrm>
        <a:off x="4037001" y="1251805"/>
        <a:ext cx="1344813" cy="89654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33400" y="176213"/>
            <a:ext cx="5791200" cy="357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endParaRPr lang="en-US"/>
          </a:p>
        </p:txBody>
      </p:sp>
      <p:sp>
        <p:nvSpPr>
          <p:cNvPr id="17419" name="Rectangle 11"/>
          <p:cNvSpPr>
            <a:spLocks noGrp="1" noChangeArrowheads="1"/>
          </p:cNvSpPr>
          <p:nvPr>
            <p:ph type="dt" idx="1"/>
          </p:nvPr>
        </p:nvSpPr>
        <p:spPr bwMode="auto">
          <a:xfrm>
            <a:off x="533400" y="0"/>
            <a:ext cx="57912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fld id="{469B23FE-0B98-4115-A381-8C853B8EA07C}" type="datetime1">
              <a:rPr lang="en-US"/>
              <a:pPr/>
              <a:t>5/12/2022</a:t>
            </a:fld>
            <a:endParaRPr lang="en-US"/>
          </a:p>
        </p:txBody>
      </p:sp>
      <p:sp>
        <p:nvSpPr>
          <p:cNvPr id="17420" name="Rectangle 12"/>
          <p:cNvSpPr>
            <a:spLocks noChangeArrowheads="1"/>
          </p:cNvSpPr>
          <p:nvPr/>
        </p:nvSpPr>
        <p:spPr bwMode="auto">
          <a:xfrm>
            <a:off x="533400" y="8763000"/>
            <a:ext cx="51816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b"/>
          <a:lstStyle/>
          <a:p>
            <a:r>
              <a:rPr lang="en-US" sz="1000"/>
              <a:t>Gemeente Zwolle</a:t>
            </a:r>
          </a:p>
        </p:txBody>
      </p:sp>
      <p:sp>
        <p:nvSpPr>
          <p:cNvPr id="17421" name="Rectangle 13"/>
          <p:cNvSpPr>
            <a:spLocks noChangeArrowheads="1"/>
          </p:cNvSpPr>
          <p:nvPr/>
        </p:nvSpPr>
        <p:spPr bwMode="auto">
          <a:xfrm>
            <a:off x="5867400" y="8915400"/>
            <a:ext cx="4572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b"/>
          <a:lstStyle/>
          <a:p>
            <a:pPr algn="r"/>
            <a:fld id="{80C0643F-E609-439C-B876-745B61D3B6A7}" type="slidenum">
              <a:rPr lang="en-US" sz="1000"/>
              <a:pPr algn="r"/>
              <a:t>‹nr.›</a:t>
            </a:fld>
            <a:endParaRPr lang="en-US" sz="1000"/>
          </a:p>
        </p:txBody>
      </p:sp>
    </p:spTree>
    <p:extLst>
      <p:ext uri="{BB962C8B-B14F-4D97-AF65-F5344CB8AC3E}">
        <p14:creationId xmlns:p14="http://schemas.microsoft.com/office/powerpoint/2010/main" val="21463477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33400" y="176213"/>
            <a:ext cx="5791200" cy="357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33400" y="0"/>
            <a:ext cx="57912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fld id="{D1C153C7-437D-49D9-961B-0BBC8F454054}" type="datetime1">
              <a:rPr lang="en-US"/>
              <a:pPr/>
              <a:t>5/12/2022</a:t>
            </a:fld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139825" y="4433888"/>
            <a:ext cx="4575175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Klik om het opmaakprofiel van de modeltekst te bewerken</a:t>
            </a:r>
          </a:p>
          <a:p>
            <a:pPr lvl="1"/>
            <a:r>
              <a:rPr lang="en-US"/>
              <a:t>Tweede niveau</a:t>
            </a:r>
          </a:p>
          <a:p>
            <a:pPr lvl="2"/>
            <a:r>
              <a:rPr lang="en-US"/>
              <a:t>Derde niveau</a:t>
            </a:r>
          </a:p>
          <a:p>
            <a:pPr lvl="3"/>
            <a:r>
              <a:rPr lang="en-US"/>
              <a:t>Vierde niveau</a:t>
            </a:r>
          </a:p>
          <a:p>
            <a:pPr lvl="4"/>
            <a:r>
              <a:rPr lang="en-US"/>
              <a:t>Vijfde niveau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3400" y="8763000"/>
            <a:ext cx="51816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r>
              <a:rPr lang="en-US"/>
              <a:t>Gemeente Zwolle</a:t>
            </a:r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867400" y="8915400"/>
            <a:ext cx="4572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A7A09D6D-848C-42E8-95B8-36ABC500CE41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3593550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190500" indent="95250" algn="l" rtl="0" eaLnBrk="0" fontAlgn="base" hangingPunct="0">
      <a:spcBef>
        <a:spcPct val="30000"/>
      </a:spcBef>
      <a:spcAft>
        <a:spcPct val="0"/>
      </a:spcAft>
      <a:buChar char="•"/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4762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666750" indent="95250" algn="l" rtl="0" eaLnBrk="0" fontAlgn="base" hangingPunct="0">
      <a:spcBef>
        <a:spcPct val="30000"/>
      </a:spcBef>
      <a:spcAft>
        <a:spcPct val="0"/>
      </a:spcAft>
      <a:buChar char="•"/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9525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D1C153C7-437D-49D9-961B-0BBC8F454054}" type="datetime1">
              <a:rPr lang="en-US" smtClean="0"/>
              <a:pPr/>
              <a:t>5/12/2022</a:t>
            </a:fld>
            <a:endParaRPr lang="en-US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Gemeente Zwolle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7A09D6D-848C-42E8-95B8-36ABC500CE41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7531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D1C153C7-437D-49D9-961B-0BBC8F454054}" type="datetime1">
              <a:rPr lang="en-US" smtClean="0"/>
              <a:pPr/>
              <a:t>5/12/2022</a:t>
            </a:fld>
            <a:endParaRPr lang="en-US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 dirty="0"/>
              <a:t>Gemeente Zwolle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7A09D6D-848C-42E8-95B8-36ABC500CE41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03476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0" y="0"/>
            <a:ext cx="9144000" cy="106045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054100" y="3262313"/>
            <a:ext cx="6884988" cy="1100137"/>
          </a:xfrm>
        </p:spPr>
        <p:txBody>
          <a:bodyPr/>
          <a:lstStyle>
            <a:lvl1pPr>
              <a:defRPr sz="3600"/>
            </a:lvl1pPr>
          </a:lstStyle>
          <a:p>
            <a:pPr lvl="0"/>
            <a:r>
              <a:rPr lang="nl-NL" noProof="0"/>
              <a:t>Klik om stijl te bewerken</a:t>
            </a:r>
            <a:endParaRPr lang="en-US" noProof="0"/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054100" y="4362450"/>
            <a:ext cx="6884988" cy="838200"/>
          </a:xfrm>
        </p:spPr>
        <p:txBody>
          <a:bodyPr/>
          <a:lstStyle>
            <a:lvl1pPr>
              <a:defRPr sz="3600"/>
            </a:lvl1pPr>
          </a:lstStyle>
          <a:p>
            <a:pPr lvl="0"/>
            <a:r>
              <a:rPr lang="nl-NL" noProof="0"/>
              <a:t>Klikken om de ondertitelstijl van het model te bewerken</a:t>
            </a:r>
            <a:endParaRPr lang="en-US" noProof="0"/>
          </a:p>
        </p:txBody>
      </p:sp>
      <p:sp>
        <p:nvSpPr>
          <p:cNvPr id="11269" name="Rectangle 5"/>
          <p:cNvSpPr>
            <a:spLocks noGrp="1" noChangeArrowheads="1"/>
          </p:cNvSpPr>
          <p:nvPr>
            <p:ph type="dt" sz="half" idx="2"/>
          </p:nvPr>
        </p:nvSpPr>
        <p:spPr>
          <a:xfrm>
            <a:off x="1060450" y="6553200"/>
            <a:ext cx="1905000" cy="306388"/>
          </a:xfrm>
        </p:spPr>
        <p:txBody>
          <a:bodyPr/>
          <a:lstStyle>
            <a:lvl1pPr>
              <a:defRPr/>
            </a:lvl1pPr>
          </a:lstStyle>
          <a:p>
            <a:fld id="{BB6FAA32-592A-4035-B6E2-62200E81B0A8}" type="datetime1">
              <a:rPr lang="nl-NL"/>
              <a:pPr/>
              <a:t>12-5-2022</a:t>
            </a:fld>
            <a:endParaRPr lang="nl-NL"/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8604250" y="6553200"/>
            <a:ext cx="363538" cy="306388"/>
          </a:xfrm>
        </p:spPr>
        <p:txBody>
          <a:bodyPr/>
          <a:lstStyle>
            <a:lvl1pPr>
              <a:defRPr/>
            </a:lvl1pPr>
          </a:lstStyle>
          <a:p>
            <a:fld id="{CB7C6F57-76B8-4A75-8915-BB9BB3FB42B5}" type="slidenum">
              <a:rPr lang="nl-NL"/>
              <a:pPr/>
              <a:t>‹nr.›</a:t>
            </a:fld>
            <a:endParaRPr lang="nl-NL"/>
          </a:p>
        </p:txBody>
      </p:sp>
      <p:pic>
        <p:nvPicPr>
          <p:cNvPr id="11279" name="Picture 15" descr="U:\Anja Cronenberg\hand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913" y="4763"/>
            <a:ext cx="606425" cy="1039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280" name="Rectangle 1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kijk</a:t>
            </a:r>
          </a:p>
        </p:txBody>
      </p:sp>
      <p:sp>
        <p:nvSpPr>
          <p:cNvPr id="11285" name="Rectangle 21"/>
          <p:cNvSpPr>
            <a:spLocks noChangeArrowheads="1"/>
          </p:cNvSpPr>
          <p:nvPr/>
        </p:nvSpPr>
        <p:spPr bwMode="auto">
          <a:xfrm>
            <a:off x="8081963" y="0"/>
            <a:ext cx="1062037" cy="106203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pic>
        <p:nvPicPr>
          <p:cNvPr id="11286" name="Picture 22" descr="U:\Anja Cronenberg\beeldmerk_transp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7200" y="-1588"/>
            <a:ext cx="1066800" cy="1062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F9D0874-C6DE-4C3F-AC56-B133566A450C}" type="datetime1">
              <a:rPr lang="nl-NL"/>
              <a:pPr/>
              <a:t>12-5-2022</a:t>
            </a:fld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C86EA5C-D869-47E2-AECB-2583E9660A8E}" type="slidenum">
              <a:rPr lang="nl-NL"/>
              <a:pPr/>
              <a:t>‹nr.›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kijk</a:t>
            </a:r>
          </a:p>
        </p:txBody>
      </p:sp>
    </p:spTree>
    <p:extLst>
      <p:ext uri="{BB962C8B-B14F-4D97-AF65-F5344CB8AC3E}">
        <p14:creationId xmlns:p14="http://schemas.microsoft.com/office/powerpoint/2010/main" val="13837888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207125" y="1270000"/>
            <a:ext cx="1717675" cy="5054600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1054100" y="1270000"/>
            <a:ext cx="5000625" cy="5054600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D3B0F73-2463-4E47-B267-06BBBF0B78EB}" type="datetime1">
              <a:rPr lang="nl-NL"/>
              <a:pPr/>
              <a:t>12-5-2022</a:t>
            </a:fld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5BE8D9B-28A0-4CFB-95FA-1521A2A3F27C}" type="slidenum">
              <a:rPr lang="nl-NL"/>
              <a:pPr/>
              <a:t>‹nr.›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kijk</a:t>
            </a:r>
          </a:p>
        </p:txBody>
      </p:sp>
    </p:spTree>
    <p:extLst>
      <p:ext uri="{BB962C8B-B14F-4D97-AF65-F5344CB8AC3E}">
        <p14:creationId xmlns:p14="http://schemas.microsoft.com/office/powerpoint/2010/main" val="3131957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44663EA-0E71-4B05-AE19-1B25816DCBE0}" type="datetime1">
              <a:rPr lang="nl-NL"/>
              <a:pPr/>
              <a:t>12-5-2022</a:t>
            </a:fld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76A19E0-301B-46AF-AD14-6EB26308D7FE}" type="slidenum">
              <a:rPr lang="nl-NL"/>
              <a:pPr/>
              <a:t>‹nr.›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kijk</a:t>
            </a:r>
          </a:p>
        </p:txBody>
      </p:sp>
    </p:spTree>
    <p:extLst>
      <p:ext uri="{BB962C8B-B14F-4D97-AF65-F5344CB8AC3E}">
        <p14:creationId xmlns:p14="http://schemas.microsoft.com/office/powerpoint/2010/main" val="30474254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56F5EDB-4590-409C-B67C-C28D42E2E526}" type="datetime1">
              <a:rPr lang="nl-NL"/>
              <a:pPr/>
              <a:t>12-5-2022</a:t>
            </a:fld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4EA01FF-8C38-4D54-947F-74F64BF19FD3}" type="slidenum">
              <a:rPr lang="nl-NL"/>
              <a:pPr/>
              <a:t>‹nr.›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kijk</a:t>
            </a:r>
          </a:p>
        </p:txBody>
      </p:sp>
    </p:spTree>
    <p:extLst>
      <p:ext uri="{BB962C8B-B14F-4D97-AF65-F5344CB8AC3E}">
        <p14:creationId xmlns:p14="http://schemas.microsoft.com/office/powerpoint/2010/main" val="41188001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1054100" y="2133600"/>
            <a:ext cx="3359150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65650" y="2133600"/>
            <a:ext cx="3359150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915E308-2ACB-4FE4-8C82-6D57ADE8A6D2}" type="datetime1">
              <a:rPr lang="nl-NL"/>
              <a:pPr/>
              <a:t>12-5-2022</a:t>
            </a:fld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4D2C285-F3C1-4990-A4F2-14CA1F7FBBCB}" type="slidenum">
              <a:rPr lang="nl-NL"/>
              <a:pPr/>
              <a:t>‹nr.›</a:t>
            </a:fld>
            <a:endParaRPr lang="nl-NL"/>
          </a:p>
        </p:txBody>
      </p:sp>
      <p:sp>
        <p:nvSpPr>
          <p:cNvPr id="7" name="Tijdelijke aanduiding voor voettekst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kijk</a:t>
            </a:r>
          </a:p>
        </p:txBody>
      </p:sp>
    </p:spTree>
    <p:extLst>
      <p:ext uri="{BB962C8B-B14F-4D97-AF65-F5344CB8AC3E}">
        <p14:creationId xmlns:p14="http://schemas.microsoft.com/office/powerpoint/2010/main" val="30678171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6B7C819-F91C-4F6B-B942-0CE0565C7181}" type="datetime1">
              <a:rPr lang="nl-NL"/>
              <a:pPr/>
              <a:t>12-5-2022</a:t>
            </a:fld>
            <a:endParaRPr lang="nl-NL"/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403B147-D6B5-48D1-BBE7-5F8830F9F153}" type="slidenum">
              <a:rPr lang="nl-NL"/>
              <a:pPr/>
              <a:t>‹nr.›</a:t>
            </a:fld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kijk</a:t>
            </a:r>
          </a:p>
        </p:txBody>
      </p:sp>
    </p:spTree>
    <p:extLst>
      <p:ext uri="{BB962C8B-B14F-4D97-AF65-F5344CB8AC3E}">
        <p14:creationId xmlns:p14="http://schemas.microsoft.com/office/powerpoint/2010/main" val="36039345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96A3688-7EFD-4173-A6C3-567EBEF64769}" type="datetime1">
              <a:rPr lang="nl-NL"/>
              <a:pPr/>
              <a:t>12-5-2022</a:t>
            </a:fld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1DC5BEB-5F13-48D9-9E91-21D273CE6469}" type="slidenum">
              <a:rPr lang="nl-NL"/>
              <a:pPr/>
              <a:t>‹nr.›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kijk</a:t>
            </a:r>
          </a:p>
        </p:txBody>
      </p:sp>
    </p:spTree>
    <p:extLst>
      <p:ext uri="{BB962C8B-B14F-4D97-AF65-F5344CB8AC3E}">
        <p14:creationId xmlns:p14="http://schemas.microsoft.com/office/powerpoint/2010/main" val="4871440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59DAF82-AEC8-4B01-ADC0-C876490CD73D}" type="datetime1">
              <a:rPr lang="nl-NL"/>
              <a:pPr/>
              <a:t>12-5-2022</a:t>
            </a:fld>
            <a:endParaRPr lang="nl-NL"/>
          </a:p>
        </p:txBody>
      </p:sp>
      <p:sp>
        <p:nvSpPr>
          <p:cNvPr id="3" name="Tijdelijke aanduiding voor dianumm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2F88BE7-A58B-4217-8740-6981FD9D1E9C}" type="slidenum">
              <a:rPr lang="nl-NL"/>
              <a:pPr/>
              <a:t>‹nr.›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kijk</a:t>
            </a:r>
          </a:p>
        </p:txBody>
      </p:sp>
    </p:spTree>
    <p:extLst>
      <p:ext uri="{BB962C8B-B14F-4D97-AF65-F5344CB8AC3E}">
        <p14:creationId xmlns:p14="http://schemas.microsoft.com/office/powerpoint/2010/main" val="24307978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6093CF1-AA55-442D-9BE9-DE5543A6071B}" type="datetime1">
              <a:rPr lang="nl-NL"/>
              <a:pPr/>
              <a:t>12-5-2022</a:t>
            </a:fld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525EE22-46DA-4B4C-B38C-FBFE8052D4A2}" type="slidenum">
              <a:rPr lang="nl-NL"/>
              <a:pPr/>
              <a:t>‹nr.›</a:t>
            </a:fld>
            <a:endParaRPr lang="nl-NL"/>
          </a:p>
        </p:txBody>
      </p:sp>
      <p:sp>
        <p:nvSpPr>
          <p:cNvPr id="7" name="Tijdelijke aanduiding voor voettekst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kijk</a:t>
            </a:r>
          </a:p>
        </p:txBody>
      </p:sp>
    </p:spTree>
    <p:extLst>
      <p:ext uri="{BB962C8B-B14F-4D97-AF65-F5344CB8AC3E}">
        <p14:creationId xmlns:p14="http://schemas.microsoft.com/office/powerpoint/2010/main" val="13493770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67F755B-3A11-4482-93EF-42BBD3A0EE71}" type="datetime1">
              <a:rPr lang="nl-NL"/>
              <a:pPr/>
              <a:t>12-5-2022</a:t>
            </a:fld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4C1C82D-C51F-4EB3-9A03-1B3F017E8288}" type="slidenum">
              <a:rPr lang="nl-NL"/>
              <a:pPr/>
              <a:t>‹nr.›</a:t>
            </a:fld>
            <a:endParaRPr lang="nl-NL"/>
          </a:p>
        </p:txBody>
      </p:sp>
      <p:sp>
        <p:nvSpPr>
          <p:cNvPr id="7" name="Tijdelijke aanduiding voor voettekst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kijk</a:t>
            </a:r>
          </a:p>
        </p:txBody>
      </p:sp>
    </p:spTree>
    <p:extLst>
      <p:ext uri="{BB962C8B-B14F-4D97-AF65-F5344CB8AC3E}">
        <p14:creationId xmlns:p14="http://schemas.microsoft.com/office/powerpoint/2010/main" val="60398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0" y="0"/>
            <a:ext cx="9144000" cy="106045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54100" y="1270000"/>
            <a:ext cx="6870700" cy="86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het opmaakprofiel van de modeltitel te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54100" y="2133600"/>
            <a:ext cx="6870700" cy="419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het opmaakprofiel van de modeltekst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2038" y="6553200"/>
            <a:ext cx="1905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200" b="1"/>
            </a:lvl1pPr>
          </a:lstStyle>
          <a:p>
            <a:fld id="{D5333611-C20C-48CF-9002-2351D394F4D6}" type="datetime1">
              <a:rPr lang="nl-NL"/>
              <a:pPr/>
              <a:t>12-5-2022</a:t>
            </a:fld>
            <a:endParaRPr lang="nl-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605838" y="6553200"/>
            <a:ext cx="3619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1200" b="1"/>
            </a:lvl1pPr>
          </a:lstStyle>
          <a:p>
            <a:fld id="{04497F30-DF6A-4A33-ACDF-4DBA459E5E1F}" type="slidenum">
              <a:rPr lang="nl-NL"/>
              <a:pPr/>
              <a:t>‹nr.›</a:t>
            </a:fld>
            <a:endParaRPr lang="nl-NL"/>
          </a:p>
        </p:txBody>
      </p:sp>
      <p:pic>
        <p:nvPicPr>
          <p:cNvPr id="1032" name="Picture 8" descr="U:\Anja Cronenberg\hand.png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913" y="4763"/>
            <a:ext cx="606425" cy="1039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054100" y="252413"/>
            <a:ext cx="68707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 sz="1800" b="1"/>
            </a:lvl1pPr>
          </a:lstStyle>
          <a:p>
            <a:r>
              <a:rPr lang="nl-NL"/>
              <a:t>kijk</a:t>
            </a:r>
          </a:p>
        </p:txBody>
      </p:sp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8081963" y="0"/>
            <a:ext cx="1062037" cy="106203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pic>
        <p:nvPicPr>
          <p:cNvPr id="1039" name="Picture 15" descr="U:\Anja Cronenberg\beeldmerk_transp.png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7200" y="-1588"/>
            <a:ext cx="1066800" cy="1062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9pPr>
    </p:titleStyle>
    <p:bodyStyle>
      <a:lvl1pPr algn="l" rtl="0" eaLnBrk="1" fontAlgn="base" hangingPunct="1">
        <a:spcBef>
          <a:spcPct val="20000"/>
        </a:spcBef>
        <a:spcAft>
          <a:spcPct val="0"/>
        </a:spcAft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374650" indent="-18415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2pPr>
      <a:lvl3pPr marL="571500" indent="-635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3pPr>
      <a:lvl4pPr marL="952500" indent="-1905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4pPr>
      <a:lvl5pPr marL="1143000" algn="l" rtl="0" eaLnBrk="1" fontAlgn="base" hangingPunct="1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</a:defRPr>
      </a:lvl5pPr>
      <a:lvl6pPr marL="1600200" algn="l" rtl="0" eaLnBrk="1" fontAlgn="base" hangingPunct="1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</a:defRPr>
      </a:lvl6pPr>
      <a:lvl7pPr marL="2057400" algn="l" rtl="0" eaLnBrk="1" fontAlgn="base" hangingPunct="1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</a:defRPr>
      </a:lvl7pPr>
      <a:lvl8pPr marL="2514600" algn="l" rtl="0" eaLnBrk="1" fontAlgn="base" hangingPunct="1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</a:defRPr>
      </a:lvl8pPr>
      <a:lvl9pPr marL="2971800" algn="l" rtl="0" eaLnBrk="1" fontAlgn="base" hangingPunct="1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9E0EF-F912-407D-8A3C-997019705750}" type="datetime1">
              <a:rPr lang="nl-NL"/>
              <a:pPr/>
              <a:t>12-5-2022</a:t>
            </a:fld>
            <a:endParaRPr lang="nl-NL" dirty="0"/>
          </a:p>
        </p:txBody>
      </p:sp>
      <p:sp>
        <p:nvSpPr>
          <p:cNvPr id="8" name="Tijdelijke aanduiding voor dianumm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3C9DF56-632F-4BC0-A033-D84BE294D63F}" type="slidenum">
              <a:rPr lang="nl-NL"/>
              <a:pPr/>
              <a:t>1</a:t>
            </a:fld>
            <a:endParaRPr lang="nl-NL" dirty="0"/>
          </a:p>
        </p:txBody>
      </p:sp>
      <p:sp>
        <p:nvSpPr>
          <p:cNvPr id="9" name="Tijdelijke aanduiding voor voettekst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nl-NL" dirty="0"/>
              <a:t>kijk</a:t>
            </a:r>
          </a:p>
        </p:txBody>
      </p:sp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3175" y="0"/>
            <a:ext cx="73152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 dirty="0"/>
          </a:p>
        </p:txBody>
      </p:sp>
      <p:pic>
        <p:nvPicPr>
          <p:cNvPr id="14339" name="Picture 3" descr="U:\Anja Cronenberg\hand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327275"/>
            <a:ext cx="1298575" cy="2225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6904038" y="0"/>
            <a:ext cx="2243137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 dirty="0"/>
          </a:p>
        </p:txBody>
      </p:sp>
      <p:pic>
        <p:nvPicPr>
          <p:cNvPr id="14342" name="Picture 6" descr="U:\Anja Cronenberg\beeldmerk_transp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4038" y="2317750"/>
            <a:ext cx="2243137" cy="2233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343" name="Text Box 7"/>
          <p:cNvSpPr txBox="1">
            <a:spLocks noChangeArrowheads="1"/>
          </p:cNvSpPr>
          <p:nvPr/>
        </p:nvSpPr>
        <p:spPr bwMode="auto">
          <a:xfrm>
            <a:off x="1295400" y="3187700"/>
            <a:ext cx="52578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r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/>
              <a:t>Welcome!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5585F77-29B6-4624-A80D-FBAFCC54EA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Example</a:t>
            </a:r>
            <a:endParaRPr lang="nl-NL" dirty="0"/>
          </a:p>
        </p:txBody>
      </p:sp>
      <p:pic>
        <p:nvPicPr>
          <p:cNvPr id="8" name="Tijdelijke aanduiding voor inhoud 7">
            <a:extLst>
              <a:ext uri="{FF2B5EF4-FFF2-40B4-BE49-F238E27FC236}">
                <a16:creationId xmlns:a16="http://schemas.microsoft.com/office/drawing/2014/main" id="{A8B45457-1BDA-48A6-8479-3B3465830D3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33385" t="21844" r="35285" b="52071"/>
          <a:stretch/>
        </p:blipFill>
        <p:spPr>
          <a:xfrm>
            <a:off x="2039083" y="2852936"/>
            <a:ext cx="5413238" cy="2535213"/>
          </a:xfrm>
        </p:spPr>
      </p:pic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421FD62-1F51-4F68-A1DC-4D4BE4F231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663EA-0E71-4B05-AE19-1B25816DCBE0}" type="datetime1">
              <a:rPr lang="nl-NL" smtClean="0"/>
              <a:pPr/>
              <a:t>12-5-2022</a:t>
            </a:fld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BB68E78F-AF25-4689-B4BF-E503FA786D1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76A19E0-301B-46AF-AD14-6EB26308D7FE}" type="slidenum">
              <a:rPr lang="nl-NL" smtClean="0"/>
              <a:pPr/>
              <a:t>10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B0D3D709-1667-4E13-8616-E62D9B8F243B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nl-NL" dirty="0"/>
              <a:t>We present </a:t>
            </a:r>
            <a:r>
              <a:rPr lang="nl-NL" dirty="0" err="1"/>
              <a:t>to</a:t>
            </a:r>
            <a:r>
              <a:rPr lang="nl-NL" dirty="0"/>
              <a:t> </a:t>
            </a:r>
            <a:r>
              <a:rPr lang="nl-NL" dirty="0" err="1"/>
              <a:t>you</a:t>
            </a:r>
            <a:endParaRPr lang="nl-NL" dirty="0"/>
          </a:p>
        </p:txBody>
      </p:sp>
      <p:sp>
        <p:nvSpPr>
          <p:cNvPr id="9" name="Tekstvak 8">
            <a:extLst>
              <a:ext uri="{FF2B5EF4-FFF2-40B4-BE49-F238E27FC236}">
                <a16:creationId xmlns:a16="http://schemas.microsoft.com/office/drawing/2014/main" id="{5522CC08-B321-4A4C-90BA-9ED1AE772570}"/>
              </a:ext>
            </a:extLst>
          </p:cNvPr>
          <p:cNvSpPr txBox="1"/>
          <p:nvPr/>
        </p:nvSpPr>
        <p:spPr>
          <a:xfrm>
            <a:off x="179512" y="4464819"/>
            <a:ext cx="203908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800" dirty="0"/>
              <a:t>Single </a:t>
            </a:r>
            <a:r>
              <a:rPr lang="nl-NL" sz="1800" dirty="0" err="1"/>
              <a:t>parent</a:t>
            </a:r>
            <a:r>
              <a:rPr lang="nl-NL" sz="1800" dirty="0"/>
              <a:t>  </a:t>
            </a:r>
            <a:r>
              <a:rPr lang="nl-NL" sz="1800" dirty="0">
                <a:sym typeface="Wingdings" panose="05000000000000000000" pitchFamily="2" charset="2"/>
              </a:rPr>
              <a:t></a:t>
            </a:r>
            <a:br>
              <a:rPr lang="nl-NL" sz="1800" dirty="0">
                <a:sym typeface="Wingdings" panose="05000000000000000000" pitchFamily="2" charset="2"/>
              </a:rPr>
            </a:br>
            <a:endParaRPr lang="nl-NL" sz="1800" dirty="0"/>
          </a:p>
          <a:p>
            <a:r>
              <a:rPr lang="nl-NL" sz="1800" dirty="0"/>
              <a:t>In </a:t>
            </a:r>
            <a:r>
              <a:rPr lang="nl-NL" sz="1800" dirty="0" err="1"/>
              <a:t>relationship</a:t>
            </a:r>
            <a:r>
              <a:rPr lang="nl-NL" sz="1800" dirty="0"/>
              <a:t> </a:t>
            </a:r>
            <a:r>
              <a:rPr lang="nl-NL" sz="1800" dirty="0">
                <a:sym typeface="Wingdings" panose="05000000000000000000" pitchFamily="2" charset="2"/>
              </a:rPr>
              <a:t></a:t>
            </a:r>
            <a:endParaRPr lang="nl-NL" sz="1800" dirty="0"/>
          </a:p>
        </p:txBody>
      </p:sp>
      <p:sp>
        <p:nvSpPr>
          <p:cNvPr id="10" name="Tekstvak 9">
            <a:extLst>
              <a:ext uri="{FF2B5EF4-FFF2-40B4-BE49-F238E27FC236}">
                <a16:creationId xmlns:a16="http://schemas.microsoft.com/office/drawing/2014/main" id="{26C67BE5-51D8-4829-9837-F930FF625494}"/>
              </a:ext>
            </a:extLst>
          </p:cNvPr>
          <p:cNvSpPr txBox="1"/>
          <p:nvPr/>
        </p:nvSpPr>
        <p:spPr>
          <a:xfrm>
            <a:off x="1062038" y="1916832"/>
            <a:ext cx="702786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err="1"/>
              <a:t>Children</a:t>
            </a:r>
            <a:r>
              <a:rPr lang="nl-NL" dirty="0"/>
              <a:t> </a:t>
            </a:r>
            <a:r>
              <a:rPr lang="nl-NL" dirty="0" err="1"/>
              <a:t>till</a:t>
            </a:r>
            <a:r>
              <a:rPr lang="nl-NL" dirty="0"/>
              <a:t> </a:t>
            </a:r>
            <a:r>
              <a:rPr lang="nl-NL" dirty="0" err="1"/>
              <a:t>age</a:t>
            </a:r>
            <a:r>
              <a:rPr lang="nl-NL" dirty="0"/>
              <a:t> of 11 </a:t>
            </a:r>
            <a:r>
              <a:rPr lang="nl-NL" dirty="0">
                <a:sym typeface="Wingdings" panose="05000000000000000000" pitchFamily="2" charset="2"/>
              </a:rPr>
              <a:t> 110% cut off point </a:t>
            </a:r>
          </a:p>
          <a:p>
            <a:r>
              <a:rPr lang="nl-NL" dirty="0" err="1">
                <a:sym typeface="Wingdings" panose="05000000000000000000" pitchFamily="2" charset="2"/>
              </a:rPr>
              <a:t>Children</a:t>
            </a:r>
            <a:r>
              <a:rPr lang="nl-NL" dirty="0">
                <a:sym typeface="Wingdings" panose="05000000000000000000" pitchFamily="2" charset="2"/>
              </a:rPr>
              <a:t> </a:t>
            </a:r>
            <a:r>
              <a:rPr lang="nl-NL" dirty="0" err="1">
                <a:sym typeface="Wingdings" panose="05000000000000000000" pitchFamily="2" charset="2"/>
              </a:rPr>
              <a:t>from</a:t>
            </a:r>
            <a:r>
              <a:rPr lang="nl-NL" dirty="0">
                <a:sym typeface="Wingdings" panose="05000000000000000000" pitchFamily="2" charset="2"/>
              </a:rPr>
              <a:t> 12 up </a:t>
            </a:r>
            <a:r>
              <a:rPr lang="nl-NL" dirty="0" err="1">
                <a:sym typeface="Wingdings" panose="05000000000000000000" pitchFamily="2" charset="2"/>
              </a:rPr>
              <a:t>to</a:t>
            </a:r>
            <a:r>
              <a:rPr lang="nl-NL" dirty="0">
                <a:sym typeface="Wingdings" panose="05000000000000000000" pitchFamily="2" charset="2"/>
              </a:rPr>
              <a:t> 17  130% cut off point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126794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6C37C2A-A116-409D-893F-765E4A4AD2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Trust </a:t>
            </a:r>
            <a:r>
              <a:rPr lang="nl-NL" dirty="0" err="1"/>
              <a:t>and</a:t>
            </a:r>
            <a:r>
              <a:rPr lang="nl-NL" dirty="0"/>
              <a:t> </a:t>
            </a:r>
            <a:r>
              <a:rPr lang="nl-NL" dirty="0" err="1"/>
              <a:t>simplification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3BFFC6E-CCE7-47FF-9763-CFF3FD9EB8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Tx/>
              <a:buChar char="-"/>
            </a:pPr>
            <a:r>
              <a:rPr lang="nl-NL" dirty="0" err="1"/>
              <a:t>Less</a:t>
            </a:r>
            <a:r>
              <a:rPr lang="nl-NL" dirty="0"/>
              <a:t> </a:t>
            </a:r>
            <a:r>
              <a:rPr lang="nl-NL" dirty="0" err="1"/>
              <a:t>administration</a:t>
            </a:r>
            <a:r>
              <a:rPr lang="nl-NL" dirty="0"/>
              <a:t> / </a:t>
            </a:r>
            <a:r>
              <a:rPr lang="nl-NL" dirty="0" err="1"/>
              <a:t>use</a:t>
            </a:r>
            <a:r>
              <a:rPr lang="nl-NL" dirty="0"/>
              <a:t> data we </a:t>
            </a:r>
            <a:r>
              <a:rPr lang="nl-NL" dirty="0" err="1"/>
              <a:t>already</a:t>
            </a:r>
            <a:r>
              <a:rPr lang="nl-NL" dirty="0"/>
              <a:t> have</a:t>
            </a:r>
            <a:br>
              <a:rPr lang="nl-NL" dirty="0"/>
            </a:br>
            <a:endParaRPr lang="nl-NL" dirty="0"/>
          </a:p>
          <a:p>
            <a:pPr marL="342900" indent="-342900">
              <a:buFontTx/>
              <a:buChar char="-"/>
            </a:pPr>
            <a:r>
              <a:rPr lang="nl-NL" dirty="0" err="1"/>
              <a:t>Automatically</a:t>
            </a:r>
            <a:r>
              <a:rPr lang="nl-NL" dirty="0"/>
              <a:t> </a:t>
            </a:r>
            <a:r>
              <a:rPr lang="nl-NL" dirty="0" err="1"/>
              <a:t>grant</a:t>
            </a:r>
            <a:r>
              <a:rPr lang="nl-NL" dirty="0"/>
              <a:t> access </a:t>
            </a:r>
            <a:r>
              <a:rPr lang="nl-NL" dirty="0" err="1"/>
              <a:t>to</a:t>
            </a:r>
            <a:r>
              <a:rPr lang="nl-NL" dirty="0"/>
              <a:t> </a:t>
            </a:r>
            <a:r>
              <a:rPr lang="nl-NL" dirty="0" err="1"/>
              <a:t>schemes</a:t>
            </a:r>
            <a:r>
              <a:rPr lang="nl-NL" dirty="0"/>
              <a:t> </a:t>
            </a:r>
            <a:r>
              <a:rPr lang="nl-NL" dirty="0" err="1"/>
              <a:t>for</a:t>
            </a:r>
            <a:r>
              <a:rPr lang="nl-NL" dirty="0"/>
              <a:t> multiple </a:t>
            </a:r>
            <a:r>
              <a:rPr lang="nl-NL" dirty="0" err="1"/>
              <a:t>years</a:t>
            </a:r>
            <a:br>
              <a:rPr lang="nl-NL" dirty="0"/>
            </a:br>
            <a:endParaRPr lang="nl-NL" dirty="0"/>
          </a:p>
          <a:p>
            <a:pPr marL="342900" indent="-342900">
              <a:buFontTx/>
              <a:buChar char="-"/>
            </a:pPr>
            <a:r>
              <a:rPr lang="nl-NL" dirty="0"/>
              <a:t>We do </a:t>
            </a:r>
            <a:r>
              <a:rPr lang="nl-NL" dirty="0" err="1"/>
              <a:t>not</a:t>
            </a:r>
            <a:r>
              <a:rPr lang="nl-NL" dirty="0"/>
              <a:t> want </a:t>
            </a:r>
            <a:r>
              <a:rPr lang="nl-NL" dirty="0" err="1"/>
              <a:t>to</a:t>
            </a:r>
            <a:r>
              <a:rPr lang="nl-NL" dirty="0"/>
              <a:t> </a:t>
            </a:r>
            <a:r>
              <a:rPr lang="nl-NL" dirty="0" err="1"/>
              <a:t>complicate</a:t>
            </a:r>
            <a:r>
              <a:rPr lang="nl-NL" dirty="0"/>
              <a:t> </a:t>
            </a:r>
            <a:r>
              <a:rPr lang="nl-NL" dirty="0" err="1"/>
              <a:t>matters</a:t>
            </a:r>
            <a:r>
              <a:rPr lang="nl-NL" dirty="0"/>
              <a:t> </a:t>
            </a:r>
            <a:r>
              <a:rPr lang="nl-NL" dirty="0" err="1"/>
              <a:t>for</a:t>
            </a:r>
            <a:r>
              <a:rPr lang="nl-NL" dirty="0"/>
              <a:t> </a:t>
            </a:r>
            <a:r>
              <a:rPr lang="nl-NL" dirty="0" err="1"/>
              <a:t>everyone</a:t>
            </a:r>
            <a:r>
              <a:rPr lang="nl-NL" dirty="0"/>
              <a:t>, </a:t>
            </a:r>
            <a:r>
              <a:rPr lang="nl-NL" dirty="0" err="1"/>
              <a:t>just</a:t>
            </a:r>
            <a:r>
              <a:rPr lang="nl-NL" dirty="0"/>
              <a:t> </a:t>
            </a:r>
            <a:r>
              <a:rPr lang="nl-NL" dirty="0" err="1"/>
              <a:t>to</a:t>
            </a:r>
            <a:r>
              <a:rPr lang="nl-NL" dirty="0"/>
              <a:t> </a:t>
            </a:r>
            <a:r>
              <a:rPr lang="nl-NL" dirty="0" err="1"/>
              <a:t>prevent</a:t>
            </a:r>
            <a:r>
              <a:rPr lang="nl-NL" dirty="0"/>
              <a:t> a small </a:t>
            </a:r>
            <a:r>
              <a:rPr lang="nl-NL" dirty="0" err="1"/>
              <a:t>group</a:t>
            </a:r>
            <a:r>
              <a:rPr lang="nl-NL" dirty="0"/>
              <a:t> of </a:t>
            </a:r>
            <a:r>
              <a:rPr lang="nl-NL" dirty="0" err="1"/>
              <a:t>residents</a:t>
            </a:r>
            <a:r>
              <a:rPr lang="nl-NL" dirty="0"/>
              <a:t> </a:t>
            </a:r>
            <a:r>
              <a:rPr lang="nl-NL" dirty="0" err="1"/>
              <a:t>from</a:t>
            </a:r>
            <a:r>
              <a:rPr lang="nl-NL" dirty="0"/>
              <a:t> </a:t>
            </a:r>
            <a:r>
              <a:rPr lang="nl-NL" dirty="0" err="1"/>
              <a:t>getting</a:t>
            </a:r>
            <a:r>
              <a:rPr lang="nl-NL" dirty="0"/>
              <a:t> funds </a:t>
            </a:r>
            <a:r>
              <a:rPr lang="nl-NL" dirty="0" err="1"/>
              <a:t>they</a:t>
            </a:r>
            <a:r>
              <a:rPr lang="nl-NL" dirty="0"/>
              <a:t> </a:t>
            </a:r>
            <a:r>
              <a:rPr lang="nl-NL" dirty="0" err="1"/>
              <a:t>actually</a:t>
            </a:r>
            <a:r>
              <a:rPr lang="nl-NL" dirty="0"/>
              <a:t> </a:t>
            </a:r>
            <a:r>
              <a:rPr lang="nl-NL" dirty="0" err="1"/>
              <a:t>should</a:t>
            </a:r>
            <a:r>
              <a:rPr lang="nl-NL" dirty="0"/>
              <a:t> </a:t>
            </a:r>
            <a:r>
              <a:rPr lang="nl-NL" dirty="0" err="1"/>
              <a:t>not</a:t>
            </a:r>
            <a:r>
              <a:rPr lang="nl-NL" dirty="0"/>
              <a:t> have access </a:t>
            </a:r>
            <a:r>
              <a:rPr lang="nl-NL" dirty="0" err="1"/>
              <a:t>to</a:t>
            </a:r>
            <a:endParaRPr lang="nl-NL" dirty="0"/>
          </a:p>
          <a:p>
            <a:endParaRPr lang="nl-NL" dirty="0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87BB286-62E4-45EB-B88B-28A450D553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663EA-0E71-4B05-AE19-1B25816DCBE0}" type="datetime1">
              <a:rPr lang="nl-NL" smtClean="0"/>
              <a:pPr/>
              <a:t>12-5-2022</a:t>
            </a:fld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FEDBA0BD-A7BF-4CDE-9C69-BA15F33BD28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76A19E0-301B-46AF-AD14-6EB26308D7FE}" type="slidenum">
              <a:rPr lang="nl-NL" smtClean="0"/>
              <a:pPr/>
              <a:t>11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42E02E03-3F73-493B-9CCA-77B75A85934E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nl-NL" dirty="0"/>
              <a:t>We present </a:t>
            </a:r>
            <a:r>
              <a:rPr lang="nl-NL" dirty="0" err="1"/>
              <a:t>to</a:t>
            </a:r>
            <a:r>
              <a:rPr lang="nl-NL" dirty="0"/>
              <a:t> </a:t>
            </a:r>
            <a:r>
              <a:rPr lang="nl-NL" dirty="0" err="1"/>
              <a:t>you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589908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C9C1767-0542-4527-AE6E-18B8C0C07C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Extra time </a:t>
            </a:r>
            <a:r>
              <a:rPr lang="nl-NL" dirty="0" err="1"/>
              <a:t>can</a:t>
            </a:r>
            <a:r>
              <a:rPr lang="nl-NL" dirty="0"/>
              <a:t> </a:t>
            </a:r>
            <a:r>
              <a:rPr lang="nl-NL" dirty="0" err="1"/>
              <a:t>be</a:t>
            </a:r>
            <a:r>
              <a:rPr lang="nl-NL" dirty="0"/>
              <a:t> </a:t>
            </a:r>
            <a:r>
              <a:rPr lang="nl-NL" dirty="0" err="1"/>
              <a:t>used</a:t>
            </a:r>
            <a:r>
              <a:rPr lang="nl-NL" dirty="0"/>
              <a:t> </a:t>
            </a:r>
            <a:r>
              <a:rPr lang="nl-NL" dirty="0" err="1"/>
              <a:t>for</a:t>
            </a:r>
            <a:r>
              <a:rPr lang="nl-NL" dirty="0"/>
              <a:t> a </a:t>
            </a:r>
            <a:r>
              <a:rPr lang="nl-NL" dirty="0" err="1"/>
              <a:t>tailored</a:t>
            </a:r>
            <a:r>
              <a:rPr lang="nl-NL" dirty="0"/>
              <a:t> approach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082F11F-EED1-49FB-9109-4D839F4CB7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Tx/>
              <a:buChar char="-"/>
            </a:pPr>
            <a:r>
              <a:rPr lang="nl-NL" dirty="0" err="1"/>
              <a:t>Less</a:t>
            </a:r>
            <a:r>
              <a:rPr lang="nl-NL" dirty="0"/>
              <a:t> </a:t>
            </a:r>
            <a:r>
              <a:rPr lang="nl-NL" dirty="0" err="1"/>
              <a:t>administration</a:t>
            </a:r>
            <a:r>
              <a:rPr lang="nl-NL" dirty="0"/>
              <a:t> </a:t>
            </a:r>
            <a:r>
              <a:rPr lang="nl-NL" dirty="0" err="1"/>
              <a:t>leaves</a:t>
            </a:r>
            <a:r>
              <a:rPr lang="nl-NL" dirty="0"/>
              <a:t> </a:t>
            </a:r>
            <a:r>
              <a:rPr lang="nl-NL" dirty="0" err="1"/>
              <a:t>space</a:t>
            </a:r>
            <a:r>
              <a:rPr lang="nl-NL" dirty="0"/>
              <a:t> </a:t>
            </a:r>
            <a:r>
              <a:rPr lang="nl-NL" dirty="0" err="1"/>
              <a:t>for</a:t>
            </a:r>
            <a:r>
              <a:rPr lang="nl-NL" dirty="0"/>
              <a:t> a </a:t>
            </a:r>
            <a:r>
              <a:rPr lang="nl-NL" dirty="0" err="1"/>
              <a:t>tailored</a:t>
            </a:r>
            <a:r>
              <a:rPr lang="nl-NL" dirty="0"/>
              <a:t> approach</a:t>
            </a:r>
          </a:p>
          <a:p>
            <a:pPr marL="342900" indent="-342900">
              <a:buFontTx/>
              <a:buChar char="-"/>
            </a:pPr>
            <a:r>
              <a:rPr lang="nl-NL" dirty="0" err="1"/>
              <a:t>Keeping</a:t>
            </a:r>
            <a:r>
              <a:rPr lang="nl-NL" dirty="0"/>
              <a:t> </a:t>
            </a:r>
            <a:r>
              <a:rPr lang="nl-NL" dirty="0" err="1"/>
              <a:t>the</a:t>
            </a:r>
            <a:r>
              <a:rPr lang="nl-NL" dirty="0"/>
              <a:t> end goal in mind</a:t>
            </a:r>
          </a:p>
          <a:p>
            <a:pPr marL="342900" indent="-342900">
              <a:buFontTx/>
              <a:buChar char="-"/>
            </a:pPr>
            <a:endParaRPr lang="nl-NL" dirty="0"/>
          </a:p>
          <a:p>
            <a:pPr marL="342900" indent="-342900">
              <a:buFontTx/>
              <a:buChar char="-"/>
            </a:pPr>
            <a:r>
              <a:rPr lang="nl-NL" dirty="0"/>
              <a:t>More attention </a:t>
            </a:r>
            <a:r>
              <a:rPr lang="nl-NL" dirty="0" err="1"/>
              <a:t>for</a:t>
            </a:r>
            <a:r>
              <a:rPr lang="nl-NL" dirty="0"/>
              <a:t> </a:t>
            </a:r>
            <a:r>
              <a:rPr lang="nl-NL" dirty="0" err="1"/>
              <a:t>our</a:t>
            </a:r>
            <a:r>
              <a:rPr lang="nl-NL" dirty="0"/>
              <a:t> </a:t>
            </a:r>
            <a:r>
              <a:rPr lang="nl-NL" dirty="0" err="1"/>
              <a:t>residents</a:t>
            </a:r>
            <a:r>
              <a:rPr lang="nl-NL" dirty="0"/>
              <a:t> </a:t>
            </a:r>
            <a:r>
              <a:rPr lang="nl-NL" dirty="0" err="1"/>
              <a:t>can</a:t>
            </a:r>
            <a:r>
              <a:rPr lang="nl-NL" dirty="0"/>
              <a:t> save money in </a:t>
            </a:r>
            <a:r>
              <a:rPr lang="nl-NL" dirty="0" err="1"/>
              <a:t>the</a:t>
            </a:r>
            <a:r>
              <a:rPr lang="nl-NL" dirty="0"/>
              <a:t> end. </a:t>
            </a:r>
            <a:r>
              <a:rPr lang="nl-NL" dirty="0" err="1"/>
              <a:t>Solving</a:t>
            </a:r>
            <a:r>
              <a:rPr lang="nl-NL" dirty="0"/>
              <a:t> </a:t>
            </a:r>
            <a:r>
              <a:rPr lang="nl-NL" dirty="0" err="1"/>
              <a:t>problems</a:t>
            </a:r>
            <a:r>
              <a:rPr lang="nl-NL" dirty="0"/>
              <a:t> </a:t>
            </a:r>
            <a:r>
              <a:rPr lang="nl-NL" dirty="0" err="1"/>
              <a:t>before</a:t>
            </a:r>
            <a:r>
              <a:rPr lang="nl-NL" dirty="0"/>
              <a:t> </a:t>
            </a:r>
            <a:r>
              <a:rPr lang="nl-NL" dirty="0" err="1"/>
              <a:t>they</a:t>
            </a:r>
            <a:r>
              <a:rPr lang="nl-NL" dirty="0"/>
              <a:t> </a:t>
            </a:r>
            <a:r>
              <a:rPr lang="nl-NL" dirty="0" err="1"/>
              <a:t>escalate</a:t>
            </a:r>
            <a:r>
              <a:rPr lang="nl-NL" dirty="0"/>
              <a:t> </a:t>
            </a:r>
            <a:r>
              <a:rPr lang="nl-NL" dirty="0" err="1"/>
              <a:t>and</a:t>
            </a:r>
            <a:r>
              <a:rPr lang="nl-NL" dirty="0"/>
              <a:t> </a:t>
            </a:r>
            <a:r>
              <a:rPr lang="nl-NL" dirty="0" err="1"/>
              <a:t>people</a:t>
            </a:r>
            <a:r>
              <a:rPr lang="nl-NL" dirty="0"/>
              <a:t> get off track.</a:t>
            </a:r>
          </a:p>
          <a:p>
            <a:endParaRPr lang="nl-NL" dirty="0"/>
          </a:p>
          <a:p>
            <a:endParaRPr lang="nl-NL" dirty="0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FC061A5-346F-4964-B85A-E2F3720722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663EA-0E71-4B05-AE19-1B25816DCBE0}" type="datetime1">
              <a:rPr lang="nl-NL" smtClean="0"/>
              <a:pPr/>
              <a:t>12-5-2022</a:t>
            </a:fld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66857DD0-4142-4DE0-A92D-E50829D491F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76A19E0-301B-46AF-AD14-6EB26308D7FE}" type="slidenum">
              <a:rPr lang="nl-NL" smtClean="0"/>
              <a:pPr/>
              <a:t>12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34338063-8927-4529-9267-A8CE641559CA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nl-NL" dirty="0"/>
              <a:t>We present </a:t>
            </a:r>
            <a:r>
              <a:rPr lang="nl-NL" dirty="0" err="1"/>
              <a:t>to</a:t>
            </a:r>
            <a:r>
              <a:rPr lang="nl-NL" dirty="0"/>
              <a:t> </a:t>
            </a:r>
            <a:r>
              <a:rPr lang="nl-NL" dirty="0" err="1"/>
              <a:t>you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579762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1036C-CC25-4EC6-9E9C-2D9A1E079666}" type="datetime1">
              <a:rPr lang="nl-NL"/>
              <a:pPr/>
              <a:t>12-5-2022</a:t>
            </a:fld>
            <a:endParaRPr lang="nl-NL"/>
          </a:p>
        </p:txBody>
      </p:sp>
      <p:sp>
        <p:nvSpPr>
          <p:cNvPr id="8" name="Tijdelijke aanduiding voor dianumm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91E5FF6-DF8E-4FC6-BFB8-CE908BF48277}" type="slidenum">
              <a:rPr lang="nl-NL"/>
              <a:pPr/>
              <a:t>13</a:t>
            </a:fld>
            <a:endParaRPr lang="nl-NL"/>
          </a:p>
        </p:txBody>
      </p:sp>
      <p:sp>
        <p:nvSpPr>
          <p:cNvPr id="9" name="Tijdelijke aanduiding voor voettekst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nl-NL"/>
              <a:t>kijk</a:t>
            </a:r>
          </a:p>
        </p:txBody>
      </p:sp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3175" y="0"/>
            <a:ext cx="73152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pic>
        <p:nvPicPr>
          <p:cNvPr id="15363" name="Picture 3" descr="U:\Anja Cronenberg\hand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327275"/>
            <a:ext cx="1298575" cy="2225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6904038" y="0"/>
            <a:ext cx="2243137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pic>
        <p:nvPicPr>
          <p:cNvPr id="15365" name="Picture 5" descr="U:\Anja Cronenberg\beeldmerk_transp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4038" y="2317750"/>
            <a:ext cx="2243137" cy="2233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366" name="Text Box 6"/>
          <p:cNvSpPr txBox="1">
            <a:spLocks noChangeArrowheads="1"/>
          </p:cNvSpPr>
          <p:nvPr/>
        </p:nvSpPr>
        <p:spPr bwMode="auto">
          <a:xfrm>
            <a:off x="1295400" y="3187700"/>
            <a:ext cx="5257800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r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/>
              <a:t>Thank you for your time</a:t>
            </a:r>
          </a:p>
          <a:p>
            <a:pPr>
              <a:spcBef>
                <a:spcPct val="50000"/>
              </a:spcBef>
            </a:pPr>
            <a:endParaRPr lang="en-US" sz="3600" b="1" dirty="0"/>
          </a:p>
          <a:p>
            <a:pPr>
              <a:spcBef>
                <a:spcPct val="50000"/>
              </a:spcBef>
            </a:pPr>
            <a:r>
              <a:rPr lang="en-US" sz="3600" b="1" dirty="0"/>
              <a:t>Break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/>
          <a:p>
            <a:fld id="{82D76336-CF27-420E-84CE-FE2CC2FEF3AD}" type="datetime1">
              <a:rPr lang="nl-NL"/>
              <a:pPr/>
              <a:t>12-5-2022</a:t>
            </a:fld>
            <a:endParaRPr lang="nl-NL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C7650926-BC59-45AC-8340-D37899EDA909}" type="slidenum">
              <a:rPr lang="nl-NL"/>
              <a:pPr/>
              <a:t>2</a:t>
            </a:fld>
            <a:endParaRPr lang="nl-NL" dirty="0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nl-NL" dirty="0"/>
              <a:t>We present </a:t>
            </a:r>
            <a:r>
              <a:rPr lang="nl-NL" dirty="0" err="1"/>
              <a:t>to</a:t>
            </a:r>
            <a:r>
              <a:rPr lang="nl-NL" dirty="0"/>
              <a:t> </a:t>
            </a:r>
            <a:r>
              <a:rPr lang="nl-NL" dirty="0" err="1"/>
              <a:t>you</a:t>
            </a:r>
            <a:endParaRPr lang="nl-NL" dirty="0"/>
          </a:p>
        </p:txBody>
      </p:sp>
      <p:sp>
        <p:nvSpPr>
          <p:cNvPr id="7577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err="1"/>
              <a:t>Compensation</a:t>
            </a:r>
            <a:r>
              <a:rPr lang="nl-NL" dirty="0"/>
              <a:t> </a:t>
            </a:r>
            <a:r>
              <a:rPr lang="nl-NL" dirty="0" err="1"/>
              <a:t>for</a:t>
            </a:r>
            <a:r>
              <a:rPr lang="nl-NL" dirty="0"/>
              <a:t> Low </a:t>
            </a:r>
            <a:r>
              <a:rPr lang="nl-NL" dirty="0" err="1"/>
              <a:t>Income</a:t>
            </a:r>
            <a:r>
              <a:rPr lang="nl-NL" dirty="0"/>
              <a:t> </a:t>
            </a:r>
            <a:r>
              <a:rPr lang="nl-NL" dirty="0" err="1"/>
              <a:t>Groups</a:t>
            </a:r>
            <a:r>
              <a:rPr lang="nl-NL" dirty="0"/>
              <a:t> &amp; Job Support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err="1"/>
              <a:t>Closing</a:t>
            </a:r>
            <a:r>
              <a:rPr lang="nl-NL" dirty="0"/>
              <a:t> </a:t>
            </a:r>
            <a:r>
              <a:rPr lang="nl-NL" dirty="0" err="1"/>
              <a:t>the</a:t>
            </a:r>
            <a:r>
              <a:rPr lang="nl-NL" dirty="0"/>
              <a:t> gap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A286F-281F-41A5-94A3-4D952FB3FB22}" type="datetime1">
              <a:rPr lang="nl-NL"/>
              <a:pPr/>
              <a:t>12-5-2022</a:t>
            </a:fld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253466A-8FE4-4BFF-A949-BB451101E2D2}" type="slidenum">
              <a:rPr lang="nl-NL"/>
              <a:pPr/>
              <a:t>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nl-NL" dirty="0"/>
              <a:t>We present </a:t>
            </a:r>
            <a:r>
              <a:rPr lang="nl-NL" dirty="0" err="1"/>
              <a:t>to</a:t>
            </a:r>
            <a:r>
              <a:rPr lang="nl-NL" dirty="0"/>
              <a:t> </a:t>
            </a:r>
            <a:r>
              <a:rPr lang="nl-NL" dirty="0" err="1"/>
              <a:t>you</a:t>
            </a:r>
            <a:endParaRPr lang="nl-NL" dirty="0"/>
          </a:p>
        </p:txBody>
      </p:sp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Low </a:t>
            </a:r>
            <a:r>
              <a:rPr lang="nl-NL" dirty="0" err="1"/>
              <a:t>income</a:t>
            </a:r>
            <a:r>
              <a:rPr lang="nl-NL" dirty="0"/>
              <a:t> </a:t>
            </a:r>
            <a:r>
              <a:rPr lang="nl-NL" dirty="0" err="1"/>
              <a:t>groups</a:t>
            </a:r>
            <a:endParaRPr lang="nl-NL" dirty="0"/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54100" y="2133600"/>
            <a:ext cx="7913688" cy="4191000"/>
          </a:xfrm>
        </p:spPr>
        <p:txBody>
          <a:bodyPr/>
          <a:lstStyle/>
          <a:p>
            <a:r>
              <a:rPr lang="nl-NL" dirty="0" err="1">
                <a:latin typeface="+mj-lt"/>
              </a:rPr>
              <a:t>When</a:t>
            </a:r>
            <a:r>
              <a:rPr lang="nl-NL" dirty="0">
                <a:latin typeface="+mj-lt"/>
              </a:rPr>
              <a:t> are we </a:t>
            </a:r>
            <a:r>
              <a:rPr lang="nl-NL" dirty="0" err="1">
                <a:latin typeface="+mj-lt"/>
              </a:rPr>
              <a:t>talking</a:t>
            </a:r>
            <a:r>
              <a:rPr lang="nl-NL" dirty="0">
                <a:latin typeface="+mj-lt"/>
              </a:rPr>
              <a:t> </a:t>
            </a:r>
            <a:r>
              <a:rPr lang="nl-NL" dirty="0" err="1">
                <a:latin typeface="+mj-lt"/>
              </a:rPr>
              <a:t>about</a:t>
            </a:r>
            <a:r>
              <a:rPr lang="nl-NL" dirty="0">
                <a:latin typeface="+mj-lt"/>
              </a:rPr>
              <a:t> a low </a:t>
            </a:r>
            <a:r>
              <a:rPr lang="nl-NL" dirty="0" err="1">
                <a:latin typeface="+mj-lt"/>
              </a:rPr>
              <a:t>income</a:t>
            </a:r>
            <a:r>
              <a:rPr lang="nl-NL" dirty="0">
                <a:latin typeface="+mj-lt"/>
              </a:rPr>
              <a:t>? </a:t>
            </a:r>
          </a:p>
          <a:p>
            <a:pPr marL="342900" indent="-342900">
              <a:buFontTx/>
              <a:buChar char="-"/>
            </a:pPr>
            <a:endParaRPr lang="nl-NL" dirty="0">
              <a:latin typeface="+mj-lt"/>
            </a:endParaRPr>
          </a:p>
          <a:p>
            <a:pPr marL="342900" indent="-342900">
              <a:buFontTx/>
              <a:buChar char="-"/>
            </a:pPr>
            <a:r>
              <a:rPr lang="nl-NL" dirty="0">
                <a:latin typeface="+mj-lt"/>
              </a:rPr>
              <a:t>Single </a:t>
            </a:r>
            <a:r>
              <a:rPr lang="nl-NL" dirty="0" err="1">
                <a:latin typeface="+mj-lt"/>
              </a:rPr>
              <a:t>above</a:t>
            </a:r>
            <a:r>
              <a:rPr lang="nl-NL" dirty="0">
                <a:latin typeface="+mj-lt"/>
              </a:rPr>
              <a:t> 18 </a:t>
            </a:r>
            <a:r>
              <a:rPr lang="nl-NL" dirty="0" err="1">
                <a:latin typeface="+mj-lt"/>
              </a:rPr>
              <a:t>years</a:t>
            </a:r>
            <a:r>
              <a:rPr lang="nl-NL" dirty="0">
                <a:latin typeface="+mj-lt"/>
              </a:rPr>
              <a:t>			</a:t>
            </a:r>
            <a:r>
              <a:rPr lang="nl-NL" b="0" i="0" dirty="0">
                <a:solidFill>
                  <a:srgbClr val="000000"/>
                </a:solidFill>
                <a:effectLst/>
                <a:latin typeface="+mj-lt"/>
              </a:rPr>
              <a:t>€ 1.250,19</a:t>
            </a:r>
          </a:p>
          <a:p>
            <a:pPr marL="342900" indent="-342900">
              <a:buFontTx/>
              <a:buChar char="-"/>
            </a:pPr>
            <a:r>
              <a:rPr lang="nl-NL" dirty="0" err="1">
                <a:solidFill>
                  <a:srgbClr val="000000"/>
                </a:solidFill>
                <a:latin typeface="+mj-lt"/>
              </a:rPr>
              <a:t>Married</a:t>
            </a:r>
            <a:r>
              <a:rPr lang="nl-NL" dirty="0">
                <a:solidFill>
                  <a:srgbClr val="000000"/>
                </a:solidFill>
                <a:latin typeface="+mj-lt"/>
              </a:rPr>
              <a:t> </a:t>
            </a:r>
            <a:r>
              <a:rPr lang="nl-NL" dirty="0" err="1">
                <a:solidFill>
                  <a:srgbClr val="000000"/>
                </a:solidFill>
                <a:latin typeface="+mj-lt"/>
              </a:rPr>
              <a:t>couple</a:t>
            </a:r>
            <a:r>
              <a:rPr lang="nl-NL" dirty="0">
                <a:solidFill>
                  <a:srgbClr val="000000"/>
                </a:solidFill>
                <a:latin typeface="+mj-lt"/>
              </a:rPr>
              <a:t> or </a:t>
            </a:r>
            <a:r>
              <a:rPr lang="nl-NL" dirty="0" err="1">
                <a:solidFill>
                  <a:srgbClr val="000000"/>
                </a:solidFill>
                <a:latin typeface="+mj-lt"/>
              </a:rPr>
              <a:t>with</a:t>
            </a:r>
            <a:r>
              <a:rPr lang="nl-NL" dirty="0">
                <a:solidFill>
                  <a:srgbClr val="000000"/>
                </a:solidFill>
                <a:latin typeface="+mj-lt"/>
              </a:rPr>
              <a:t> partner</a:t>
            </a:r>
            <a:r>
              <a:rPr lang="nl-NL" dirty="0">
                <a:latin typeface="+mj-lt"/>
              </a:rPr>
              <a:t>		</a:t>
            </a:r>
            <a:r>
              <a:rPr lang="nl-NL" b="0" i="0" dirty="0">
                <a:solidFill>
                  <a:srgbClr val="000000"/>
                </a:solidFill>
                <a:effectLst/>
                <a:latin typeface="+mj-lt"/>
              </a:rPr>
              <a:t>€ 1.724,99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jl: rechts 9">
            <a:extLst>
              <a:ext uri="{FF2B5EF4-FFF2-40B4-BE49-F238E27FC236}">
                <a16:creationId xmlns:a16="http://schemas.microsoft.com/office/drawing/2014/main" id="{9F794049-04D6-4358-AE53-204D9CA468DD}"/>
              </a:ext>
            </a:extLst>
          </p:cNvPr>
          <p:cNvSpPr/>
          <p:nvPr/>
        </p:nvSpPr>
        <p:spPr bwMode="auto">
          <a:xfrm>
            <a:off x="1282018" y="5212830"/>
            <a:ext cx="3744416" cy="246221"/>
          </a:xfrm>
          <a:prstGeom prst="rightArrow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34FDFF14-CF9B-4BA8-88F8-46766542A55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93019029"/>
              </p:ext>
            </p:extLst>
          </p:nvPr>
        </p:nvGraphicFramePr>
        <p:xfrm>
          <a:off x="1264426" y="2867487"/>
          <a:ext cx="5832648" cy="34001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24B1F1E-1D5B-4B92-8A68-85F5103B03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7982" y="2060848"/>
            <a:ext cx="6870700" cy="4191000"/>
          </a:xfrm>
        </p:spPr>
        <p:txBody>
          <a:bodyPr/>
          <a:lstStyle/>
          <a:p>
            <a:pPr marL="342900" indent="-342900">
              <a:buFontTx/>
              <a:buChar char="-"/>
            </a:pPr>
            <a:r>
              <a:rPr lang="en-US" dirty="0"/>
              <a:t>Unemployment Benefit</a:t>
            </a:r>
          </a:p>
          <a:p>
            <a:pPr marL="342900" indent="-342900">
              <a:buFontTx/>
              <a:buChar char="-"/>
            </a:pPr>
            <a:endParaRPr lang="en-US" dirty="0"/>
          </a:p>
          <a:p>
            <a:pPr marL="342900" indent="-342900">
              <a:buFontTx/>
              <a:buChar char="-"/>
            </a:pPr>
            <a:endParaRPr lang="en-US" dirty="0"/>
          </a:p>
          <a:p>
            <a:pPr marL="342900" indent="-342900">
              <a:buFontTx/>
              <a:buChar char="-"/>
            </a:pPr>
            <a:endParaRPr lang="en-US" dirty="0"/>
          </a:p>
          <a:p>
            <a:pPr marL="342900" indent="-342900">
              <a:buFontTx/>
              <a:buChar char="-"/>
            </a:pPr>
            <a:r>
              <a:rPr lang="en-US" dirty="0"/>
              <a:t>Social Assistance Benefit</a:t>
            </a:r>
          </a:p>
          <a:p>
            <a:pPr marL="342900" indent="-342900">
              <a:buFontTx/>
              <a:buChar char="-"/>
            </a:pPr>
            <a:endParaRPr lang="en-US" dirty="0"/>
          </a:p>
          <a:p>
            <a:pPr marL="342900" indent="-342900">
              <a:buFontTx/>
              <a:buChar char="-"/>
            </a:pPr>
            <a:endParaRPr lang="en-US" sz="2000" dirty="0"/>
          </a:p>
          <a:p>
            <a:r>
              <a:rPr lang="en-US" sz="2000" dirty="0"/>
              <a:t>                 Not working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Single				</a:t>
            </a:r>
            <a:r>
              <a:rPr lang="nl-NL" sz="1800" dirty="0"/>
              <a:t>€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1.091,71 </a:t>
            </a: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Married or partner 		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€1.559,58</a:t>
            </a:r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9F3999BB-46FB-4BA5-BFF3-55D17456BF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What</a:t>
            </a:r>
            <a:r>
              <a:rPr lang="nl-NL" dirty="0"/>
              <a:t> </a:t>
            </a:r>
            <a:r>
              <a:rPr lang="nl-NL" dirty="0" err="1"/>
              <a:t>if</a:t>
            </a:r>
            <a:r>
              <a:rPr lang="nl-NL" dirty="0"/>
              <a:t> </a:t>
            </a:r>
            <a:r>
              <a:rPr lang="nl-NL" dirty="0" err="1"/>
              <a:t>work</a:t>
            </a:r>
            <a:r>
              <a:rPr lang="nl-NL" dirty="0"/>
              <a:t> is </a:t>
            </a:r>
            <a:r>
              <a:rPr lang="nl-NL" dirty="0" err="1"/>
              <a:t>not</a:t>
            </a:r>
            <a:r>
              <a:rPr lang="nl-NL" dirty="0"/>
              <a:t> </a:t>
            </a:r>
            <a:r>
              <a:rPr lang="nl-NL" dirty="0" err="1"/>
              <a:t>possible</a:t>
            </a:r>
            <a:r>
              <a:rPr lang="nl-NL" dirty="0"/>
              <a:t> (</a:t>
            </a:r>
            <a:r>
              <a:rPr lang="nl-NL" dirty="0" err="1"/>
              <a:t>anymore</a:t>
            </a:r>
            <a:r>
              <a:rPr lang="nl-NL" dirty="0"/>
              <a:t>)?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9A3DC89-90ED-4A33-AC97-6D683FF51E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663EA-0E71-4B05-AE19-1B25816DCBE0}" type="datetime1">
              <a:rPr lang="nl-NL" smtClean="0"/>
              <a:pPr/>
              <a:t>12-5-2022</a:t>
            </a:fld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7E579AEF-2CE1-4303-BB7B-B6ED086F3B7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76A19E0-301B-46AF-AD14-6EB26308D7FE}" type="slidenum">
              <a:rPr lang="nl-NL" smtClean="0"/>
              <a:pPr/>
              <a:t>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6349EACF-2DA7-4AC5-BFC6-2289CC79CCF4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>
            <a:off x="1044769" y="501074"/>
            <a:ext cx="6870700" cy="457200"/>
          </a:xfrm>
        </p:spPr>
        <p:txBody>
          <a:bodyPr/>
          <a:lstStyle/>
          <a:p>
            <a:r>
              <a:rPr lang="nl-NL" dirty="0"/>
              <a:t>We present </a:t>
            </a:r>
            <a:r>
              <a:rPr lang="nl-NL" dirty="0" err="1"/>
              <a:t>to</a:t>
            </a:r>
            <a:r>
              <a:rPr lang="nl-NL" dirty="0"/>
              <a:t> </a:t>
            </a:r>
            <a:r>
              <a:rPr lang="nl-NL" dirty="0" err="1"/>
              <a:t>you</a:t>
            </a:r>
            <a:endParaRPr lang="nl-NL" dirty="0"/>
          </a:p>
          <a:p>
            <a:endParaRPr lang="nl-NL" dirty="0"/>
          </a:p>
        </p:txBody>
      </p:sp>
      <p:graphicFrame>
        <p:nvGraphicFramePr>
          <p:cNvPr id="7" name="Tabel 7">
            <a:extLst>
              <a:ext uri="{FF2B5EF4-FFF2-40B4-BE49-F238E27FC236}">
                <a16:creationId xmlns:a16="http://schemas.microsoft.com/office/drawing/2014/main" id="{5EAA4E82-199F-4896-81B6-2E74B3879F8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8247346"/>
              </p:ext>
            </p:extLst>
          </p:nvPr>
        </p:nvGraphicFramePr>
        <p:xfrm>
          <a:off x="1331640" y="2540536"/>
          <a:ext cx="5832648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06078">
                  <a:extLst>
                    <a:ext uri="{9D8B030D-6E8A-4147-A177-3AD203B41FA5}">
                      <a16:colId xmlns:a16="http://schemas.microsoft.com/office/drawing/2014/main" val="1396907428"/>
                    </a:ext>
                  </a:extLst>
                </a:gridCol>
                <a:gridCol w="1060158">
                  <a:extLst>
                    <a:ext uri="{9D8B030D-6E8A-4147-A177-3AD203B41FA5}">
                      <a16:colId xmlns:a16="http://schemas.microsoft.com/office/drawing/2014/main" val="3331749941"/>
                    </a:ext>
                  </a:extLst>
                </a:gridCol>
                <a:gridCol w="2166412">
                  <a:extLst>
                    <a:ext uri="{9D8B030D-6E8A-4147-A177-3AD203B41FA5}">
                      <a16:colId xmlns:a16="http://schemas.microsoft.com/office/drawing/2014/main" val="170130112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l-NL" dirty="0"/>
                        <a:t>€ 2.200 euro (</a:t>
                      </a:r>
                      <a:r>
                        <a:rPr lang="en-US" noProof="0" dirty="0"/>
                        <a:t>average</a:t>
                      </a:r>
                      <a:r>
                        <a:rPr lang="nl-NL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100%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Old </a:t>
                      </a:r>
                      <a:r>
                        <a:rPr lang="nl-NL" dirty="0" err="1"/>
                        <a:t>income</a:t>
                      </a:r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65323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dirty="0"/>
                        <a:t>€ 1.650 euro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75%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3 </a:t>
                      </a:r>
                      <a:r>
                        <a:rPr lang="nl-NL" dirty="0" err="1"/>
                        <a:t>months</a:t>
                      </a:r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3320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dirty="0"/>
                        <a:t>€ 1.540 euro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70%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Max. 24 </a:t>
                      </a:r>
                      <a:r>
                        <a:rPr lang="nl-NL" dirty="0" err="1"/>
                        <a:t>for</a:t>
                      </a:r>
                      <a:r>
                        <a:rPr lang="nl-NL" dirty="0"/>
                        <a:t> </a:t>
                      </a:r>
                      <a:r>
                        <a:rPr lang="nl-NL" dirty="0" err="1"/>
                        <a:t>months</a:t>
                      </a:r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5645433"/>
                  </a:ext>
                </a:extLst>
              </a:tr>
            </a:tbl>
          </a:graphicData>
        </a:graphic>
      </p:graphicFrame>
      <p:sp>
        <p:nvSpPr>
          <p:cNvPr id="9" name="Tekstvak 8">
            <a:extLst>
              <a:ext uri="{FF2B5EF4-FFF2-40B4-BE49-F238E27FC236}">
                <a16:creationId xmlns:a16="http://schemas.microsoft.com/office/drawing/2014/main" id="{1CF50E08-4396-49FB-AF98-E8D6EC559688}"/>
              </a:ext>
            </a:extLst>
          </p:cNvPr>
          <p:cNvSpPr txBox="1"/>
          <p:nvPr/>
        </p:nvSpPr>
        <p:spPr>
          <a:xfrm>
            <a:off x="1255318" y="3611660"/>
            <a:ext cx="71686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000" dirty="0" err="1"/>
              <a:t>Example</a:t>
            </a:r>
            <a:r>
              <a:rPr lang="nl-NL" sz="1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708169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CACCA61-61AA-494B-BB77-40E9836367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Paying all necessities with</a:t>
            </a:r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FBFECA5-3B1D-40F1-BBEF-2239B8D3AF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Social Assistance Benefit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Single				</a:t>
            </a:r>
            <a:r>
              <a:rPr lang="nl-NL" sz="1800" dirty="0"/>
              <a:t>€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1.091,71 </a:t>
            </a: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Married or partner 		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€1.559,58</a:t>
            </a:r>
            <a:endParaRPr lang="en-US" b="1" dirty="0"/>
          </a:p>
          <a:p>
            <a:endParaRPr lang="en-US" b="1" dirty="0"/>
          </a:p>
          <a:p>
            <a:r>
              <a:rPr lang="en-US" b="1" dirty="0"/>
              <a:t>More help is available </a:t>
            </a:r>
          </a:p>
          <a:p>
            <a:pPr marL="342900" indent="-342900">
              <a:buFontTx/>
              <a:buChar char="-"/>
            </a:pPr>
            <a:r>
              <a:rPr lang="en-US" dirty="0"/>
              <a:t>National funds/schemes</a:t>
            </a:r>
          </a:p>
          <a:p>
            <a:pPr marL="342900" indent="-342900">
              <a:buFontTx/>
              <a:buChar char="-"/>
            </a:pPr>
            <a:r>
              <a:rPr lang="en-US" dirty="0"/>
              <a:t>Local funds/schemes</a:t>
            </a:r>
          </a:p>
          <a:p>
            <a:endParaRPr lang="nl-NL" dirty="0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54354C7-A0BF-422F-8B6B-4EA600AFFF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663EA-0E71-4B05-AE19-1B25816DCBE0}" type="datetime1">
              <a:rPr lang="nl-NL" smtClean="0"/>
              <a:pPr/>
              <a:t>12-5-2022</a:t>
            </a:fld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666B2E07-CDFE-4920-9146-8DBA35FDC71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76A19E0-301B-46AF-AD14-6EB26308D7FE}" type="slidenum">
              <a:rPr lang="nl-NL" smtClean="0"/>
              <a:pPr/>
              <a:t>5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F5227B9C-D4CF-4ADF-A6B0-1979A68C3104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nl-NL" dirty="0"/>
              <a:t>We present </a:t>
            </a:r>
            <a:r>
              <a:rPr lang="nl-NL" dirty="0" err="1"/>
              <a:t>to</a:t>
            </a:r>
            <a:r>
              <a:rPr lang="nl-NL" dirty="0"/>
              <a:t> </a:t>
            </a:r>
            <a:r>
              <a:rPr lang="nl-NL" dirty="0" err="1"/>
              <a:t>you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041468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A10D01F-8B9F-476A-9EC5-41549D1B36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National funds</a:t>
            </a:r>
            <a:br>
              <a:rPr lang="nl-NL" dirty="0"/>
            </a:br>
            <a:r>
              <a:rPr lang="nl-NL" dirty="0" err="1"/>
              <a:t>All</a:t>
            </a:r>
            <a:r>
              <a:rPr lang="nl-NL" dirty="0"/>
              <a:t> of these are </a:t>
            </a:r>
            <a:r>
              <a:rPr lang="nl-NL" dirty="0" err="1"/>
              <a:t>income-related</a:t>
            </a:r>
            <a:r>
              <a:rPr lang="nl-NL" dirty="0"/>
              <a:t> </a:t>
            </a:r>
            <a:r>
              <a:rPr lang="en-US" dirty="0"/>
              <a:t>compensations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23EB1AE-CFCB-4428-BAB9-2AC4D4A1D8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9656" y="2101964"/>
            <a:ext cx="6870700" cy="4191000"/>
          </a:xfrm>
        </p:spPr>
        <p:txBody>
          <a:bodyPr/>
          <a:lstStyle/>
          <a:p>
            <a:pPr algn="l"/>
            <a:r>
              <a:rPr lang="en-US" b="0" i="0" dirty="0">
                <a:effectLst/>
              </a:rPr>
              <a:t>Rent compensation</a:t>
            </a:r>
          </a:p>
          <a:p>
            <a:pPr algn="l"/>
            <a:r>
              <a:rPr lang="en-US" sz="1800" dirty="0">
                <a:solidFill>
                  <a:schemeClr val="accent4">
                    <a:lumMod val="85000"/>
                    <a:lumOff val="15000"/>
                  </a:schemeClr>
                </a:solidFill>
              </a:rPr>
              <a:t>Intended to support residents with low income</a:t>
            </a:r>
            <a:br>
              <a:rPr lang="en-US" sz="1800" dirty="0">
                <a:solidFill>
                  <a:schemeClr val="accent4">
                    <a:lumMod val="85000"/>
                    <a:lumOff val="15000"/>
                  </a:schemeClr>
                </a:solidFill>
              </a:rPr>
            </a:br>
            <a:endParaRPr lang="en-US" sz="1800" b="0" i="0" dirty="0">
              <a:solidFill>
                <a:schemeClr val="accent4">
                  <a:lumMod val="85000"/>
                  <a:lumOff val="15000"/>
                </a:schemeClr>
              </a:solidFill>
              <a:effectLst/>
            </a:endParaRPr>
          </a:p>
          <a:p>
            <a:pPr algn="l"/>
            <a:r>
              <a:rPr lang="en-US" dirty="0"/>
              <a:t>Child budget</a:t>
            </a:r>
          </a:p>
          <a:p>
            <a:pPr algn="l"/>
            <a:r>
              <a:rPr lang="en-US" sz="1800" dirty="0">
                <a:solidFill>
                  <a:schemeClr val="accent4">
                    <a:lumMod val="85000"/>
                    <a:lumOff val="15000"/>
                  </a:schemeClr>
                </a:solidFill>
              </a:rPr>
              <a:t>A budget to support costs for living necessities of children under 18</a:t>
            </a:r>
            <a:br>
              <a:rPr lang="en-US" sz="1800" dirty="0">
                <a:solidFill>
                  <a:schemeClr val="accent4">
                    <a:lumMod val="85000"/>
                    <a:lumOff val="15000"/>
                  </a:schemeClr>
                </a:solidFill>
              </a:rPr>
            </a:br>
            <a:endParaRPr lang="en-US" sz="1800" dirty="0">
              <a:solidFill>
                <a:schemeClr val="accent4">
                  <a:lumMod val="85000"/>
                  <a:lumOff val="15000"/>
                </a:schemeClr>
              </a:solidFill>
            </a:endParaRPr>
          </a:p>
          <a:p>
            <a:pPr algn="l"/>
            <a:r>
              <a:rPr lang="en-US" b="0" i="0" dirty="0">
                <a:effectLst/>
              </a:rPr>
              <a:t>Hea</a:t>
            </a:r>
            <a:r>
              <a:rPr lang="en-US" dirty="0"/>
              <a:t>lthcare compensation</a:t>
            </a:r>
          </a:p>
          <a:p>
            <a:pPr algn="l"/>
            <a:r>
              <a:rPr lang="en-US" sz="1800" dirty="0">
                <a:solidFill>
                  <a:schemeClr val="accent4">
                    <a:lumMod val="85000"/>
                    <a:lumOff val="15000"/>
                  </a:schemeClr>
                </a:solidFill>
              </a:rPr>
              <a:t>Compensation to keep health insurance affordable for everyone</a:t>
            </a:r>
            <a:br>
              <a:rPr lang="en-US" sz="1800" dirty="0">
                <a:solidFill>
                  <a:schemeClr val="accent4">
                    <a:lumMod val="85000"/>
                    <a:lumOff val="15000"/>
                  </a:schemeClr>
                </a:solidFill>
              </a:rPr>
            </a:br>
            <a:endParaRPr lang="en-US" sz="1800" dirty="0">
              <a:solidFill>
                <a:schemeClr val="accent4">
                  <a:lumMod val="85000"/>
                  <a:lumOff val="15000"/>
                </a:schemeClr>
              </a:solidFill>
            </a:endParaRPr>
          </a:p>
          <a:p>
            <a:pPr algn="l"/>
            <a:r>
              <a:rPr lang="en-US" b="0" i="0" dirty="0">
                <a:effectLst/>
              </a:rPr>
              <a:t>Childcare compensation</a:t>
            </a:r>
          </a:p>
          <a:p>
            <a:r>
              <a:rPr lang="en-US" sz="1800" dirty="0">
                <a:solidFill>
                  <a:schemeClr val="accent4">
                    <a:lumMod val="85000"/>
                    <a:lumOff val="15000"/>
                  </a:schemeClr>
                </a:solidFill>
              </a:rPr>
              <a:t>Compensation for parents who need childcare max. 230 hours a month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55A6F04-60CC-4AAA-B757-3AEA549689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663EA-0E71-4B05-AE19-1B25816DCBE0}" type="datetime1">
              <a:rPr lang="nl-NL" smtClean="0"/>
              <a:pPr/>
              <a:t>12-5-2022</a:t>
            </a:fld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49C3D477-BF55-47BE-B5FE-9AA819647B2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76A19E0-301B-46AF-AD14-6EB26308D7FE}" type="slidenum">
              <a:rPr lang="nl-NL" smtClean="0"/>
              <a:pPr/>
              <a:t>6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A1A7B76C-5842-4C8E-A8C6-AE4B84ADD98B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nl-NL" dirty="0"/>
              <a:t>We present </a:t>
            </a:r>
            <a:r>
              <a:rPr lang="nl-NL" dirty="0" err="1"/>
              <a:t>to</a:t>
            </a:r>
            <a:r>
              <a:rPr lang="nl-NL" dirty="0"/>
              <a:t> </a:t>
            </a:r>
            <a:r>
              <a:rPr lang="nl-NL" dirty="0" err="1"/>
              <a:t>you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7194253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568EACC-6487-467E-9E02-ED052AB701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Where does the money come from and who decides?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83E11D6-59EA-448B-A133-7BF6EC6132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Some funds are distributed from the national government to the municipalities.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Part of the funds are allocated to specific causes.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Municipalities also have a big say in how they spend their money. This often depends on the specific characteristics of the municipality and of course local politics.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F973DE8-07A3-4C53-BCA2-83B735FF78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663EA-0E71-4B05-AE19-1B25816DCBE0}" type="datetime1">
              <a:rPr lang="nl-NL" smtClean="0"/>
              <a:pPr/>
              <a:t>12-5-2022</a:t>
            </a:fld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90DABA2E-3799-4098-9A92-EA40CC57A01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76A19E0-301B-46AF-AD14-6EB26308D7FE}" type="slidenum">
              <a:rPr lang="nl-NL" smtClean="0"/>
              <a:pPr/>
              <a:t>7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EE859A0B-1B90-4016-90BE-06310745C349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nl-NL" dirty="0"/>
              <a:t>We present </a:t>
            </a:r>
            <a:r>
              <a:rPr lang="nl-NL" dirty="0" err="1"/>
              <a:t>to</a:t>
            </a:r>
            <a:r>
              <a:rPr lang="nl-NL" dirty="0"/>
              <a:t> </a:t>
            </a:r>
            <a:r>
              <a:rPr lang="nl-NL" dirty="0" err="1"/>
              <a:t>you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382070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A98CE81-9920-4BF1-8C8A-66023E3B6C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Local</a:t>
            </a:r>
            <a:r>
              <a:rPr lang="nl-NL" dirty="0"/>
              <a:t> funds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046C08C-1713-4E51-8EA9-598BC1FED2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Tx/>
              <a:buChar char="-"/>
            </a:pPr>
            <a:r>
              <a:rPr lang="nl-NL" dirty="0"/>
              <a:t>Special </a:t>
            </a:r>
            <a:r>
              <a:rPr lang="nl-NL" dirty="0" err="1"/>
              <a:t>Social</a:t>
            </a:r>
            <a:r>
              <a:rPr lang="nl-NL" dirty="0"/>
              <a:t> Assistance</a:t>
            </a:r>
          </a:p>
          <a:p>
            <a:pPr marL="342900" indent="-342900">
              <a:buFontTx/>
              <a:buChar char="-"/>
            </a:pPr>
            <a:r>
              <a:rPr lang="nl-NL" dirty="0" err="1"/>
              <a:t>Participation</a:t>
            </a:r>
            <a:r>
              <a:rPr lang="nl-NL" dirty="0"/>
              <a:t> </a:t>
            </a:r>
            <a:r>
              <a:rPr lang="nl-NL" dirty="0" err="1"/>
              <a:t>scheme</a:t>
            </a:r>
            <a:endParaRPr lang="nl-NL" dirty="0"/>
          </a:p>
          <a:p>
            <a:pPr marL="342900" indent="-342900">
              <a:buFontTx/>
              <a:buChar char="-"/>
            </a:pPr>
            <a:r>
              <a:rPr lang="nl-NL" dirty="0"/>
              <a:t>Child </a:t>
            </a:r>
            <a:r>
              <a:rPr lang="nl-NL" dirty="0" err="1"/>
              <a:t>schemes</a:t>
            </a:r>
            <a:endParaRPr lang="nl-NL" dirty="0"/>
          </a:p>
          <a:p>
            <a:pPr marL="717550" lvl="1" indent="-342900">
              <a:buFontTx/>
              <a:buChar char="-"/>
            </a:pPr>
            <a:r>
              <a:rPr lang="nl-NL" dirty="0" err="1"/>
              <a:t>Sports</a:t>
            </a:r>
            <a:endParaRPr lang="nl-NL" dirty="0"/>
          </a:p>
          <a:p>
            <a:pPr marL="717550" lvl="1" indent="-342900">
              <a:buFontTx/>
              <a:buChar char="-"/>
            </a:pPr>
            <a:r>
              <a:rPr lang="nl-NL" dirty="0" err="1"/>
              <a:t>Swimming</a:t>
            </a:r>
            <a:r>
              <a:rPr lang="nl-NL" dirty="0"/>
              <a:t> diploma</a:t>
            </a:r>
          </a:p>
          <a:p>
            <a:pPr marL="717550" lvl="1" indent="-342900">
              <a:buFontTx/>
              <a:buChar char="-"/>
            </a:pPr>
            <a:r>
              <a:rPr lang="nl-NL" dirty="0" err="1"/>
              <a:t>Cultural</a:t>
            </a:r>
            <a:r>
              <a:rPr lang="nl-NL" dirty="0"/>
              <a:t> </a:t>
            </a:r>
            <a:r>
              <a:rPr lang="nl-NL" dirty="0" err="1"/>
              <a:t>practices</a:t>
            </a:r>
            <a:endParaRPr lang="nl-NL" dirty="0"/>
          </a:p>
          <a:p>
            <a:pPr marL="717550" lvl="1" indent="-342900">
              <a:buFontTx/>
              <a:buChar char="-"/>
            </a:pPr>
            <a:r>
              <a:rPr lang="nl-NL" dirty="0" err="1"/>
              <a:t>Schoolcost</a:t>
            </a:r>
            <a:endParaRPr lang="nl-NL" dirty="0"/>
          </a:p>
          <a:p>
            <a:pPr lvl="1" indent="0">
              <a:buNone/>
            </a:pPr>
            <a:endParaRPr lang="nl-NL" dirty="0"/>
          </a:p>
          <a:p>
            <a:pPr lvl="1" indent="0">
              <a:buNone/>
            </a:pPr>
            <a:r>
              <a:rPr lang="nl-NL" dirty="0" err="1"/>
              <a:t>Also</a:t>
            </a:r>
            <a:r>
              <a:rPr lang="nl-NL" dirty="0"/>
              <a:t>: </a:t>
            </a:r>
            <a:r>
              <a:rPr lang="nl-NL" dirty="0" err="1"/>
              <a:t>collaborations</a:t>
            </a:r>
            <a:r>
              <a:rPr lang="nl-NL" dirty="0"/>
              <a:t> </a:t>
            </a:r>
            <a:r>
              <a:rPr lang="nl-NL" dirty="0" err="1"/>
              <a:t>with</a:t>
            </a:r>
            <a:r>
              <a:rPr lang="nl-NL" dirty="0"/>
              <a:t> </a:t>
            </a:r>
            <a:r>
              <a:rPr lang="nl-NL" dirty="0" err="1"/>
              <a:t>local</a:t>
            </a:r>
            <a:r>
              <a:rPr lang="nl-NL" dirty="0"/>
              <a:t> non-profit </a:t>
            </a:r>
            <a:r>
              <a:rPr lang="nl-NL" dirty="0" err="1"/>
              <a:t>organisations</a:t>
            </a:r>
            <a:r>
              <a:rPr lang="nl-NL" dirty="0"/>
              <a:t> </a:t>
            </a:r>
            <a:r>
              <a:rPr lang="nl-NL" dirty="0" err="1"/>
              <a:t>and</a:t>
            </a:r>
            <a:r>
              <a:rPr lang="nl-NL" dirty="0"/>
              <a:t> </a:t>
            </a:r>
            <a:r>
              <a:rPr lang="nl-NL" dirty="0" err="1"/>
              <a:t>churches</a:t>
            </a:r>
            <a:r>
              <a:rPr lang="nl-NL" dirty="0"/>
              <a:t>.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8A7B5D0-D331-45E8-B5F4-CDC39BBE4D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663EA-0E71-4B05-AE19-1B25816DCBE0}" type="datetime1">
              <a:rPr lang="nl-NL" smtClean="0"/>
              <a:pPr/>
              <a:t>12-5-2022</a:t>
            </a:fld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61A984DB-2A03-4DEA-92CC-F3679D093DF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76A19E0-301B-46AF-AD14-6EB26308D7FE}" type="slidenum">
              <a:rPr lang="nl-NL" smtClean="0"/>
              <a:pPr/>
              <a:t>8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1175ED71-5958-43ED-8830-64EB6BF94A0C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nl-NL" dirty="0"/>
              <a:t>We present </a:t>
            </a:r>
            <a:r>
              <a:rPr lang="nl-NL" dirty="0" err="1"/>
              <a:t>to</a:t>
            </a:r>
            <a:r>
              <a:rPr lang="nl-NL" dirty="0"/>
              <a:t> </a:t>
            </a:r>
            <a:r>
              <a:rPr lang="nl-NL" dirty="0" err="1"/>
              <a:t>you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447687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87B243C-EDA1-4892-A743-FAD3F6001F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Not</a:t>
            </a:r>
            <a:r>
              <a:rPr lang="nl-NL" dirty="0"/>
              <a:t>: </a:t>
            </a:r>
            <a:r>
              <a:rPr lang="nl-NL" dirty="0" err="1"/>
              <a:t>one</a:t>
            </a:r>
            <a:r>
              <a:rPr lang="nl-NL" dirty="0"/>
              <a:t> </a:t>
            </a:r>
            <a:r>
              <a:rPr lang="nl-NL" dirty="0" err="1"/>
              <a:t>size</a:t>
            </a:r>
            <a:r>
              <a:rPr lang="nl-NL" dirty="0"/>
              <a:t> fits </a:t>
            </a:r>
            <a:r>
              <a:rPr lang="nl-NL" dirty="0" err="1"/>
              <a:t>all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8B74EFA-44B4-4754-A8C2-7EF1F47A93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Tx/>
              <a:buChar char="-"/>
            </a:pPr>
            <a:r>
              <a:rPr lang="nl-NL" dirty="0"/>
              <a:t>Different </a:t>
            </a:r>
            <a:r>
              <a:rPr lang="nl-NL" dirty="0" err="1"/>
              <a:t>cut-off</a:t>
            </a:r>
            <a:r>
              <a:rPr lang="nl-NL" dirty="0"/>
              <a:t> points </a:t>
            </a:r>
            <a:r>
              <a:rPr lang="nl-NL" dirty="0" err="1"/>
              <a:t>for</a:t>
            </a:r>
            <a:r>
              <a:rPr lang="nl-NL" dirty="0"/>
              <a:t> maximum </a:t>
            </a:r>
            <a:r>
              <a:rPr lang="nl-NL" dirty="0" err="1"/>
              <a:t>income</a:t>
            </a:r>
            <a:r>
              <a:rPr lang="nl-NL" dirty="0"/>
              <a:t> </a:t>
            </a:r>
            <a:r>
              <a:rPr lang="nl-NL" dirty="0" err="1"/>
              <a:t>for</a:t>
            </a:r>
            <a:r>
              <a:rPr lang="nl-NL" dirty="0"/>
              <a:t> different </a:t>
            </a:r>
            <a:r>
              <a:rPr lang="nl-NL" dirty="0" err="1"/>
              <a:t>schemes</a:t>
            </a:r>
            <a:r>
              <a:rPr lang="nl-NL" dirty="0"/>
              <a:t> </a:t>
            </a:r>
            <a:r>
              <a:rPr lang="nl-NL" dirty="0" err="1"/>
              <a:t>and</a:t>
            </a:r>
            <a:r>
              <a:rPr lang="nl-NL" dirty="0"/>
              <a:t> different </a:t>
            </a:r>
            <a:r>
              <a:rPr lang="nl-NL" dirty="0" err="1"/>
              <a:t>household</a:t>
            </a:r>
            <a:r>
              <a:rPr lang="nl-NL" dirty="0"/>
              <a:t> types. </a:t>
            </a:r>
          </a:p>
          <a:p>
            <a:pPr marL="342900" indent="-342900">
              <a:buFontTx/>
              <a:buChar char="-"/>
            </a:pPr>
            <a:endParaRPr lang="nl-NL" dirty="0"/>
          </a:p>
          <a:p>
            <a:br>
              <a:rPr lang="nl-NL" dirty="0"/>
            </a:br>
            <a:endParaRPr lang="nl-NL" dirty="0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CF702F8-C125-4D5C-A193-7AAA068E21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663EA-0E71-4B05-AE19-1B25816DCBE0}" type="datetime1">
              <a:rPr lang="nl-NL" smtClean="0"/>
              <a:pPr/>
              <a:t>12-5-2022</a:t>
            </a:fld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5CD364C2-06EA-428E-B231-6B21882505D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76A19E0-301B-46AF-AD14-6EB26308D7FE}" type="slidenum">
              <a:rPr lang="nl-NL" smtClean="0"/>
              <a:pPr/>
              <a:t>9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CB7BB73C-4999-4E70-8CA3-E23661F8ABA9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nl-NL" dirty="0"/>
              <a:t>We present </a:t>
            </a:r>
            <a:r>
              <a:rPr lang="nl-NL" dirty="0" err="1"/>
              <a:t>to</a:t>
            </a:r>
            <a:r>
              <a:rPr lang="nl-NL" dirty="0"/>
              <a:t> </a:t>
            </a:r>
            <a:r>
              <a:rPr lang="nl-NL" dirty="0" err="1"/>
              <a:t>you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18675225"/>
      </p:ext>
    </p:extLst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Kantoorthema 1">
      <a:dk1>
        <a:srgbClr val="000000"/>
      </a:dk1>
      <a:lt1>
        <a:srgbClr val="D1D8F1"/>
      </a:lt1>
      <a:dk2>
        <a:srgbClr val="000000"/>
      </a:dk2>
      <a:lt2>
        <a:srgbClr val="7B5EA7"/>
      </a:lt2>
      <a:accent1>
        <a:srgbClr val="667DD1"/>
      </a:accent1>
      <a:accent2>
        <a:srgbClr val="F10273"/>
      </a:accent2>
      <a:accent3>
        <a:srgbClr val="E5E9F7"/>
      </a:accent3>
      <a:accent4>
        <a:srgbClr val="000000"/>
      </a:accent4>
      <a:accent5>
        <a:srgbClr val="B8BFE5"/>
      </a:accent5>
      <a:accent6>
        <a:srgbClr val="DA0268"/>
      </a:accent6>
      <a:hlink>
        <a:srgbClr val="A6A36F"/>
      </a:hlink>
      <a:folHlink>
        <a:srgbClr val="FFE600"/>
      </a:folHlink>
    </a:clrScheme>
    <a:fontScheme name="Kantoorthem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Kantoorthema 1">
        <a:dk1>
          <a:srgbClr val="000000"/>
        </a:dk1>
        <a:lt1>
          <a:srgbClr val="D1D8F1"/>
        </a:lt1>
        <a:dk2>
          <a:srgbClr val="000000"/>
        </a:dk2>
        <a:lt2>
          <a:srgbClr val="7B5EA7"/>
        </a:lt2>
        <a:accent1>
          <a:srgbClr val="667DD1"/>
        </a:accent1>
        <a:accent2>
          <a:srgbClr val="F10273"/>
        </a:accent2>
        <a:accent3>
          <a:srgbClr val="E5E9F7"/>
        </a:accent3>
        <a:accent4>
          <a:srgbClr val="000000"/>
        </a:accent4>
        <a:accent5>
          <a:srgbClr val="B8BFE5"/>
        </a:accent5>
        <a:accent6>
          <a:srgbClr val="DA0268"/>
        </a:accent6>
        <a:hlink>
          <a:srgbClr val="A6A36F"/>
        </a:hlink>
        <a:folHlink>
          <a:srgbClr val="FFE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antoorthema 2">
        <a:dk1>
          <a:srgbClr val="000000"/>
        </a:dk1>
        <a:lt1>
          <a:srgbClr val="DDDDDD"/>
        </a:lt1>
        <a:dk2>
          <a:srgbClr val="000000"/>
        </a:dk2>
        <a:lt2>
          <a:srgbClr val="292929"/>
        </a:lt2>
        <a:accent1>
          <a:srgbClr val="4D4D4D"/>
        </a:accent1>
        <a:accent2>
          <a:srgbClr val="C0C0C0"/>
        </a:accent2>
        <a:accent3>
          <a:srgbClr val="EBEBEB"/>
        </a:accent3>
        <a:accent4>
          <a:srgbClr val="000000"/>
        </a:accent4>
        <a:accent5>
          <a:srgbClr val="B2B2B2"/>
        </a:accent5>
        <a:accent6>
          <a:srgbClr val="AEAEAE"/>
        </a:accent6>
        <a:hlink>
          <a:srgbClr val="808080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Kantoor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antoor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633</TotalTime>
  <Words>522</Words>
  <Application>Microsoft Office PowerPoint</Application>
  <PresentationFormat>Diavoorstelling (4:3)</PresentationFormat>
  <Paragraphs>129</Paragraphs>
  <Slides>13</Slides>
  <Notes>2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1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13</vt:i4>
      </vt:variant>
    </vt:vector>
  </HeadingPairs>
  <TitlesOfParts>
    <vt:vector size="15" baseType="lpstr">
      <vt:lpstr>Arial</vt:lpstr>
      <vt:lpstr>blank</vt:lpstr>
      <vt:lpstr>PowerPoint-presentatie</vt:lpstr>
      <vt:lpstr>Compensation for Low Income Groups &amp; Job Support</vt:lpstr>
      <vt:lpstr>Low income groups</vt:lpstr>
      <vt:lpstr>What if work is not possible (anymore)?</vt:lpstr>
      <vt:lpstr>Paying all necessities with  </vt:lpstr>
      <vt:lpstr>National funds All of these are income-related compensations</vt:lpstr>
      <vt:lpstr>Where does the money come from and who decides?</vt:lpstr>
      <vt:lpstr>Local funds</vt:lpstr>
      <vt:lpstr>Not: one size fits all</vt:lpstr>
      <vt:lpstr>Example</vt:lpstr>
      <vt:lpstr>Trust and simplification</vt:lpstr>
      <vt:lpstr>Extra time can be used for a tailored approach</vt:lpstr>
      <vt:lpstr>PowerPoint-presentatie</vt:lpstr>
    </vt:vector>
  </TitlesOfParts>
  <Company>Gemeente Zwolle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Rozenveld, Nathalie</dc:creator>
  <cp:lastModifiedBy>Rozenveld, Nathalie</cp:lastModifiedBy>
  <cp:revision>29</cp:revision>
  <cp:lastPrinted>2002-11-07T13:25:49Z</cp:lastPrinted>
  <dcterms:created xsi:type="dcterms:W3CDTF">2022-05-03T11:47:25Z</dcterms:created>
  <dcterms:modified xsi:type="dcterms:W3CDTF">2022-05-12T20:35:19Z</dcterms:modified>
</cp:coreProperties>
</file>