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98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00" r:id="rId29"/>
    <p:sldId id="301" r:id="rId30"/>
    <p:sldId id="302" r:id="rId31"/>
    <p:sldId id="279" r:id="rId32"/>
    <p:sldId id="280" r:id="rId33"/>
    <p:sldId id="283" r:id="rId34"/>
    <p:sldId id="284" r:id="rId35"/>
    <p:sldId id="289" r:id="rId36"/>
    <p:sldId id="290" r:id="rId37"/>
    <p:sldId id="293" r:id="rId38"/>
    <p:sldId id="294" r:id="rId39"/>
    <p:sldId id="295" r:id="rId40"/>
    <p:sldId id="296" r:id="rId41"/>
  </p:sldIdLst>
  <p:sldSz cx="18288000" cy="10287000"/>
  <p:notesSz cx="6858000" cy="9144000"/>
  <p:embeddedFontLst>
    <p:embeddedFont>
      <p:font typeface="Montserrat" panose="00000500000000000000" pitchFamily="2" charset="-18"/>
      <p:regular r:id="rId43"/>
      <p:bold r:id="rId44"/>
      <p:italic r:id="rId45"/>
      <p:boldItalic r:id="rId46"/>
    </p:embeddedFont>
    <p:embeddedFont>
      <p:font typeface="Montserrat Bold" panose="00000800000000000000" charset="-18"/>
      <p:regular r:id="rId47"/>
      <p:bold r:id="rId48"/>
    </p:embeddedFont>
    <p:embeddedFont>
      <p:font typeface="Montserrat Bold Italics" panose="020B0604020202020204" charset="-18"/>
      <p:regular r:id="rId49"/>
    </p:embeddedFont>
    <p:embeddedFont>
      <p:font typeface="Montserrat Italics" panose="020B0604020202020204" charset="-18"/>
      <p:regular r:id="rId50"/>
    </p:embeddedFont>
    <p:embeddedFont>
      <p:font typeface="Montserrat Medium" panose="00000600000000000000" pitchFamily="2" charset="-18"/>
      <p:regular r:id="rId51"/>
      <p: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Bold" panose="020B060402020202020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E52AC6-D5A6-9915-0C30-1E4215D0C21F}" name="Buociková Eliška" initials="BE" userId="S::eliska.buocikova@mmr.cz::dfb196a4-7ff2-4a5e-bfae-86ffc70450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59501-C0B6-4FC8-82DD-1C2B3B0E5756}" type="datetimeFigureOut">
              <a:rPr lang="cs-CZ" smtClean="0"/>
              <a:t>20.01.2025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C581A-381A-414B-9DF0-674A8C8E1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03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fpi.cz/technicka-infrastruktura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fpi.cz/bytove-domy-bez-barier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990">
            <a:off x="978300" y="7647214"/>
            <a:ext cx="5473868" cy="0"/>
          </a:xfrm>
          <a:prstGeom prst="line">
            <a:avLst/>
          </a:prstGeom>
          <a:ln w="9525" cap="rnd">
            <a:solidFill>
              <a:srgbClr val="262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672337" y="-1"/>
            <a:ext cx="13882503" cy="10287631"/>
          </a:xfrm>
          <a:custGeom>
            <a:avLst/>
            <a:gdLst/>
            <a:ahLst/>
            <a:cxnLst/>
            <a:rect l="l" t="t" r="r" b="b"/>
            <a:pathLst>
              <a:path w="13882503" h="10431258">
                <a:moveTo>
                  <a:pt x="0" y="0"/>
                </a:moveTo>
                <a:lnTo>
                  <a:pt x="13882503" y="0"/>
                </a:lnTo>
                <a:lnTo>
                  <a:pt x="13882503" y="10431258"/>
                </a:lnTo>
                <a:lnTo>
                  <a:pt x="0" y="10431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79"/>
            </a:stretch>
          </a:blipFill>
        </p:spPr>
      </p:sp>
      <p:sp>
        <p:nvSpPr>
          <p:cNvPr id="5" name="AutoShape 5"/>
          <p:cNvSpPr/>
          <p:nvPr/>
        </p:nvSpPr>
        <p:spPr>
          <a:xfrm flipH="1">
            <a:off x="8948741" y="-73666"/>
            <a:ext cx="80963" cy="10395517"/>
          </a:xfrm>
          <a:prstGeom prst="line">
            <a:avLst/>
          </a:prstGeom>
          <a:ln w="6667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12048908" y="-38100"/>
            <a:ext cx="80962" cy="10396518"/>
          </a:xfrm>
          <a:prstGeom prst="line">
            <a:avLst/>
          </a:prstGeom>
          <a:ln w="1619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7"/>
          <p:cNvSpPr/>
          <p:nvPr/>
        </p:nvSpPr>
        <p:spPr>
          <a:xfrm flipH="1">
            <a:off x="17061067" y="-38100"/>
            <a:ext cx="99238" cy="10425693"/>
          </a:xfrm>
          <a:prstGeom prst="line">
            <a:avLst/>
          </a:prstGeom>
          <a:ln w="857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24303" y="2490727"/>
            <a:ext cx="6114570" cy="497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err="1">
                <a:solidFill>
                  <a:srgbClr val="262626"/>
                </a:solidFill>
                <a:latin typeface="Montserrat Bold"/>
              </a:rPr>
              <a:t>Investiční</a:t>
            </a:r>
            <a:r>
              <a:rPr lang="en-US" sz="549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5499" err="1">
                <a:solidFill>
                  <a:srgbClr val="262626"/>
                </a:solidFill>
                <a:latin typeface="Montserrat Bold"/>
              </a:rPr>
              <a:t>podpora</a:t>
            </a:r>
            <a:r>
              <a:rPr lang="en-US" sz="549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5499" err="1">
                <a:solidFill>
                  <a:srgbClr val="262626"/>
                </a:solidFill>
                <a:latin typeface="Montserrat Bold"/>
              </a:rPr>
              <a:t>bydlení</a:t>
            </a:r>
            <a:r>
              <a:rPr lang="en-US" sz="5499">
                <a:solidFill>
                  <a:srgbClr val="262626"/>
                </a:solidFill>
                <a:latin typeface="Montserrat Bold"/>
              </a:rPr>
              <a:t> v </a:t>
            </a:r>
            <a:r>
              <a:rPr lang="en-US" sz="5499" err="1">
                <a:solidFill>
                  <a:srgbClr val="262626"/>
                </a:solidFill>
                <a:latin typeface="Montserrat Bold"/>
              </a:rPr>
              <a:t>obcích</a:t>
            </a:r>
            <a:r>
              <a:rPr lang="en-US" sz="549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5499" err="1">
                <a:solidFill>
                  <a:srgbClr val="262626"/>
                </a:solidFill>
                <a:latin typeface="Montserrat Bold"/>
              </a:rPr>
              <a:t>zatížených</a:t>
            </a:r>
            <a:r>
              <a:rPr lang="en-US" sz="549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5499" err="1">
                <a:solidFill>
                  <a:srgbClr val="262626"/>
                </a:solidFill>
                <a:latin typeface="Montserrat Bold"/>
              </a:rPr>
              <a:t>sociálním</a:t>
            </a:r>
            <a:r>
              <a:rPr lang="en-US" sz="549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5499" err="1">
                <a:solidFill>
                  <a:srgbClr val="262626"/>
                </a:solidFill>
                <a:latin typeface="Montserrat Bold"/>
              </a:rPr>
              <a:t>vyloučením</a:t>
            </a:r>
            <a:endParaRPr lang="en-US" sz="5499">
              <a:solidFill>
                <a:srgbClr val="262626"/>
              </a:solidFill>
              <a:latin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8296" y="7868671"/>
            <a:ext cx="549214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err="1">
                <a:solidFill>
                  <a:srgbClr val="262626"/>
                </a:solidFill>
                <a:latin typeface="Montserrat"/>
              </a:rPr>
              <a:t>Odbor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sociálního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začleňování</a:t>
            </a:r>
            <a:endParaRPr lang="en-US" sz="2000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400"/>
              </a:lnSpc>
            </a:pPr>
            <a:r>
              <a:rPr lang="en-US" sz="2000" err="1">
                <a:solidFill>
                  <a:srgbClr val="262626"/>
                </a:solidFill>
                <a:latin typeface="Montserrat"/>
              </a:rPr>
              <a:t>Odbor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správy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program</a:t>
            </a:r>
            <a:endParaRPr lang="cs-CZ" sz="2000">
              <a:solidFill>
                <a:srgbClr val="262626"/>
              </a:solidFill>
              <a:latin typeface="Montserrat"/>
            </a:endParaRPr>
          </a:p>
          <a:p>
            <a:pPr>
              <a:lnSpc>
                <a:spcPts val="2400"/>
              </a:lnSpc>
            </a:pPr>
            <a:r>
              <a:rPr lang="en-US" sz="2000" err="1">
                <a:solidFill>
                  <a:srgbClr val="262626"/>
                </a:solidFill>
                <a:latin typeface="Montserrat"/>
              </a:rPr>
              <a:t>Odbor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strategií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a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analýz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regionální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politiky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a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politiky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000" err="1">
                <a:solidFill>
                  <a:srgbClr val="262626"/>
                </a:solidFill>
                <a:latin typeface="Montserrat"/>
              </a:rPr>
              <a:t>bydlení</a:t>
            </a:r>
            <a:r>
              <a:rPr lang="en-US" sz="2000">
                <a:solidFill>
                  <a:srgbClr val="262626"/>
                </a:solidFill>
                <a:latin typeface="Montserrat"/>
              </a:rPr>
              <a:t> MMR</a:t>
            </a:r>
          </a:p>
          <a:p>
            <a:pPr algn="l">
              <a:lnSpc>
                <a:spcPts val="2400"/>
              </a:lnSpc>
            </a:pPr>
            <a:endParaRPr lang="en-US" sz="2000">
              <a:solidFill>
                <a:srgbClr val="262626"/>
              </a:solidFill>
              <a:latin typeface="Montserrat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15859188" y="-34222"/>
            <a:ext cx="99238" cy="10321704"/>
          </a:xfrm>
          <a:prstGeom prst="line">
            <a:avLst/>
          </a:prstGeom>
          <a:ln w="3810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8810629" y="-109518"/>
            <a:ext cx="80964" cy="10815618"/>
          </a:xfrm>
          <a:prstGeom prst="line">
            <a:avLst/>
          </a:prstGeom>
          <a:ln w="476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2" name="AutoShape 12"/>
          <p:cNvSpPr/>
          <p:nvPr/>
        </p:nvSpPr>
        <p:spPr>
          <a:xfrm flipH="1">
            <a:off x="17985200" y="0"/>
            <a:ext cx="136103" cy="10321851"/>
          </a:xfrm>
          <a:prstGeom prst="line">
            <a:avLst/>
          </a:prstGeom>
          <a:ln w="25717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3" name="AutoShape 13"/>
          <p:cNvSpPr/>
          <p:nvPr/>
        </p:nvSpPr>
        <p:spPr>
          <a:xfrm flipH="1">
            <a:off x="9434505" y="-34222"/>
            <a:ext cx="136104" cy="10320221"/>
          </a:xfrm>
          <a:prstGeom prst="line">
            <a:avLst/>
          </a:prstGeom>
          <a:ln w="1333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4" name="AutoShape 14"/>
          <p:cNvSpPr/>
          <p:nvPr/>
        </p:nvSpPr>
        <p:spPr>
          <a:xfrm flipH="1">
            <a:off x="17387881" y="0"/>
            <a:ext cx="136102" cy="10330636"/>
          </a:xfrm>
          <a:prstGeom prst="line">
            <a:avLst/>
          </a:prstGeom>
          <a:ln w="25717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3275870" y="9450574"/>
            <a:ext cx="1278024" cy="387597"/>
          </a:xfrm>
          <a:custGeom>
            <a:avLst/>
            <a:gdLst/>
            <a:ahLst/>
            <a:cxnLst/>
            <a:rect l="l" t="t" r="r" b="b"/>
            <a:pathLst>
              <a:path w="1278024" h="387597">
                <a:moveTo>
                  <a:pt x="0" y="0"/>
                </a:moveTo>
                <a:lnTo>
                  <a:pt x="1278024" y="0"/>
                </a:lnTo>
                <a:lnTo>
                  <a:pt x="1278024" y="387597"/>
                </a:lnTo>
                <a:lnTo>
                  <a:pt x="0" y="387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9452099"/>
            <a:ext cx="1815971" cy="386073"/>
          </a:xfrm>
          <a:custGeom>
            <a:avLst/>
            <a:gdLst/>
            <a:ahLst/>
            <a:cxnLst/>
            <a:rect l="l" t="t" r="r" b="b"/>
            <a:pathLst>
              <a:path w="1815971" h="386073">
                <a:moveTo>
                  <a:pt x="0" y="0"/>
                </a:moveTo>
                <a:lnTo>
                  <a:pt x="1815971" y="0"/>
                </a:lnTo>
                <a:lnTo>
                  <a:pt x="1815971" y="386072"/>
                </a:lnTo>
                <a:lnTo>
                  <a:pt x="0" y="38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52" b="-1652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510459"/>
            <a:ext cx="1192482" cy="1186483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8213089"/>
            <a:ext cx="16102938" cy="104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0"/>
              </a:lnSpc>
            </a:pPr>
            <a:r>
              <a:rPr lang="en-US" sz="7300">
                <a:solidFill>
                  <a:srgbClr val="262626"/>
                </a:solidFill>
                <a:latin typeface="Montserrat Bold"/>
              </a:rPr>
              <a:t>IROP+ SOCIÁLNÍ BYDLENÍ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2978" y="6802248"/>
            <a:ext cx="963926" cy="6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55628">
            <a:off x="1671155" y="9555891"/>
            <a:ext cx="368990" cy="0"/>
          </a:xfrm>
          <a:prstGeom prst="line">
            <a:avLst/>
          </a:prstGeom>
          <a:ln w="9525" cap="rnd">
            <a:solidFill>
              <a:srgbClr val="0031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0" y="-88473"/>
            <a:ext cx="6965208" cy="10375473"/>
          </a:xfrm>
          <a:custGeom>
            <a:avLst/>
            <a:gdLst/>
            <a:ahLst/>
            <a:cxnLst/>
            <a:rect l="l" t="t" r="r" b="b"/>
            <a:pathLst>
              <a:path w="6965208" h="10375473">
                <a:moveTo>
                  <a:pt x="0" y="0"/>
                </a:moveTo>
                <a:lnTo>
                  <a:pt x="6965208" y="0"/>
                </a:lnTo>
                <a:lnTo>
                  <a:pt x="6965208" y="10375473"/>
                </a:lnTo>
                <a:lnTo>
                  <a:pt x="0" y="10375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553" t="39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6" name="AutoShape 6"/>
          <p:cNvSpPr/>
          <p:nvPr/>
        </p:nvSpPr>
        <p:spPr>
          <a:xfrm flipH="1">
            <a:off x="1642152" y="-88474"/>
            <a:ext cx="20521" cy="10375373"/>
          </a:xfrm>
          <a:prstGeom prst="line">
            <a:avLst/>
          </a:prstGeom>
          <a:ln w="285750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>
            <a:off x="3308428" y="-88473"/>
            <a:ext cx="92685" cy="10375474"/>
          </a:xfrm>
          <a:prstGeom prst="line">
            <a:avLst/>
          </a:prstGeom>
          <a:ln w="66675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>
            <a:off x="3589325" y="-98582"/>
            <a:ext cx="92685" cy="10385481"/>
          </a:xfrm>
          <a:prstGeom prst="line">
            <a:avLst/>
          </a:prstGeom>
          <a:ln w="152400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6597715" y="-88574"/>
            <a:ext cx="0" cy="10375474"/>
          </a:xfrm>
          <a:prstGeom prst="line">
            <a:avLst/>
          </a:prstGeom>
          <a:ln w="161925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997457" y="876300"/>
            <a:ext cx="8842743" cy="9030485"/>
            <a:chOff x="0" y="53879"/>
            <a:chExt cx="11790324" cy="1204064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2526520"/>
              <a:ext cx="11755016" cy="550752"/>
              <a:chOff x="0" y="0"/>
              <a:chExt cx="2321978" cy="10879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321978" cy="108791"/>
              </a:xfrm>
              <a:custGeom>
                <a:avLst/>
                <a:gdLst/>
                <a:ahLst/>
                <a:cxnLst/>
                <a:rect l="l" t="t" r="r" b="b"/>
                <a:pathLst>
                  <a:path w="2321978" h="108791">
                    <a:moveTo>
                      <a:pt x="0" y="0"/>
                    </a:moveTo>
                    <a:lnTo>
                      <a:pt x="2321978" y="0"/>
                    </a:lnTo>
                    <a:lnTo>
                      <a:pt x="2321978" y="108791"/>
                    </a:lnTo>
                    <a:lnTo>
                      <a:pt x="0" y="108791"/>
                    </a:lnTo>
                    <a:close/>
                  </a:path>
                </a:pathLst>
              </a:custGeom>
              <a:solidFill>
                <a:srgbClr val="262626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2321978" cy="51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4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700" y="3231699"/>
              <a:ext cx="4677118" cy="550752"/>
              <a:chOff x="0" y="0"/>
              <a:chExt cx="923875" cy="10879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23875" cy="108791"/>
              </a:xfrm>
              <a:custGeom>
                <a:avLst/>
                <a:gdLst/>
                <a:ahLst/>
                <a:cxnLst/>
                <a:rect l="l" t="t" r="r" b="b"/>
                <a:pathLst>
                  <a:path w="923875" h="108791">
                    <a:moveTo>
                      <a:pt x="0" y="0"/>
                    </a:moveTo>
                    <a:lnTo>
                      <a:pt x="923875" y="0"/>
                    </a:lnTo>
                    <a:lnTo>
                      <a:pt x="923875" y="108791"/>
                    </a:lnTo>
                    <a:lnTo>
                      <a:pt x="0" y="108791"/>
                    </a:lnTo>
                    <a:close/>
                  </a:path>
                </a:pathLst>
              </a:custGeom>
              <a:solidFill>
                <a:srgbClr val="26262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923875" cy="51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089049" y="699116"/>
              <a:ext cx="3077806" cy="550752"/>
              <a:chOff x="0" y="0"/>
              <a:chExt cx="607962" cy="10879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6260" y="0"/>
                <a:ext cx="591702" cy="108791"/>
              </a:xfrm>
              <a:custGeom>
                <a:avLst/>
                <a:gdLst/>
                <a:ahLst/>
                <a:cxnLst/>
                <a:rect l="l" t="t" r="r" b="b"/>
                <a:pathLst>
                  <a:path w="591702" h="108791">
                    <a:moveTo>
                      <a:pt x="0" y="0"/>
                    </a:moveTo>
                    <a:lnTo>
                      <a:pt x="591702" y="0"/>
                    </a:lnTo>
                    <a:lnTo>
                      <a:pt x="591702" y="108791"/>
                    </a:lnTo>
                    <a:lnTo>
                      <a:pt x="0" y="108791"/>
                    </a:lnTo>
                    <a:close/>
                  </a:path>
                </a:pathLst>
              </a:custGeom>
              <a:solidFill>
                <a:srgbClr val="262626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591702" cy="51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4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5308" y="53879"/>
              <a:ext cx="11755016" cy="12040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nové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mají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být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vyhlášeny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01/24,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poslední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výzva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IROP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řada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bariér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čerpání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překonána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–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nové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parametry</a:t>
              </a:r>
              <a:endParaRPr lang="en-US" sz="2300" spc="-89">
                <a:solidFill>
                  <a:srgbClr val="F8F8F8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 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 Bold"/>
              </a:endParaRPr>
            </a:p>
            <a:p>
              <a:pPr algn="just">
                <a:lnSpc>
                  <a:spcPts val="2208"/>
                </a:lnSpc>
              </a:pPr>
              <a:r>
                <a:rPr lang="en-US" sz="2300" spc="-89" err="1">
                  <a:solidFill>
                    <a:srgbClr val="262626"/>
                  </a:solidFill>
                  <a:latin typeface="Montserrat Bold"/>
                </a:rPr>
                <a:t>velká</a:t>
              </a: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 Bold"/>
                </a:rPr>
                <a:t>příležitost</a:t>
              </a: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:</a:t>
              </a:r>
            </a:p>
            <a:p>
              <a:pPr algn="just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 Bold"/>
              </a:endParaRPr>
            </a:p>
            <a:p>
              <a:pPr algn="just">
                <a:lnSpc>
                  <a:spcPts val="2208"/>
                </a:lnSpc>
              </a:pP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absorpční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kapacita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obcí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a NNO do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roku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2025 2,5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mld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Kč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(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nečerpá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</a:t>
              </a:r>
            </a:p>
            <a:p>
              <a:pPr algn="just">
                <a:lnSpc>
                  <a:spcPts val="2208"/>
                </a:lnSpc>
              </a:pPr>
              <a:endParaRPr lang="en-US" sz="2300" spc="-89">
                <a:solidFill>
                  <a:srgbClr val="F8F8F8"/>
                </a:solidFill>
                <a:latin typeface="Montserrat"/>
              </a:endParaRPr>
            </a:p>
            <a:p>
              <a:pPr algn="just">
                <a:lnSpc>
                  <a:spcPts val="2208"/>
                </a:lnSpc>
              </a:pP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Praha a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soukromý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latin typeface="Montserrat"/>
                </a:rPr>
                <a:t>sektor</a:t>
              </a:r>
              <a:r>
                <a:rPr lang="en-US" sz="2300" spc="-89">
                  <a:solidFill>
                    <a:srgbClr val="F8F8F8"/>
                  </a:solidFill>
                  <a:latin typeface="Montserrat"/>
                </a:rPr>
                <a:t>)</a:t>
              </a:r>
            </a:p>
            <a:p>
              <a:pPr algn="just">
                <a:lnSpc>
                  <a:spcPts val="2208"/>
                </a:lnSpc>
              </a:pPr>
              <a:endParaRPr lang="en-US" sz="2300" spc="-89">
                <a:solidFill>
                  <a:srgbClr val="F8F8F8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F8F8F8"/>
                </a:solidFill>
                <a:latin typeface="Montserrat"/>
              </a:endParaRPr>
            </a:p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dotace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až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85 %      (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subalokace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ASZ)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 Bold"/>
                </a:rPr>
                <a:t>Cílová</a:t>
              </a: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 Bold"/>
                </a:rPr>
                <a:t>skupina</a:t>
              </a: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: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osoby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v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bytové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nouzi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(i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senioři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),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příjmový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limit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 Bold"/>
                </a:rPr>
                <a:t>Režim</a:t>
              </a: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 Bold"/>
                </a:rPr>
                <a:t>podpory</a:t>
              </a:r>
              <a:r>
                <a:rPr lang="en-US" sz="2300" spc="-89">
                  <a:solidFill>
                    <a:srgbClr val="262626"/>
                  </a:solidFill>
                  <a:latin typeface="Montserrat Bold"/>
                </a:rPr>
                <a:t>: 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 Bold"/>
              </a:endParaRPr>
            </a:p>
            <a:p>
              <a:pPr marL="993141" lvl="2" indent="-331047" algn="l">
                <a:lnSpc>
                  <a:spcPts val="2208"/>
                </a:lnSpc>
                <a:buFont typeface="Arial"/>
                <a:buChar char="⚬"/>
              </a:pP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SOHZ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sociální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bydlení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        20 let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kontrola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překompenzace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(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nový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model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výpočtu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za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účelem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jejího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předcházení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)</a:t>
              </a: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</a:p>
            <a:p>
              <a:pPr marL="662094" lvl="2">
                <a:lnSpc>
                  <a:spcPts val="2208"/>
                </a:lnSpc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	 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vykazování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příjmů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a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výdajů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á 3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roky</a:t>
              </a: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993141" lvl="2" indent="-331047" algn="l">
                <a:lnSpc>
                  <a:spcPts val="2208"/>
                </a:lnSpc>
                <a:buFont typeface="Arial"/>
                <a:buChar char="⚬"/>
              </a:pP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režim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de minimis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203594" lvl="1" indent="-101797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možnost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využít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i na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základní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vybavení</a:t>
              </a: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93911" lvl="1"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187821" lvl="1" indent="-9391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91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91" err="1">
                  <a:solidFill>
                    <a:srgbClr val="262626"/>
                  </a:solidFill>
                  <a:latin typeface="Montserrat"/>
                </a:rPr>
                <a:t>pronájem</a:t>
              </a:r>
              <a:r>
                <a:rPr lang="en-US" sz="2300" spc="-91">
                  <a:solidFill>
                    <a:srgbClr val="262626"/>
                  </a:solidFill>
                  <a:latin typeface="Montserrat"/>
                </a:rPr>
                <a:t> za </a:t>
              </a:r>
              <a:r>
                <a:rPr lang="en-US" sz="2300" spc="-91" err="1">
                  <a:solidFill>
                    <a:srgbClr val="262626"/>
                  </a:solidFill>
                  <a:latin typeface="Montserrat"/>
                </a:rPr>
                <a:t>určené</a:t>
              </a:r>
              <a:r>
                <a:rPr lang="en-US" sz="2300" spc="-91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91" err="1">
                  <a:solidFill>
                    <a:srgbClr val="262626"/>
                  </a:solidFill>
                  <a:latin typeface="Montserrat"/>
                </a:rPr>
                <a:t>nájemné</a:t>
              </a:r>
              <a:endParaRPr lang="cs-CZ" sz="2300" spc="-91">
                <a:solidFill>
                  <a:srgbClr val="262626"/>
                </a:solidFill>
                <a:latin typeface="Montserrat"/>
              </a:endParaRPr>
            </a:p>
            <a:p>
              <a:pPr marL="187821" lvl="1" indent="-93910" algn="l">
                <a:lnSpc>
                  <a:spcPts val="2208"/>
                </a:lnSpc>
                <a:buFont typeface="Arial"/>
                <a:buChar char="•"/>
              </a:pPr>
              <a:endParaRPr lang="cs-CZ" sz="2300" spc="-91">
                <a:solidFill>
                  <a:srgbClr val="262626"/>
                </a:solidFill>
                <a:latin typeface="Montserrat"/>
              </a:endParaRPr>
            </a:p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potřeba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zajištění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kapacit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sociální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práce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v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bydlení</a:t>
              </a: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195999" lvl="1" indent="-98000" algn="l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standardní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ekologické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požadavky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viz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minulé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období</a:t>
              </a: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93911" lvl="1" algn="l">
                <a:lnSpc>
                  <a:spcPts val="2208"/>
                </a:lnSpc>
              </a:pPr>
              <a:endParaRPr lang="en-US" sz="2300" spc="-91">
                <a:solidFill>
                  <a:srgbClr val="262626"/>
                </a:solidFill>
                <a:latin typeface="Montserrat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3039819" y="4246414"/>
              <a:ext cx="419305" cy="601649"/>
              <a:chOff x="0" y="-3750"/>
              <a:chExt cx="82825" cy="11884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21827" y="-3750"/>
                <a:ext cx="60998" cy="115094"/>
              </a:xfrm>
              <a:custGeom>
                <a:avLst/>
                <a:gdLst/>
                <a:ahLst/>
                <a:cxnLst/>
                <a:rect l="l" t="t" r="r" b="b"/>
                <a:pathLst>
                  <a:path w="60998" h="115094">
                    <a:moveTo>
                      <a:pt x="0" y="0"/>
                    </a:moveTo>
                    <a:lnTo>
                      <a:pt x="60998" y="0"/>
                    </a:lnTo>
                    <a:lnTo>
                      <a:pt x="60998" y="115094"/>
                    </a:lnTo>
                    <a:lnTo>
                      <a:pt x="0" y="115094"/>
                    </a:lnTo>
                    <a:close/>
                  </a:path>
                </a:pathLst>
              </a:custGeom>
              <a:solidFill>
                <a:srgbClr val="26262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57150"/>
                <a:ext cx="60998" cy="579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04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3255627" y="4071771"/>
              <a:ext cx="60959" cy="8701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3900">
                  <a:solidFill>
                    <a:srgbClr val="F8F8F8"/>
                  </a:solidFill>
                  <a:latin typeface="Montserrat"/>
                </a:rPr>
                <a:t>!</a:t>
              </a: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5491124" y="6861079"/>
              <a:ext cx="448825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4075"/>
            <a:ext cx="12681638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Podporované činnosti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04666" y="3622049"/>
            <a:ext cx="2266616" cy="324392"/>
            <a:chOff x="0" y="0"/>
            <a:chExt cx="596969" cy="854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6969" cy="85437"/>
            </a:xfrm>
            <a:custGeom>
              <a:avLst/>
              <a:gdLst/>
              <a:ahLst/>
              <a:cxnLst/>
              <a:rect l="l" t="t" r="r" b="b"/>
              <a:pathLst>
                <a:path w="596969" h="85437">
                  <a:moveTo>
                    <a:pt x="0" y="0"/>
                  </a:moveTo>
                  <a:lnTo>
                    <a:pt x="596969" y="0"/>
                  </a:lnTo>
                  <a:lnTo>
                    <a:pt x="596969" y="85437"/>
                  </a:lnTo>
                  <a:lnTo>
                    <a:pt x="0" y="85437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596969" cy="28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84083" y="1230630"/>
            <a:ext cx="4200350" cy="848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Výstavba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sociálních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bytů</a:t>
            </a: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Montserrat Bold"/>
              </a:rPr>
              <a:t> </a:t>
            </a:r>
          </a:p>
          <a:p>
            <a:pPr marL="415951" lvl="1" indent="-207975" algn="l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nutno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dofinancovat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stavbu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celého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domu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z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vlastních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zdrojů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nebo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úvěrem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od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banky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15951" lvl="1" indent="-207975" algn="l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F8F8F8"/>
                </a:solidFill>
                <a:latin typeface="Montserrat"/>
              </a:rPr>
              <a:t>demolice</a:t>
            </a:r>
            <a:r>
              <a:rPr lang="en-US" sz="2300" spc="-89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latin typeface="Montserrat"/>
              </a:rPr>
              <a:t>až</a:t>
            </a:r>
            <a:r>
              <a:rPr lang="en-US" sz="2300" spc="-89">
                <a:solidFill>
                  <a:srgbClr val="F8F8F8"/>
                </a:solidFill>
                <a:latin typeface="Montserrat"/>
              </a:rPr>
              <a:t> 15 %</a:t>
            </a:r>
          </a:p>
          <a:p>
            <a:pPr algn="l">
              <a:lnSpc>
                <a:spcPts val="2208"/>
              </a:lnSpc>
            </a:pPr>
            <a:r>
              <a:rPr lang="en-US" sz="2300" spc="-91">
                <a:solidFill>
                  <a:srgbClr val="262626"/>
                </a:solidFill>
                <a:latin typeface="Montserrat Bold"/>
              </a:rPr>
              <a:t> </a:t>
            </a:r>
          </a:p>
          <a:p>
            <a:pPr marL="415951" lvl="1" indent="-207975" algn="l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zvýšená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částka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na m² (max. 68 000 m²), </a:t>
            </a:r>
            <a:endParaRPr lang="cs-CZ" sz="2300" spc="-89">
              <a:solidFill>
                <a:srgbClr val="262626"/>
              </a:solidFill>
              <a:latin typeface="Montserrat"/>
            </a:endParaRPr>
          </a:p>
          <a:p>
            <a:pPr marL="415951" lvl="1" indent="-207975" algn="l">
              <a:lnSpc>
                <a:spcPts val="2208"/>
              </a:lnSpc>
              <a:buFont typeface="Arial"/>
              <a:buChar char="•"/>
            </a:pPr>
            <a:endParaRPr lang="cs-CZ" sz="2300" spc="-89">
              <a:solidFill>
                <a:srgbClr val="262626"/>
              </a:solidFill>
              <a:latin typeface="Montserrat"/>
            </a:endParaRPr>
          </a:p>
          <a:p>
            <a:pPr marL="415951" lvl="1" indent="-207975" algn="l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nízký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nájem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po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celou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dobu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udržitelnosti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16243" lvl="1" indent="-208121" algn="l">
              <a:lnSpc>
                <a:spcPts val="2208"/>
              </a:lnSpc>
              <a:buFont typeface="Arial"/>
              <a:buChar char="•"/>
            </a:pPr>
            <a:r>
              <a:rPr lang="en-US" sz="2300" spc="-91">
                <a:solidFill>
                  <a:srgbClr val="262626"/>
                </a:solidFill>
                <a:latin typeface="Montserrat"/>
              </a:rPr>
              <a:t>limit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koncentrace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bytů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v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jednom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domě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cs-CZ" sz="2300" spc="-91">
                <a:solidFill>
                  <a:srgbClr val="262626"/>
                </a:solidFill>
                <a:latin typeface="Montserrat"/>
              </a:rPr>
              <a:t> (bude pravděpodobně stejný jako u minulé výzvy – obsaženo ve specifických pravidel, cca 30% na bytový dům)</a:t>
            </a: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Open Sans"/>
              </a:rPr>
              <a:t>      </a:t>
            </a:r>
          </a:p>
          <a:p>
            <a:pPr marL="434340" lvl="1" indent="-217170" algn="l">
              <a:lnSpc>
                <a:spcPts val="2304"/>
              </a:lnSpc>
            </a:pPr>
            <a:endParaRPr lang="en-US" sz="2400" spc="-95">
              <a:solidFill>
                <a:srgbClr val="262626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51961" y="1181100"/>
            <a:ext cx="4192942" cy="215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5"/>
              </a:lnSpc>
            </a:pP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Rekonstrukce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bytů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/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domů</a:t>
            </a: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>
              <a:lnSpc>
                <a:spcPts val="2208"/>
              </a:lnSpc>
            </a:pP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 marL="496571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zvýšená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částka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za m²,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nízký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nájem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po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celou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dobu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udržitelnosti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12430" y="1181100"/>
            <a:ext cx="4192942" cy="801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5"/>
              </a:lnSpc>
            </a:pP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Výkup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bytů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/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domů</a:t>
            </a: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>
              <a:lnSpc>
                <a:spcPts val="2304"/>
              </a:lnSpc>
            </a:pP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 marL="496571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nejrychlejší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cesta, jak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získat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bytové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kapacity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pro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sociální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bydlení</a:t>
            </a:r>
            <a:endParaRPr lang="en-US" sz="2300" spc="-89">
              <a:solidFill>
                <a:srgbClr val="F8F8F8"/>
              </a:solidFill>
              <a:highlight>
                <a:srgbClr val="000000"/>
              </a:highlight>
              <a:latin typeface="Montserrat"/>
            </a:endParaRP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1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byty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lze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vykupovat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na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různých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místech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což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přispívá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ke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snadnějšímu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udržování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sociálního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mixu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v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bytových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domech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1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stále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levnější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než</a:t>
            </a:r>
            <a:r>
              <a: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rPr>
              <a:t>výstavba</a:t>
            </a:r>
            <a:endParaRPr lang="en-US" sz="2300" spc="-89">
              <a:solidFill>
                <a:srgbClr val="F8F8F8"/>
              </a:solidFill>
              <a:highlight>
                <a:srgbClr val="000000"/>
              </a:highlight>
              <a:latin typeface="Montserrat"/>
            </a:endParaRP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1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nákup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pozemku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pro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výstavbu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lze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financovat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z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přímých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výdajů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-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pořizovací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cena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pozemků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může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být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započtena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maximálně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do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výše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10 %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celkových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způsobilých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výdajů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na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projekt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(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opuštěné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budovy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15 %)</a:t>
            </a: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1" lvl="1" indent="-248285" algn="l">
              <a:lnSpc>
                <a:spcPts val="2208"/>
              </a:lnSpc>
              <a:buFont typeface="Arial"/>
              <a:buChar char="•"/>
            </a:pPr>
            <a:r>
              <a:rPr lang="en-US" sz="2300" spc="-91">
                <a:solidFill>
                  <a:srgbClr val="262626"/>
                </a:solidFill>
                <a:latin typeface="Montserrat"/>
              </a:rPr>
              <a:t>z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nepřímých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nákladů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lze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hradit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dokumentaci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žádosti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o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podporu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i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projektovou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dokumentaci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12075"/>
            <a:ext cx="12865476" cy="154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Co přináší IROP+ Sociální bydlení za změny?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79678" y="8826775"/>
            <a:ext cx="14701289" cy="423001"/>
            <a:chOff x="0" y="0"/>
            <a:chExt cx="3871944" cy="1114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71945" cy="111408"/>
            </a:xfrm>
            <a:custGeom>
              <a:avLst/>
              <a:gdLst/>
              <a:ahLst/>
              <a:cxnLst/>
              <a:rect l="l" t="t" r="r" b="b"/>
              <a:pathLst>
                <a:path w="3871945" h="111408">
                  <a:moveTo>
                    <a:pt x="0" y="0"/>
                  </a:moveTo>
                  <a:lnTo>
                    <a:pt x="3871945" y="0"/>
                  </a:lnTo>
                  <a:lnTo>
                    <a:pt x="3871945" y="111408"/>
                  </a:lnTo>
                  <a:lnTo>
                    <a:pt x="0" y="111408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3871944" cy="54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79678" y="9373601"/>
            <a:ext cx="6854658" cy="423001"/>
            <a:chOff x="0" y="0"/>
            <a:chExt cx="1805342" cy="1114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5342" cy="111408"/>
            </a:xfrm>
            <a:custGeom>
              <a:avLst/>
              <a:gdLst/>
              <a:ahLst/>
              <a:cxnLst/>
              <a:rect l="l" t="t" r="r" b="b"/>
              <a:pathLst>
                <a:path w="1805342" h="111408">
                  <a:moveTo>
                    <a:pt x="0" y="0"/>
                  </a:moveTo>
                  <a:lnTo>
                    <a:pt x="1805342" y="0"/>
                  </a:lnTo>
                  <a:lnTo>
                    <a:pt x="1805342" y="111408"/>
                  </a:lnTo>
                  <a:lnTo>
                    <a:pt x="0" y="111408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1805342" cy="54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4914" y="584370"/>
            <a:ext cx="15117129" cy="922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Zvýšení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limitu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přímých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nákladů</a:t>
            </a:r>
            <a:endParaRPr lang="en-US" sz="2300" u="none" strike="noStrike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2760"/>
              </a:lnSpc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68 tis.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Kč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/m2</a:t>
            </a: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Změna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způsobu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výpočtu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při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kontrole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kompenzace</a:t>
            </a:r>
            <a:endParaRPr lang="en-US" sz="2300" u="none" strike="noStrike">
              <a:solidFill>
                <a:srgbClr val="000000"/>
              </a:solidFill>
              <a:latin typeface="Montserrat Bold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výhodnější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/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snesitelnější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pro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příjemce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;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zvýšení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hranice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nájmu</a:t>
            </a: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Metodické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doporučení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ohledně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publicity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projektu</a:t>
            </a:r>
            <a:endParaRPr lang="en-US" sz="2300" u="none" strike="noStrike">
              <a:solidFill>
                <a:srgbClr val="000000"/>
              </a:solidFill>
              <a:latin typeface="Montserrat Bold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co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nejméně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upozorňovat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na to, že se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jedná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o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sociální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bydlení</a:t>
            </a: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1500" u="none" strike="noStrike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Možnost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uzavírání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smluv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s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nájemníky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na 1-5 let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posílí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se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možnost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stabilizace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nájemníků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zjednoduší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se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administrativa</a:t>
            </a: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Méně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časté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testování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příjmů</a:t>
            </a:r>
            <a:endParaRPr lang="en-US" sz="2300" u="none" strike="noStrike">
              <a:solidFill>
                <a:srgbClr val="000000"/>
              </a:solidFill>
              <a:latin typeface="Montserrat Bold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zjednodušení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administrativy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vynechání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starobních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důchodců</a:t>
            </a: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Úprava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definice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BN</a:t>
            </a: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vypuštění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osob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kterým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končí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smlouva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na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dobu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určitou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Možnost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prodloužení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lhůty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pro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znovuobsazení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bytu</a:t>
            </a:r>
            <a:endParaRPr lang="en-US" sz="2300" u="none" strike="noStrike">
              <a:solidFill>
                <a:srgbClr val="000000"/>
              </a:solidFill>
              <a:latin typeface="Montserrat Bold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o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lhůtu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nad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4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měsíce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se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prodlouží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doba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udržitelnosti</a:t>
            </a: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endParaRPr lang="en-US" sz="23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Rozšíření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území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kde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je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možné</a:t>
            </a: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SB </a:t>
            </a:r>
            <a:r>
              <a:rPr lang="en-US" sz="2300" u="none" strike="noStrike" err="1">
                <a:solidFill>
                  <a:srgbClr val="000000"/>
                </a:solidFill>
                <a:latin typeface="Montserrat Bold"/>
              </a:rPr>
              <a:t>stavět</a:t>
            </a:r>
            <a:endParaRPr lang="en-US" sz="2300" u="none" strike="noStrike">
              <a:solidFill>
                <a:srgbClr val="000000"/>
              </a:solidFill>
              <a:latin typeface="Montserrat Bold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000000"/>
                </a:solidFill>
                <a:latin typeface="Montserrat Bold"/>
              </a:rPr>
              <a:t>        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stanovisko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bude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000000"/>
                </a:solidFill>
                <a:latin typeface="Montserrat"/>
              </a:rPr>
              <a:t>vydávat</a:t>
            </a:r>
            <a:r>
              <a:rPr lang="en-US" sz="2300" u="none" strike="noStrike">
                <a:solidFill>
                  <a:srgbClr val="000000"/>
                </a:solidFill>
                <a:latin typeface="Montserrat"/>
              </a:rPr>
              <a:t> ASZ</a:t>
            </a:r>
            <a:endParaRPr lang="en-US" sz="2000" u="none" strike="noStrike">
              <a:solidFill>
                <a:srgbClr val="000000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cs-CZ" sz="2300" u="none" strike="noStrike">
              <a:solidFill>
                <a:srgbClr val="F8F8F8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cs-CZ" sz="2300">
              <a:solidFill>
                <a:srgbClr val="F8F8F8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V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případě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krajní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situace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, je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možné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využít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prozatím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bezprecedentní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postup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výměny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sociálního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byty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za </a:t>
            </a:r>
          </a:p>
          <a:p>
            <a:pPr marL="0" lvl="0" indent="0" algn="l">
              <a:lnSpc>
                <a:spcPts val="1680"/>
              </a:lnSpc>
              <a:spcBef>
                <a:spcPct val="0"/>
              </a:spcBef>
            </a:pPr>
            <a:endParaRPr lang="en-US" sz="2300" u="none" strike="noStrike">
              <a:solidFill>
                <a:srgbClr val="F8F8F8"/>
              </a:solidFill>
              <a:latin typeface="Montserrat"/>
            </a:endParaRPr>
          </a:p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jiný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(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postup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by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byl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doporučen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dle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2300" u="none" strike="noStrike" err="1">
                <a:solidFill>
                  <a:srgbClr val="F8F8F8"/>
                </a:solidFill>
                <a:latin typeface="Montserrat"/>
              </a:rPr>
              <a:t>pravidel</a:t>
            </a:r>
            <a:r>
              <a:rPr lang="en-US" sz="2300" u="none" strike="noStrike">
                <a:solidFill>
                  <a:srgbClr val="F8F8F8"/>
                </a:solidFill>
                <a:latin typeface="Montserrat"/>
              </a:rPr>
              <a:t> ŘO).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708253" y="1101366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>
            <a:off x="1708253" y="204448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>
            <a:off x="1708253" y="2933503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1708253" y="415290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>
            <a:off x="1708253" y="514350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1708253" y="605790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>
          <a:xfrm>
            <a:off x="1782509" y="697230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AutoShape 18"/>
          <p:cNvSpPr/>
          <p:nvPr/>
        </p:nvSpPr>
        <p:spPr>
          <a:xfrm>
            <a:off x="1708253" y="796290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TextBox 20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  <p:graphicFrame>
        <p:nvGraphicFramePr>
          <p:cNvPr id="22" name="Tabulka 22">
            <a:extLst>
              <a:ext uri="{FF2B5EF4-FFF2-40B4-BE49-F238E27FC236}">
                <a16:creationId xmlns:a16="http://schemas.microsoft.com/office/drawing/2014/main" id="{79CF4B8E-386D-1449-C969-8AA286F35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159291"/>
              </p:ext>
            </p:extLst>
          </p:nvPr>
        </p:nvGraphicFramePr>
        <p:xfrm>
          <a:off x="4724400" y="2247900"/>
          <a:ext cx="8305800" cy="70103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165709053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125807102"/>
                    </a:ext>
                  </a:extLst>
                </a:gridCol>
              </a:tblGrid>
              <a:tr h="778933">
                <a:tc>
                  <a:txBody>
                    <a:bodyPr/>
                    <a:lstStyle/>
                    <a:p>
                      <a:r>
                        <a:rPr lang="cs-CZ"/>
                        <a:t>Složení domácnosti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Příjmový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201311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/>
                      <a:endParaRPr lang="cs-CZ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Jednotlivec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30 334,- 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227499486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Samoživitelka s 1 dítětem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39 434,- 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928894942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Samoživitelka s 2 dětmi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48 534,-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377395330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Bezdětný pár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45 501,-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972224068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Rodina s 1 dítětem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54 601,-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97592402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Rodina s 2 dětmi do 13 let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63 701,-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4174672685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Rodina s 1 náctiletým a 1 malým dítětem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69 768,-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612496722"/>
                  </a:ext>
                </a:extLst>
              </a:tr>
              <a:tr h="77893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Rodina s 2 dětmi (1 náctileté)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78 868,- 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352437358"/>
                  </a:ext>
                </a:extLst>
              </a:tr>
            </a:tbl>
          </a:graphicData>
        </a:graphic>
      </p:graphicFrame>
      <p:sp>
        <p:nvSpPr>
          <p:cNvPr id="26" name="TextBox 10">
            <a:extLst>
              <a:ext uri="{FF2B5EF4-FFF2-40B4-BE49-F238E27FC236}">
                <a16:creationId xmlns:a16="http://schemas.microsoft.com/office/drawing/2014/main" id="{56C3E066-548C-765D-19E8-DAFC7D7775EB}"/>
              </a:ext>
            </a:extLst>
          </p:cNvPr>
          <p:cNvSpPr txBox="1"/>
          <p:nvPr/>
        </p:nvSpPr>
        <p:spPr>
          <a:xfrm>
            <a:off x="1694914" y="584370"/>
            <a:ext cx="15117129" cy="106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endParaRPr lang="cs-CZ" sz="2300">
              <a:solidFill>
                <a:srgbClr val="000000"/>
              </a:solidFill>
              <a:latin typeface="Montserrat Bold"/>
            </a:endParaRPr>
          </a:p>
          <a:p>
            <a:r>
              <a:rPr lang="cs-CZ" sz="2300">
                <a:solidFill>
                  <a:srgbClr val="000000"/>
                </a:solidFill>
                <a:latin typeface="Montserrat Bold"/>
              </a:rPr>
              <a:t>Definice CS – změna výpočtu příjmů</a:t>
            </a:r>
            <a:r>
              <a:rPr lang="cs-CZ" sz="2300">
                <a:solidFill>
                  <a:srgbClr val="000000"/>
                </a:solidFill>
                <a:latin typeface="Montserrat"/>
              </a:rPr>
              <a:t>  </a:t>
            </a:r>
          </a:p>
          <a:p>
            <a:r>
              <a:rPr lang="cs-CZ" sz="2300">
                <a:solidFill>
                  <a:srgbClr val="000000"/>
                </a:solidFill>
                <a:latin typeface="Montserrat"/>
              </a:rPr>
              <a:t>	6. příjmový decil </a:t>
            </a: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6C98D648-000A-0F22-C829-E8BDCDFDC8D4}"/>
              </a:ext>
            </a:extLst>
          </p:cNvPr>
          <p:cNvSpPr/>
          <p:nvPr/>
        </p:nvSpPr>
        <p:spPr>
          <a:xfrm>
            <a:off x="1905000" y="1409700"/>
            <a:ext cx="55261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  <p:extLst>
      <p:ext uri="{BB962C8B-B14F-4D97-AF65-F5344CB8AC3E}">
        <p14:creationId xmlns:p14="http://schemas.microsoft.com/office/powerpoint/2010/main" val="20785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12075"/>
            <a:ext cx="15564531" cy="154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Často formulované výhrady,</a:t>
            </a:r>
          </a:p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které není možné revidovat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8744" y="2379535"/>
            <a:ext cx="12380556" cy="568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8"/>
              </a:lnSpc>
            </a:pP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Omezení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způsobilých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výdajů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společné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prostory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dle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poměru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podlahové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plochy</a:t>
            </a:r>
            <a:endParaRPr lang="en-US" sz="2300" spc="-89">
              <a:solidFill>
                <a:srgbClr val="262626"/>
              </a:solidFill>
              <a:latin typeface="Montserrat Bold"/>
            </a:endParaRPr>
          </a:p>
          <a:p>
            <a:pPr algn="l">
              <a:lnSpc>
                <a:spcPts val="2208"/>
              </a:lnSpc>
            </a:pPr>
            <a:r>
              <a:rPr lang="en-US" sz="2300" spc="-89">
                <a:solidFill>
                  <a:srgbClr val="262626"/>
                </a:solidFill>
                <a:latin typeface="Montserrat Bold"/>
              </a:rPr>
              <a:t>                     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porušilo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by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pravidlo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3E</a:t>
            </a: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Omezení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podílu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nákladů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nákup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pozemku</a:t>
            </a:r>
            <a:endParaRPr lang="en-US" sz="2300" spc="-89">
              <a:solidFill>
                <a:srgbClr val="262626"/>
              </a:solidFill>
              <a:latin typeface="Montserrat Bold"/>
            </a:endParaRPr>
          </a:p>
          <a:p>
            <a:pPr algn="l">
              <a:lnSpc>
                <a:spcPts val="2208"/>
              </a:lnSpc>
            </a:pPr>
            <a:r>
              <a:rPr lang="en-US" sz="2300" spc="-89">
                <a:solidFill>
                  <a:srgbClr val="262626"/>
                </a:solidFill>
                <a:latin typeface="Montserrat Bold"/>
              </a:rPr>
              <a:t>                     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dáno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legislativou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EU</a:t>
            </a: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r>
              <a:rPr lang="en-US" sz="2300" spc="-89">
                <a:solidFill>
                  <a:srgbClr val="262626"/>
                </a:solidFill>
                <a:latin typeface="Montserrat Bold"/>
              </a:rPr>
              <a:t>Limit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koncentrace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SB</a:t>
            </a:r>
          </a:p>
          <a:p>
            <a:pPr algn="l">
              <a:lnSpc>
                <a:spcPts val="2208"/>
              </a:lnSpc>
            </a:pPr>
            <a:r>
              <a:rPr lang="en-US" sz="2300" spc="-89">
                <a:solidFill>
                  <a:srgbClr val="262626"/>
                </a:solidFill>
                <a:latin typeface="Montserrat Bold"/>
              </a:rPr>
              <a:t>                       </a:t>
            </a:r>
            <a:r>
              <a:rPr lang="cs-CZ" sz="2300" spc="-89">
                <a:solidFill>
                  <a:srgbClr val="262626"/>
                </a:solidFill>
                <a:latin typeface="Montserrat"/>
              </a:rPr>
              <a:t>navýšen na 12 bytů, cca 30% v bytovém domě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Udržitelnost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20 let</a:t>
            </a:r>
          </a:p>
          <a:p>
            <a:pPr algn="l">
              <a:lnSpc>
                <a:spcPts val="2208"/>
              </a:lnSpc>
            </a:pPr>
            <a:r>
              <a:rPr lang="en-US" sz="2300" spc="-89">
                <a:solidFill>
                  <a:srgbClr val="262626"/>
                </a:solidFill>
                <a:latin typeface="Montserrat Bold"/>
              </a:rPr>
              <a:t>                     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dáno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legislativou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EU</a:t>
            </a:r>
          </a:p>
          <a:p>
            <a:pPr algn="l">
              <a:lnSpc>
                <a:spcPts val="2304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304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Kombinace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dotačních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titulů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 s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tzv</a:t>
            </a:r>
            <a:r>
              <a:rPr lang="en-US" sz="2300" spc="-89">
                <a:solidFill>
                  <a:srgbClr val="262626"/>
                </a:solidFill>
                <a:latin typeface="Montserrat Bold"/>
              </a:rPr>
              <a:t>. </a:t>
            </a:r>
            <a:r>
              <a:rPr lang="en-US" sz="2300" spc="-89" err="1">
                <a:solidFill>
                  <a:srgbClr val="262626"/>
                </a:solidFill>
                <a:latin typeface="Montserrat Bold"/>
              </a:rPr>
              <a:t>měkkými</a:t>
            </a:r>
            <a:endParaRPr lang="en-US" sz="2300" spc="-89">
              <a:solidFill>
                <a:srgbClr val="262626"/>
              </a:solidFill>
              <a:latin typeface="Montserrat Bold"/>
            </a:endParaRPr>
          </a:p>
          <a:p>
            <a:pPr algn="l">
              <a:lnSpc>
                <a:spcPts val="2304"/>
              </a:lnSpc>
            </a:pPr>
            <a:r>
              <a:rPr lang="en-US" sz="2400" spc="-93">
                <a:solidFill>
                  <a:srgbClr val="262626"/>
                </a:solidFill>
                <a:latin typeface="Montserrat Bold Italics"/>
              </a:rPr>
              <a:t>                       </a:t>
            </a:r>
            <a:r>
              <a:rPr lang="en-US" sz="2400" spc="-93" err="1">
                <a:solidFill>
                  <a:srgbClr val="262626"/>
                </a:solidFill>
                <a:latin typeface="Montserrat"/>
              </a:rPr>
              <a:t>není</a:t>
            </a:r>
            <a:r>
              <a:rPr lang="en-US" sz="2400" spc="-93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400" spc="-93" err="1">
                <a:solidFill>
                  <a:srgbClr val="262626"/>
                </a:solidFill>
                <a:latin typeface="Montserrat"/>
              </a:rPr>
              <a:t>možné</a:t>
            </a:r>
            <a:r>
              <a:rPr lang="en-US" sz="2400" spc="-93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400" spc="-93" err="1">
                <a:solidFill>
                  <a:srgbClr val="262626"/>
                </a:solidFill>
                <a:latin typeface="Montserrat"/>
              </a:rPr>
              <a:t>naplánovat</a:t>
            </a:r>
            <a:r>
              <a:rPr lang="en-US" sz="2400" spc="-93">
                <a:solidFill>
                  <a:srgbClr val="262626"/>
                </a:solidFill>
                <a:latin typeface="Montserrat"/>
              </a:rPr>
              <a:t> – </a:t>
            </a:r>
            <a:r>
              <a:rPr lang="en-US" sz="2400" spc="-93" err="1">
                <a:solidFill>
                  <a:srgbClr val="262626"/>
                </a:solidFill>
                <a:latin typeface="Montserrat"/>
              </a:rPr>
              <a:t>nutno</a:t>
            </a:r>
            <a:r>
              <a:rPr lang="en-US" sz="2400" spc="-93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400" spc="-93" err="1">
                <a:solidFill>
                  <a:srgbClr val="262626"/>
                </a:solidFill>
                <a:latin typeface="Montserrat"/>
              </a:rPr>
              <a:t>sledovat</a:t>
            </a:r>
            <a:r>
              <a:rPr lang="en-US" sz="2400" spc="-93">
                <a:solidFill>
                  <a:srgbClr val="262626"/>
                </a:solidFill>
                <a:latin typeface="Montserrat"/>
              </a:rPr>
              <a:t> program OPZ+</a:t>
            </a:r>
          </a:p>
          <a:p>
            <a:pPr algn="l">
              <a:lnSpc>
                <a:spcPts val="2208"/>
              </a:lnSpc>
            </a:pPr>
            <a:r>
              <a:rPr lang="en-US" sz="2300" spc="-89">
                <a:solidFill>
                  <a:srgbClr val="262626"/>
                </a:solidFill>
                <a:latin typeface="Montserrat"/>
              </a:rPr>
              <a:t>                          (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např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. KPSV+,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Podpora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sociálního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bydlení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Sociální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práce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obci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)</a:t>
            </a: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</p:txBody>
      </p:sp>
      <p:sp>
        <p:nvSpPr>
          <p:cNvPr id="3" name="AutoShape 3"/>
          <p:cNvSpPr/>
          <p:nvPr/>
        </p:nvSpPr>
        <p:spPr>
          <a:xfrm rot="5355628">
            <a:off x="1671155" y="9555891"/>
            <a:ext cx="368990" cy="0"/>
          </a:xfrm>
          <a:prstGeom prst="line">
            <a:avLst/>
          </a:prstGeom>
          <a:ln w="9525" cap="rnd">
            <a:solidFill>
              <a:srgbClr val="0031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0"/>
            <a:ext cx="4158615" cy="10287000"/>
          </a:xfrm>
          <a:custGeom>
            <a:avLst/>
            <a:gdLst/>
            <a:ahLst/>
            <a:cxnLst/>
            <a:rect l="l" t="t" r="r" b="b"/>
            <a:pathLst>
              <a:path w="4158615" h="10650558">
                <a:moveTo>
                  <a:pt x="0" y="0"/>
                </a:moveTo>
                <a:lnTo>
                  <a:pt x="4158615" y="0"/>
                </a:lnTo>
                <a:lnTo>
                  <a:pt x="4158615" y="10650558"/>
                </a:lnTo>
                <a:lnTo>
                  <a:pt x="0" y="1065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500" r="-96872" b="-3413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288206" y="2820413"/>
            <a:ext cx="106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AutoShape 6"/>
          <p:cNvSpPr/>
          <p:nvPr/>
        </p:nvSpPr>
        <p:spPr>
          <a:xfrm>
            <a:off x="5288206" y="3906263"/>
            <a:ext cx="106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AutoShape 7"/>
          <p:cNvSpPr/>
          <p:nvPr/>
        </p:nvSpPr>
        <p:spPr>
          <a:xfrm>
            <a:off x="5288206" y="5016436"/>
            <a:ext cx="106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8" name="AutoShape 8"/>
          <p:cNvSpPr/>
          <p:nvPr/>
        </p:nvSpPr>
        <p:spPr>
          <a:xfrm>
            <a:off x="5288206" y="6121336"/>
            <a:ext cx="106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>
            <a:off x="5288206" y="7256335"/>
            <a:ext cx="10651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0" name="Group 10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2555846" y="-3"/>
            <a:ext cx="17548" cy="10287003"/>
          </a:xfrm>
          <a:prstGeom prst="line">
            <a:avLst/>
          </a:prstGeom>
          <a:ln w="66675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2790709" y="-3"/>
            <a:ext cx="17549" cy="10287004"/>
          </a:xfrm>
          <a:prstGeom prst="line">
            <a:avLst/>
          </a:prstGeom>
          <a:ln w="133350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>
            <a:off x="166687" y="-4"/>
            <a:ext cx="12784" cy="10287004"/>
          </a:xfrm>
          <a:prstGeom prst="line">
            <a:avLst/>
          </a:prstGeom>
          <a:ln w="209550" cap="flat">
            <a:solidFill>
              <a:srgbClr val="D0DBCE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91284"/>
            <a:ext cx="1192482" cy="1186483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7193914"/>
            <a:ext cx="18303213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0"/>
              </a:lnSpc>
            </a:pPr>
            <a:r>
              <a:rPr lang="en-US" sz="6600">
                <a:solidFill>
                  <a:srgbClr val="262626"/>
                </a:solidFill>
                <a:latin typeface="Montserrat Bold"/>
              </a:rPr>
              <a:t>VÝZVA:</a:t>
            </a:r>
          </a:p>
          <a:p>
            <a:pPr>
              <a:lnSpc>
                <a:spcPts val="8030"/>
              </a:lnSpc>
            </a:pPr>
            <a:r>
              <a:rPr lang="en-US" sz="6600">
                <a:solidFill>
                  <a:srgbClr val="262626"/>
                </a:solidFill>
                <a:latin typeface="Montserrat Bold"/>
              </a:rPr>
              <a:t>DOSTUPNÉ NÁJEMNÍ BYDLENÍ (NPO)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2978" y="5783073"/>
            <a:ext cx="963926" cy="6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953497" y="2644055"/>
            <a:ext cx="7964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AutoShape 3"/>
          <p:cNvSpPr/>
          <p:nvPr/>
        </p:nvSpPr>
        <p:spPr>
          <a:xfrm>
            <a:off x="1953497" y="3453680"/>
            <a:ext cx="7964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AutoShape 4"/>
          <p:cNvSpPr/>
          <p:nvPr/>
        </p:nvSpPr>
        <p:spPr>
          <a:xfrm flipV="1">
            <a:off x="1953497" y="4263305"/>
            <a:ext cx="7964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AutoShape 5"/>
          <p:cNvSpPr/>
          <p:nvPr/>
        </p:nvSpPr>
        <p:spPr>
          <a:xfrm>
            <a:off x="1953497" y="5072930"/>
            <a:ext cx="7964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AutoShape 6"/>
          <p:cNvSpPr/>
          <p:nvPr/>
        </p:nvSpPr>
        <p:spPr>
          <a:xfrm flipV="1">
            <a:off x="1953497" y="5882555"/>
            <a:ext cx="7964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AutoShape 7"/>
          <p:cNvSpPr/>
          <p:nvPr/>
        </p:nvSpPr>
        <p:spPr>
          <a:xfrm>
            <a:off x="1953497" y="6692180"/>
            <a:ext cx="79642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8" name="Group 8"/>
          <p:cNvGrpSpPr/>
          <p:nvPr/>
        </p:nvGrpSpPr>
        <p:grpSpPr>
          <a:xfrm>
            <a:off x="3110049" y="5699666"/>
            <a:ext cx="5994097" cy="403879"/>
            <a:chOff x="0" y="0"/>
            <a:chExt cx="1191943" cy="106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1943" cy="106371"/>
            </a:xfrm>
            <a:custGeom>
              <a:avLst/>
              <a:gdLst/>
              <a:ahLst/>
              <a:cxnLst/>
              <a:rect l="l" t="t" r="r" b="b"/>
              <a:pathLst>
                <a:path w="1191943" h="106371">
                  <a:moveTo>
                    <a:pt x="0" y="0"/>
                  </a:moveTo>
                  <a:lnTo>
                    <a:pt x="1191943" y="0"/>
                  </a:lnTo>
                  <a:lnTo>
                    <a:pt x="1191943" y="106371"/>
                  </a:lnTo>
                  <a:lnTo>
                    <a:pt x="0" y="106371"/>
                  </a:lnTo>
                  <a:close/>
                </a:path>
              </a:pathLst>
            </a:custGeom>
            <a:solidFill>
              <a:srgbClr val="9FACC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1191943" cy="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10049" y="3232691"/>
            <a:ext cx="4033809" cy="403879"/>
            <a:chOff x="0" y="0"/>
            <a:chExt cx="1062402" cy="1063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2402" cy="106371"/>
            </a:xfrm>
            <a:custGeom>
              <a:avLst/>
              <a:gdLst/>
              <a:ahLst/>
              <a:cxnLst/>
              <a:rect l="l" t="t" r="r" b="b"/>
              <a:pathLst>
                <a:path w="1062402" h="106371">
                  <a:moveTo>
                    <a:pt x="0" y="0"/>
                  </a:moveTo>
                  <a:lnTo>
                    <a:pt x="1062402" y="0"/>
                  </a:lnTo>
                  <a:lnTo>
                    <a:pt x="1062402" y="106371"/>
                  </a:lnTo>
                  <a:lnTo>
                    <a:pt x="0" y="106371"/>
                  </a:lnTo>
                  <a:close/>
                </a:path>
              </a:pathLst>
            </a:custGeom>
            <a:solidFill>
              <a:srgbClr val="D0DBC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57150"/>
              <a:ext cx="1062402" cy="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10049" y="4042316"/>
            <a:ext cx="5689299" cy="403879"/>
            <a:chOff x="0" y="0"/>
            <a:chExt cx="1498416" cy="1063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98416" cy="106371"/>
            </a:xfrm>
            <a:custGeom>
              <a:avLst/>
              <a:gdLst/>
              <a:ahLst/>
              <a:cxnLst/>
              <a:rect l="l" t="t" r="r" b="b"/>
              <a:pathLst>
                <a:path w="1498416" h="106371">
                  <a:moveTo>
                    <a:pt x="0" y="0"/>
                  </a:moveTo>
                  <a:lnTo>
                    <a:pt x="1498416" y="0"/>
                  </a:lnTo>
                  <a:lnTo>
                    <a:pt x="1498416" y="106371"/>
                  </a:lnTo>
                  <a:lnTo>
                    <a:pt x="0" y="106371"/>
                  </a:lnTo>
                  <a:close/>
                </a:path>
              </a:pathLst>
            </a:custGeom>
            <a:solidFill>
              <a:srgbClr val="CBA7A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1498416" cy="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10048" y="4855769"/>
            <a:ext cx="6643551" cy="403879"/>
            <a:chOff x="0" y="0"/>
            <a:chExt cx="1422588" cy="1063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22588" cy="106371"/>
            </a:xfrm>
            <a:custGeom>
              <a:avLst/>
              <a:gdLst/>
              <a:ahLst/>
              <a:cxnLst/>
              <a:rect l="l" t="t" r="r" b="b"/>
              <a:pathLst>
                <a:path w="1422588" h="106371">
                  <a:moveTo>
                    <a:pt x="0" y="0"/>
                  </a:moveTo>
                  <a:lnTo>
                    <a:pt x="1422588" y="0"/>
                  </a:lnTo>
                  <a:lnTo>
                    <a:pt x="1422588" y="106371"/>
                  </a:lnTo>
                  <a:lnTo>
                    <a:pt x="0" y="106371"/>
                  </a:lnTo>
                  <a:close/>
                </a:path>
              </a:pathLst>
            </a:custGeom>
            <a:solidFill>
              <a:srgbClr val="D38B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57150"/>
              <a:ext cx="1422588" cy="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101661"/>
            <a:ext cx="8075446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5300" spc="-211">
                <a:solidFill>
                  <a:srgbClr val="000000"/>
                </a:solidFill>
                <a:latin typeface="Montserrat Bold"/>
              </a:rPr>
              <a:t>Obsah prezentace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22358" y="2459355"/>
            <a:ext cx="8231442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Úvodní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rozvaha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3000" spc="-117">
                <a:solidFill>
                  <a:srgbClr val="000000"/>
                </a:solidFill>
                <a:latin typeface="Montserrat"/>
              </a:rPr>
              <a:t>IROP+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Sociální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bydlení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Výzva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na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nájemní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bydlení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(NPO)</a:t>
            </a: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cs-CZ" sz="3000" spc="-117">
                <a:solidFill>
                  <a:srgbClr val="000000"/>
                </a:solidFill>
                <a:latin typeface="Montserrat"/>
              </a:rPr>
              <a:t>Technická infrastruktura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cs-CZ" sz="3000" spc="-117">
                <a:solidFill>
                  <a:srgbClr val="000000"/>
                </a:solidFill>
                <a:latin typeface="Montserrat"/>
              </a:rPr>
              <a:t>Bytové domy bez bariér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Doporučení</a:t>
            </a:r>
            <a:r>
              <a:rPr lang="en-US" sz="3000" spc="-119">
                <a:solidFill>
                  <a:srgbClr val="000000"/>
                </a:solidFill>
                <a:latin typeface="Montserrat"/>
              </a:rPr>
              <a:t> pro </a:t>
            </a: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obce</a:t>
            </a:r>
            <a:r>
              <a:rPr lang="en-US" sz="3000" spc="-119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776753" cy="10287000"/>
          </a:xfrm>
          <a:custGeom>
            <a:avLst/>
            <a:gdLst/>
            <a:ahLst/>
            <a:cxnLst/>
            <a:rect l="l" t="t" r="r" b="b"/>
            <a:pathLst>
              <a:path w="6776753" h="10287000">
                <a:moveTo>
                  <a:pt x="0" y="0"/>
                </a:moveTo>
                <a:lnTo>
                  <a:pt x="6776753" y="0"/>
                </a:lnTo>
                <a:lnTo>
                  <a:pt x="67767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365" r="-70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89153" y="516619"/>
            <a:ext cx="10572483" cy="9797554"/>
            <a:chOff x="-152400" y="-885824"/>
            <a:chExt cx="14076815" cy="13063406"/>
          </a:xfrm>
        </p:grpSpPr>
        <p:sp>
          <p:nvSpPr>
            <p:cNvPr id="6" name="TextBox 6"/>
            <p:cNvSpPr txBox="1"/>
            <p:nvPr/>
          </p:nvSpPr>
          <p:spPr>
            <a:xfrm>
              <a:off x="0" y="1022389"/>
              <a:ext cx="9643394" cy="144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02236"/>
              <a:ext cx="11838732" cy="161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52400" y="-885824"/>
              <a:ext cx="14076815" cy="130634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r>
                <a:rPr lang="cs-CZ" sz="23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262626"/>
                  </a:solidFill>
                  <a:latin typeface="Montserrat"/>
                </a:rPr>
                <a:t>poskytovatelem</a:t>
              </a:r>
              <a:r>
                <a:rPr lang="en-US" sz="2300" spc="-89">
                  <a:solidFill>
                    <a:srgbClr val="262626"/>
                  </a:solidFill>
                  <a:latin typeface="Montserrat"/>
                </a:rPr>
                <a:t> SFPI </a:t>
              </a:r>
              <a:r>
                <a:rPr lang="en-US" sz="2300" b="1" spc="-89">
                  <a:solidFill>
                    <a:srgbClr val="262626"/>
                  </a:solidFill>
                  <a:latin typeface="Montserrat"/>
                </a:rPr>
                <a:t>1.10/2024 - 6/2026</a:t>
              </a:r>
              <a:endParaRPr lang="cs-CZ" b="1"/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dotačně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úvěrový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program z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Národního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plánu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obnovy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</a:t>
              </a:r>
            </a:p>
            <a:p>
              <a:pPr algn="l">
                <a:lnSpc>
                  <a:spcPts val="1248"/>
                </a:lnSpc>
              </a:pPr>
              <a:endParaRPr lang="en-US" sz="2300" spc="-89">
                <a:solidFill>
                  <a:srgbClr val="F8F8F8"/>
                </a:solidFill>
                <a:highlight>
                  <a:srgbClr val="000000"/>
                </a:highlight>
                <a:latin typeface="Montserrat"/>
              </a:endParaRPr>
            </a:p>
            <a:p>
              <a:pPr>
                <a:lnSpc>
                  <a:spcPts val="2208"/>
                </a:lnSpc>
              </a:pP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s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hodnocením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kvality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(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ideální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v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kombinaci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s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projektovou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 </a:t>
              </a:r>
              <a:r>
                <a:rPr lang="en-US" sz="2300" spc="-89" err="1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přípravou</a:t>
              </a:r>
              <a:r>
                <a:rPr lang="en-US" sz="2300" spc="-89">
                  <a:solidFill>
                    <a:srgbClr val="F8F8F8"/>
                  </a:solidFill>
                  <a:highlight>
                    <a:srgbClr val="000000"/>
                  </a:highlight>
                  <a:latin typeface="Montserrat"/>
                </a:rPr>
                <a:t>)</a:t>
              </a:r>
            </a:p>
            <a:p>
              <a:pPr algn="l">
                <a:lnSpc>
                  <a:spcPts val="2208"/>
                </a:lnSpc>
              </a:pPr>
              <a:endParaRPr lang="en-US" sz="23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buFont typeface="Arial"/>
                <a:buChar char="•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dotace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základní výše</a:t>
              </a:r>
              <a:r>
                <a:rPr lang="cs-CZ" sz="2000" b="1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b="1" spc="-89">
                  <a:solidFill>
                    <a:srgbClr val="262626"/>
                  </a:solidFill>
                  <a:latin typeface="Montserrat"/>
                </a:rPr>
                <a:t>25 </a:t>
              </a:r>
              <a:r>
                <a:rPr lang="cs-CZ" sz="2000" b="1" spc="-89">
                  <a:solidFill>
                    <a:srgbClr val="262626"/>
                  </a:solidFill>
                  <a:latin typeface="Montserrat"/>
                </a:rPr>
                <a:t>%</a:t>
              </a: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 (maximální výše </a:t>
              </a:r>
              <a:r>
                <a:rPr lang="en-US" sz="2000" b="1" spc="-89">
                  <a:solidFill>
                    <a:srgbClr val="262626"/>
                  </a:solidFill>
                  <a:latin typeface="Montserrat"/>
                </a:rPr>
                <a:t>40 %</a:t>
              </a: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)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endParaRPr lang="cs-CZ" sz="2000" spc="-89">
                <a:solidFill>
                  <a:srgbClr val="262626"/>
                </a:solidFill>
                <a:latin typeface="Montserrat"/>
              </a:endParaRPr>
            </a:p>
            <a:p>
              <a:pPr marL="97790" lvl="1"/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 5 % navíc k základní výši dotace – pokud: 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457200" indent="-457200" algn="l">
                <a:lnSpc>
                  <a:spcPts val="2208"/>
                </a:lnSpc>
                <a:buAutoNum type="alphaLcParenR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je projekt v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strukturálně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postiženém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regionu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, </a:t>
              </a:r>
              <a:endParaRPr lang="cs-CZ" sz="2000" spc="-89">
                <a:solidFill>
                  <a:srgbClr val="262626"/>
                </a:solidFill>
                <a:latin typeface="Montserrat"/>
              </a:endParaRPr>
            </a:p>
            <a:p>
              <a:pPr marL="457200" indent="-457200">
                <a:lnSpc>
                  <a:spcPts val="2208"/>
                </a:lnSpc>
                <a:buAutoNum type="alphaLcParenR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má min. 10%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podíl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sociálního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nebo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studentského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bydlení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v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domě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endParaRPr lang="cs-CZ" sz="2000" spc="-89">
                <a:solidFill>
                  <a:srgbClr val="262626"/>
                </a:solidFill>
                <a:latin typeface="Montserrat"/>
              </a:endParaRPr>
            </a:p>
            <a:p>
              <a:pPr marL="457200" indent="-457200">
                <a:lnSpc>
                  <a:spcPts val="2208"/>
                </a:lnSpc>
                <a:buAutoNum type="alphaLcParenR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dosáhne nadstandardní úspory neobnovitelné energie</a:t>
              </a:r>
            </a:p>
            <a:p>
              <a:pPr marL="457200" indent="-457200">
                <a:lnSpc>
                  <a:spcPts val="2208"/>
                </a:lnSpc>
                <a:buAutoNum type="alphaLcParenR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jde o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památk</a:t>
              </a: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u /budovu v památkové zóně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>
                <a:lnSpc>
                  <a:spcPts val="2208"/>
                </a:lnSpc>
              </a:pP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+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zvýhodněný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úvěr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(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úrok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1-3 %),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při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kombinaci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celkem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b="1" spc="-89" err="1">
                  <a:solidFill>
                    <a:srgbClr val="262626"/>
                  </a:solidFill>
                  <a:latin typeface="Montserrat"/>
                </a:rPr>
                <a:t>až</a:t>
              </a:r>
              <a:r>
                <a:rPr lang="en-US" sz="2000" b="1" spc="-89">
                  <a:solidFill>
                    <a:srgbClr val="262626"/>
                  </a:solidFill>
                  <a:latin typeface="Montserrat"/>
                </a:rPr>
                <a:t> 90 %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ceny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>
                <a:lnSpc>
                  <a:spcPts val="2208"/>
                </a:lnSpc>
              </a:pP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Dotace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poskytována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pouze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v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kombinaci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s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úvěrem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.</a:t>
              </a:r>
              <a:endParaRPr lang="en-US">
                <a:ea typeface="Calibri"/>
                <a:cs typeface="Calibri"/>
              </a:endParaRPr>
            </a:p>
            <a:p>
              <a:pPr>
                <a:lnSpc>
                  <a:spcPts val="2208"/>
                </a:lnSpc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udržitelnost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b="1" spc="-89">
                  <a:solidFill>
                    <a:srgbClr val="262626"/>
                  </a:solidFill>
                  <a:latin typeface="Montserrat"/>
                </a:rPr>
                <a:t>20-30 let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- po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dobu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splácení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úvěru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pronájem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cílovým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skupinám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za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nákladové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nájemné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(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indexované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,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snížené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)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nižší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než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tržní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společná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alokace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pro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všechny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PO (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včetně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Prahy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)</a:t>
              </a:r>
            </a:p>
            <a:p>
              <a:pPr>
                <a:lnSpc>
                  <a:spcPts val="2208"/>
                </a:lnSpc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 algn="l">
                <a:lnSpc>
                  <a:spcPts val="2208"/>
                </a:lnSpc>
                <a:buFont typeface="Arial"/>
                <a:buChar char="•"/>
              </a:pPr>
              <a:r>
                <a:rPr lang="cs-CZ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zasmluvnění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projektů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k 30. 6. 2026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formou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podpisu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příslušných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smluv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mezi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SFPI a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příjemcem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financování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195580" lvl="1" indent="-97790">
                <a:lnSpc>
                  <a:spcPts val="2208"/>
                </a:lnSpc>
                <a:buFont typeface="Arial"/>
                <a:buChar char="•"/>
              </a:pPr>
              <a:r>
                <a:rPr lang="cs-CZ" sz="20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 Bold"/>
                </a:rPr>
                <a:t>Režim</a:t>
              </a:r>
              <a:r>
                <a:rPr lang="en-US" sz="2000" spc="-89">
                  <a:solidFill>
                    <a:srgbClr val="262626"/>
                  </a:solidFill>
                  <a:latin typeface="Montserrat Bold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 Bold"/>
                </a:rPr>
                <a:t>podpory</a:t>
              </a:r>
              <a:r>
                <a:rPr lang="en-US" sz="2000" spc="-89">
                  <a:solidFill>
                    <a:srgbClr val="262626"/>
                  </a:solidFill>
                  <a:latin typeface="Montserrat Bold"/>
                </a:rPr>
                <a:t>: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notifikovaná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podpora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(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dotace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+ % o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která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je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úvěr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zvýhodněný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)</a:t>
              </a:r>
            </a:p>
            <a:p>
              <a:pPr marL="652780" lvl="2" indent="-97790">
                <a:lnSpc>
                  <a:spcPts val="2208"/>
                </a:lnSpc>
                <a:buFont typeface="Arial"/>
                <a:buChar char="⚬"/>
              </a:pP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max.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výše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podpory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=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celkové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způsobilé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náklady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 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mínus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provozní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zisk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(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vybrané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nájemné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bez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provozních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nákladů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)</a:t>
              </a:r>
            </a:p>
            <a:p>
              <a:pPr marL="1355090" lvl="3" indent="-342900">
                <a:lnSpc>
                  <a:spcPts val="2208"/>
                </a:lnSpc>
                <a:buFont typeface="Arial"/>
                <a:buChar char="•"/>
              </a:pP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Výpočet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ex ante - je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součástí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formuláře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pro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stanovení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výše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nájemného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897890" lvl="2" indent="-342900">
                <a:lnSpc>
                  <a:spcPts val="2208"/>
                </a:lnSpc>
                <a:buFont typeface="Arial"/>
                <a:buChar char="⚬"/>
              </a:pP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Čerpání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jednorázově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nebo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průběžně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(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dle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smlouvy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)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na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zákl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.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účetních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dokladů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-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nemusí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být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ještě</a:t>
              </a:r>
              <a:r>
                <a:rPr lang="en-US" sz="2000" spc="-89">
                  <a:solidFill>
                    <a:srgbClr val="262626"/>
                  </a:solidFill>
                  <a:latin typeface="Montserrat"/>
                </a:rPr>
                <a:t> </a:t>
              </a:r>
              <a:r>
                <a:rPr lang="en-US" sz="2000" spc="-89" err="1">
                  <a:solidFill>
                    <a:srgbClr val="262626"/>
                  </a:solidFill>
                  <a:latin typeface="Montserrat"/>
                </a:rPr>
                <a:t>proplacené</a:t>
              </a: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algn="l">
                <a:lnSpc>
                  <a:spcPts val="2208"/>
                </a:lnSpc>
              </a:pPr>
              <a:endParaRPr lang="en-US" sz="2000" spc="-89">
                <a:solidFill>
                  <a:srgbClr val="262626"/>
                </a:solidFill>
                <a:highlight>
                  <a:srgbClr val="FFFF00"/>
                </a:highlight>
                <a:latin typeface="Montserrat"/>
              </a:endParaRPr>
            </a:p>
            <a:p>
              <a:pPr marL="993140" lvl="2" indent="-330835">
                <a:lnSpc>
                  <a:spcPts val="2208"/>
                </a:lnSpc>
                <a:buFont typeface="Arial"/>
                <a:buChar char="⚬"/>
              </a:pPr>
              <a:endParaRPr lang="en-US" sz="2000" spc="-89">
                <a:solidFill>
                  <a:srgbClr val="262626"/>
                </a:solidFill>
                <a:latin typeface="Montserrat"/>
              </a:endParaRPr>
            </a:p>
            <a:p>
              <a:pPr marL="662305" lvl="2">
                <a:lnSpc>
                  <a:spcPts val="2208"/>
                </a:lnSpc>
              </a:pPr>
              <a:endParaRPr lang="en-US" sz="2000" spc="-91">
                <a:solidFill>
                  <a:srgbClr val="262626"/>
                </a:solidFill>
                <a:latin typeface="Montserra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  <p:sp>
        <p:nvSpPr>
          <p:cNvPr id="14" name="AutoShape 14"/>
          <p:cNvSpPr/>
          <p:nvPr/>
        </p:nvSpPr>
        <p:spPr>
          <a:xfrm flipH="1" flipV="1">
            <a:off x="633548" y="-1"/>
            <a:ext cx="19050" cy="10287379"/>
          </a:xfrm>
          <a:prstGeom prst="line">
            <a:avLst/>
          </a:prstGeom>
          <a:ln w="266700" cap="flat">
            <a:solidFill>
              <a:srgbClr val="CBA7A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 flipV="1">
            <a:off x="5181600" y="-1042"/>
            <a:ext cx="19050" cy="10288039"/>
          </a:xfrm>
          <a:prstGeom prst="line">
            <a:avLst/>
          </a:prstGeom>
          <a:ln w="47625" cap="flat">
            <a:solidFill>
              <a:srgbClr val="CBA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AutoShape 16"/>
          <p:cNvSpPr/>
          <p:nvPr/>
        </p:nvSpPr>
        <p:spPr>
          <a:xfrm flipH="1" flipV="1">
            <a:off x="6688494" y="74"/>
            <a:ext cx="19050" cy="10286695"/>
          </a:xfrm>
          <a:prstGeom prst="line">
            <a:avLst/>
          </a:prstGeom>
          <a:ln w="85725" cap="flat">
            <a:solidFill>
              <a:srgbClr val="CBA7A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 flipV="1">
            <a:off x="1081087" y="-521"/>
            <a:ext cx="19050" cy="10288039"/>
          </a:xfrm>
          <a:prstGeom prst="line">
            <a:avLst/>
          </a:prstGeom>
          <a:ln w="104775" cap="flat">
            <a:solidFill>
              <a:srgbClr val="CBA7A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400186" y="-520"/>
            <a:ext cx="19050" cy="10287289"/>
          </a:xfrm>
          <a:prstGeom prst="line">
            <a:avLst/>
          </a:prstGeom>
          <a:ln w="28575" cap="flat">
            <a:solidFill>
              <a:srgbClr val="CBA7A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4075"/>
            <a:ext cx="15564531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Pro koho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4413" y="3530727"/>
            <a:ext cx="15546593" cy="351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5"/>
              </a:lnSpc>
            </a:pP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Osoby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bez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vlastní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nemovitosti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k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bydlení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z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následujících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skupin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:</a:t>
            </a:r>
            <a:endParaRPr lang="cs-CZ">
              <a:ea typeface="Calibri"/>
              <a:cs typeface="Calibri"/>
            </a:endParaRPr>
          </a:p>
          <a:p>
            <a:pPr>
              <a:lnSpc>
                <a:spcPts val="2208"/>
              </a:lnSpc>
            </a:pPr>
            <a:endParaRPr lang="en-US" sz="2300" spc="-120">
              <a:solidFill>
                <a:srgbClr val="000000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,Sans-Serif"/>
              <a:buChar char="•"/>
            </a:pPr>
            <a:r>
              <a:rPr lang="en-US" sz="2300" spc="-120" err="1">
                <a:solidFill>
                  <a:srgbClr val="262626"/>
                </a:solidFill>
                <a:latin typeface="Montserrat"/>
              </a:rPr>
              <a:t>osoby</a:t>
            </a:r>
            <a:r>
              <a:rPr lang="en-US" sz="2300" spc="-120">
                <a:solidFill>
                  <a:srgbClr val="262626"/>
                </a:solidFill>
                <a:latin typeface="Montserrat"/>
              </a:rPr>
              <a:t> s </a:t>
            </a:r>
            <a:r>
              <a:rPr lang="en-US" sz="2300" spc="-120" err="1">
                <a:solidFill>
                  <a:srgbClr val="262626"/>
                </a:solidFill>
                <a:latin typeface="Montserrat"/>
              </a:rPr>
              <a:t>příjmem</a:t>
            </a:r>
            <a:r>
              <a:rPr lang="en-US" sz="2300" spc="-12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120" err="1">
                <a:solidFill>
                  <a:srgbClr val="262626"/>
                </a:solidFill>
                <a:latin typeface="Montserrat"/>
              </a:rPr>
              <a:t>domácnosti</a:t>
            </a:r>
            <a:r>
              <a:rPr lang="en-US" sz="2300" spc="-120">
                <a:solidFill>
                  <a:srgbClr val="262626"/>
                </a:solidFill>
                <a:latin typeface="Montserrat"/>
              </a:rPr>
              <a:t> do 8. </a:t>
            </a:r>
            <a:r>
              <a:rPr lang="en-US" sz="2300" spc="-120" err="1">
                <a:solidFill>
                  <a:srgbClr val="262626"/>
                </a:solidFill>
                <a:latin typeface="Montserrat"/>
              </a:rPr>
              <a:t>příjmového</a:t>
            </a:r>
            <a:r>
              <a:rPr lang="en-US" sz="2300" spc="-120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120" err="1">
                <a:solidFill>
                  <a:srgbClr val="262626"/>
                </a:solidFill>
                <a:latin typeface="Montserrat"/>
              </a:rPr>
              <a:t>decilu</a:t>
            </a:r>
            <a:r>
              <a:rPr lang="en-US" sz="2300" spc="-120">
                <a:solidFill>
                  <a:srgbClr val="262626"/>
                </a:solidFill>
                <a:latin typeface="Montserrat"/>
              </a:rPr>
              <a:t> </a:t>
            </a:r>
            <a:endParaRPr lang="en-US"/>
          </a:p>
          <a:p>
            <a:pPr>
              <a:lnSpc>
                <a:spcPts val="2208"/>
              </a:lnSpc>
            </a:pPr>
            <a:endParaRPr lang="en-US" sz="3050" spc="-120">
              <a:solidFill>
                <a:srgbClr val="262626"/>
              </a:solidFill>
              <a:latin typeface="Montserrat Bold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osoby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do 35 let s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příjmem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domácnosti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do 9.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příjmového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decilu</a:t>
            </a: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953770" lvl="2" indent="-248285">
              <a:lnSpc>
                <a:spcPts val="2208"/>
              </a:lnSpc>
              <a:buFont typeface="Wingdings"/>
              <a:buChar char="§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Tabulky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decilů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jsou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dostupné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webu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SFPI a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průběžně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aktualizované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pro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jednotlivé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roky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vybrané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profese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bez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nemovitosti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k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bydlení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v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daném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kraji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(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zdravotnictví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školství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zajišťování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veřejné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bezpečnosti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poskytování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sociálních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služeb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nebo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výkonu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veřejné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správy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)</a:t>
            </a: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 algn="l">
              <a:lnSpc>
                <a:spcPts val="2208"/>
              </a:lnSpc>
              <a:buFont typeface="Arial"/>
              <a:buChar char="•"/>
            </a:pPr>
            <a:endParaRPr lang="en-US" sz="3050" spc="-91">
              <a:solidFill>
                <a:srgbClr val="262626"/>
              </a:solidFill>
              <a:latin typeface="Montserrat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4075"/>
            <a:ext cx="12681638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Podporované činnosti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8174" y="2306014"/>
            <a:ext cx="4200350" cy="545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Výstavba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dostupných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bytů</a:t>
            </a: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Montserrat Bold"/>
              </a:rPr>
              <a:t> </a:t>
            </a:r>
          </a:p>
          <a:p>
            <a:pPr marL="551180" indent="-342900">
              <a:lnSpc>
                <a:spcPts val="2208"/>
              </a:lnSpc>
              <a:buFont typeface="Arial"/>
              <a:buChar char="•"/>
            </a:pP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energetické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požadavky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na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výstavbu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podle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vyhlášky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264/2020 Sb.</a:t>
            </a:r>
            <a:r>
              <a:rPr lang="en-US" sz="2300" spc="-91">
                <a:solidFill>
                  <a:srgbClr val="262626"/>
                </a:solidFill>
                <a:highlight>
                  <a:srgbClr val="FFFF00"/>
                </a:highlight>
                <a:latin typeface="Montserrat"/>
              </a:rPr>
              <a:t>​</a:t>
            </a:r>
            <a:endParaRPr lang="en-US">
              <a:solidFill>
                <a:srgbClr val="43494D"/>
              </a:solidFill>
              <a:highlight>
                <a:srgbClr val="FFFF00"/>
              </a:highlight>
              <a:latin typeface="Montserrat"/>
              <a:ea typeface="Calibri"/>
              <a:cs typeface="Calibri"/>
            </a:endParaRPr>
          </a:p>
          <a:p>
            <a:pPr marL="434340" lvl="1" indent="-217170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560070" lvl="1" indent="-342900">
              <a:lnSpc>
                <a:spcPts val="2304"/>
              </a:lnSpc>
              <a:buFont typeface="Arial"/>
              <a:buChar char="•"/>
            </a:pP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Žadatelem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je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jakákoliv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právnická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osoba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( 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i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obec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)</a:t>
            </a:r>
          </a:p>
          <a:p>
            <a:pPr marL="560070" lvl="1" indent="-342900">
              <a:lnSpc>
                <a:spcPts val="2304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560070" lvl="1" indent="-342900">
              <a:lnSpc>
                <a:spcPts val="2304"/>
              </a:lnSpc>
              <a:buFont typeface="Arial"/>
              <a:buChar char="•"/>
            </a:pP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Demolice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nutná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pro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výstavbu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je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způsobilým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výdajem</a:t>
            </a: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560070" lvl="1" indent="-342900">
              <a:lnSpc>
                <a:spcPts val="2304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560070" lvl="1" indent="-342900">
              <a:lnSpc>
                <a:spcPts val="2304"/>
              </a:lnSpc>
              <a:buFont typeface="Arial"/>
              <a:buChar char="•"/>
            </a:pP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Žadatel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je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vlastníkem</a:t>
            </a:r>
            <a:r>
              <a:rPr lang="en-US" sz="2300" spc="-91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</a:rPr>
              <a:t>pozemku</a:t>
            </a: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Open Sans"/>
              </a:rPr>
              <a:t>      </a:t>
            </a:r>
          </a:p>
          <a:p>
            <a:pPr marL="434340" lvl="1" indent="-217170" algn="l">
              <a:lnSpc>
                <a:spcPts val="2304"/>
              </a:lnSpc>
            </a:pPr>
            <a:endParaRPr lang="en-US" sz="2400" spc="-95">
              <a:solidFill>
                <a:srgbClr val="262626"/>
              </a:solidFill>
              <a:latin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090391" y="2306014"/>
            <a:ext cx="4192942" cy="274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5"/>
              </a:lnSpc>
            </a:pP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Rekonstrukce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bytů</a:t>
            </a:r>
            <a:r>
              <a:rPr lang="en-US" sz="3099" spc="-120">
                <a:solidFill>
                  <a:srgbClr val="262626"/>
                </a:solidFill>
                <a:latin typeface="Montserrat Bold"/>
              </a:rPr>
              <a:t>/</a:t>
            </a:r>
            <a:r>
              <a:rPr lang="en-US" sz="3099" spc="-120" err="1">
                <a:solidFill>
                  <a:srgbClr val="262626"/>
                </a:solidFill>
                <a:latin typeface="Montserrat Bold"/>
              </a:rPr>
              <a:t>domů</a:t>
            </a: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>
              <a:lnSpc>
                <a:spcPts val="2208"/>
              </a:lnSpc>
            </a:pP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rekonstrukce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úsporami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spotřeby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energií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Žadatel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je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vlastníkem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nemovitosti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možné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kombinovat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Nákupem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59696" y="2291726"/>
            <a:ext cx="4421542" cy="519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75"/>
              </a:lnSpc>
            </a:pP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Nákup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bytů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/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byt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.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domů</a:t>
            </a:r>
            <a:endParaRPr lang="en-US" sz="3050" spc="-120">
              <a:solidFill>
                <a:srgbClr val="262626"/>
              </a:solidFill>
              <a:latin typeface="Montserrat Bold"/>
            </a:endParaRPr>
          </a:p>
          <a:p>
            <a:pPr>
              <a:lnSpc>
                <a:spcPts val="2304"/>
              </a:lnSpc>
            </a:pPr>
            <a:endParaRPr lang="en-US" sz="3099" spc="-120">
              <a:solidFill>
                <a:srgbClr val="262626"/>
              </a:solidFill>
              <a:latin typeface="Montserrat Bold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nákupy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obyvatelných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objektů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bez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povinnosti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následné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rekonstrukce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​</a:t>
            </a: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Zabydlení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do 6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měsíců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(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uvádí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se do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smlouvy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se SFPI) -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případná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rekonstrukce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z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vlastních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zdrojů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Žadatelem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je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obec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kraj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církev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nebo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poskytovatelé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soc.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Služeb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96570" lvl="1" indent="-248285">
              <a:lnSpc>
                <a:spcPts val="2208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Čerpání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dotace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jednorázově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podle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kupní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smlouvy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4075"/>
            <a:ext cx="12681638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cs-CZ" sz="5499">
                <a:solidFill>
                  <a:srgbClr val="262626"/>
                </a:solidFill>
                <a:latin typeface="Montserrat Bold"/>
              </a:rPr>
              <a:t>Hodnocení žádostí</a:t>
            </a:r>
            <a:endParaRPr lang="en-US" sz="5499">
              <a:solidFill>
                <a:srgbClr val="262626"/>
              </a:solidFill>
              <a:latin typeface="Montserrat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</a:t>
            </a:r>
            <a:r>
              <a:rPr lang="cs-CZ" sz="2978">
                <a:solidFill>
                  <a:srgbClr val="F8F8F8"/>
                </a:solidFill>
                <a:latin typeface="Montserrat Medium"/>
              </a:rPr>
              <a:t>2</a:t>
            </a:r>
            <a:endParaRPr lang="en-US" sz="2978">
              <a:solidFill>
                <a:srgbClr val="F8F8F8"/>
              </a:solidFill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302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124" y="971550"/>
            <a:ext cx="16490688" cy="10171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04"/>
              </a:lnSpc>
            </a:pPr>
            <a:r>
              <a:rPr lang="cs-CZ" sz="3100" b="1" spc="-91">
                <a:solidFill>
                  <a:srgbClr val="262626"/>
                </a:solidFill>
                <a:latin typeface="Montserrat"/>
              </a:rPr>
              <a:t>Specifické podmínky</a:t>
            </a:r>
            <a:endParaRPr lang="cs-CZ"/>
          </a:p>
          <a:p>
            <a:pPr marL="207645" lvl="1">
              <a:lnSpc>
                <a:spcPts val="2208"/>
              </a:lnSpc>
            </a:pPr>
            <a:endParaRPr lang="cs-CZ" sz="2300" spc="-91">
              <a:solidFill>
                <a:srgbClr val="262626"/>
              </a:solidFill>
              <a:latin typeface="Montserrat" panose="00000500000000000000" pitchFamily="2" charset="-18"/>
            </a:endParaRP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Doložení poptávky po dostupném bydlení ve formě přílohy (pořadníky, místní statistika, průzkum)</a:t>
            </a:r>
            <a:endParaRPr lang="cs-CZ" sz="2300" spc="-89">
              <a:solidFill>
                <a:srgbClr val="262626"/>
              </a:solidFill>
              <a:highlight>
                <a:srgbClr val="FFFF00"/>
              </a:highlight>
              <a:latin typeface="Montserrat"/>
            </a:endParaRP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Respektuje principy </a:t>
            </a:r>
            <a:r>
              <a:rPr lang="cs-CZ" sz="2300" b="1" spc="-89">
                <a:solidFill>
                  <a:srgbClr val="262626"/>
                </a:solidFill>
                <a:latin typeface="Montserrat"/>
              </a:rPr>
              <a:t>DNSH</a:t>
            </a:r>
            <a:r>
              <a:rPr lang="cs-CZ" sz="2300" spc="-89">
                <a:solidFill>
                  <a:srgbClr val="262626"/>
                </a:solidFill>
                <a:latin typeface="Montserrat"/>
              </a:rPr>
              <a:t> (do no </a:t>
            </a:r>
            <a:r>
              <a:rPr lang="cs-CZ" sz="2300" spc="-89" err="1">
                <a:solidFill>
                  <a:srgbClr val="262626"/>
                </a:solidFill>
                <a:latin typeface="Montserrat"/>
              </a:rPr>
              <a:t>significant</a:t>
            </a:r>
            <a:r>
              <a:rPr lang="cs-CZ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cs-CZ" sz="2300" spc="-89" err="1">
                <a:solidFill>
                  <a:srgbClr val="262626"/>
                </a:solidFill>
                <a:latin typeface="Montserrat"/>
              </a:rPr>
              <a:t>harm</a:t>
            </a:r>
            <a:r>
              <a:rPr lang="cs-CZ" sz="2300" spc="-89">
                <a:solidFill>
                  <a:srgbClr val="262626"/>
                </a:solidFill>
                <a:latin typeface="Montserrat"/>
              </a:rPr>
              <a:t>) </a:t>
            </a: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Projekt dosáhne minimálního počtu bodů v hodnoticím dotazníku </a:t>
            </a: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kvalitativních kritérií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 (viz dále):</a:t>
            </a: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5850" lvl="2" indent="-171450">
              <a:lnSpc>
                <a:spcPct val="150000"/>
              </a:lnSpc>
              <a:spcAft>
                <a:spcPts val="800"/>
              </a:spcAft>
              <a:buFont typeface="Wingdings" panose="020B0604020202020204" pitchFamily="34" charset="0"/>
              <a:buChar char="§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Novostavby: 300 bodů</a:t>
            </a: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5850" lvl="2" indent="-171450">
              <a:lnSpc>
                <a:spcPct val="150000"/>
              </a:lnSpc>
              <a:spcAft>
                <a:spcPts val="800"/>
              </a:spcAft>
              <a:buFont typeface="Wingdings" panose="020B0604020202020204" pitchFamily="34" charset="0"/>
              <a:buChar char="§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Rekonstrukce: 200 bodů</a:t>
            </a: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5850" lvl="2" indent="-171450">
              <a:lnSpc>
                <a:spcPct val="150000"/>
              </a:lnSpc>
              <a:spcAft>
                <a:spcPts val="800"/>
              </a:spcAft>
              <a:buFont typeface="Wingdings" panose="020B0604020202020204" pitchFamily="34" charset="0"/>
              <a:buChar char="§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Nákup: 100 bodů</a:t>
            </a: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,Sans-Serif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V případě soukromého projektu investor poskytuje po dobu udržitelnosti </a:t>
            </a: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25 % bytů obci nebo veřejné instituci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 (např. univerzita, nemocnice, policie...) pro zajištění bytových potřeb, a to za stejných nájemních podmínek jako ostatním nájemníkům. </a:t>
            </a:r>
            <a:endParaRPr lang="en-US" sz="2300" spc="-89">
              <a:solidFill>
                <a:srgbClr val="000000"/>
              </a:solidFill>
              <a:latin typeface="Montserrat"/>
              <a:ea typeface="Calibri"/>
              <a:cs typeface="Times New Roman"/>
            </a:endParaRPr>
          </a:p>
          <a:p>
            <a:pPr marL="1085850" lvl="2" indent="-171450">
              <a:lnSpc>
                <a:spcPct val="150000"/>
              </a:lnSpc>
              <a:spcAft>
                <a:spcPts val="800"/>
              </a:spcAft>
              <a:buFont typeface="Wingdings"/>
              <a:buChar char="§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Investor může nejprve žádat instituci a až pak obec nebo městský obvod, nebo rovnou obec</a:t>
            </a: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Stavba dokončena </a:t>
            </a: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do 4 let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 od podpisu smlouvy</a:t>
            </a: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Byty max. výměry </a:t>
            </a: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120 m2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, podpora poskytnuta do </a:t>
            </a: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80 m2</a:t>
            </a:r>
            <a:endParaRPr lang="cs-CZ" sz="2300" b="1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Times New Roman"/>
              </a:rPr>
              <a:t>Výběrové řízení na dodavatele stavebních prací započít až po podání žádosti</a:t>
            </a: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50000"/>
              </a:lnSpc>
              <a:spcAft>
                <a:spcPts val="800"/>
              </a:spcAft>
              <a:buFont typeface="Arial"/>
              <a:buChar char="•"/>
            </a:pP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00"/>
              </a:spcAft>
              <a:buFont typeface="Arial"/>
              <a:buChar char="•"/>
            </a:pPr>
            <a:endParaRPr lang="cs-CZ" sz="2300" spc="-89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4340" lvl="1" indent="-217170">
              <a:lnSpc>
                <a:spcPts val="2304"/>
              </a:lnSpc>
            </a:pPr>
            <a:endParaRPr lang="en-US" sz="2400" spc="-95">
              <a:solidFill>
                <a:srgbClr val="262626"/>
              </a:solidFill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8177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7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6202" y="1328562"/>
            <a:ext cx="16643088" cy="2900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04"/>
              </a:lnSpc>
            </a:pPr>
            <a:r>
              <a:rPr lang="en-US" sz="2400" b="1" spc="-95">
                <a:solidFill>
                  <a:srgbClr val="262626"/>
                </a:solidFill>
                <a:latin typeface="Montserrat" panose="00000500000000000000" pitchFamily="2" charset="-18"/>
              </a:rPr>
              <a:t> </a:t>
            </a:r>
          </a:p>
          <a:p>
            <a:pPr marL="207645" lvl="1">
              <a:lnSpc>
                <a:spcPts val="2208"/>
              </a:lnSpc>
            </a:pPr>
            <a:r>
              <a:rPr lang="cs-CZ" sz="3100" b="1" spc="-91">
                <a:solidFill>
                  <a:srgbClr val="262626"/>
                </a:solidFill>
                <a:latin typeface="Montserrat"/>
              </a:rPr>
              <a:t>Hodnotící kritéria</a:t>
            </a:r>
          </a:p>
          <a:p>
            <a:pPr marL="207645" lvl="1">
              <a:lnSpc>
                <a:spcPts val="2208"/>
              </a:lnSpc>
            </a:pPr>
            <a:endParaRPr lang="cs-CZ" sz="2300" spc="-91">
              <a:solidFill>
                <a:srgbClr val="262626"/>
              </a:solidFill>
              <a:latin typeface="Montserrat" panose="00000500000000000000" pitchFamily="2" charset="-18"/>
            </a:endParaRPr>
          </a:p>
          <a:p>
            <a:pPr marL="207645" lvl="1">
              <a:lnSpc>
                <a:spcPts val="2208"/>
              </a:lnSpc>
            </a:pPr>
            <a:endParaRPr lang="cs-CZ" sz="1800">
              <a:effectLst/>
              <a:latin typeface="Montserrat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5925" lvl="1" indent="-207645" algn="l">
              <a:lnSpc>
                <a:spcPts val="2208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 panose="00000500000000000000" pitchFamily="2" charset="-18"/>
            </a:endParaRPr>
          </a:p>
          <a:p>
            <a:pPr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 panose="00000500000000000000" pitchFamily="2" charset="-18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 panose="00000500000000000000" pitchFamily="2" charset="-18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 panose="00000500000000000000" pitchFamily="2" charset="-18"/>
            </a:endParaRPr>
          </a:p>
          <a:p>
            <a:pPr marL="434340" lvl="1" indent="-217170"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Montserrat" panose="00000500000000000000" pitchFamily="2" charset="-18"/>
              </a:rPr>
              <a:t>      </a:t>
            </a:r>
          </a:p>
          <a:p>
            <a:pPr marL="434340" lvl="1" indent="-217170" algn="l">
              <a:lnSpc>
                <a:spcPts val="2304"/>
              </a:lnSpc>
            </a:pPr>
            <a:endParaRPr lang="en-US" sz="2400" spc="-95">
              <a:solidFill>
                <a:srgbClr val="262626"/>
              </a:solidFill>
              <a:latin typeface="Montserrat" panose="00000500000000000000" pitchFamily="2" charset="-1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EA04529B-7277-358D-E4CA-E585BAAFA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935193"/>
              </p:ext>
            </p:extLst>
          </p:nvPr>
        </p:nvGraphicFramePr>
        <p:xfrm>
          <a:off x="3043237" y="2957512"/>
          <a:ext cx="11227149" cy="4787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65750">
                  <a:extLst>
                    <a:ext uri="{9D8B030D-6E8A-4147-A177-3AD203B41FA5}">
                      <a16:colId xmlns:a16="http://schemas.microsoft.com/office/drawing/2014/main" val="2776030422"/>
                    </a:ext>
                  </a:extLst>
                </a:gridCol>
                <a:gridCol w="4261399">
                  <a:extLst>
                    <a:ext uri="{9D8B030D-6E8A-4147-A177-3AD203B41FA5}">
                      <a16:colId xmlns:a16="http://schemas.microsoft.com/office/drawing/2014/main" val="2702661108"/>
                    </a:ext>
                  </a:extLst>
                </a:gridCol>
              </a:tblGrid>
              <a:tr h="957477">
                <a:tc>
                  <a:txBody>
                    <a:bodyPr/>
                    <a:lstStyle/>
                    <a:p>
                      <a:r>
                        <a:rPr lang="cs-CZ" b="1"/>
                        <a:t>Kvalita návrhu </a:t>
                      </a:r>
                      <a:br>
                        <a:rPr lang="cs-CZ" b="1"/>
                      </a:br>
                      <a:r>
                        <a:rPr lang="cs-CZ" b="0"/>
                        <a:t>(např. prostorová efektivita stavby, konstrukční řešení, urbanismus)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0"/>
                        <a:t>35-40 %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389537"/>
                  </a:ext>
                </a:extLst>
              </a:tr>
              <a:tr h="957477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800" b="1" kern="1200">
                          <a:solidFill>
                            <a:schemeClr val="dk1"/>
                          </a:solidFill>
                          <a:effectLst/>
                        </a:rPr>
                        <a:t>Environmentální udržitelnost</a:t>
                      </a:r>
                      <a:br>
                        <a:rPr lang="cs-CZ" sz="1800" b="1" kern="12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cs-CZ" sz="1800" b="0" kern="1200">
                          <a:solidFill>
                            <a:schemeClr val="dk1"/>
                          </a:solidFill>
                          <a:effectLst/>
                        </a:rPr>
                        <a:t>(např. nakládání s vodou, energetická náročnost)</a:t>
                      </a:r>
                      <a:endParaRPr lang="cs-CZ" sz="18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0"/>
                        <a:t>30-35 %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200070"/>
                  </a:ext>
                </a:extLst>
              </a:tr>
              <a:tr h="957477">
                <a:tc>
                  <a:txBody>
                    <a:bodyPr/>
                    <a:lstStyle/>
                    <a:p>
                      <a:r>
                        <a:rPr lang="cs-CZ" b="1"/>
                        <a:t>Sociální kritéria </a:t>
                      </a:r>
                      <a:br>
                        <a:rPr lang="cs-CZ" b="1"/>
                      </a:br>
                      <a:r>
                        <a:rPr lang="cs-CZ" b="0"/>
                        <a:t>(např. sociální mix, participace, bezbariérovost, potřebnost)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0"/>
                        <a:t>10-15 %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598221"/>
                  </a:ext>
                </a:extLst>
              </a:tr>
              <a:tr h="9574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b="1"/>
                        <a:t>Ekonomická udržitelnost</a:t>
                      </a:r>
                      <a:br>
                        <a:rPr lang="cs-CZ" b="1"/>
                      </a:br>
                      <a:r>
                        <a:rPr lang="cs-CZ" b="0"/>
                        <a:t>(např. plán návratnosti, rozvaha rizik a rezerv)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0"/>
                        <a:t>10 %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348724"/>
                  </a:ext>
                </a:extLst>
              </a:tr>
              <a:tr h="9574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cs-CZ" sz="1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Management projektu</a:t>
                      </a:r>
                      <a:br>
                        <a:rPr lang="cs-CZ" sz="1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cs-CZ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(např. kompetence žadatele, plán organizace projektu)</a:t>
                      </a:r>
                      <a:endParaRPr lang="cs-CZ" b="0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cs-CZ" sz="2000" i="0"/>
                        <a:t>5-10 %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836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739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8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4406" y="5944412"/>
            <a:ext cx="1192482" cy="1186483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7581900"/>
            <a:ext cx="14703886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0"/>
              </a:lnSpc>
            </a:pPr>
            <a:r>
              <a:rPr lang="en-US" sz="7300">
                <a:solidFill>
                  <a:srgbClr val="262626"/>
                </a:solidFill>
                <a:latin typeface="Montserrat Bold"/>
              </a:rPr>
              <a:t>TECHNICKÁ INFRASTRUKTURA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8684" y="6234910"/>
            <a:ext cx="963926" cy="6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>
                <a:solidFill>
                  <a:srgbClr val="F8F8F8"/>
                </a:solidFill>
                <a:latin typeface="Montserrat Medium"/>
              </a:rPr>
              <a:t>03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8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260923" y="5401816"/>
            <a:ext cx="1066900" cy="16707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04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24533" y="1755238"/>
            <a:ext cx="16518910" cy="818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poskytovatelem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SFPI </a:t>
            </a:r>
            <a:r>
              <a:rPr lang="en-US" sz="2300" spc="-89">
                <a:solidFill>
                  <a:srgbClr val="262626"/>
                </a:solidFill>
                <a:latin typeface="Montserrat"/>
                <a:ea typeface="+mn-lt"/>
                <a:cs typeface="+mn-lt"/>
                <a:hlinkClick r:id="rId2"/>
              </a:rPr>
              <a:t>Technická infrastruktura - SFPI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 algn="l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en-US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příjem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žádostí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od 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16. 1. 2025 12:00</a:t>
            </a:r>
          </a:p>
          <a:p>
            <a:pPr>
              <a:lnSpc>
                <a:spcPts val="2208"/>
              </a:lnSpc>
            </a:pPr>
            <a:endParaRPr lang="en-US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průběžná</a:t>
            </a:r>
            <a:r>
              <a:rPr lang="en-US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výzva</a:t>
            </a:r>
            <a:endParaRPr lang="en-US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alokace</a:t>
            </a:r>
            <a:r>
              <a:rPr lang="en-US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200 000 000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Kč</a:t>
            </a:r>
            <a:endParaRPr lang="en-US" sz="2300" b="1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F8F8F8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vybudování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dopravní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 a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technické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infrastruktury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k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pozemkům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nichž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se 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do 8 let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postaví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rodinný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nebo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bytový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dům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žadateli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jsou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obce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a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městké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části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/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obvody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97790" lvl="1">
              <a:lnSpc>
                <a:spcPts val="2208"/>
              </a:lnSpc>
            </a:pPr>
            <a:r>
              <a:rPr lang="cs-CZ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Výše podpory:</a:t>
            </a:r>
            <a:endParaRPr lang="cs-CZ" sz="2300" spc="-89">
              <a:solidFill>
                <a:schemeClr val="bg1"/>
              </a:solidFill>
              <a:latin typeface="Montserrat"/>
            </a:endParaRPr>
          </a:p>
          <a:p>
            <a:pPr marL="195580" lvl="1" indent="-97790" algn="l">
              <a:lnSpc>
                <a:spcPts val="2208"/>
              </a:lnSpc>
              <a:buFont typeface="Arial"/>
              <a:buChar char="•"/>
            </a:pPr>
            <a:endParaRPr lang="cs-CZ" sz="2300" spc="-89">
              <a:solidFill>
                <a:srgbClr val="262626"/>
              </a:solidFill>
              <a:latin typeface="Montserrat"/>
            </a:endParaRPr>
          </a:p>
          <a:p>
            <a:pPr marL="652780" lvl="2" indent="-97790">
              <a:lnSpc>
                <a:spcPts val="2208"/>
              </a:lnSpc>
              <a:buFont typeface="Wingdings"/>
              <a:buChar char="§"/>
            </a:pPr>
            <a:r>
              <a:rPr lang="cs-CZ" sz="2300" b="1" spc="-89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Bytové domy:</a:t>
            </a:r>
            <a:r>
              <a:rPr lang="cs-CZ" sz="2300" b="1" spc="-89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cs-CZ" sz="2300" spc="-89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100 000 Kč 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na jeden následně vzniklý byt v BD, nejvýše však </a:t>
            </a:r>
            <a:r>
              <a:rPr lang="cs-CZ" sz="2300" spc="-89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1 000 000 Kč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na jeden následně vzniklý BD</a:t>
            </a:r>
            <a:endParaRPr lang="cs-CZ" sz="2300" spc="-89">
              <a:solidFill>
                <a:srgbClr val="262626"/>
              </a:solidFill>
              <a:latin typeface="Montserrat"/>
            </a:endParaRPr>
          </a:p>
          <a:p>
            <a:pPr marL="1012190" lvl="3">
              <a:lnSpc>
                <a:spcPts val="2208"/>
              </a:lnSpc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+ možnost navýšení o: </a:t>
            </a:r>
          </a:p>
          <a:p>
            <a:pPr marL="1469390" lvl="3" indent="-457200">
              <a:lnSpc>
                <a:spcPts val="2208"/>
              </a:lnSpc>
              <a:buAutoNum type="alphaLcParenR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40 000 Kč/byt (400.000 Kč/BD) při stavbě na brownfieldu/v proluce</a:t>
            </a:r>
            <a:endParaRPr lang="cs-CZ">
              <a:ea typeface="Calibri"/>
              <a:cs typeface="Calibri"/>
            </a:endParaRPr>
          </a:p>
          <a:p>
            <a:pPr marL="1469390" lvl="3" indent="-457200">
              <a:lnSpc>
                <a:spcPts val="2208"/>
              </a:lnSpc>
              <a:buFontTx/>
              <a:buAutoNum type="alphaLcParenR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20 000 Kč/byt (200.000 Kč/BD) v jiném zastavěném území obce</a:t>
            </a:r>
          </a:p>
          <a:p>
            <a:pPr marL="1469390" lvl="3" indent="-457200">
              <a:lnSpc>
                <a:spcPts val="2208"/>
              </a:lnSpc>
              <a:buFontTx/>
              <a:buAutoNum type="alphaLcParenR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20 000 Kč/byt (200.000 Kč/BD) při výstavbě v HSOÚ nebo strukturálně postiženém regionu</a:t>
            </a:r>
          </a:p>
          <a:p>
            <a:pPr marL="652780" lvl="2" indent="-97790">
              <a:lnSpc>
                <a:spcPts val="2208"/>
              </a:lnSpc>
              <a:buFont typeface="Wingdings"/>
              <a:buChar char="§"/>
            </a:pPr>
            <a:endParaRPr lang="cs-CZ" sz="2300" b="1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652780" lvl="2" indent="-97790">
              <a:lnSpc>
                <a:spcPts val="2208"/>
              </a:lnSpc>
              <a:buFont typeface="Wingdings"/>
              <a:buChar char="§"/>
            </a:pP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Rodinné domy: </a:t>
            </a:r>
            <a:r>
              <a:rPr lang="cs-CZ" sz="2300" spc="-89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100 000 Kč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na jeden následně vzniklý RD (bez ohledu na počet bytů) s možností navýšení o:</a:t>
            </a:r>
          </a:p>
          <a:p>
            <a:pPr marL="1109980" lvl="3" indent="-97790">
              <a:lnSpc>
                <a:spcPts val="2208"/>
              </a:lnSpc>
              <a:buAutoNum type="alphaLcParenR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20 000 Kč při stavbě na brownfieldu/v proluce</a:t>
            </a:r>
          </a:p>
          <a:p>
            <a:pPr marL="1109980" lvl="3" indent="-97790">
              <a:lnSpc>
                <a:spcPts val="2208"/>
              </a:lnSpc>
              <a:buAutoNum type="alphaLcParenR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10 000 Kč v jiném zastavěném území obce</a:t>
            </a:r>
          </a:p>
          <a:p>
            <a:pPr marL="1109980" lvl="3" indent="-97790">
              <a:lnSpc>
                <a:spcPts val="2208"/>
              </a:lnSpc>
              <a:buAutoNum type="alphaLcParenR"/>
            </a:pPr>
            <a:endParaRPr lang="cs-CZ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40690" lvl="1" indent="-342900">
              <a:lnSpc>
                <a:spcPts val="2208"/>
              </a:lnSpc>
              <a:buFont typeface="Arial"/>
              <a:buChar char="•"/>
            </a:pP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Nezakládá veřejnou podporu</a:t>
            </a: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01661"/>
            <a:ext cx="11383965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5300" spc="-211">
                <a:solidFill>
                  <a:srgbClr val="000000"/>
                </a:solidFill>
                <a:latin typeface="Montserrat Bold"/>
              </a:rPr>
              <a:t>Úvodní rozvaha - 3 klíčové otázky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18763" y="2401062"/>
            <a:ext cx="1129390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spc="-117">
                <a:solidFill>
                  <a:srgbClr val="000000"/>
                </a:solidFill>
                <a:latin typeface="Montserrat Bold"/>
              </a:rPr>
              <a:t>Pro </a:t>
            </a: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koho</a:t>
            </a:r>
            <a:r>
              <a:rPr lang="en-US" sz="3000" spc="-117">
                <a:solidFill>
                  <a:srgbClr val="000000"/>
                </a:solidFill>
                <a:latin typeface="Montserrat Bold"/>
              </a:rPr>
              <a:t>?</a:t>
            </a:r>
          </a:p>
          <a:p>
            <a:pPr algn="l">
              <a:lnSpc>
                <a:spcPts val="3240"/>
              </a:lnSpc>
            </a:pPr>
            <a:r>
              <a:rPr lang="en-US" sz="3000" spc="-117">
                <a:solidFill>
                  <a:srgbClr val="000000"/>
                </a:solidFill>
                <a:latin typeface="Montserrat"/>
              </a:rPr>
              <a:t>DOSTUPNÉ BYDLENÍ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nebo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jen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SOCIÁLNÍ?</a:t>
            </a: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3000" spc="-117">
                <a:solidFill>
                  <a:srgbClr val="000000"/>
                </a:solidFill>
                <a:latin typeface="Montserrat Bold"/>
              </a:rPr>
              <a:t>Jak?</a:t>
            </a:r>
          </a:p>
          <a:p>
            <a:pPr algn="l">
              <a:lnSpc>
                <a:spcPts val="3240"/>
              </a:lnSpc>
            </a:pPr>
            <a:r>
              <a:rPr lang="cs-CZ" sz="3000" spc="-119">
                <a:solidFill>
                  <a:srgbClr val="000000"/>
                </a:solidFill>
                <a:latin typeface="Montserrat"/>
              </a:rPr>
              <a:t>v</a:t>
            </a: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ýstavba</a:t>
            </a:r>
            <a:r>
              <a:rPr lang="en-US" sz="3000" spc="-119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rekonstrukce</a:t>
            </a:r>
            <a:r>
              <a:rPr lang="cs-CZ" sz="3000" spc="-119">
                <a:solidFill>
                  <a:srgbClr val="000000"/>
                </a:solidFill>
                <a:latin typeface="Montserrat"/>
              </a:rPr>
              <a:t> (obnova)</a:t>
            </a:r>
            <a:r>
              <a:rPr lang="en-US" sz="3000" spc="-11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nebo</a:t>
            </a:r>
            <a:r>
              <a:rPr lang="en-US" sz="3000" spc="-11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výkup</a:t>
            </a:r>
            <a:endParaRPr lang="en-US" sz="3000" spc="-119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9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Mám</a:t>
            </a:r>
            <a:r>
              <a:rPr lang="en-US" sz="3000" spc="-117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projekt</a:t>
            </a:r>
            <a:r>
              <a:rPr lang="en-US" sz="3000" spc="-117">
                <a:solidFill>
                  <a:srgbClr val="000000"/>
                </a:solidFill>
                <a:latin typeface="Montserrat Bold"/>
              </a:rPr>
              <a:t>?</a:t>
            </a:r>
          </a:p>
          <a:p>
            <a:pPr algn="l">
              <a:lnSpc>
                <a:spcPts val="3240"/>
              </a:lnSpc>
            </a:pPr>
            <a:r>
              <a:rPr lang="cs-CZ" sz="3000" spc="-119">
                <a:solidFill>
                  <a:srgbClr val="000000"/>
                </a:solidFill>
                <a:latin typeface="Montserrat"/>
              </a:rPr>
              <a:t>chci využít podporu projektové přípravy, projekt mám v šuplíku, projekt zvládnu sám</a:t>
            </a:r>
            <a:endParaRPr lang="en-US" sz="3000" spc="-119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8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4075"/>
            <a:ext cx="12681638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62626"/>
                </a:solidFill>
                <a:latin typeface="Montserrat Bold"/>
              </a:rPr>
              <a:t>Podporované aktivity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8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4744" y="2797111"/>
            <a:ext cx="16558512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Vybudování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nové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pozemní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komunikace</a:t>
            </a: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Vodovodu</a:t>
            </a:r>
            <a:endParaRPr lang="en-US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Kanalizace</a:t>
            </a: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Přípojky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plynu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(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připojení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odběrného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místa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)</a:t>
            </a: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Elektrické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přípojky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nízkého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napětí</a:t>
            </a: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Rozvodů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tepla</a:t>
            </a: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Internetové</a:t>
            </a:r>
            <a:r>
              <a:rPr lang="en-US" sz="2300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přípojky</a:t>
            </a: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484"/>
              </a:lnSpc>
              <a:buFont typeface="Arial"/>
              <a:buChar char="•"/>
            </a:pP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873125" lvl="2" indent="-207645">
              <a:lnSpc>
                <a:spcPts val="2484"/>
              </a:lnSpc>
              <a:buFont typeface="Wingdings"/>
              <a:buChar char="§"/>
            </a:pP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Dotaci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nelze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poskytnout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pouze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na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samotné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přeložky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a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překládky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inženýrských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sítí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(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tzn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. bez toho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aniž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by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byla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vybudována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nová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technická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300" err="1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infrastruktura</a:t>
            </a:r>
            <a:r>
              <a:rPr lang="en-US" sz="2300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)</a:t>
            </a:r>
            <a:endParaRPr lang="en-US" sz="2300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819900"/>
            <a:ext cx="1192482" cy="1186483"/>
            <a:chOff x="0" y="0"/>
            <a:chExt cx="585091" cy="582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8420100"/>
            <a:ext cx="14703886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0"/>
              </a:lnSpc>
            </a:pPr>
            <a:r>
              <a:rPr lang="en-US" sz="7300">
                <a:solidFill>
                  <a:srgbClr val="262626"/>
                </a:solidFill>
                <a:latin typeface="Montserrat Bold"/>
              </a:rPr>
              <a:t>BYTOVÉ DOMY BEZ BARIÉR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110398"/>
            <a:ext cx="963926" cy="6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</a:pPr>
            <a:r>
              <a:rPr lang="en-US" sz="4051">
                <a:solidFill>
                  <a:srgbClr val="F8F8F8"/>
                </a:solidFill>
                <a:latin typeface="Montserrat Medium"/>
              </a:rPr>
              <a:t>04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04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14AD9F57-5C47-F4FA-3445-FFD077A6FE72}"/>
              </a:ext>
            </a:extLst>
          </p:cNvPr>
          <p:cNvSpPr txBox="1"/>
          <p:nvPr/>
        </p:nvSpPr>
        <p:spPr>
          <a:xfrm>
            <a:off x="889178" y="1183738"/>
            <a:ext cx="16518910" cy="762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poskytovatelem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SFPI </a:t>
            </a:r>
            <a:r>
              <a:rPr lang="en-US" sz="2300" spc="-89">
                <a:solidFill>
                  <a:srgbClr val="262626"/>
                </a:solidFill>
                <a:latin typeface="Montserrat"/>
                <a:ea typeface="+mn-lt"/>
                <a:cs typeface="+mn-lt"/>
                <a:hlinkClick r:id="rId2"/>
              </a:rPr>
              <a:t>Bytové domy bez bariér - SFPI</a:t>
            </a:r>
            <a:endParaRPr lang="en-US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195580" lvl="1" indent="-97790" algn="l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en-US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příjem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žádostí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od 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16. 1. 2025 12:00</a:t>
            </a:r>
          </a:p>
          <a:p>
            <a:pPr>
              <a:lnSpc>
                <a:spcPts val="2208"/>
              </a:lnSpc>
            </a:pPr>
            <a:endParaRPr lang="en-US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průběžná</a:t>
            </a:r>
            <a:r>
              <a:rPr lang="en-US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výzva</a:t>
            </a:r>
            <a:endParaRPr lang="en-US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alokace</a:t>
            </a:r>
            <a:r>
              <a:rPr lang="en-US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 300 000 000 </a:t>
            </a:r>
            <a:r>
              <a:rPr lang="en-US" sz="2300" spc="-89" err="1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Kč</a:t>
            </a:r>
            <a:endParaRPr lang="en-US" sz="2300" b="1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F8F8F8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na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odstranění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bariér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pro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pohyb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v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domě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vybudování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bezbariérových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vstupů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 a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výtahů</a:t>
            </a:r>
            <a:endParaRPr lang="en-US" sz="2300" b="1" spc="-89">
              <a:solidFill>
                <a:srgbClr val="262626"/>
              </a:solidFill>
              <a:latin typeface="Montserrat"/>
            </a:endParaRPr>
          </a:p>
          <a:p>
            <a:pPr algn="l">
              <a:lnSpc>
                <a:spcPts val="2208"/>
              </a:lnSpc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žadateli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jsou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vlastníci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spoluvlastníci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, SVJ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nebo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správci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bytových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domů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 algn="l">
              <a:lnSpc>
                <a:spcPts val="2208"/>
              </a:lnSpc>
              <a:buFont typeface="Arial"/>
              <a:buChar char="•"/>
            </a:pP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195580" lvl="1" indent="-97790">
              <a:lnSpc>
                <a:spcPts val="2208"/>
              </a:lnSpc>
              <a:buFont typeface="Arial"/>
              <a:buChar char="•"/>
            </a:pPr>
            <a:r>
              <a:rPr lang="en-US" sz="2300" spc="-89">
                <a:solidFill>
                  <a:srgbClr val="262626"/>
                </a:solidFill>
                <a:latin typeface="Montserrat"/>
              </a:rPr>
              <a:t> 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Dotace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, 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úvěr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,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nebo</a:t>
            </a:r>
            <a:r>
              <a:rPr lang="en-US" sz="2300" b="1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b="1" spc="-89" err="1">
                <a:solidFill>
                  <a:srgbClr val="262626"/>
                </a:solidFill>
                <a:latin typeface="Montserrat"/>
              </a:rPr>
              <a:t>kombinace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dotace</a:t>
            </a:r>
            <a:r>
              <a:rPr lang="en-US" sz="2300" spc="-89">
                <a:solidFill>
                  <a:srgbClr val="262626"/>
                </a:solidFill>
                <a:latin typeface="Montserrat"/>
              </a:rPr>
              <a:t> a </a:t>
            </a:r>
            <a:r>
              <a:rPr lang="en-US" sz="2300" spc="-89" err="1">
                <a:solidFill>
                  <a:srgbClr val="262626"/>
                </a:solidFill>
                <a:latin typeface="Montserrat"/>
              </a:rPr>
              <a:t>úvěru</a:t>
            </a:r>
            <a:endParaRPr lang="en-US" sz="2300" spc="-89">
              <a:solidFill>
                <a:srgbClr val="262626"/>
              </a:solidFill>
              <a:latin typeface="Montserrat"/>
            </a:endParaRPr>
          </a:p>
          <a:p>
            <a:pPr marL="97790" lvl="1">
              <a:lnSpc>
                <a:spcPts val="2208"/>
              </a:lnSpc>
            </a:pPr>
            <a:endParaRPr lang="cs-CZ" sz="2300" spc="-89">
              <a:solidFill>
                <a:schemeClr val="bg1"/>
              </a:solidFill>
              <a:highlight>
                <a:srgbClr val="000000"/>
              </a:highlight>
              <a:latin typeface="Montserrat"/>
            </a:endParaRPr>
          </a:p>
          <a:p>
            <a:pPr marL="97790" lvl="1">
              <a:lnSpc>
                <a:spcPts val="2208"/>
              </a:lnSpc>
            </a:pPr>
            <a:r>
              <a:rPr lang="cs-CZ" sz="2300" spc="-89">
                <a:solidFill>
                  <a:schemeClr val="bg1"/>
                </a:solidFill>
                <a:highlight>
                  <a:srgbClr val="000000"/>
                </a:highlight>
                <a:latin typeface="Montserrat"/>
              </a:rPr>
              <a:t>Výše podpory:</a:t>
            </a:r>
            <a:endParaRPr lang="cs-CZ" sz="2300" spc="-89">
              <a:solidFill>
                <a:schemeClr val="bg1"/>
              </a:solidFill>
              <a:latin typeface="Montserrat"/>
            </a:endParaRPr>
          </a:p>
          <a:p>
            <a:pPr marL="97790" lvl="1">
              <a:lnSpc>
                <a:spcPts val="2208"/>
              </a:lnSpc>
            </a:pPr>
            <a:endParaRPr lang="cs-CZ" sz="2300" spc="-89">
              <a:solidFill>
                <a:srgbClr val="262626"/>
              </a:solidFill>
              <a:latin typeface="Montserrat"/>
            </a:endParaRPr>
          </a:p>
          <a:p>
            <a:pPr marL="440690" lvl="1" indent="-342900">
              <a:lnSpc>
                <a:spcPts val="2208"/>
              </a:lnSpc>
              <a:buFont typeface="Arial"/>
              <a:buChar char="•"/>
            </a:pPr>
            <a:r>
              <a:rPr lang="cs-CZ" sz="2300" b="1" spc="-89">
                <a:solidFill>
                  <a:srgbClr val="262626"/>
                </a:solidFill>
                <a:latin typeface="Montserrat"/>
              </a:rPr>
              <a:t>Dotace</a:t>
            </a:r>
            <a:r>
              <a:rPr lang="cs-CZ" sz="2300" spc="-89">
                <a:solidFill>
                  <a:srgbClr val="262626"/>
                </a:solidFill>
                <a:latin typeface="Montserrat"/>
              </a:rPr>
              <a:t> až </a:t>
            </a:r>
            <a:r>
              <a:rPr lang="cs-CZ" sz="2300" spc="-89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600 000 Kč 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+mn-lt"/>
                <a:cs typeface="+mn-lt"/>
              </a:rPr>
              <a:t>na jeden vchod / samostatné schodiště v bytovém domě</a:t>
            </a:r>
            <a:endParaRPr lang="cs-CZ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97790" lvl="1">
              <a:lnSpc>
                <a:spcPts val="2208"/>
              </a:lnSpc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+ možnost navýšení o 50 nebo 100 000 Kč/vchod, pokud dojde ke kompletní bezbariérovosti domu (zpřístupnění všech bytů i spol. prostor)</a:t>
            </a:r>
            <a:endParaRPr lang="cs-CZ">
              <a:ea typeface="Calibri"/>
              <a:cs typeface="Calibri"/>
            </a:endParaRPr>
          </a:p>
          <a:p>
            <a:pPr marL="97790" lvl="1">
              <a:lnSpc>
                <a:spcPts val="2208"/>
              </a:lnSpc>
            </a:pPr>
            <a:endParaRPr lang="cs-CZ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40690" lvl="1" indent="-342900">
              <a:lnSpc>
                <a:spcPts val="2208"/>
              </a:lnSpc>
              <a:buFont typeface="Arial"/>
              <a:buChar char="•"/>
            </a:pP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Zvýhodněný úvěr 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až do </a:t>
            </a:r>
            <a:r>
              <a:rPr lang="cs-CZ" sz="2300" spc="-89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90 %</a:t>
            </a: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způsobilých nákladů</a:t>
            </a:r>
          </a:p>
          <a:p>
            <a:pPr marL="897890" lvl="2" indent="-342900">
              <a:lnSpc>
                <a:spcPts val="2208"/>
              </a:lnSpc>
              <a:buFont typeface="Wingdings"/>
              <a:buChar char="§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Fixní úrok 1-3 % ročně</a:t>
            </a:r>
          </a:p>
          <a:p>
            <a:pPr marL="897890" lvl="2" indent="-342900">
              <a:lnSpc>
                <a:spcPts val="2208"/>
              </a:lnSpc>
              <a:buFont typeface="Wingdings"/>
              <a:buChar char="§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Max. doba splácení 20 let</a:t>
            </a:r>
          </a:p>
          <a:p>
            <a:pPr marL="1012190" lvl="3">
              <a:lnSpc>
                <a:spcPts val="2208"/>
              </a:lnSpc>
            </a:pPr>
            <a:endParaRPr lang="cs-CZ" sz="2300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40690" lvl="1" indent="-342900">
              <a:lnSpc>
                <a:spcPts val="2208"/>
              </a:lnSpc>
              <a:buFont typeface="Arial"/>
              <a:buChar char="•"/>
            </a:pPr>
            <a:r>
              <a:rPr lang="cs-CZ" sz="2300" b="1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 režimu de minimis</a:t>
            </a:r>
          </a:p>
          <a:p>
            <a:pPr marL="440690" lvl="1" indent="-342900">
              <a:lnSpc>
                <a:spcPts val="2208"/>
              </a:lnSpc>
              <a:buFont typeface="Arial"/>
              <a:buChar char="•"/>
            </a:pPr>
            <a:endParaRPr lang="cs-CZ" sz="2300" b="1" spc="-89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40690" lvl="1" indent="-342900">
              <a:lnSpc>
                <a:spcPts val="2208"/>
              </a:lnSpc>
              <a:buFont typeface="Arial"/>
              <a:buChar char="•"/>
            </a:pPr>
            <a:r>
              <a:rPr lang="cs-CZ" sz="2300" spc="-89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Oslovit nejméně 3 zhotovitele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4075"/>
            <a:ext cx="12681638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9"/>
              </a:lnSpc>
            </a:pPr>
            <a:r>
              <a:rPr lang="en-US" sz="5450" err="1">
                <a:solidFill>
                  <a:srgbClr val="262626"/>
                </a:solidFill>
                <a:latin typeface="Montserrat Bold"/>
              </a:rPr>
              <a:t>Podporované</a:t>
            </a:r>
            <a:r>
              <a:rPr lang="en-US" sz="545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5450" err="1">
                <a:solidFill>
                  <a:srgbClr val="262626"/>
                </a:solidFill>
                <a:latin typeface="Montserrat Bold"/>
              </a:rPr>
              <a:t>aktivity</a:t>
            </a:r>
            <a:endParaRPr lang="en-US" sz="5499" err="1">
              <a:solidFill>
                <a:srgbClr val="262626"/>
              </a:solidFill>
              <a:latin typeface="Montserrat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0588" y="4666872"/>
            <a:ext cx="16006337" cy="547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75"/>
              </a:lnSpc>
            </a:pP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Zkvalitnění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bytového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fondu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odstraněním</a:t>
            </a:r>
            <a:r>
              <a:rPr lang="en-US" sz="3050" spc="-120">
                <a:solidFill>
                  <a:srgbClr val="262626"/>
                </a:solidFill>
                <a:latin typeface="Montserrat Bold"/>
              </a:rPr>
              <a:t> </a:t>
            </a:r>
            <a:r>
              <a:rPr lang="en-US" sz="3050" spc="-120" err="1">
                <a:solidFill>
                  <a:srgbClr val="262626"/>
                </a:solidFill>
                <a:latin typeface="Montserrat Bold"/>
              </a:rPr>
              <a:t>bariér</a:t>
            </a:r>
            <a:endParaRPr lang="en-US" sz="3099" spc="-120" err="1">
              <a:solidFill>
                <a:srgbClr val="262626"/>
              </a:solidFill>
              <a:latin typeface="Montserrat Bold"/>
            </a:endParaRPr>
          </a:p>
          <a:p>
            <a:pPr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Montserrat Bold"/>
              </a:rPr>
              <a:t> </a:t>
            </a:r>
          </a:p>
          <a:p>
            <a:pPr marL="742950" indent="-285750">
              <a:lnSpc>
                <a:spcPts val="2208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742950" indent="-285750">
              <a:lnSpc>
                <a:spcPts val="2208"/>
              </a:lnSpc>
              <a:buFont typeface="Arial"/>
              <a:buChar char="•"/>
            </a:pP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stavební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úpravy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umožňující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bezbariérový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přístup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do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domu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a k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výtahu</a:t>
            </a:r>
            <a:endParaRPr lang="en-US" sz="2300" spc="-91" err="1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742950" indent="-285750">
              <a:lnSpc>
                <a:spcPts val="2208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742950" indent="-285750">
              <a:lnSpc>
                <a:spcPts val="2208"/>
              </a:lnSpc>
              <a:buFont typeface="Arial"/>
              <a:buChar char="•"/>
            </a:pP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výstavba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osobních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výtahů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v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bytových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domech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,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kde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výtah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nikdy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nebyl</a:t>
            </a: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742950" indent="-285750">
              <a:lnSpc>
                <a:spcPts val="2208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742950" indent="-285750">
              <a:lnSpc>
                <a:spcPts val="2208"/>
              </a:lnSpc>
              <a:buFont typeface="Arial"/>
              <a:buChar char="•"/>
            </a:pP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výměna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osobních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výtahů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starších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10 let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v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bytových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domech</a:t>
            </a: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1200150" lvl="1" indent="-285750">
              <a:lnSpc>
                <a:spcPts val="2208"/>
              </a:lnSpc>
              <a:buFont typeface="Arial"/>
              <a:buChar char="•"/>
            </a:pP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Na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výměnu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možno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 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poskytnout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pouze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úvěr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,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nikoliv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dotaci</a:t>
            </a: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742950" indent="-285750"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742950" indent="-285750">
              <a:buFont typeface="Arial"/>
              <a:buChar char="•"/>
            </a:pP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provedení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úprav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společných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částí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domu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pro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pohyb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a </a:t>
            </a:r>
            <a:r>
              <a:rPr lang="en-US" sz="2300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bydlení</a:t>
            </a:r>
            <a:r>
              <a:rPr lang="en-US" sz="2300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osob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se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zrakovým</a:t>
            </a:r>
            <a:r>
              <a:rPr lang="en-US" sz="2300" b="1" spc="-9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en-US" sz="2300" b="1" spc="-91" err="1">
                <a:solidFill>
                  <a:srgbClr val="262626"/>
                </a:solidFill>
                <a:latin typeface="Montserrat"/>
                <a:ea typeface="Calibri"/>
                <a:cs typeface="Calibri"/>
              </a:rPr>
              <a:t>postižením</a:t>
            </a:r>
            <a:endParaRPr lang="en-US" sz="2300" spc="-91" err="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57200"/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marL="415925" lvl="1" indent="-207645">
              <a:lnSpc>
                <a:spcPts val="2208"/>
              </a:lnSpc>
              <a:buFont typeface="Arial"/>
              <a:buChar char="•"/>
            </a:pPr>
            <a:endParaRPr lang="en-US" sz="2300" spc="-91">
              <a:solidFill>
                <a:srgbClr val="262626"/>
              </a:solidFill>
              <a:latin typeface="Montserrat"/>
              <a:ea typeface="Calibri"/>
              <a:cs typeface="Calibri"/>
            </a:endParaRPr>
          </a:p>
          <a:p>
            <a:pPr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endParaRPr lang="en-US" sz="2300" spc="-91">
              <a:solidFill>
                <a:srgbClr val="262626"/>
              </a:solidFill>
              <a:latin typeface="Montserrat"/>
            </a:endParaRPr>
          </a:p>
          <a:p>
            <a:pPr marL="434340" lvl="1" indent="-217170" algn="l">
              <a:lnSpc>
                <a:spcPts val="2304"/>
              </a:lnSpc>
            </a:pPr>
            <a:r>
              <a:rPr lang="en-US" sz="2400" spc="-95">
                <a:solidFill>
                  <a:srgbClr val="262626"/>
                </a:solidFill>
                <a:latin typeface="Open Sans"/>
              </a:rPr>
              <a:t>      </a:t>
            </a:r>
          </a:p>
          <a:p>
            <a:pPr marL="434340" lvl="1" indent="-217170" algn="l">
              <a:lnSpc>
                <a:spcPts val="2304"/>
              </a:lnSpc>
            </a:pPr>
            <a:endParaRPr lang="en-US" sz="2400" spc="-95">
              <a:solidFill>
                <a:srgbClr val="262626"/>
              </a:solidFill>
              <a:latin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7090099" y="308786"/>
            <a:ext cx="876611" cy="872201"/>
            <a:chOff x="0" y="0"/>
            <a:chExt cx="585091" cy="582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74107" y="516283"/>
            <a:ext cx="708596" cy="4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978">
                <a:solidFill>
                  <a:srgbClr val="F8F8F8"/>
                </a:solidFill>
                <a:latin typeface="Montserrat Medium"/>
              </a:rPr>
              <a:t>04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56790" y="8852248"/>
            <a:ext cx="9510449" cy="423960"/>
            <a:chOff x="0" y="0"/>
            <a:chExt cx="2820898" cy="111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0898" cy="111660"/>
            </a:xfrm>
            <a:custGeom>
              <a:avLst/>
              <a:gdLst/>
              <a:ahLst/>
              <a:cxnLst/>
              <a:rect l="l" t="t" r="r" b="b"/>
              <a:pathLst>
                <a:path w="2820898" h="111660">
                  <a:moveTo>
                    <a:pt x="0" y="0"/>
                  </a:moveTo>
                  <a:lnTo>
                    <a:pt x="2820898" y="0"/>
                  </a:lnTo>
                  <a:lnTo>
                    <a:pt x="2820898" y="111660"/>
                  </a:lnTo>
                  <a:lnTo>
                    <a:pt x="0" y="111660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820898" cy="54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8764" y="2401062"/>
            <a:ext cx="16140536" cy="697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Konzultace</a:t>
            </a:r>
            <a:r>
              <a:rPr lang="en-US" sz="3000" spc="-117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rozvahy</a:t>
            </a:r>
            <a:endParaRPr lang="en-US" sz="3000" spc="-117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2916"/>
              </a:lnSpc>
            </a:pP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„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Mám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nějaký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projekt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v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šuplíku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a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zvažuji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jeho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realizaci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?“</a:t>
            </a:r>
          </a:p>
          <a:p>
            <a:pPr algn="l">
              <a:lnSpc>
                <a:spcPts val="1188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l">
              <a:lnSpc>
                <a:spcPts val="2916"/>
              </a:lnSpc>
            </a:pP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„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Chci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zvýšit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kapacity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dostupného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a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sociálního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bydlení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, ale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nevím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,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jakou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cestou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se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vydat</a:t>
            </a: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l">
              <a:lnSpc>
                <a:spcPts val="2916"/>
              </a:lnSpc>
            </a:pP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a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jakou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výzvu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využít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?“</a:t>
            </a:r>
          </a:p>
          <a:p>
            <a:pPr algn="l">
              <a:lnSpc>
                <a:spcPts val="3240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l">
              <a:lnSpc>
                <a:spcPts val="3240"/>
              </a:lnSpc>
            </a:pP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Informační</a:t>
            </a:r>
            <a:r>
              <a:rPr lang="en-US" sz="3000" spc="-117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servis</a:t>
            </a:r>
            <a:endParaRPr lang="en-US" sz="3000" spc="-117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2916"/>
              </a:lnSpc>
            </a:pP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„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Chci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dovysvětlit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parametry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některé</a:t>
            </a:r>
            <a:r>
              <a:rPr lang="cs-CZ" sz="2700" spc="-105">
                <a:solidFill>
                  <a:srgbClr val="000000"/>
                </a:solidFill>
                <a:latin typeface="Montserrat Italics"/>
              </a:rPr>
              <a:t> dotační výzvy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?“</a:t>
            </a:r>
          </a:p>
          <a:p>
            <a:pPr algn="l">
              <a:lnSpc>
                <a:spcPts val="1188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l">
              <a:lnSpc>
                <a:spcPts val="2916"/>
              </a:lnSpc>
            </a:pP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„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Chci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tyto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informace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sdělit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dalším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kolegům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z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obce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,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ideálně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cs-CZ" sz="2700" spc="-105">
                <a:solidFill>
                  <a:srgbClr val="000000"/>
                </a:solidFill>
                <a:latin typeface="Montserrat Italics"/>
              </a:rPr>
              <a:t>vaším prostřednictvím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?“</a:t>
            </a:r>
          </a:p>
          <a:p>
            <a:pPr algn="l">
              <a:lnSpc>
                <a:spcPts val="3240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l">
              <a:lnSpc>
                <a:spcPts val="3240"/>
              </a:lnSpc>
            </a:pP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Projektové</a:t>
            </a:r>
            <a:r>
              <a:rPr lang="en-US" sz="3000" spc="-117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 Bold"/>
              </a:rPr>
              <a:t>poradenství</a:t>
            </a:r>
            <a:endParaRPr lang="en-US" sz="3000" spc="-117">
              <a:solidFill>
                <a:srgbClr val="000000"/>
              </a:solidFill>
              <a:latin typeface="Montserrat Bold"/>
            </a:endParaRPr>
          </a:p>
          <a:p>
            <a:pPr algn="l">
              <a:lnSpc>
                <a:spcPts val="2916"/>
              </a:lnSpc>
            </a:pP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„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Mám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konkrétní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záměr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,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pojďte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mne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provést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celým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 </a:t>
            </a:r>
            <a:r>
              <a:rPr lang="en-US" sz="2700" spc="-105" err="1">
                <a:solidFill>
                  <a:srgbClr val="000000"/>
                </a:solidFill>
                <a:latin typeface="Montserrat Italics"/>
              </a:rPr>
              <a:t>procesem</a:t>
            </a:r>
            <a:r>
              <a:rPr lang="cs-CZ" sz="2700" spc="-105">
                <a:solidFill>
                  <a:srgbClr val="000000"/>
                </a:solidFill>
                <a:latin typeface="Montserrat Italics"/>
              </a:rPr>
              <a:t>.</a:t>
            </a:r>
            <a:r>
              <a:rPr lang="en-US" sz="2700" spc="-105">
                <a:solidFill>
                  <a:srgbClr val="000000"/>
                </a:solidFill>
                <a:latin typeface="Montserrat Italics"/>
              </a:rPr>
              <a:t>“</a:t>
            </a:r>
          </a:p>
          <a:p>
            <a:pPr algn="l">
              <a:lnSpc>
                <a:spcPts val="2916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l">
              <a:lnSpc>
                <a:spcPts val="2916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r">
              <a:lnSpc>
                <a:spcPts val="3240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r">
              <a:lnSpc>
                <a:spcPts val="3240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r">
              <a:lnSpc>
                <a:spcPts val="3240"/>
              </a:lnSpc>
            </a:pPr>
            <a:endParaRPr lang="en-US" sz="2700" spc="-105">
              <a:solidFill>
                <a:srgbClr val="000000"/>
              </a:solidFill>
              <a:latin typeface="Montserrat Italics"/>
            </a:endParaRPr>
          </a:p>
          <a:p>
            <a:pPr algn="r">
              <a:lnSpc>
                <a:spcPts val="3240"/>
              </a:lnSpc>
            </a:pPr>
            <a:r>
              <a:rPr lang="en-US" sz="3000" spc="-119" err="1">
                <a:solidFill>
                  <a:srgbClr val="000000"/>
                </a:solidFill>
                <a:latin typeface="Montserrat"/>
              </a:rPr>
              <a:t>Kontakt</a:t>
            </a:r>
            <a:r>
              <a:rPr lang="en-US" sz="3000" spc="-119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3000" spc="-119" err="1">
                <a:solidFill>
                  <a:srgbClr val="F8F8F8"/>
                </a:solidFill>
                <a:latin typeface="Montserrat"/>
              </a:rPr>
              <a:t>prostřednictvím</a:t>
            </a:r>
            <a:r>
              <a:rPr lang="en-US" sz="3000" spc="-119">
                <a:solidFill>
                  <a:srgbClr val="F8F8F8"/>
                </a:solidFill>
                <a:latin typeface="Montserrat"/>
              </a:rPr>
              <a:t> LK </a:t>
            </a:r>
            <a:r>
              <a:rPr lang="en-US" sz="3000" spc="-119" err="1">
                <a:solidFill>
                  <a:srgbClr val="F8F8F8"/>
                </a:solidFill>
                <a:latin typeface="Montserrat"/>
              </a:rPr>
              <a:t>nebo</a:t>
            </a:r>
            <a:r>
              <a:rPr lang="en-US" sz="3000" spc="-119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3000" spc="-119" err="1">
                <a:solidFill>
                  <a:srgbClr val="F8F8F8"/>
                </a:solidFill>
                <a:latin typeface="Montserrat"/>
              </a:rPr>
              <a:t>na</a:t>
            </a:r>
            <a:r>
              <a:rPr lang="en-US" sz="3000" spc="-119">
                <a:solidFill>
                  <a:srgbClr val="F8F8F8"/>
                </a:solidFill>
                <a:latin typeface="Montserrat"/>
              </a:rPr>
              <a:t> </a:t>
            </a:r>
            <a:r>
              <a:rPr lang="en-US" sz="3000" i="1" spc="-119">
                <a:solidFill>
                  <a:srgbClr val="F8F8F8"/>
                </a:solidFill>
                <a:latin typeface="Montserrat"/>
              </a:rPr>
              <a:t>debora.stysova@mmr.cz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101661"/>
            <a:ext cx="11383965" cy="74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5300" spc="-211">
                <a:solidFill>
                  <a:srgbClr val="000000"/>
                </a:solidFill>
                <a:latin typeface="Montserrat Bold"/>
              </a:rPr>
              <a:t>Co pro </a:t>
            </a:r>
            <a:r>
              <a:rPr lang="en-US" sz="5300" spc="-211" err="1">
                <a:solidFill>
                  <a:srgbClr val="000000"/>
                </a:solidFill>
                <a:latin typeface="Montserrat Bold"/>
              </a:rPr>
              <a:t>Vás</a:t>
            </a:r>
            <a:r>
              <a:rPr lang="en-US" sz="5300" spc="-211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5300" spc="-211" err="1">
                <a:solidFill>
                  <a:srgbClr val="000000"/>
                </a:solidFill>
                <a:latin typeface="Montserrat Bold"/>
              </a:rPr>
              <a:t>může</a:t>
            </a:r>
            <a:r>
              <a:rPr lang="en-US" sz="5300" spc="-211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5300" spc="-211" err="1">
                <a:solidFill>
                  <a:srgbClr val="000000"/>
                </a:solidFill>
                <a:latin typeface="Montserrat Bold"/>
              </a:rPr>
              <a:t>udělat</a:t>
            </a:r>
            <a:r>
              <a:rPr lang="en-US" sz="5300" spc="-211">
                <a:solidFill>
                  <a:srgbClr val="000000"/>
                </a:solidFill>
                <a:latin typeface="Montserrat Bold"/>
              </a:rPr>
              <a:t> ASZ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5841" y="6236848"/>
            <a:ext cx="7916589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err="1">
                <a:solidFill>
                  <a:srgbClr val="262626"/>
                </a:solidFill>
                <a:latin typeface="Montserrat Bold"/>
              </a:rPr>
              <a:t>Děkuji</a:t>
            </a:r>
            <a:r>
              <a:rPr lang="en-US" sz="5400">
                <a:solidFill>
                  <a:srgbClr val="262626"/>
                </a:solidFill>
                <a:latin typeface="Montserrat Bold"/>
              </a:rPr>
              <a:t> </a:t>
            </a: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262626"/>
                </a:solidFill>
                <a:latin typeface="Montserrat Bold"/>
              </a:rPr>
              <a:t>za </a:t>
            </a:r>
            <a:r>
              <a:rPr lang="en-US" sz="5400" err="1">
                <a:solidFill>
                  <a:srgbClr val="262626"/>
                </a:solidFill>
                <a:latin typeface="Montserrat Bold"/>
              </a:rPr>
              <a:t>pozornost</a:t>
            </a:r>
            <a:endParaRPr lang="en-US" sz="5400">
              <a:solidFill>
                <a:srgbClr val="262626"/>
              </a:solidFill>
              <a:latin typeface="Montserrat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42200" y="9103662"/>
            <a:ext cx="1871164" cy="540000"/>
          </a:xfrm>
          <a:custGeom>
            <a:avLst/>
            <a:gdLst/>
            <a:ahLst/>
            <a:cxnLst/>
            <a:rect l="l" t="t" r="r" b="b"/>
            <a:pathLst>
              <a:path w="1871164" h="540000">
                <a:moveTo>
                  <a:pt x="0" y="0"/>
                </a:moveTo>
                <a:lnTo>
                  <a:pt x="1871164" y="0"/>
                </a:lnTo>
                <a:lnTo>
                  <a:pt x="1871164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9" b="-1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2800" y="9157662"/>
            <a:ext cx="2032000" cy="432000"/>
          </a:xfrm>
          <a:custGeom>
            <a:avLst/>
            <a:gdLst/>
            <a:ahLst/>
            <a:cxnLst/>
            <a:rect l="l" t="t" r="r" b="b"/>
            <a:pathLst>
              <a:path w="2032000" h="432000">
                <a:moveTo>
                  <a:pt x="0" y="0"/>
                </a:moveTo>
                <a:lnTo>
                  <a:pt x="2032000" y="0"/>
                </a:lnTo>
                <a:lnTo>
                  <a:pt x="2032000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652" b="-16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37264" y="9157662"/>
            <a:ext cx="1424432" cy="432000"/>
          </a:xfrm>
          <a:custGeom>
            <a:avLst/>
            <a:gdLst/>
            <a:ahLst/>
            <a:cxnLst/>
            <a:rect l="l" t="t" r="r" b="b"/>
            <a:pathLst>
              <a:path w="1424432" h="432000">
                <a:moveTo>
                  <a:pt x="0" y="0"/>
                </a:moveTo>
                <a:lnTo>
                  <a:pt x="1424433" y="0"/>
                </a:lnTo>
                <a:lnTo>
                  <a:pt x="1424433" y="4320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91836" y="1382729"/>
            <a:ext cx="6947422" cy="147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5300" spc="-211">
                <a:solidFill>
                  <a:srgbClr val="000000"/>
                </a:solidFill>
                <a:latin typeface="Montserrat Bold"/>
              </a:rPr>
              <a:t>Dostupné nájemní bydlení</a:t>
            </a:r>
          </a:p>
        </p:txBody>
      </p:sp>
      <p:sp>
        <p:nvSpPr>
          <p:cNvPr id="3" name="Freeform 3"/>
          <p:cNvSpPr/>
          <p:nvPr/>
        </p:nvSpPr>
        <p:spPr>
          <a:xfrm>
            <a:off x="-594457" y="0"/>
            <a:ext cx="4750370" cy="5277512"/>
          </a:xfrm>
          <a:custGeom>
            <a:avLst/>
            <a:gdLst/>
            <a:ahLst/>
            <a:cxnLst/>
            <a:rect l="l" t="t" r="r" b="b"/>
            <a:pathLst>
              <a:path w="4750370" h="5277512">
                <a:moveTo>
                  <a:pt x="0" y="0"/>
                </a:moveTo>
                <a:lnTo>
                  <a:pt x="4750370" y="0"/>
                </a:lnTo>
                <a:lnTo>
                  <a:pt x="4750370" y="5277512"/>
                </a:lnTo>
                <a:lnTo>
                  <a:pt x="0" y="5277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12" r="-331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81276" y="0"/>
            <a:ext cx="5702458" cy="5331034"/>
          </a:xfrm>
          <a:custGeom>
            <a:avLst/>
            <a:gdLst/>
            <a:ahLst/>
            <a:cxnLst/>
            <a:rect l="l" t="t" r="r" b="b"/>
            <a:pathLst>
              <a:path w="5702458" h="5331034">
                <a:moveTo>
                  <a:pt x="0" y="0"/>
                </a:moveTo>
                <a:lnTo>
                  <a:pt x="5702458" y="0"/>
                </a:lnTo>
                <a:lnTo>
                  <a:pt x="5702458" y="5331034"/>
                </a:lnTo>
                <a:lnTo>
                  <a:pt x="0" y="5331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58" r="-3077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4457" y="5277526"/>
            <a:ext cx="9878191" cy="5009474"/>
          </a:xfrm>
          <a:custGeom>
            <a:avLst/>
            <a:gdLst/>
            <a:ahLst/>
            <a:cxnLst/>
            <a:rect l="l" t="t" r="r" b="b"/>
            <a:pathLst>
              <a:path w="9283737" h="5009474">
                <a:moveTo>
                  <a:pt x="0" y="0"/>
                </a:moveTo>
                <a:lnTo>
                  <a:pt x="9283737" y="0"/>
                </a:lnTo>
                <a:lnTo>
                  <a:pt x="9283737" y="5009474"/>
                </a:lnTo>
                <a:lnTo>
                  <a:pt x="0" y="5009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5" b="-2370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91838" y="3704288"/>
            <a:ext cx="6947421" cy="41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spc="-117">
                <a:solidFill>
                  <a:srgbClr val="000000"/>
                </a:solidFill>
                <a:latin typeface="Montserrat"/>
              </a:rPr>
              <a:t>mladí do 35 let bez příjmového testu</a:t>
            </a: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spc="-117">
                <a:solidFill>
                  <a:srgbClr val="000000"/>
                </a:solidFill>
                <a:latin typeface="Montserrat"/>
              </a:rPr>
              <a:t>podporované profese bez příjmového testu</a:t>
            </a: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spc="-119">
                <a:solidFill>
                  <a:srgbClr val="000000"/>
                </a:solidFill>
                <a:latin typeface="Montserrat"/>
              </a:rPr>
              <a:t>příjem do 8. decilu (39 700 Kč čistého u 1. osoby, další + 0,5x pro dospělého a 0,3x dítě do 14 let)</a:t>
            </a:r>
          </a:p>
          <a:p>
            <a:pPr marL="1657350" lvl="2" indent="-552450" algn="l">
              <a:lnSpc>
                <a:spcPts val="3240"/>
              </a:lnSpc>
            </a:pPr>
            <a:endParaRPr lang="en-US" sz="3000" spc="-119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8616083" y="0"/>
            <a:ext cx="80962" cy="10286704"/>
          </a:xfrm>
          <a:prstGeom prst="line">
            <a:avLst/>
          </a:prstGeom>
          <a:ln w="1333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>
            <a:off x="4532899" y="-54258"/>
            <a:ext cx="80963" cy="10395517"/>
          </a:xfrm>
          <a:prstGeom prst="line">
            <a:avLst/>
          </a:prstGeom>
          <a:ln w="190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3619375" y="297"/>
            <a:ext cx="80963" cy="10395517"/>
          </a:xfrm>
          <a:prstGeom prst="line">
            <a:avLst/>
          </a:prstGeom>
          <a:ln w="7620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881065" y="0"/>
            <a:ext cx="80962" cy="10286258"/>
          </a:xfrm>
          <a:prstGeom prst="line">
            <a:avLst/>
          </a:prstGeom>
          <a:ln w="1333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8830392" y="-54666"/>
            <a:ext cx="80963" cy="10395517"/>
          </a:xfrm>
          <a:prstGeom prst="line">
            <a:avLst/>
          </a:prstGeom>
          <a:ln w="190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7693181" y="-109259"/>
            <a:ext cx="80963" cy="10395517"/>
          </a:xfrm>
          <a:prstGeom prst="line">
            <a:avLst/>
          </a:prstGeom>
          <a:ln w="95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>
            <a:off x="7540782" y="0"/>
            <a:ext cx="123826" cy="10285776"/>
          </a:xfrm>
          <a:prstGeom prst="line">
            <a:avLst/>
          </a:prstGeom>
          <a:ln w="476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7802716" y="0"/>
            <a:ext cx="104773" cy="10285776"/>
          </a:xfrm>
          <a:prstGeom prst="line">
            <a:avLst/>
          </a:prstGeom>
          <a:ln w="4762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15"/>
            <a:ext cx="4504684" cy="6291315"/>
          </a:xfrm>
          <a:custGeom>
            <a:avLst/>
            <a:gdLst/>
            <a:ahLst/>
            <a:cxnLst/>
            <a:rect l="l" t="t" r="r" b="b"/>
            <a:pathLst>
              <a:path w="4504684" h="6291315">
                <a:moveTo>
                  <a:pt x="0" y="0"/>
                </a:moveTo>
                <a:lnTo>
                  <a:pt x="4504684" y="0"/>
                </a:lnTo>
                <a:lnTo>
                  <a:pt x="4504684" y="6291315"/>
                </a:lnTo>
                <a:lnTo>
                  <a:pt x="0" y="6291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11" r="-860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9371" y="15"/>
            <a:ext cx="4965475" cy="4441817"/>
          </a:xfrm>
          <a:custGeom>
            <a:avLst/>
            <a:gdLst/>
            <a:ahLst/>
            <a:cxnLst/>
            <a:rect l="l" t="t" r="r" b="b"/>
            <a:pathLst>
              <a:path w="4965475" h="4441817">
                <a:moveTo>
                  <a:pt x="0" y="0"/>
                </a:moveTo>
                <a:lnTo>
                  <a:pt x="4965475" y="0"/>
                </a:lnTo>
                <a:lnTo>
                  <a:pt x="4965475" y="4441817"/>
                </a:lnTo>
                <a:lnTo>
                  <a:pt x="0" y="4441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10" r="-176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050" y="6119982"/>
            <a:ext cx="4504684" cy="4167020"/>
          </a:xfrm>
          <a:custGeom>
            <a:avLst/>
            <a:gdLst/>
            <a:ahLst/>
            <a:cxnLst/>
            <a:rect l="l" t="t" r="r" b="b"/>
            <a:pathLst>
              <a:path w="4504684" h="4167020">
                <a:moveTo>
                  <a:pt x="0" y="0"/>
                </a:moveTo>
                <a:lnTo>
                  <a:pt x="4504684" y="0"/>
                </a:lnTo>
                <a:lnTo>
                  <a:pt x="4504684" y="4167020"/>
                </a:lnTo>
                <a:lnTo>
                  <a:pt x="0" y="4167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31" r="-24830" b="-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29371" y="4436498"/>
            <a:ext cx="4965475" cy="5850502"/>
          </a:xfrm>
          <a:custGeom>
            <a:avLst/>
            <a:gdLst/>
            <a:ahLst/>
            <a:cxnLst/>
            <a:rect l="l" t="t" r="r" b="b"/>
            <a:pathLst>
              <a:path w="4965475" h="5850502">
                <a:moveTo>
                  <a:pt x="0" y="0"/>
                </a:moveTo>
                <a:lnTo>
                  <a:pt x="4965475" y="0"/>
                </a:lnTo>
                <a:lnTo>
                  <a:pt x="4965475" y="5850502"/>
                </a:lnTo>
                <a:lnTo>
                  <a:pt x="0" y="5850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577" r="-212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91836" y="1523318"/>
            <a:ext cx="7267464" cy="119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4"/>
              </a:lnSpc>
            </a:pPr>
            <a:r>
              <a:rPr lang="en-US" sz="5300" spc="-206">
                <a:solidFill>
                  <a:srgbClr val="000000"/>
                </a:solidFill>
                <a:latin typeface="Montserrat Bold"/>
              </a:rPr>
              <a:t>Sociální bydlení</a:t>
            </a:r>
          </a:p>
          <a:p>
            <a:pPr algn="l">
              <a:lnSpc>
                <a:spcPts val="3672"/>
              </a:lnSpc>
            </a:pPr>
            <a:r>
              <a:rPr lang="en-US" sz="3400" spc="-135">
                <a:solidFill>
                  <a:srgbClr val="000000"/>
                </a:solidFill>
                <a:latin typeface="Montserrat Bold"/>
              </a:rPr>
              <a:t>Podmnožina dostupného bydlení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1838" y="3704288"/>
            <a:ext cx="6947421" cy="412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osoby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v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bytové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nouzi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spc="-117">
                <a:solidFill>
                  <a:srgbClr val="000000"/>
                </a:solidFill>
                <a:latin typeface="Montserrat"/>
              </a:rPr>
              <a:t>bez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vlastní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nemovitosti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spc="-117">
                <a:solidFill>
                  <a:srgbClr val="000000"/>
                </a:solidFill>
                <a:latin typeface="Montserrat"/>
              </a:rPr>
              <a:t>do 6.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příjmového</a:t>
            </a:r>
            <a:r>
              <a:rPr lang="en-US" sz="3000" spc="-117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000" spc="-117" err="1">
                <a:solidFill>
                  <a:srgbClr val="000000"/>
                </a:solidFill>
                <a:latin typeface="Montserrat"/>
              </a:rPr>
              <a:t>decilu</a:t>
            </a: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3240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2484"/>
              </a:lnSpc>
            </a:pPr>
            <a:endParaRPr lang="en-US" sz="3000" spc="-117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2484"/>
              </a:lnSpc>
            </a:pP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např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rodiny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 s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nízkými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příjmy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senioři</a:t>
            </a:r>
            <a:r>
              <a:rPr lang="cs-CZ" sz="2300" spc="-89">
                <a:solidFill>
                  <a:srgbClr val="000000"/>
                </a:solidFill>
                <a:latin typeface="Montserrat"/>
              </a:rPr>
              <a:t> v bytové nouzi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,</a:t>
            </a:r>
            <a:r>
              <a:rPr lang="cs-CZ" sz="2300" spc="-8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jednotlivci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 s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nízkými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příjmy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00" spc="-89" err="1">
                <a:solidFill>
                  <a:srgbClr val="000000"/>
                </a:solidFill>
                <a:latin typeface="Montserrat"/>
              </a:rPr>
              <a:t>lidé</a:t>
            </a:r>
            <a:r>
              <a:rPr lang="en-US" sz="2300" spc="-89">
                <a:solidFill>
                  <a:srgbClr val="000000"/>
                </a:solidFill>
                <a:latin typeface="Montserrat"/>
              </a:rPr>
              <a:t> se</a:t>
            </a:r>
          </a:p>
          <a:p>
            <a:pPr algn="l">
              <a:lnSpc>
                <a:spcPts val="2484"/>
              </a:lnSpc>
            </a:pPr>
            <a:r>
              <a:rPr lang="en-US" sz="2300" spc="-91" err="1">
                <a:solidFill>
                  <a:srgbClr val="000000"/>
                </a:solidFill>
                <a:latin typeface="Montserrat"/>
              </a:rPr>
              <a:t>zdravotním</a:t>
            </a:r>
            <a:r>
              <a:rPr lang="en-US" sz="2300" spc="-91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spc="-91" err="1">
                <a:solidFill>
                  <a:srgbClr val="000000"/>
                </a:solidFill>
                <a:latin typeface="Montserrat"/>
              </a:rPr>
              <a:t>znevýhodněním</a:t>
            </a:r>
            <a:r>
              <a:rPr lang="en-US" sz="2300" spc="-91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2300" spc="-91" err="1">
                <a:solidFill>
                  <a:srgbClr val="000000"/>
                </a:solidFill>
                <a:latin typeface="Montserrat"/>
              </a:rPr>
              <a:t>duševní</a:t>
            </a:r>
            <a:r>
              <a:rPr lang="en-US" sz="2300" spc="-91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00" spc="-91" err="1">
                <a:solidFill>
                  <a:srgbClr val="000000"/>
                </a:solidFill>
                <a:latin typeface="Montserrat"/>
              </a:rPr>
              <a:t>fyzické</a:t>
            </a:r>
            <a:r>
              <a:rPr lang="en-US" sz="2300" spc="-91">
                <a:solidFill>
                  <a:srgbClr val="000000"/>
                </a:solidFill>
                <a:latin typeface="Montserrat"/>
              </a:rPr>
              <a:t>)</a:t>
            </a:r>
          </a:p>
          <a:p>
            <a:pPr marL="1657350" lvl="2" indent="-552450" algn="l">
              <a:lnSpc>
                <a:spcPts val="3240"/>
              </a:lnSpc>
            </a:pPr>
            <a:endParaRPr lang="en-US" sz="2300" spc="-9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4288890" y="-54258"/>
            <a:ext cx="80963" cy="10395517"/>
          </a:xfrm>
          <a:prstGeom prst="line">
            <a:avLst/>
          </a:prstGeom>
          <a:ln w="10477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4532899" y="-54258"/>
            <a:ext cx="80963" cy="10395517"/>
          </a:xfrm>
          <a:prstGeom prst="line">
            <a:avLst/>
          </a:prstGeom>
          <a:ln w="190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4644814" y="0"/>
            <a:ext cx="121447" cy="10286444"/>
          </a:xfrm>
          <a:prstGeom prst="line">
            <a:avLst/>
          </a:prstGeom>
          <a:ln w="142875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7958991" y="-54592"/>
            <a:ext cx="80963" cy="10395517"/>
          </a:xfrm>
          <a:prstGeom prst="line">
            <a:avLst/>
          </a:prstGeom>
          <a:ln w="571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4685299" y="98142"/>
            <a:ext cx="80963" cy="10395517"/>
          </a:xfrm>
          <a:prstGeom prst="line">
            <a:avLst/>
          </a:prstGeom>
          <a:ln w="190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>
            <a:off x="2957067" y="-53925"/>
            <a:ext cx="80963" cy="10395517"/>
          </a:xfrm>
          <a:prstGeom prst="line">
            <a:avLst/>
          </a:prstGeom>
          <a:ln w="95250" cap="flat">
            <a:solidFill>
              <a:srgbClr val="F8F8F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90909" y="0"/>
            <a:ext cx="5106177" cy="10287000"/>
          </a:xfrm>
          <a:custGeom>
            <a:avLst/>
            <a:gdLst/>
            <a:ahLst/>
            <a:cxnLst/>
            <a:rect l="l" t="t" r="r" b="b"/>
            <a:pathLst>
              <a:path w="5106177" h="10287000">
                <a:moveTo>
                  <a:pt x="0" y="0"/>
                </a:moveTo>
                <a:lnTo>
                  <a:pt x="5106177" y="0"/>
                </a:lnTo>
                <a:lnTo>
                  <a:pt x="51061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904" r="-951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24523" y="0"/>
            <a:ext cx="5106177" cy="10287000"/>
          </a:xfrm>
          <a:custGeom>
            <a:avLst/>
            <a:gdLst/>
            <a:ahLst/>
            <a:cxnLst/>
            <a:rect l="l" t="t" r="r" b="b"/>
            <a:pathLst>
              <a:path w="5106177" h="10287000">
                <a:moveTo>
                  <a:pt x="0" y="0"/>
                </a:moveTo>
                <a:lnTo>
                  <a:pt x="5106177" y="0"/>
                </a:lnTo>
                <a:lnTo>
                  <a:pt x="51061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547" r="-255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299" y="0"/>
            <a:ext cx="5106177" cy="10287000"/>
          </a:xfrm>
          <a:custGeom>
            <a:avLst/>
            <a:gdLst/>
            <a:ahLst/>
            <a:cxnLst/>
            <a:rect l="l" t="t" r="r" b="b"/>
            <a:pathLst>
              <a:path w="5106177" h="10287000">
                <a:moveTo>
                  <a:pt x="0" y="0"/>
                </a:moveTo>
                <a:lnTo>
                  <a:pt x="5106177" y="0"/>
                </a:lnTo>
                <a:lnTo>
                  <a:pt x="51061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25" r="-19676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57299" y="8873265"/>
            <a:ext cx="5106178" cy="1413735"/>
            <a:chOff x="0" y="0"/>
            <a:chExt cx="6808238" cy="188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08216" cy="1884934"/>
            </a:xfrm>
            <a:custGeom>
              <a:avLst/>
              <a:gdLst/>
              <a:ahLst/>
              <a:cxnLst/>
              <a:rect l="l" t="t" r="r" b="b"/>
              <a:pathLst>
                <a:path w="6808216" h="1884934">
                  <a:moveTo>
                    <a:pt x="0" y="0"/>
                  </a:moveTo>
                  <a:lnTo>
                    <a:pt x="6808216" y="0"/>
                  </a:lnTo>
                  <a:lnTo>
                    <a:pt x="6808216" y="1884934"/>
                  </a:lnTo>
                  <a:lnTo>
                    <a:pt x="0" y="1884934"/>
                  </a:lnTo>
                  <a:close/>
                </a:path>
              </a:pathLst>
            </a:custGeom>
            <a:solidFill>
              <a:srgbClr val="000000">
                <a:alpha val="6549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6808238" cy="18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r>
                <a:rPr lang="en-US" sz="3300" spc="-131">
                  <a:solidFill>
                    <a:srgbClr val="F8F8F8"/>
                  </a:solidFill>
                  <a:latin typeface="Montserrat Bold"/>
                </a:rPr>
                <a:t>VÝSTAVBA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90911" y="8873265"/>
            <a:ext cx="5106178" cy="1413735"/>
            <a:chOff x="0" y="0"/>
            <a:chExt cx="6808238" cy="18849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08216" cy="1884934"/>
            </a:xfrm>
            <a:custGeom>
              <a:avLst/>
              <a:gdLst/>
              <a:ahLst/>
              <a:cxnLst/>
              <a:rect l="l" t="t" r="r" b="b"/>
              <a:pathLst>
                <a:path w="6808216" h="1884934">
                  <a:moveTo>
                    <a:pt x="0" y="0"/>
                  </a:moveTo>
                  <a:lnTo>
                    <a:pt x="6808216" y="0"/>
                  </a:lnTo>
                  <a:lnTo>
                    <a:pt x="6808216" y="1884934"/>
                  </a:lnTo>
                  <a:lnTo>
                    <a:pt x="0" y="1884934"/>
                  </a:lnTo>
                  <a:close/>
                </a:path>
              </a:pathLst>
            </a:custGeom>
            <a:solidFill>
              <a:srgbClr val="000000">
                <a:alpha val="6549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6808238" cy="18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r>
                <a:rPr lang="en-US" sz="3300" spc="-131">
                  <a:solidFill>
                    <a:srgbClr val="F8F8F8"/>
                  </a:solidFill>
                  <a:latin typeface="Montserrat Bold"/>
                </a:rPr>
                <a:t>NÁKUP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4522" y="8873265"/>
            <a:ext cx="5106178" cy="1413735"/>
            <a:chOff x="0" y="0"/>
            <a:chExt cx="6808238" cy="18849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08216" cy="1884934"/>
            </a:xfrm>
            <a:custGeom>
              <a:avLst/>
              <a:gdLst/>
              <a:ahLst/>
              <a:cxnLst/>
              <a:rect l="l" t="t" r="r" b="b"/>
              <a:pathLst>
                <a:path w="6808216" h="1884934">
                  <a:moveTo>
                    <a:pt x="0" y="0"/>
                  </a:moveTo>
                  <a:lnTo>
                    <a:pt x="6808216" y="0"/>
                  </a:lnTo>
                  <a:lnTo>
                    <a:pt x="6808216" y="1884934"/>
                  </a:lnTo>
                  <a:lnTo>
                    <a:pt x="0" y="1884934"/>
                  </a:lnTo>
                  <a:close/>
                </a:path>
              </a:pathLst>
            </a:custGeom>
            <a:solidFill>
              <a:srgbClr val="000000">
                <a:alpha val="6549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6808238" cy="18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r>
                <a:rPr lang="en-US" sz="3300" spc="-131">
                  <a:solidFill>
                    <a:srgbClr val="F8F8F8"/>
                  </a:solidFill>
                  <a:latin typeface="Montserrat Bold"/>
                </a:rPr>
                <a:t>OBNOVA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90909" y="0"/>
            <a:ext cx="5106177" cy="10287000"/>
          </a:xfrm>
          <a:custGeom>
            <a:avLst/>
            <a:gdLst/>
            <a:ahLst/>
            <a:cxnLst/>
            <a:rect l="l" t="t" r="r" b="b"/>
            <a:pathLst>
              <a:path w="5106177" h="10287000">
                <a:moveTo>
                  <a:pt x="0" y="0"/>
                </a:moveTo>
                <a:lnTo>
                  <a:pt x="5106177" y="0"/>
                </a:lnTo>
                <a:lnTo>
                  <a:pt x="51061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904" r="-951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24523" y="0"/>
            <a:ext cx="5106177" cy="10287000"/>
          </a:xfrm>
          <a:custGeom>
            <a:avLst/>
            <a:gdLst/>
            <a:ahLst/>
            <a:cxnLst/>
            <a:rect l="l" t="t" r="r" b="b"/>
            <a:pathLst>
              <a:path w="5106177" h="10287000">
                <a:moveTo>
                  <a:pt x="0" y="0"/>
                </a:moveTo>
                <a:lnTo>
                  <a:pt x="5106177" y="0"/>
                </a:lnTo>
                <a:lnTo>
                  <a:pt x="51061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547" r="-255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299" y="0"/>
            <a:ext cx="5106177" cy="10287000"/>
          </a:xfrm>
          <a:custGeom>
            <a:avLst/>
            <a:gdLst/>
            <a:ahLst/>
            <a:cxnLst/>
            <a:rect l="l" t="t" r="r" b="b"/>
            <a:pathLst>
              <a:path w="5106177" h="10287000">
                <a:moveTo>
                  <a:pt x="0" y="0"/>
                </a:moveTo>
                <a:lnTo>
                  <a:pt x="5106177" y="0"/>
                </a:lnTo>
                <a:lnTo>
                  <a:pt x="51061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25" r="-19676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57299" y="0"/>
            <a:ext cx="5106178" cy="1861600"/>
            <a:chOff x="0" y="0"/>
            <a:chExt cx="6808238" cy="24821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08216" cy="2482088"/>
            </a:xfrm>
            <a:custGeom>
              <a:avLst/>
              <a:gdLst/>
              <a:ahLst/>
              <a:cxnLst/>
              <a:rect l="l" t="t" r="r" b="b"/>
              <a:pathLst>
                <a:path w="6808216" h="2482088">
                  <a:moveTo>
                    <a:pt x="0" y="0"/>
                  </a:moveTo>
                  <a:lnTo>
                    <a:pt x="6808216" y="0"/>
                  </a:lnTo>
                  <a:lnTo>
                    <a:pt x="6808216" y="2482088"/>
                  </a:lnTo>
                  <a:lnTo>
                    <a:pt x="0" y="2482088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6808238" cy="2444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r>
                <a:rPr lang="en-US" sz="3300" spc="-131">
                  <a:solidFill>
                    <a:srgbClr val="FFFFFF"/>
                  </a:solidFill>
                  <a:latin typeface="Montserrat Bold"/>
                </a:rPr>
                <a:t>VÝSTAVBA</a:t>
              </a:r>
            </a:p>
            <a:p>
              <a:pPr algn="ctr">
                <a:lnSpc>
                  <a:spcPts val="2916"/>
                </a:lnSpc>
              </a:pPr>
              <a:r>
                <a:rPr lang="en-US" sz="2700" spc="-107">
                  <a:solidFill>
                    <a:srgbClr val="FFFFFF"/>
                  </a:solidFill>
                  <a:latin typeface="Montserrat"/>
                </a:rPr>
                <a:t>(cena cca 40-80 tis m²)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299" y="1861600"/>
            <a:ext cx="5105010" cy="8636013"/>
            <a:chOff x="0" y="0"/>
            <a:chExt cx="1344529" cy="22745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4529" cy="2274506"/>
            </a:xfrm>
            <a:custGeom>
              <a:avLst/>
              <a:gdLst/>
              <a:ahLst/>
              <a:cxnLst/>
              <a:rect l="l" t="t" r="r" b="b"/>
              <a:pathLst>
                <a:path w="1344529" h="2274506">
                  <a:moveTo>
                    <a:pt x="0" y="0"/>
                  </a:moveTo>
                  <a:lnTo>
                    <a:pt x="1344529" y="0"/>
                  </a:lnTo>
                  <a:lnTo>
                    <a:pt x="1344529" y="2274506"/>
                  </a:lnTo>
                  <a:lnTo>
                    <a:pt x="0" y="2274506"/>
                  </a:lnTo>
                  <a:close/>
                </a:path>
              </a:pathLst>
            </a:custGeom>
            <a:solidFill>
              <a:srgbClr val="262626">
                <a:alpha val="74902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1344529" cy="221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90911" y="0"/>
            <a:ext cx="5106178" cy="1861600"/>
            <a:chOff x="0" y="0"/>
            <a:chExt cx="6808238" cy="24821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08216" cy="2482088"/>
            </a:xfrm>
            <a:custGeom>
              <a:avLst/>
              <a:gdLst/>
              <a:ahLst/>
              <a:cxnLst/>
              <a:rect l="l" t="t" r="r" b="b"/>
              <a:pathLst>
                <a:path w="6808216" h="2482088">
                  <a:moveTo>
                    <a:pt x="0" y="0"/>
                  </a:moveTo>
                  <a:lnTo>
                    <a:pt x="6808216" y="0"/>
                  </a:lnTo>
                  <a:lnTo>
                    <a:pt x="6808216" y="2482088"/>
                  </a:lnTo>
                  <a:lnTo>
                    <a:pt x="0" y="2482088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6808238" cy="2444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4"/>
                </a:lnSpc>
              </a:pPr>
              <a:r>
                <a:rPr lang="en-US" sz="3300" spc="-131">
                  <a:solidFill>
                    <a:srgbClr val="FFFFFF"/>
                  </a:solidFill>
                  <a:latin typeface="Montserrat Bold"/>
                </a:rPr>
                <a:t>NÁKUP</a:t>
              </a:r>
            </a:p>
            <a:p>
              <a:pPr algn="ctr">
                <a:lnSpc>
                  <a:spcPts val="2916"/>
                </a:lnSpc>
              </a:pPr>
              <a:r>
                <a:rPr lang="en-US" sz="2700" spc="-107">
                  <a:solidFill>
                    <a:srgbClr val="FFFFFF"/>
                  </a:solidFill>
                  <a:latin typeface="Montserrat"/>
                </a:rPr>
                <a:t>(cena cca 40 tis m²)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92079" y="1861600"/>
            <a:ext cx="5105010" cy="8636013"/>
            <a:chOff x="0" y="0"/>
            <a:chExt cx="1344529" cy="22745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4529" cy="2274506"/>
            </a:xfrm>
            <a:custGeom>
              <a:avLst/>
              <a:gdLst/>
              <a:ahLst/>
              <a:cxnLst/>
              <a:rect l="l" t="t" r="r" b="b"/>
              <a:pathLst>
                <a:path w="1344529" h="2274506">
                  <a:moveTo>
                    <a:pt x="0" y="0"/>
                  </a:moveTo>
                  <a:lnTo>
                    <a:pt x="1344529" y="0"/>
                  </a:lnTo>
                  <a:lnTo>
                    <a:pt x="1344529" y="2274506"/>
                  </a:lnTo>
                  <a:lnTo>
                    <a:pt x="0" y="2274506"/>
                  </a:lnTo>
                  <a:close/>
                </a:path>
              </a:pathLst>
            </a:custGeom>
            <a:solidFill>
              <a:srgbClr val="262626">
                <a:alpha val="7490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1344529" cy="221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918196" y="2873911"/>
            <a:ext cx="4452777" cy="564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spc="-214">
                <a:solidFill>
                  <a:srgbClr val="F8F8F8"/>
                </a:solidFill>
                <a:latin typeface="Open Sans Bold"/>
              </a:rPr>
              <a:t>+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rychlý proces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málo neznámých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posilování kontroly nad územím</a:t>
            </a: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44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7700"/>
              </a:lnSpc>
            </a:pPr>
            <a:r>
              <a:rPr lang="en-US" sz="5500" spc="-214">
                <a:solidFill>
                  <a:srgbClr val="F8F8F8"/>
                </a:solidFill>
                <a:latin typeface="Open Sans Bold"/>
              </a:rPr>
              <a:t>-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výhledově více rekonstrukcí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lítost, pokud by ceny ještě klesly</a:t>
            </a: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1925689" y="0"/>
            <a:ext cx="5105011" cy="1861600"/>
            <a:chOff x="0" y="0"/>
            <a:chExt cx="1344530" cy="4902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44530" cy="490298"/>
            </a:xfrm>
            <a:custGeom>
              <a:avLst/>
              <a:gdLst/>
              <a:ahLst/>
              <a:cxnLst/>
              <a:rect l="l" t="t" r="r" b="b"/>
              <a:pathLst>
                <a:path w="1344530" h="490298">
                  <a:moveTo>
                    <a:pt x="0" y="0"/>
                  </a:moveTo>
                  <a:lnTo>
                    <a:pt x="1344530" y="0"/>
                  </a:lnTo>
                  <a:lnTo>
                    <a:pt x="1344530" y="490298"/>
                  </a:lnTo>
                  <a:lnTo>
                    <a:pt x="0" y="490298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344530" cy="433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83999" y="2873911"/>
            <a:ext cx="4452777" cy="651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spc="-214">
                <a:solidFill>
                  <a:srgbClr val="F8F8F8"/>
                </a:solidFill>
                <a:latin typeface="Open Sans Bold"/>
              </a:rPr>
              <a:t>+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zužitkování vlastních pozemků</a:t>
            </a: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7700"/>
              </a:lnSpc>
            </a:pPr>
            <a:r>
              <a:rPr lang="en-US" sz="5500" spc="-214">
                <a:solidFill>
                  <a:srgbClr val="F8F8F8"/>
                </a:solidFill>
                <a:latin typeface="Open Sans Bold"/>
              </a:rPr>
              <a:t>-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nestabilní dodavatelské řetězce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nevypočitatelný vývoj cen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zdlouhavá příprava 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nepotřeba nových bytů</a:t>
            </a: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924523" y="483125"/>
            <a:ext cx="510501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F8F8F8"/>
                </a:solidFill>
                <a:latin typeface="Montserrat Bold"/>
              </a:rPr>
              <a:t>REKONSTRUKCE/ MODERNIZACE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924523" y="1861600"/>
            <a:ext cx="5105010" cy="8636013"/>
            <a:chOff x="0" y="0"/>
            <a:chExt cx="1344529" cy="22745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4529" cy="2274506"/>
            </a:xfrm>
            <a:custGeom>
              <a:avLst/>
              <a:gdLst/>
              <a:ahLst/>
              <a:cxnLst/>
              <a:rect l="l" t="t" r="r" b="b"/>
              <a:pathLst>
                <a:path w="1344529" h="2274506">
                  <a:moveTo>
                    <a:pt x="0" y="0"/>
                  </a:moveTo>
                  <a:lnTo>
                    <a:pt x="1344529" y="0"/>
                  </a:lnTo>
                  <a:lnTo>
                    <a:pt x="1344529" y="2274506"/>
                  </a:lnTo>
                  <a:lnTo>
                    <a:pt x="0" y="2274506"/>
                  </a:lnTo>
                  <a:close/>
                </a:path>
              </a:pathLst>
            </a:custGeom>
            <a:solidFill>
              <a:srgbClr val="262626">
                <a:alpha val="74902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57150"/>
              <a:ext cx="1344529" cy="2217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250640" y="2878463"/>
            <a:ext cx="4452777" cy="6039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spc="-214">
                <a:solidFill>
                  <a:srgbClr val="F8F8F8"/>
                </a:solidFill>
                <a:latin typeface="Open Sans Bold"/>
              </a:rPr>
              <a:t>+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snížení provozních nákladů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dříve nebo později to musí být</a:t>
            </a: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44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30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  <a:p>
            <a:pPr algn="ctr">
              <a:lnSpc>
                <a:spcPts val="7700"/>
              </a:lnSpc>
            </a:pPr>
            <a:r>
              <a:rPr lang="en-US" sz="5500" spc="-214">
                <a:solidFill>
                  <a:srgbClr val="F8F8F8"/>
                </a:solidFill>
                <a:latin typeface="Open Sans Bold"/>
              </a:rPr>
              <a:t>-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náročná příprava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nestabilní dodavatelské řetězce</a:t>
            </a:r>
          </a:p>
          <a:p>
            <a:pPr algn="ctr">
              <a:lnSpc>
                <a:spcPts val="3500"/>
              </a:lnSpc>
            </a:pPr>
            <a:r>
              <a:rPr lang="en-US" sz="2500" spc="-97">
                <a:solidFill>
                  <a:srgbClr val="F8F8F8"/>
                </a:solidFill>
                <a:latin typeface="Open Sans"/>
              </a:rPr>
              <a:t>nevypočitatelný vývoj cen</a:t>
            </a:r>
          </a:p>
          <a:p>
            <a:pPr algn="ctr">
              <a:lnSpc>
                <a:spcPts val="3780"/>
              </a:lnSpc>
            </a:pPr>
            <a:endParaRPr lang="en-US" sz="2500" spc="-97">
              <a:solidFill>
                <a:srgbClr val="F8F8F8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4074414"/>
            <a:ext cx="15590520" cy="219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5300" spc="-211">
                <a:solidFill>
                  <a:srgbClr val="000000"/>
                </a:solidFill>
                <a:latin typeface="Montserrat Bold"/>
              </a:rPr>
              <a:t>Jaké výzvy budou v roce 2024-2026 </a:t>
            </a:r>
          </a:p>
          <a:p>
            <a:pPr algn="l">
              <a:lnSpc>
                <a:spcPts val="5724"/>
              </a:lnSpc>
            </a:pPr>
            <a:r>
              <a:rPr lang="en-US" sz="5300" spc="-211">
                <a:solidFill>
                  <a:srgbClr val="000000"/>
                </a:solidFill>
                <a:latin typeface="Montserrat Bold"/>
              </a:rPr>
              <a:t>vyhlášené na podporu kapacit nájemního bydlení?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7576" y="0"/>
            <a:ext cx="3903974" cy="10287000"/>
            <a:chOff x="0" y="0"/>
            <a:chExt cx="5205299" cy="1470812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205299" cy="14708120"/>
            </a:xfrm>
            <a:prstGeom prst="rect">
              <a:avLst/>
            </a:prstGeom>
            <a:solidFill>
              <a:srgbClr val="D0DBC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635532" y="6421080"/>
            <a:ext cx="3733576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799">
                <a:solidFill>
                  <a:srgbClr val="FFFFFF"/>
                </a:solidFill>
                <a:latin typeface="Montserrat Bold"/>
              </a:rPr>
              <a:t>VÝZVA: NÁJEMNÍ BYDLENÍ (NPO)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088902" y="0"/>
            <a:ext cx="3903974" cy="10287000"/>
            <a:chOff x="0" y="0"/>
            <a:chExt cx="5205299" cy="1509549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205299" cy="15095491"/>
            </a:xfrm>
            <a:prstGeom prst="rect">
              <a:avLst/>
            </a:prstGeom>
            <a:solidFill>
              <a:srgbClr val="CBA7A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297676" y="0"/>
            <a:ext cx="3903974" cy="10287000"/>
            <a:chOff x="0" y="0"/>
            <a:chExt cx="5205299" cy="14735790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205299" cy="14735790"/>
            </a:xfrm>
            <a:prstGeom prst="rect">
              <a:avLst/>
            </a:prstGeom>
            <a:solidFill>
              <a:srgbClr val="D38B6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888226" y="6317195"/>
            <a:ext cx="775195" cy="771295"/>
            <a:chOff x="0" y="0"/>
            <a:chExt cx="585091" cy="5821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506450" y="0"/>
            <a:ext cx="3903974" cy="10287000"/>
            <a:chOff x="0" y="0"/>
            <a:chExt cx="5205299" cy="15399853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5205299" cy="15399853"/>
            </a:xfrm>
            <a:prstGeom prst="rect">
              <a:avLst/>
            </a:prstGeom>
            <a:solidFill>
              <a:srgbClr val="9FACC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463669" y="6298246"/>
            <a:ext cx="775195" cy="771295"/>
            <a:chOff x="0" y="0"/>
            <a:chExt cx="585091" cy="5821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5674628" y="6317195"/>
            <a:ext cx="775195" cy="771295"/>
            <a:chOff x="0" y="0"/>
            <a:chExt cx="585091" cy="5821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5091" cy="582147"/>
            </a:xfrm>
            <a:custGeom>
              <a:avLst/>
              <a:gdLst/>
              <a:ahLst/>
              <a:cxnLst/>
              <a:rect l="l" t="t" r="r" b="b"/>
              <a:pathLst>
                <a:path w="585091" h="582147">
                  <a:moveTo>
                    <a:pt x="0" y="0"/>
                  </a:moveTo>
                  <a:lnTo>
                    <a:pt x="585091" y="0"/>
                  </a:lnTo>
                  <a:lnTo>
                    <a:pt x="585091" y="582147"/>
                  </a:lnTo>
                  <a:lnTo>
                    <a:pt x="0" y="582147"/>
                  </a:lnTo>
                  <a:close/>
                </a:path>
              </a:pathLst>
            </a:custGeom>
            <a:solidFill>
              <a:srgbClr val="26262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087475" y="6317195"/>
            <a:ext cx="3072783" cy="1786098"/>
            <a:chOff x="0" y="0"/>
            <a:chExt cx="4097043" cy="238146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33593" cy="1028393"/>
              <a:chOff x="0" y="0"/>
              <a:chExt cx="585091" cy="5821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85091" cy="582147"/>
              </a:xfrm>
              <a:custGeom>
                <a:avLst/>
                <a:gdLst/>
                <a:ahLst/>
                <a:cxnLst/>
                <a:rect l="l" t="t" r="r" b="b"/>
                <a:pathLst>
                  <a:path w="585091" h="582147">
                    <a:moveTo>
                      <a:pt x="0" y="0"/>
                    </a:moveTo>
                    <a:lnTo>
                      <a:pt x="585091" y="0"/>
                    </a:lnTo>
                    <a:lnTo>
                      <a:pt x="585091" y="582147"/>
                    </a:lnTo>
                    <a:lnTo>
                      <a:pt x="0" y="582147"/>
                    </a:lnTo>
                    <a:close/>
                  </a:path>
                </a:pathLst>
              </a:custGeom>
              <a:solidFill>
                <a:srgbClr val="262626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0" y="1526530"/>
              <a:ext cx="4097043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34"/>
                </a:lnSpc>
              </a:pPr>
              <a:r>
                <a:rPr lang="en-US" sz="2300">
                  <a:solidFill>
                    <a:srgbClr val="262626"/>
                  </a:solidFill>
                  <a:latin typeface="Montserrat Bold"/>
                </a:rPr>
                <a:t>BYTOVÉ DOMY BEZ BARIÉR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9052" y="244655"/>
              <a:ext cx="835490" cy="533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60"/>
                </a:lnSpc>
              </a:pPr>
              <a:r>
                <a:rPr lang="en-US" sz="2633">
                  <a:solidFill>
                    <a:srgbClr val="F8F8F8"/>
                  </a:solidFill>
                  <a:latin typeface="Montserrat Medium"/>
                </a:rPr>
                <a:t>04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63669" y="7447905"/>
            <a:ext cx="3072783" cy="65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4"/>
              </a:lnSpc>
            </a:pPr>
            <a:r>
              <a:rPr lang="en-US" sz="2304">
                <a:solidFill>
                  <a:srgbClr val="262626"/>
                </a:solidFill>
                <a:latin typeface="Montserrat Bold"/>
              </a:rPr>
              <a:t>IROP+ SOCIÁLNÍ BYDLENÍ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37958" y="6481737"/>
            <a:ext cx="626617" cy="39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633">
                <a:solidFill>
                  <a:srgbClr val="F8F8F8"/>
                </a:solidFill>
                <a:latin typeface="Montserrat Medium"/>
              </a:rPr>
              <a:t>01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74628" y="7466854"/>
            <a:ext cx="3072783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4"/>
              </a:lnSpc>
            </a:pPr>
            <a:r>
              <a:rPr lang="en-US" sz="2300">
                <a:solidFill>
                  <a:srgbClr val="262626"/>
                </a:solidFill>
                <a:latin typeface="Montserrat Bold"/>
              </a:rPr>
              <a:t>VÝZVA: DOSTUPNÉ NÁJEMNÍ BYDLENÍ (NPO)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48917" y="6500686"/>
            <a:ext cx="626617" cy="39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633">
                <a:solidFill>
                  <a:srgbClr val="F8F8F8"/>
                </a:solidFill>
                <a:latin typeface="Montserrat Medium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88226" y="7466854"/>
            <a:ext cx="307278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4"/>
              </a:lnSpc>
            </a:pPr>
            <a:r>
              <a:rPr lang="en-US" sz="2300">
                <a:solidFill>
                  <a:srgbClr val="262626"/>
                </a:solidFill>
                <a:latin typeface="Montserrat Bold"/>
              </a:rPr>
              <a:t>TECHNICKÁ INFRASTRUKTURA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62515" y="6500686"/>
            <a:ext cx="626617" cy="39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633">
                <a:solidFill>
                  <a:srgbClr val="F8F8F8"/>
                </a:solidFill>
                <a:latin typeface="Montserrat Medium"/>
              </a:rPr>
              <a:t>03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5D5F17B0FEC448BF823F91F2C45A39" ma:contentTypeVersion="19" ma:contentTypeDescription="Vytvoří nový dokument" ma:contentTypeScope="" ma:versionID="728807b1a9a4e2117f303f396a8755e7">
  <xsd:schema xmlns:xsd="http://www.w3.org/2001/XMLSchema" xmlns:xs="http://www.w3.org/2001/XMLSchema" xmlns:p="http://schemas.microsoft.com/office/2006/metadata/properties" xmlns:ns2="095eb9f8-e3dd-41a2-b5ab-57e91d21a1b2" xmlns:ns3="7b6633c3-5014-4f25-a6f0-53f68fd5c19b" targetNamespace="http://schemas.microsoft.com/office/2006/metadata/properties" ma:root="true" ma:fieldsID="854db70b15e5f538b915de0d4d4ea9c3" ns2:_="" ns3:_="">
    <xsd:import namespace="095eb9f8-e3dd-41a2-b5ab-57e91d21a1b2"/>
    <xsd:import namespace="7b6633c3-5014-4f25-a6f0-53f68fd5c1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NKU1_x002e_zadost" minOccurs="0"/>
                <xsd:element ref="ns2:typdokumentu" minOccurs="0"/>
                <xsd:element ref="ns2:projekt" minOccurs="0"/>
                <xsd:element ref="ns2:MediaServiceSearchProperties" minOccurs="0"/>
                <xsd:element ref="ns2:p_x016f_vo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eb9f8-e3dd-41a2-b5ab-57e91d21a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e97acfe-e349-49a2-9112-0b04129138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KU1_x002e_zadost" ma:index="22" nillable="true" ma:displayName="NKU 1. zadost" ma:default="0" ma:format="Dropdown" ma:indexed="true" ma:internalName="NKU1_x002e_zadost">
      <xsd:simpleType>
        <xsd:restriction base="dms:Boolean"/>
      </xsd:simpleType>
    </xsd:element>
    <xsd:element name="typdokumentu" ma:index="23" nillable="true" ma:displayName="typ dokumentu" ma:format="Dropdown" ma:internalName="typdokumentu">
      <xsd:simpleType>
        <xsd:restriction base="dms:Text">
          <xsd:maxLength value="255"/>
        </xsd:restriction>
      </xsd:simpleType>
    </xsd:element>
    <xsd:element name="projekt" ma:index="24" nillable="true" ma:displayName="projekt" ma:format="Dropdown" ma:internalName="projekt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_x016f_vod" ma:index="26" nillable="true" ma:displayName="původ" ma:format="Dropdown" ma:internalName="p_x016f_vo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633c3-5014-4f25-a6f0-53f68fd5c1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7bff91b-427b-4b44-8aca-d64eb34af0d1}" ma:internalName="TaxCatchAll" ma:showField="CatchAllData" ma:web="7b6633c3-5014-4f25-a6f0-53f68fd5c1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KU1_x002e_zadost xmlns="095eb9f8-e3dd-41a2-b5ab-57e91d21a1b2">false</NKU1_x002e_zadost>
    <projekt xmlns="095eb9f8-e3dd-41a2-b5ab-57e91d21a1b2" xsi:nil="true"/>
    <lcf76f155ced4ddcb4097134ff3c332f xmlns="095eb9f8-e3dd-41a2-b5ab-57e91d21a1b2">
      <Terms xmlns="http://schemas.microsoft.com/office/infopath/2007/PartnerControls"/>
    </lcf76f155ced4ddcb4097134ff3c332f>
    <typdokumentu xmlns="095eb9f8-e3dd-41a2-b5ab-57e91d21a1b2" xsi:nil="true"/>
    <TaxCatchAll xmlns="7b6633c3-5014-4f25-a6f0-53f68fd5c19b" xsi:nil="true"/>
    <p_x016f_vod xmlns="095eb9f8-e3dd-41a2-b5ab-57e91d21a1b2" xsi:nil="true"/>
  </documentManagement>
</p:properties>
</file>

<file path=customXml/itemProps1.xml><?xml version="1.0" encoding="utf-8"?>
<ds:datastoreItem xmlns:ds="http://schemas.openxmlformats.org/officeDocument/2006/customXml" ds:itemID="{5C404D5D-AFCF-48F2-8058-74B5CFDF754D}">
  <ds:schemaRefs>
    <ds:schemaRef ds:uri="095eb9f8-e3dd-41a2-b5ab-57e91d21a1b2"/>
    <ds:schemaRef ds:uri="7b6633c3-5014-4f25-a6f0-53f68fd5c1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29B352-842B-4CE8-90ED-6BFA3B14A6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5E9417-EFBB-4411-8A59-D783E155F4BE}">
  <ds:schemaRefs>
    <ds:schemaRef ds:uri="095eb9f8-e3dd-41a2-b5ab-57e91d21a1b2"/>
    <ds:schemaRef ds:uri="7b6633c3-5014-4f25-a6f0-53f68fd5c1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2085</Words>
  <Application>Microsoft Office PowerPoint</Application>
  <PresentationFormat>Vlastní</PresentationFormat>
  <Paragraphs>463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Montserrat</vt:lpstr>
      <vt:lpstr>Montserrat Bold</vt:lpstr>
      <vt:lpstr>Montserrat Bold Italics</vt:lpstr>
      <vt:lpstr>Montserrat Italics</vt:lpstr>
      <vt:lpstr>Montserrat Medium</vt:lpstr>
      <vt:lpstr>Open Sans</vt:lpstr>
      <vt:lpstr>Open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IROP+ Sociální bydlení</dc:title>
  <dc:creator>Buociková Eliška</dc:creator>
  <cp:lastModifiedBy>Aresta Veronika</cp:lastModifiedBy>
  <cp:revision>1</cp:revision>
  <dcterms:created xsi:type="dcterms:W3CDTF">2006-08-16T00:00:00Z</dcterms:created>
  <dcterms:modified xsi:type="dcterms:W3CDTF">2025-01-20T12:52:36Z</dcterms:modified>
  <dc:identifier>DAFxr1jxGyE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0x010100B85D5F17B0FEC448BF823F91F2C45A39</vt:lpwstr>
  </property>
  <property fmtid="{D5CDD505-2E9C-101B-9397-08002B2CF9AE}" pid="3" name="MediaServiceImageTags">
    <vt:lpwstr/>
  </property>
</Properties>
</file>