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3"/>
  </p:sldMasterIdLst>
  <p:notesMasterIdLst>
    <p:notesMasterId r:id="rId11"/>
  </p:notesMasterIdLst>
  <p:sldIdLst>
    <p:sldId id="256" r:id="rId4"/>
    <p:sldId id="269" r:id="rId5"/>
    <p:sldId id="276" r:id="rId6"/>
    <p:sldId id="492" r:id="rId7"/>
    <p:sldId id="493" r:id="rId8"/>
    <p:sldId id="494" r:id="rId9"/>
    <p:sldId id="496" r:id="rId10"/>
  </p:sldIdLst>
  <p:sldSz cx="18288000" cy="10287000"/>
  <p:notesSz cx="6858000" cy="9144000"/>
  <p:embeddedFontLst>
    <p:embeddedFont>
      <p:font typeface="Montserrat" panose="00000500000000000000" pitchFamily="2" charset="-18"/>
      <p:regular r:id="rId12"/>
      <p:bold r:id="rId13"/>
      <p:italic r:id="rId14"/>
      <p:boldItalic r:id="rId15"/>
    </p:embeddedFont>
    <p:embeddedFont>
      <p:font typeface="Montserrat Classic" panose="020B0604020202020204" charset="-18"/>
      <p:regular r:id="rId16"/>
    </p:embeddedFont>
    <p:embeddedFont>
      <p:font typeface="Montserrat Classic Bold" panose="020B0604020202020204" charset="-18"/>
      <p:regular r:id="rId17"/>
    </p:embeddedFont>
    <p:embeddedFont>
      <p:font typeface="Montserrat Italics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067" autoAdjust="0"/>
  </p:normalViewPr>
  <p:slideViewPr>
    <p:cSldViewPr>
      <p:cViewPr varScale="1">
        <p:scale>
          <a:sx n="70" d="100"/>
          <a:sy n="70" d="100"/>
        </p:scale>
        <p:origin x="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font" Target="fonts/font4.fntdata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sta Veronika" userId="5bc6321e-83b6-4019-8809-363f56793869" providerId="ADAL" clId="{2F4190AF-20C6-4563-BF0C-0368E584B16B}"/>
    <pc:docChg chg="delSld">
      <pc:chgData name="Aresta Veronika" userId="5bc6321e-83b6-4019-8809-363f56793869" providerId="ADAL" clId="{2F4190AF-20C6-4563-BF0C-0368E584B16B}" dt="2025-01-28T15:13:52.159" v="0" actId="47"/>
      <pc:docMkLst>
        <pc:docMk/>
      </pc:docMkLst>
      <pc:sldChg chg="del">
        <pc:chgData name="Aresta Veronika" userId="5bc6321e-83b6-4019-8809-363f56793869" providerId="ADAL" clId="{2F4190AF-20C6-4563-BF0C-0368E584B16B}" dt="2025-01-28T15:13:52.159" v="0" actId="47"/>
        <pc:sldMkLst>
          <pc:docMk/>
          <pc:sldMk cId="3429597074" sldId="4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215F-1B0B-4009-9539-100F2DB95284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A24BC-37BF-4166-B361-13FC77E43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66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8749010" y="-9613772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6" y="0"/>
                </a:lnTo>
                <a:lnTo>
                  <a:pt x="20005316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4" name="TextBox 4"/>
          <p:cNvSpPr txBox="1"/>
          <p:nvPr/>
        </p:nvSpPr>
        <p:spPr>
          <a:xfrm>
            <a:off x="1028700" y="7929510"/>
            <a:ext cx="12698334" cy="4990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 dirty="0">
                <a:solidFill>
                  <a:srgbClr val="272525"/>
                </a:solidFill>
                <a:latin typeface="Montserrat"/>
                <a:ea typeface="Montserrat"/>
                <a:cs typeface="Montserrat"/>
                <a:sym typeface="Montserrat"/>
              </a:rPr>
              <a:t>PhDr. Veronika Aresta, PhD.</a:t>
            </a:r>
            <a:endParaRPr lang="cs-CZ" sz="3000" dirty="0">
              <a:solidFill>
                <a:srgbClr val="27252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Freeform 5"/>
          <p:cNvSpPr/>
          <p:nvPr/>
        </p:nvSpPr>
        <p:spPr>
          <a:xfrm>
            <a:off x="1028700" y="332638"/>
            <a:ext cx="2746905" cy="711906"/>
          </a:xfrm>
          <a:custGeom>
            <a:avLst/>
            <a:gdLst/>
            <a:ahLst/>
            <a:cxnLst/>
            <a:rect l="l" t="t" r="r" b="b"/>
            <a:pathLst>
              <a:path w="2746905" h="711906">
                <a:moveTo>
                  <a:pt x="0" y="0"/>
                </a:moveTo>
                <a:lnTo>
                  <a:pt x="2746905" y="0"/>
                </a:lnTo>
                <a:lnTo>
                  <a:pt x="2746905" y="711906"/>
                </a:lnTo>
                <a:lnTo>
                  <a:pt x="0" y="7119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grpSp>
        <p:nvGrpSpPr>
          <p:cNvPr id="6" name="Group 6"/>
          <p:cNvGrpSpPr/>
          <p:nvPr/>
        </p:nvGrpSpPr>
        <p:grpSpPr>
          <a:xfrm>
            <a:off x="4130900" y="397316"/>
            <a:ext cx="2620944" cy="582551"/>
            <a:chOff x="0" y="0"/>
            <a:chExt cx="3494591" cy="776734"/>
          </a:xfrm>
        </p:grpSpPr>
        <p:sp>
          <p:nvSpPr>
            <p:cNvPr id="7" name="Freeform 7"/>
            <p:cNvSpPr/>
            <p:nvPr/>
          </p:nvSpPr>
          <p:spPr>
            <a:xfrm>
              <a:off x="0" y="39330"/>
              <a:ext cx="1242220" cy="706709"/>
            </a:xfrm>
            <a:custGeom>
              <a:avLst/>
              <a:gdLst/>
              <a:ahLst/>
              <a:cxnLst/>
              <a:rect l="l" t="t" r="r" b="b"/>
              <a:pathLst>
                <a:path w="1242220" h="706709">
                  <a:moveTo>
                    <a:pt x="0" y="0"/>
                  </a:moveTo>
                  <a:lnTo>
                    <a:pt x="1242220" y="0"/>
                  </a:lnTo>
                  <a:lnTo>
                    <a:pt x="1242220" y="706710"/>
                  </a:lnTo>
                  <a:lnTo>
                    <a:pt x="0" y="7067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cs-CZ"/>
            </a:p>
          </p:txBody>
        </p:sp>
        <p:grpSp>
          <p:nvGrpSpPr>
            <p:cNvPr id="8" name="Group 8"/>
            <p:cNvGrpSpPr>
              <a:grpSpLocks noChangeAspect="1"/>
            </p:cNvGrpSpPr>
            <p:nvPr/>
          </p:nvGrpSpPr>
          <p:grpSpPr>
            <a:xfrm>
              <a:off x="1410584" y="3570"/>
              <a:ext cx="49206" cy="770623"/>
              <a:chOff x="0" y="0"/>
              <a:chExt cx="204546" cy="3203473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95885" y="63500"/>
                <a:ext cx="12700" cy="3076448"/>
              </a:xfrm>
              <a:custGeom>
                <a:avLst/>
                <a:gdLst/>
                <a:ahLst/>
                <a:cxnLst/>
                <a:rect l="l" t="t" r="r" b="b"/>
                <a:pathLst>
                  <a:path w="12700" h="3076448">
                    <a:moveTo>
                      <a:pt x="12700" y="0"/>
                    </a:moveTo>
                    <a:lnTo>
                      <a:pt x="12700" y="3076448"/>
                    </a:lnTo>
                    <a:lnTo>
                      <a:pt x="0" y="30764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31617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" name="Freeform 10"/>
              <p:cNvSpPr/>
              <p:nvPr/>
            </p:nvSpPr>
            <p:spPr>
              <a:xfrm>
                <a:off x="63500" y="64389"/>
                <a:ext cx="77597" cy="3073146"/>
              </a:xfrm>
              <a:custGeom>
                <a:avLst/>
                <a:gdLst/>
                <a:ahLst/>
                <a:cxnLst/>
                <a:rect l="l" t="t" r="r" b="b"/>
                <a:pathLst>
                  <a:path w="77597" h="3073146">
                    <a:moveTo>
                      <a:pt x="0" y="0"/>
                    </a:moveTo>
                    <a:lnTo>
                      <a:pt x="77597" y="0"/>
                    </a:lnTo>
                    <a:lnTo>
                      <a:pt x="77597" y="3073146"/>
                    </a:lnTo>
                    <a:lnTo>
                      <a:pt x="0" y="307314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"/>
            <p:cNvGrpSpPr>
              <a:grpSpLocks noChangeAspect="1"/>
            </p:cNvGrpSpPr>
            <p:nvPr/>
          </p:nvGrpSpPr>
          <p:grpSpPr>
            <a:xfrm>
              <a:off x="1649422" y="303169"/>
              <a:ext cx="114247" cy="170403"/>
              <a:chOff x="0" y="0"/>
              <a:chExt cx="474929" cy="708368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474980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474980" h="708406">
                    <a:moveTo>
                      <a:pt x="142113" y="327787"/>
                    </a:moveTo>
                    <a:lnTo>
                      <a:pt x="191770" y="327787"/>
                    </a:lnTo>
                    <a:cubicBezTo>
                      <a:pt x="262763" y="327787"/>
                      <a:pt x="326771" y="304419"/>
                      <a:pt x="326771" y="222250"/>
                    </a:cubicBezTo>
                    <a:cubicBezTo>
                      <a:pt x="326771" y="140081"/>
                      <a:pt x="264922" y="111633"/>
                      <a:pt x="191770" y="111633"/>
                    </a:cubicBezTo>
                    <a:lnTo>
                      <a:pt x="142113" y="111633"/>
                    </a:lnTo>
                    <a:close/>
                    <a:moveTo>
                      <a:pt x="0" y="0"/>
                    </a:moveTo>
                    <a:lnTo>
                      <a:pt x="179578" y="0"/>
                    </a:lnTo>
                    <a:cubicBezTo>
                      <a:pt x="333883" y="0"/>
                      <a:pt x="474980" y="44704"/>
                      <a:pt x="474980" y="214122"/>
                    </a:cubicBezTo>
                    <a:cubicBezTo>
                      <a:pt x="474980" y="379603"/>
                      <a:pt x="354203" y="439420"/>
                      <a:pt x="202057" y="439420"/>
                    </a:cubicBezTo>
                    <a:lnTo>
                      <a:pt x="142113" y="439420"/>
                    </a:lnTo>
                    <a:lnTo>
                      <a:pt x="142113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3"/>
            <p:cNvGrpSpPr>
              <a:grpSpLocks noChangeAspect="1"/>
            </p:cNvGrpSpPr>
            <p:nvPr/>
          </p:nvGrpSpPr>
          <p:grpSpPr>
            <a:xfrm>
              <a:off x="1652353" y="18200"/>
              <a:ext cx="190897" cy="170403"/>
              <a:chOff x="0" y="0"/>
              <a:chExt cx="793560" cy="708368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793496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793496" h="708406">
                    <a:moveTo>
                      <a:pt x="0" y="0"/>
                    </a:moveTo>
                    <a:lnTo>
                      <a:pt x="227330" y="0"/>
                    </a:lnTo>
                    <a:lnTo>
                      <a:pt x="395732" y="536829"/>
                    </a:lnTo>
                    <a:lnTo>
                      <a:pt x="397764" y="536829"/>
                    </a:lnTo>
                    <a:lnTo>
                      <a:pt x="566166" y="0"/>
                    </a:lnTo>
                    <a:lnTo>
                      <a:pt x="793496" y="0"/>
                    </a:lnTo>
                    <a:lnTo>
                      <a:pt x="793496" y="708406"/>
                    </a:lnTo>
                    <a:lnTo>
                      <a:pt x="657479" y="708406"/>
                    </a:lnTo>
                    <a:lnTo>
                      <a:pt x="657479" y="123825"/>
                    </a:lnTo>
                    <a:lnTo>
                      <a:pt x="655447" y="123825"/>
                    </a:lnTo>
                    <a:lnTo>
                      <a:pt x="464820" y="708406"/>
                    </a:lnTo>
                    <a:lnTo>
                      <a:pt x="328803" y="708406"/>
                    </a:lnTo>
                    <a:lnTo>
                      <a:pt x="138049" y="123825"/>
                    </a:lnTo>
                    <a:lnTo>
                      <a:pt x="136017" y="125857"/>
                    </a:lnTo>
                    <a:lnTo>
                      <a:pt x="136017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5" name="Group 15"/>
            <p:cNvGrpSpPr>
              <a:grpSpLocks noChangeAspect="1"/>
            </p:cNvGrpSpPr>
            <p:nvPr/>
          </p:nvGrpSpPr>
          <p:grpSpPr>
            <a:xfrm>
              <a:off x="1892210" y="18200"/>
              <a:ext cx="34170" cy="170403"/>
              <a:chOff x="0" y="0"/>
              <a:chExt cx="142050" cy="708368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14211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142113" h="708406">
                    <a:moveTo>
                      <a:pt x="0" y="0"/>
                    </a:moveTo>
                    <a:lnTo>
                      <a:pt x="142113" y="0"/>
                    </a:lnTo>
                    <a:lnTo>
                      <a:pt x="142113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7" name="Group 17"/>
            <p:cNvGrpSpPr>
              <a:grpSpLocks noChangeAspect="1"/>
            </p:cNvGrpSpPr>
            <p:nvPr/>
          </p:nvGrpSpPr>
          <p:grpSpPr>
            <a:xfrm>
              <a:off x="1634146" y="569947"/>
              <a:ext cx="353626" cy="206787"/>
              <a:chOff x="0" y="0"/>
              <a:chExt cx="1470025" cy="859612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63500" y="70612"/>
                <a:ext cx="529717" cy="713486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486">
                    <a:moveTo>
                      <a:pt x="142113" y="307340"/>
                    </a:moveTo>
                    <a:lnTo>
                      <a:pt x="188722" y="307340"/>
                    </a:lnTo>
                    <a:cubicBezTo>
                      <a:pt x="258699" y="307340"/>
                      <a:pt x="338963" y="297307"/>
                      <a:pt x="338963" y="208915"/>
                    </a:cubicBezTo>
                    <a:cubicBezTo>
                      <a:pt x="338963" y="123698"/>
                      <a:pt x="259842" y="116586"/>
                      <a:pt x="188722" y="116586"/>
                    </a:cubicBezTo>
                    <a:lnTo>
                      <a:pt x="142113" y="116586"/>
                    </a:lnTo>
                    <a:close/>
                    <a:moveTo>
                      <a:pt x="0" y="4953"/>
                    </a:moveTo>
                    <a:lnTo>
                      <a:pt x="153289" y="4953"/>
                    </a:lnTo>
                    <a:cubicBezTo>
                      <a:pt x="305562" y="4953"/>
                      <a:pt x="487172" y="0"/>
                      <a:pt x="487172" y="196850"/>
                    </a:cubicBezTo>
                    <a:cubicBezTo>
                      <a:pt x="487172" y="280035"/>
                      <a:pt x="431292" y="348996"/>
                      <a:pt x="340995" y="361315"/>
                    </a:cubicBezTo>
                    <a:lnTo>
                      <a:pt x="340995" y="363347"/>
                    </a:lnTo>
                    <a:cubicBezTo>
                      <a:pt x="379603" y="366395"/>
                      <a:pt x="401955" y="405003"/>
                      <a:pt x="416052" y="436372"/>
                    </a:cubicBezTo>
                    <a:lnTo>
                      <a:pt x="529717" y="713486"/>
                    </a:lnTo>
                    <a:lnTo>
                      <a:pt x="371475" y="713486"/>
                    </a:lnTo>
                    <a:lnTo>
                      <a:pt x="286131" y="492125"/>
                    </a:lnTo>
                    <a:cubicBezTo>
                      <a:pt x="265811" y="439293"/>
                      <a:pt x="247523" y="419100"/>
                      <a:pt x="187706" y="419100"/>
                    </a:cubicBezTo>
                    <a:lnTo>
                      <a:pt x="142113" y="419100"/>
                    </a:lnTo>
                    <a:lnTo>
                      <a:pt x="142113" y="713359"/>
                    </a:lnTo>
                    <a:lnTo>
                      <a:pt x="0" y="71335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Freeform 19"/>
              <p:cNvSpPr/>
              <p:nvPr/>
            </p:nvSpPr>
            <p:spPr>
              <a:xfrm>
                <a:off x="712343" y="63500"/>
                <a:ext cx="694182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694182" h="732536">
                    <a:moveTo>
                      <a:pt x="347091" y="621030"/>
                    </a:moveTo>
                    <a:cubicBezTo>
                      <a:pt x="492252" y="621030"/>
                      <a:pt x="545973" y="492125"/>
                      <a:pt x="545973" y="364236"/>
                    </a:cubicBezTo>
                    <a:cubicBezTo>
                      <a:pt x="545973" y="239522"/>
                      <a:pt x="488188" y="111506"/>
                      <a:pt x="347091" y="111506"/>
                    </a:cubicBezTo>
                    <a:cubicBezTo>
                      <a:pt x="205994" y="111506"/>
                      <a:pt x="148082" y="239395"/>
                      <a:pt x="148082" y="364236"/>
                    </a:cubicBezTo>
                    <a:cubicBezTo>
                      <a:pt x="148082" y="492125"/>
                      <a:pt x="201930" y="621030"/>
                      <a:pt x="347091" y="621030"/>
                    </a:cubicBezTo>
                    <a:moveTo>
                      <a:pt x="347091" y="0"/>
                    </a:moveTo>
                    <a:cubicBezTo>
                      <a:pt x="569341" y="0"/>
                      <a:pt x="694182" y="150114"/>
                      <a:pt x="694182" y="364236"/>
                    </a:cubicBezTo>
                    <a:cubicBezTo>
                      <a:pt x="694182" y="578358"/>
                      <a:pt x="571373" y="732536"/>
                      <a:pt x="347091" y="732536"/>
                    </a:cubicBezTo>
                    <a:cubicBezTo>
                      <a:pt x="119634" y="732536"/>
                      <a:pt x="0" y="581279"/>
                      <a:pt x="0" y="364236"/>
                    </a:cubicBezTo>
                    <a:cubicBezTo>
                      <a:pt x="0" y="147193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1973550" y="18200"/>
              <a:ext cx="140119" cy="170403"/>
              <a:chOff x="0" y="0"/>
              <a:chExt cx="582473" cy="708368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582422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582422" h="708406">
                    <a:moveTo>
                      <a:pt x="0" y="0"/>
                    </a:moveTo>
                    <a:lnTo>
                      <a:pt x="174498" y="0"/>
                    </a:lnTo>
                    <a:lnTo>
                      <a:pt x="444500" y="529717"/>
                    </a:lnTo>
                    <a:lnTo>
                      <a:pt x="446532" y="529717"/>
                    </a:lnTo>
                    <a:lnTo>
                      <a:pt x="446532" y="0"/>
                    </a:lnTo>
                    <a:lnTo>
                      <a:pt x="582422" y="0"/>
                    </a:lnTo>
                    <a:lnTo>
                      <a:pt x="582422" y="708406"/>
                    </a:lnTo>
                    <a:lnTo>
                      <a:pt x="408940" y="708406"/>
                    </a:lnTo>
                    <a:lnTo>
                      <a:pt x="138049" y="178562"/>
                    </a:lnTo>
                    <a:lnTo>
                      <a:pt x="135890" y="178562"/>
                    </a:lnTo>
                    <a:lnTo>
                      <a:pt x="135890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2" name="Group 22"/>
            <p:cNvGrpSpPr>
              <a:grpSpLocks noChangeAspect="1"/>
            </p:cNvGrpSpPr>
            <p:nvPr/>
          </p:nvGrpSpPr>
          <p:grpSpPr>
            <a:xfrm>
              <a:off x="1782174" y="284971"/>
              <a:ext cx="353608" cy="206796"/>
              <a:chOff x="0" y="0"/>
              <a:chExt cx="1469949" cy="859650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63500" y="70612"/>
                <a:ext cx="529717" cy="713613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613">
                    <a:moveTo>
                      <a:pt x="142113" y="307467"/>
                    </a:moveTo>
                    <a:lnTo>
                      <a:pt x="188849" y="307467"/>
                    </a:lnTo>
                    <a:cubicBezTo>
                      <a:pt x="258826" y="307467"/>
                      <a:pt x="339090" y="297307"/>
                      <a:pt x="339090" y="209042"/>
                    </a:cubicBezTo>
                    <a:cubicBezTo>
                      <a:pt x="339090" y="123825"/>
                      <a:pt x="259969" y="116713"/>
                      <a:pt x="188849" y="116713"/>
                    </a:cubicBezTo>
                    <a:lnTo>
                      <a:pt x="142113" y="116713"/>
                    </a:lnTo>
                    <a:close/>
                    <a:moveTo>
                      <a:pt x="0" y="5080"/>
                    </a:moveTo>
                    <a:lnTo>
                      <a:pt x="153162" y="5080"/>
                    </a:lnTo>
                    <a:cubicBezTo>
                      <a:pt x="305435" y="5080"/>
                      <a:pt x="487045" y="0"/>
                      <a:pt x="487045" y="196977"/>
                    </a:cubicBezTo>
                    <a:cubicBezTo>
                      <a:pt x="487045" y="280162"/>
                      <a:pt x="431292" y="349250"/>
                      <a:pt x="340995" y="361442"/>
                    </a:cubicBezTo>
                    <a:lnTo>
                      <a:pt x="340995" y="363474"/>
                    </a:lnTo>
                    <a:cubicBezTo>
                      <a:pt x="379476" y="366522"/>
                      <a:pt x="401955" y="405130"/>
                      <a:pt x="416052" y="436499"/>
                    </a:cubicBezTo>
                    <a:lnTo>
                      <a:pt x="529717" y="713613"/>
                    </a:lnTo>
                    <a:lnTo>
                      <a:pt x="371348" y="713613"/>
                    </a:lnTo>
                    <a:lnTo>
                      <a:pt x="286131" y="492125"/>
                    </a:lnTo>
                    <a:cubicBezTo>
                      <a:pt x="265938" y="439420"/>
                      <a:pt x="247650" y="419100"/>
                      <a:pt x="187833" y="419100"/>
                    </a:cubicBezTo>
                    <a:lnTo>
                      <a:pt x="142113" y="419100"/>
                    </a:lnTo>
                    <a:lnTo>
                      <a:pt x="142113" y="713359"/>
                    </a:lnTo>
                    <a:lnTo>
                      <a:pt x="0" y="71335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Freeform 24"/>
              <p:cNvSpPr/>
              <p:nvPr/>
            </p:nvSpPr>
            <p:spPr>
              <a:xfrm>
                <a:off x="712343" y="63500"/>
                <a:ext cx="694182" cy="732663"/>
              </a:xfrm>
              <a:custGeom>
                <a:avLst/>
                <a:gdLst/>
                <a:ahLst/>
                <a:cxnLst/>
                <a:rect l="l" t="t" r="r" b="b"/>
                <a:pathLst>
                  <a:path w="694182" h="732663">
                    <a:moveTo>
                      <a:pt x="347091" y="621157"/>
                    </a:moveTo>
                    <a:cubicBezTo>
                      <a:pt x="492252" y="621157"/>
                      <a:pt x="545973" y="492252"/>
                      <a:pt x="545973" y="364363"/>
                    </a:cubicBezTo>
                    <a:cubicBezTo>
                      <a:pt x="545973" y="239522"/>
                      <a:pt x="488188" y="111633"/>
                      <a:pt x="347091" y="111633"/>
                    </a:cubicBezTo>
                    <a:cubicBezTo>
                      <a:pt x="205994" y="111633"/>
                      <a:pt x="148209" y="239522"/>
                      <a:pt x="148209" y="364363"/>
                    </a:cubicBezTo>
                    <a:cubicBezTo>
                      <a:pt x="148209" y="492252"/>
                      <a:pt x="201930" y="621157"/>
                      <a:pt x="347091" y="621157"/>
                    </a:cubicBezTo>
                    <a:moveTo>
                      <a:pt x="347091" y="0"/>
                    </a:moveTo>
                    <a:cubicBezTo>
                      <a:pt x="569341" y="0"/>
                      <a:pt x="694182" y="150241"/>
                      <a:pt x="694182" y="364363"/>
                    </a:cubicBezTo>
                    <a:cubicBezTo>
                      <a:pt x="694182" y="578485"/>
                      <a:pt x="571373" y="732663"/>
                      <a:pt x="347091" y="732663"/>
                    </a:cubicBezTo>
                    <a:cubicBezTo>
                      <a:pt x="119761" y="732663"/>
                      <a:pt x="0" y="581406"/>
                      <a:pt x="0" y="364363"/>
                    </a:cubicBezTo>
                    <a:cubicBezTo>
                      <a:pt x="0" y="147320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2160897" y="18200"/>
              <a:ext cx="34170" cy="170403"/>
              <a:chOff x="0" y="0"/>
              <a:chExt cx="142050" cy="708368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4211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142113" h="708406">
                    <a:moveTo>
                      <a:pt x="0" y="0"/>
                    </a:moveTo>
                    <a:lnTo>
                      <a:pt x="142113" y="0"/>
                    </a:lnTo>
                    <a:lnTo>
                      <a:pt x="142113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7" name="Group 27"/>
            <p:cNvGrpSpPr>
              <a:grpSpLocks noChangeAspect="1"/>
            </p:cNvGrpSpPr>
            <p:nvPr/>
          </p:nvGrpSpPr>
          <p:grpSpPr>
            <a:xfrm>
              <a:off x="2244187" y="303169"/>
              <a:ext cx="190906" cy="170403"/>
              <a:chOff x="0" y="0"/>
              <a:chExt cx="793598" cy="708368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79362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793623" h="708406">
                    <a:moveTo>
                      <a:pt x="0" y="0"/>
                    </a:moveTo>
                    <a:lnTo>
                      <a:pt x="227330" y="0"/>
                    </a:lnTo>
                    <a:lnTo>
                      <a:pt x="395859" y="536956"/>
                    </a:lnTo>
                    <a:lnTo>
                      <a:pt x="397891" y="536956"/>
                    </a:lnTo>
                    <a:lnTo>
                      <a:pt x="566166" y="0"/>
                    </a:lnTo>
                    <a:lnTo>
                      <a:pt x="793623" y="0"/>
                    </a:lnTo>
                    <a:lnTo>
                      <a:pt x="793623" y="708406"/>
                    </a:lnTo>
                    <a:lnTo>
                      <a:pt x="657606" y="708406"/>
                    </a:lnTo>
                    <a:lnTo>
                      <a:pt x="657606" y="123825"/>
                    </a:lnTo>
                    <a:lnTo>
                      <a:pt x="655574" y="123825"/>
                    </a:lnTo>
                    <a:lnTo>
                      <a:pt x="464693" y="708406"/>
                    </a:lnTo>
                    <a:lnTo>
                      <a:pt x="328803" y="708406"/>
                    </a:lnTo>
                    <a:lnTo>
                      <a:pt x="138049" y="123825"/>
                    </a:lnTo>
                    <a:lnTo>
                      <a:pt x="136017" y="125857"/>
                    </a:lnTo>
                    <a:lnTo>
                      <a:pt x="136017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9" name="Group 29"/>
            <p:cNvGrpSpPr>
              <a:grpSpLocks noChangeAspect="1"/>
            </p:cNvGrpSpPr>
            <p:nvPr/>
          </p:nvGrpSpPr>
          <p:grpSpPr>
            <a:xfrm>
              <a:off x="2223047" y="2"/>
              <a:ext cx="298185" cy="206808"/>
              <a:chOff x="0" y="0"/>
              <a:chExt cx="1239558" cy="859701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63500" y="63500"/>
                <a:ext cx="458724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458724" h="732536">
                    <a:moveTo>
                      <a:pt x="403860" y="141986"/>
                    </a:moveTo>
                    <a:cubicBezTo>
                      <a:pt x="359283" y="122682"/>
                      <a:pt x="309499" y="111506"/>
                      <a:pt x="259842" y="111506"/>
                    </a:cubicBezTo>
                    <a:cubicBezTo>
                      <a:pt x="211201" y="111506"/>
                      <a:pt x="148209" y="132842"/>
                      <a:pt x="148209" y="209931"/>
                    </a:cubicBezTo>
                    <a:cubicBezTo>
                      <a:pt x="148209" y="332740"/>
                      <a:pt x="458724" y="280924"/>
                      <a:pt x="458724" y="518414"/>
                    </a:cubicBezTo>
                    <a:cubicBezTo>
                      <a:pt x="458724" y="673735"/>
                      <a:pt x="335915" y="732536"/>
                      <a:pt x="192786" y="732536"/>
                    </a:cubicBezTo>
                    <a:cubicBezTo>
                      <a:pt x="115697" y="732536"/>
                      <a:pt x="81280" y="722376"/>
                      <a:pt x="11176" y="705104"/>
                    </a:cubicBezTo>
                    <a:lnTo>
                      <a:pt x="24384" y="577469"/>
                    </a:lnTo>
                    <a:cubicBezTo>
                      <a:pt x="73025" y="603885"/>
                      <a:pt x="128778" y="621030"/>
                      <a:pt x="184658" y="621030"/>
                    </a:cubicBezTo>
                    <a:cubicBezTo>
                      <a:pt x="238506" y="621030"/>
                      <a:pt x="310515" y="593598"/>
                      <a:pt x="310515" y="529717"/>
                    </a:cubicBezTo>
                    <a:cubicBezTo>
                      <a:pt x="310515" y="394716"/>
                      <a:pt x="0" y="450596"/>
                      <a:pt x="0" y="216154"/>
                    </a:cubicBezTo>
                    <a:cubicBezTo>
                      <a:pt x="0" y="57785"/>
                      <a:pt x="122809" y="0"/>
                      <a:pt x="247650" y="0"/>
                    </a:cubicBezTo>
                    <a:cubicBezTo>
                      <a:pt x="308483" y="0"/>
                      <a:pt x="365379" y="8128"/>
                      <a:pt x="417068" y="25400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Freeform 31"/>
              <p:cNvSpPr/>
              <p:nvPr/>
            </p:nvSpPr>
            <p:spPr>
              <a:xfrm>
                <a:off x="628142" y="75692"/>
                <a:ext cx="547878" cy="708279"/>
              </a:xfrm>
              <a:custGeom>
                <a:avLst/>
                <a:gdLst/>
                <a:ahLst/>
                <a:cxnLst/>
                <a:rect l="l" t="t" r="r" b="b"/>
                <a:pathLst>
                  <a:path w="547878" h="708279">
                    <a:moveTo>
                      <a:pt x="202946" y="111633"/>
                    </a:moveTo>
                    <a:lnTo>
                      <a:pt x="0" y="111633"/>
                    </a:lnTo>
                    <a:lnTo>
                      <a:pt x="0" y="0"/>
                    </a:lnTo>
                    <a:lnTo>
                      <a:pt x="547878" y="0"/>
                    </a:lnTo>
                    <a:lnTo>
                      <a:pt x="547878" y="111633"/>
                    </a:lnTo>
                    <a:lnTo>
                      <a:pt x="344932" y="111633"/>
                    </a:lnTo>
                    <a:lnTo>
                      <a:pt x="344932" y="708279"/>
                    </a:lnTo>
                    <a:lnTo>
                      <a:pt x="202946" y="70827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2" name="Group 32"/>
            <p:cNvGrpSpPr>
              <a:grpSpLocks noChangeAspect="1"/>
            </p:cNvGrpSpPr>
            <p:nvPr/>
          </p:nvGrpSpPr>
          <p:grpSpPr>
            <a:xfrm>
              <a:off x="1989781" y="569947"/>
              <a:ext cx="625296" cy="206787"/>
              <a:chOff x="0" y="0"/>
              <a:chExt cx="2599347" cy="859612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63500" y="75565"/>
                <a:ext cx="491109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491109" h="708406">
                    <a:moveTo>
                      <a:pt x="0" y="592709"/>
                    </a:moveTo>
                    <a:lnTo>
                      <a:pt x="332867" y="111760"/>
                    </a:lnTo>
                    <a:lnTo>
                      <a:pt x="13208" y="111760"/>
                    </a:lnTo>
                    <a:lnTo>
                      <a:pt x="13208" y="0"/>
                    </a:lnTo>
                    <a:lnTo>
                      <a:pt x="483997" y="0"/>
                    </a:lnTo>
                    <a:lnTo>
                      <a:pt x="483997" y="115824"/>
                    </a:lnTo>
                    <a:lnTo>
                      <a:pt x="148209" y="596773"/>
                    </a:lnTo>
                    <a:lnTo>
                      <a:pt x="491109" y="596773"/>
                    </a:lnTo>
                    <a:lnTo>
                      <a:pt x="491109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Freeform 34"/>
              <p:cNvSpPr/>
              <p:nvPr/>
            </p:nvSpPr>
            <p:spPr>
              <a:xfrm>
                <a:off x="652526" y="75565"/>
                <a:ext cx="65646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656463" h="708406">
                    <a:moveTo>
                      <a:pt x="0" y="0"/>
                    </a:moveTo>
                    <a:lnTo>
                      <a:pt x="152146" y="0"/>
                    </a:lnTo>
                    <a:lnTo>
                      <a:pt x="333756" y="556133"/>
                    </a:lnTo>
                    <a:lnTo>
                      <a:pt x="335788" y="556133"/>
                    </a:lnTo>
                    <a:lnTo>
                      <a:pt x="515366" y="0"/>
                    </a:lnTo>
                    <a:lnTo>
                      <a:pt x="656463" y="0"/>
                    </a:lnTo>
                    <a:lnTo>
                      <a:pt x="418084" y="708406"/>
                    </a:lnTo>
                    <a:lnTo>
                      <a:pt x="243586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" name="Freeform 35"/>
              <p:cNvSpPr/>
              <p:nvPr/>
            </p:nvSpPr>
            <p:spPr>
              <a:xfrm>
                <a:off x="1417955" y="63500"/>
                <a:ext cx="694182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694182" h="732536">
                    <a:moveTo>
                      <a:pt x="347091" y="621030"/>
                    </a:moveTo>
                    <a:cubicBezTo>
                      <a:pt x="492252" y="621030"/>
                      <a:pt x="546100" y="492125"/>
                      <a:pt x="546100" y="364236"/>
                    </a:cubicBezTo>
                    <a:cubicBezTo>
                      <a:pt x="546100" y="239522"/>
                      <a:pt x="488315" y="111506"/>
                      <a:pt x="347091" y="111506"/>
                    </a:cubicBezTo>
                    <a:cubicBezTo>
                      <a:pt x="206121" y="111506"/>
                      <a:pt x="148336" y="239395"/>
                      <a:pt x="148336" y="364236"/>
                    </a:cubicBezTo>
                    <a:cubicBezTo>
                      <a:pt x="148336" y="492125"/>
                      <a:pt x="202057" y="621030"/>
                      <a:pt x="347091" y="621030"/>
                    </a:cubicBezTo>
                    <a:moveTo>
                      <a:pt x="347091" y="0"/>
                    </a:moveTo>
                    <a:cubicBezTo>
                      <a:pt x="569341" y="0"/>
                      <a:pt x="694182" y="150114"/>
                      <a:pt x="694182" y="364236"/>
                    </a:cubicBezTo>
                    <a:cubicBezTo>
                      <a:pt x="694182" y="578358"/>
                      <a:pt x="571373" y="732536"/>
                      <a:pt x="347091" y="732536"/>
                    </a:cubicBezTo>
                    <a:cubicBezTo>
                      <a:pt x="119888" y="732536"/>
                      <a:pt x="0" y="581279"/>
                      <a:pt x="0" y="364236"/>
                    </a:cubicBezTo>
                    <a:cubicBezTo>
                      <a:pt x="0" y="147193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" name="Freeform 36"/>
              <p:cNvSpPr/>
              <p:nvPr/>
            </p:nvSpPr>
            <p:spPr>
              <a:xfrm>
                <a:off x="2233422" y="75565"/>
                <a:ext cx="302514" cy="720471"/>
              </a:xfrm>
              <a:custGeom>
                <a:avLst/>
                <a:gdLst/>
                <a:ahLst/>
                <a:cxnLst/>
                <a:rect l="l" t="t" r="r" b="b"/>
                <a:pathLst>
                  <a:path w="302514" h="720471">
                    <a:moveTo>
                      <a:pt x="0" y="584581"/>
                    </a:moveTo>
                    <a:cubicBezTo>
                      <a:pt x="19304" y="591693"/>
                      <a:pt x="39497" y="596773"/>
                      <a:pt x="67945" y="596773"/>
                    </a:cubicBezTo>
                    <a:cubicBezTo>
                      <a:pt x="160401" y="596773"/>
                      <a:pt x="160401" y="522732"/>
                      <a:pt x="160401" y="472059"/>
                    </a:cubicBezTo>
                    <a:lnTo>
                      <a:pt x="160401" y="0"/>
                    </a:lnTo>
                    <a:lnTo>
                      <a:pt x="302514" y="0"/>
                    </a:lnTo>
                    <a:lnTo>
                      <a:pt x="302514" y="539877"/>
                    </a:lnTo>
                    <a:cubicBezTo>
                      <a:pt x="302514" y="614934"/>
                      <a:pt x="253746" y="720471"/>
                      <a:pt x="108712" y="720471"/>
                    </a:cubicBezTo>
                    <a:cubicBezTo>
                      <a:pt x="70104" y="720471"/>
                      <a:pt x="39624" y="717550"/>
                      <a:pt x="127" y="707263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7" name="Group 37"/>
            <p:cNvGrpSpPr>
              <a:grpSpLocks noChangeAspect="1"/>
            </p:cNvGrpSpPr>
            <p:nvPr/>
          </p:nvGrpSpPr>
          <p:grpSpPr>
            <a:xfrm>
              <a:off x="2539968" y="18200"/>
              <a:ext cx="101059" cy="170403"/>
              <a:chOff x="0" y="0"/>
              <a:chExt cx="420103" cy="708368"/>
            </a:xfrm>
          </p:grpSpPr>
          <p:sp>
            <p:nvSpPr>
              <p:cNvPr id="38" name="Freeform 38"/>
              <p:cNvSpPr/>
              <p:nvPr/>
            </p:nvSpPr>
            <p:spPr>
              <a:xfrm>
                <a:off x="0" y="0"/>
                <a:ext cx="420116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420116" h="708406">
                    <a:moveTo>
                      <a:pt x="0" y="0"/>
                    </a:moveTo>
                    <a:lnTo>
                      <a:pt x="418084" y="0"/>
                    </a:lnTo>
                    <a:lnTo>
                      <a:pt x="418084" y="111633"/>
                    </a:lnTo>
                    <a:lnTo>
                      <a:pt x="142113" y="111633"/>
                    </a:lnTo>
                    <a:lnTo>
                      <a:pt x="142113" y="286258"/>
                    </a:lnTo>
                    <a:lnTo>
                      <a:pt x="394843" y="286258"/>
                    </a:lnTo>
                    <a:lnTo>
                      <a:pt x="394843" y="397891"/>
                    </a:lnTo>
                    <a:lnTo>
                      <a:pt x="142113" y="397891"/>
                    </a:lnTo>
                    <a:lnTo>
                      <a:pt x="142113" y="596773"/>
                    </a:lnTo>
                    <a:lnTo>
                      <a:pt x="420116" y="596773"/>
                    </a:lnTo>
                    <a:lnTo>
                      <a:pt x="420116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9" name="Group 39"/>
            <p:cNvGrpSpPr>
              <a:grpSpLocks noChangeAspect="1"/>
            </p:cNvGrpSpPr>
            <p:nvPr/>
          </p:nvGrpSpPr>
          <p:grpSpPr>
            <a:xfrm>
              <a:off x="2685078" y="18195"/>
              <a:ext cx="127413" cy="170408"/>
              <a:chOff x="0" y="0"/>
              <a:chExt cx="529654" cy="708381"/>
            </a:xfrm>
          </p:grpSpPr>
          <p:sp>
            <p:nvSpPr>
              <p:cNvPr id="40" name="Freeform 40"/>
              <p:cNvSpPr/>
              <p:nvPr/>
            </p:nvSpPr>
            <p:spPr>
              <a:xfrm>
                <a:off x="0" y="-5080"/>
                <a:ext cx="529717" cy="713486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486">
                    <a:moveTo>
                      <a:pt x="141986" y="307467"/>
                    </a:moveTo>
                    <a:lnTo>
                      <a:pt x="188722" y="307467"/>
                    </a:lnTo>
                    <a:cubicBezTo>
                      <a:pt x="258699" y="307467"/>
                      <a:pt x="338963" y="297307"/>
                      <a:pt x="338963" y="209042"/>
                    </a:cubicBezTo>
                    <a:cubicBezTo>
                      <a:pt x="338963" y="123825"/>
                      <a:pt x="259842" y="116713"/>
                      <a:pt x="188722" y="116713"/>
                    </a:cubicBezTo>
                    <a:lnTo>
                      <a:pt x="141986" y="116713"/>
                    </a:lnTo>
                    <a:close/>
                    <a:moveTo>
                      <a:pt x="0" y="5080"/>
                    </a:moveTo>
                    <a:lnTo>
                      <a:pt x="153162" y="5080"/>
                    </a:lnTo>
                    <a:cubicBezTo>
                      <a:pt x="305435" y="5080"/>
                      <a:pt x="487045" y="0"/>
                      <a:pt x="487045" y="196850"/>
                    </a:cubicBezTo>
                    <a:cubicBezTo>
                      <a:pt x="487045" y="280035"/>
                      <a:pt x="431292" y="349123"/>
                      <a:pt x="340995" y="361315"/>
                    </a:cubicBezTo>
                    <a:lnTo>
                      <a:pt x="340995" y="363347"/>
                    </a:lnTo>
                    <a:cubicBezTo>
                      <a:pt x="379476" y="366395"/>
                      <a:pt x="401955" y="405003"/>
                      <a:pt x="416052" y="436372"/>
                    </a:cubicBezTo>
                    <a:lnTo>
                      <a:pt x="529717" y="713486"/>
                    </a:lnTo>
                    <a:lnTo>
                      <a:pt x="371348" y="713486"/>
                    </a:lnTo>
                    <a:lnTo>
                      <a:pt x="286131" y="492252"/>
                    </a:lnTo>
                    <a:cubicBezTo>
                      <a:pt x="265938" y="439547"/>
                      <a:pt x="247650" y="419227"/>
                      <a:pt x="187833" y="419227"/>
                    </a:cubicBezTo>
                    <a:lnTo>
                      <a:pt x="142113" y="419227"/>
                    </a:lnTo>
                    <a:lnTo>
                      <a:pt x="142113" y="713486"/>
                    </a:lnTo>
                    <a:lnTo>
                      <a:pt x="0" y="71348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1" name="Group 41"/>
            <p:cNvGrpSpPr>
              <a:grpSpLocks noChangeAspect="1"/>
            </p:cNvGrpSpPr>
            <p:nvPr/>
          </p:nvGrpSpPr>
          <p:grpSpPr>
            <a:xfrm>
              <a:off x="2468777" y="251278"/>
              <a:ext cx="375609" cy="240488"/>
              <a:chOff x="0" y="0"/>
              <a:chExt cx="1561402" cy="999706"/>
            </a:xfrm>
          </p:grpSpPr>
          <p:sp>
            <p:nvSpPr>
              <p:cNvPr id="42" name="Freeform 42"/>
              <p:cNvSpPr/>
              <p:nvPr/>
            </p:nvSpPr>
            <p:spPr>
              <a:xfrm>
                <a:off x="63500" y="63500"/>
                <a:ext cx="234442" cy="860552"/>
              </a:xfrm>
              <a:custGeom>
                <a:avLst/>
                <a:gdLst/>
                <a:ahLst/>
                <a:cxnLst/>
                <a:rect l="l" t="t" r="r" b="b"/>
                <a:pathLst>
                  <a:path w="234442" h="860552">
                    <a:moveTo>
                      <a:pt x="89281" y="0"/>
                    </a:moveTo>
                    <a:lnTo>
                      <a:pt x="234442" y="0"/>
                    </a:lnTo>
                    <a:lnTo>
                      <a:pt x="95377" y="111633"/>
                    </a:lnTo>
                    <a:lnTo>
                      <a:pt x="5080" y="111633"/>
                    </a:lnTo>
                    <a:close/>
                    <a:moveTo>
                      <a:pt x="0" y="152146"/>
                    </a:moveTo>
                    <a:lnTo>
                      <a:pt x="141986" y="152146"/>
                    </a:lnTo>
                    <a:lnTo>
                      <a:pt x="141986" y="860552"/>
                    </a:lnTo>
                    <a:lnTo>
                      <a:pt x="0" y="860552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" name="Freeform 43"/>
              <p:cNvSpPr/>
              <p:nvPr/>
            </p:nvSpPr>
            <p:spPr>
              <a:xfrm>
                <a:off x="385318" y="203581"/>
                <a:ext cx="458851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458851" h="732536">
                    <a:moveTo>
                      <a:pt x="403987" y="141986"/>
                    </a:moveTo>
                    <a:cubicBezTo>
                      <a:pt x="359410" y="122682"/>
                      <a:pt x="309626" y="111506"/>
                      <a:pt x="259842" y="111506"/>
                    </a:cubicBezTo>
                    <a:cubicBezTo>
                      <a:pt x="211201" y="111506"/>
                      <a:pt x="148336" y="132842"/>
                      <a:pt x="148336" y="209931"/>
                    </a:cubicBezTo>
                    <a:cubicBezTo>
                      <a:pt x="148336" y="332740"/>
                      <a:pt x="458851" y="280924"/>
                      <a:pt x="458851" y="518414"/>
                    </a:cubicBezTo>
                    <a:cubicBezTo>
                      <a:pt x="458851" y="673735"/>
                      <a:pt x="336042" y="732536"/>
                      <a:pt x="192913" y="732536"/>
                    </a:cubicBezTo>
                    <a:cubicBezTo>
                      <a:pt x="115697" y="732536"/>
                      <a:pt x="81280" y="722503"/>
                      <a:pt x="11303" y="705231"/>
                    </a:cubicBezTo>
                    <a:lnTo>
                      <a:pt x="24384" y="577469"/>
                    </a:lnTo>
                    <a:cubicBezTo>
                      <a:pt x="73025" y="603758"/>
                      <a:pt x="128905" y="621157"/>
                      <a:pt x="184785" y="621157"/>
                    </a:cubicBezTo>
                    <a:cubicBezTo>
                      <a:pt x="238506" y="621157"/>
                      <a:pt x="310515" y="593725"/>
                      <a:pt x="310515" y="529717"/>
                    </a:cubicBezTo>
                    <a:cubicBezTo>
                      <a:pt x="310515" y="394716"/>
                      <a:pt x="0" y="450596"/>
                      <a:pt x="0" y="216154"/>
                    </a:cubicBezTo>
                    <a:cubicBezTo>
                      <a:pt x="0" y="57912"/>
                      <a:pt x="122809" y="0"/>
                      <a:pt x="247650" y="0"/>
                    </a:cubicBezTo>
                    <a:cubicBezTo>
                      <a:pt x="308610" y="0"/>
                      <a:pt x="365379" y="8128"/>
                      <a:pt x="417195" y="25400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" name="Freeform 44"/>
              <p:cNvSpPr/>
              <p:nvPr/>
            </p:nvSpPr>
            <p:spPr>
              <a:xfrm>
                <a:off x="949960" y="215646"/>
                <a:ext cx="548005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548005" h="708406">
                    <a:moveTo>
                      <a:pt x="202946" y="111633"/>
                    </a:moveTo>
                    <a:lnTo>
                      <a:pt x="0" y="111633"/>
                    </a:lnTo>
                    <a:lnTo>
                      <a:pt x="0" y="0"/>
                    </a:lnTo>
                    <a:lnTo>
                      <a:pt x="548005" y="0"/>
                    </a:lnTo>
                    <a:lnTo>
                      <a:pt x="548005" y="111633"/>
                    </a:lnTo>
                    <a:lnTo>
                      <a:pt x="345059" y="111633"/>
                    </a:lnTo>
                    <a:lnTo>
                      <a:pt x="345059" y="708406"/>
                    </a:lnTo>
                    <a:lnTo>
                      <a:pt x="202946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5" name="Group 45"/>
            <p:cNvGrpSpPr>
              <a:grpSpLocks noChangeAspect="1"/>
            </p:cNvGrpSpPr>
            <p:nvPr/>
          </p:nvGrpSpPr>
          <p:grpSpPr>
            <a:xfrm>
              <a:off x="2720499" y="551511"/>
              <a:ext cx="132308" cy="209949"/>
              <a:chOff x="0" y="0"/>
              <a:chExt cx="549999" cy="872757"/>
            </a:xfrm>
          </p:grpSpPr>
          <p:sp>
            <p:nvSpPr>
              <p:cNvPr id="46" name="Freeform 46"/>
              <p:cNvSpPr/>
              <p:nvPr/>
            </p:nvSpPr>
            <p:spPr>
              <a:xfrm>
                <a:off x="0" y="0"/>
                <a:ext cx="550037" cy="872871"/>
              </a:xfrm>
              <a:custGeom>
                <a:avLst/>
                <a:gdLst/>
                <a:ahLst/>
                <a:cxnLst/>
                <a:rect l="l" t="t" r="r" b="b"/>
                <a:pathLst>
                  <a:path w="550037" h="872871">
                    <a:moveTo>
                      <a:pt x="307467" y="111760"/>
                    </a:moveTo>
                    <a:lnTo>
                      <a:pt x="213106" y="0"/>
                    </a:lnTo>
                    <a:lnTo>
                      <a:pt x="309499" y="0"/>
                    </a:lnTo>
                    <a:lnTo>
                      <a:pt x="374396" y="66040"/>
                    </a:lnTo>
                    <a:lnTo>
                      <a:pt x="439420" y="0"/>
                    </a:lnTo>
                    <a:lnTo>
                      <a:pt x="533781" y="0"/>
                    </a:lnTo>
                    <a:lnTo>
                      <a:pt x="439420" y="111760"/>
                    </a:lnTo>
                    <a:close/>
                    <a:moveTo>
                      <a:pt x="550037" y="850519"/>
                    </a:moveTo>
                    <a:cubicBezTo>
                      <a:pt x="498348" y="862711"/>
                      <a:pt x="442468" y="872871"/>
                      <a:pt x="388747" y="872871"/>
                    </a:cubicBezTo>
                    <a:cubicBezTo>
                      <a:pt x="159258" y="872744"/>
                      <a:pt x="0" y="758063"/>
                      <a:pt x="0" y="518541"/>
                    </a:cubicBezTo>
                    <a:cubicBezTo>
                      <a:pt x="0" y="275971"/>
                      <a:pt x="148209" y="140081"/>
                      <a:pt x="388747" y="140081"/>
                    </a:cubicBezTo>
                    <a:cubicBezTo>
                      <a:pt x="435356" y="140081"/>
                      <a:pt x="497332" y="149225"/>
                      <a:pt x="549021" y="169545"/>
                    </a:cubicBezTo>
                    <a:lnTo>
                      <a:pt x="538861" y="289179"/>
                    </a:lnTo>
                    <a:cubicBezTo>
                      <a:pt x="485013" y="258826"/>
                      <a:pt x="436372" y="251714"/>
                      <a:pt x="385572" y="251714"/>
                    </a:cubicBezTo>
                    <a:cubicBezTo>
                      <a:pt x="239522" y="251714"/>
                      <a:pt x="148209" y="363347"/>
                      <a:pt x="148209" y="508508"/>
                    </a:cubicBezTo>
                    <a:cubicBezTo>
                      <a:pt x="148209" y="652653"/>
                      <a:pt x="237490" y="761238"/>
                      <a:pt x="388747" y="761238"/>
                    </a:cubicBezTo>
                    <a:cubicBezTo>
                      <a:pt x="444500" y="761238"/>
                      <a:pt x="510413" y="749046"/>
                      <a:pt x="543941" y="731774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7" name="Group 47"/>
            <p:cNvGrpSpPr>
              <a:grpSpLocks noChangeAspect="1"/>
            </p:cNvGrpSpPr>
            <p:nvPr/>
          </p:nvGrpSpPr>
          <p:grpSpPr>
            <a:xfrm>
              <a:off x="2861434" y="303169"/>
              <a:ext cx="140139" cy="170403"/>
              <a:chOff x="0" y="0"/>
              <a:chExt cx="582562" cy="708368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582549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582549" h="708406">
                    <a:moveTo>
                      <a:pt x="0" y="0"/>
                    </a:moveTo>
                    <a:lnTo>
                      <a:pt x="174498" y="0"/>
                    </a:lnTo>
                    <a:lnTo>
                      <a:pt x="444500" y="529844"/>
                    </a:lnTo>
                    <a:lnTo>
                      <a:pt x="446532" y="529844"/>
                    </a:lnTo>
                    <a:lnTo>
                      <a:pt x="446532" y="0"/>
                    </a:lnTo>
                    <a:lnTo>
                      <a:pt x="582549" y="0"/>
                    </a:lnTo>
                    <a:lnTo>
                      <a:pt x="582549" y="708406"/>
                    </a:lnTo>
                    <a:lnTo>
                      <a:pt x="409067" y="708406"/>
                    </a:lnTo>
                    <a:lnTo>
                      <a:pt x="138049" y="178562"/>
                    </a:lnTo>
                    <a:lnTo>
                      <a:pt x="136017" y="178562"/>
                    </a:lnTo>
                    <a:lnTo>
                      <a:pt x="136017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9" name="Group 49"/>
            <p:cNvGrpSpPr>
              <a:grpSpLocks noChangeAspect="1"/>
            </p:cNvGrpSpPr>
            <p:nvPr/>
          </p:nvGrpSpPr>
          <p:grpSpPr>
            <a:xfrm>
              <a:off x="2887314" y="588122"/>
              <a:ext cx="127418" cy="170419"/>
              <a:chOff x="0" y="0"/>
              <a:chExt cx="529679" cy="708431"/>
            </a:xfrm>
          </p:grpSpPr>
          <p:sp>
            <p:nvSpPr>
              <p:cNvPr id="50" name="Freeform 50"/>
              <p:cNvSpPr/>
              <p:nvPr/>
            </p:nvSpPr>
            <p:spPr>
              <a:xfrm>
                <a:off x="0" y="-4953"/>
                <a:ext cx="529717" cy="713486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486">
                    <a:moveTo>
                      <a:pt x="142113" y="307340"/>
                    </a:moveTo>
                    <a:lnTo>
                      <a:pt x="188722" y="307340"/>
                    </a:lnTo>
                    <a:cubicBezTo>
                      <a:pt x="258826" y="307340"/>
                      <a:pt x="338963" y="297307"/>
                      <a:pt x="338963" y="208915"/>
                    </a:cubicBezTo>
                    <a:cubicBezTo>
                      <a:pt x="338963" y="123698"/>
                      <a:pt x="259842" y="116586"/>
                      <a:pt x="188722" y="116586"/>
                    </a:cubicBezTo>
                    <a:lnTo>
                      <a:pt x="142113" y="116586"/>
                    </a:lnTo>
                    <a:close/>
                    <a:moveTo>
                      <a:pt x="0" y="4953"/>
                    </a:moveTo>
                    <a:lnTo>
                      <a:pt x="153162" y="4953"/>
                    </a:lnTo>
                    <a:cubicBezTo>
                      <a:pt x="305435" y="4953"/>
                      <a:pt x="487045" y="0"/>
                      <a:pt x="487045" y="196850"/>
                    </a:cubicBezTo>
                    <a:cubicBezTo>
                      <a:pt x="487045" y="280035"/>
                      <a:pt x="431292" y="348996"/>
                      <a:pt x="340995" y="361315"/>
                    </a:cubicBezTo>
                    <a:lnTo>
                      <a:pt x="340995" y="363347"/>
                    </a:lnTo>
                    <a:cubicBezTo>
                      <a:pt x="379603" y="366395"/>
                      <a:pt x="401955" y="405003"/>
                      <a:pt x="416179" y="436372"/>
                    </a:cubicBezTo>
                    <a:lnTo>
                      <a:pt x="529717" y="713486"/>
                    </a:lnTo>
                    <a:lnTo>
                      <a:pt x="371348" y="713486"/>
                    </a:lnTo>
                    <a:lnTo>
                      <a:pt x="286131" y="492125"/>
                    </a:lnTo>
                    <a:cubicBezTo>
                      <a:pt x="265938" y="439293"/>
                      <a:pt x="247523" y="419100"/>
                      <a:pt x="187706" y="419100"/>
                    </a:cubicBezTo>
                    <a:lnTo>
                      <a:pt x="142113" y="419100"/>
                    </a:lnTo>
                    <a:lnTo>
                      <a:pt x="142113" y="713359"/>
                    </a:lnTo>
                    <a:lnTo>
                      <a:pt x="0" y="71335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1" name="Group 51"/>
            <p:cNvGrpSpPr>
              <a:grpSpLocks noChangeAspect="1"/>
            </p:cNvGrpSpPr>
            <p:nvPr/>
          </p:nvGrpSpPr>
          <p:grpSpPr>
            <a:xfrm>
              <a:off x="3048760" y="266554"/>
              <a:ext cx="56376" cy="207018"/>
              <a:chOff x="0" y="0"/>
              <a:chExt cx="234353" cy="860577"/>
            </a:xfrm>
          </p:grpSpPr>
          <p:sp>
            <p:nvSpPr>
              <p:cNvPr id="52" name="Freeform 52"/>
              <p:cNvSpPr/>
              <p:nvPr/>
            </p:nvSpPr>
            <p:spPr>
              <a:xfrm>
                <a:off x="0" y="0"/>
                <a:ext cx="234315" cy="860552"/>
              </a:xfrm>
              <a:custGeom>
                <a:avLst/>
                <a:gdLst/>
                <a:ahLst/>
                <a:cxnLst/>
                <a:rect l="l" t="t" r="r" b="b"/>
                <a:pathLst>
                  <a:path w="234315" h="860552">
                    <a:moveTo>
                      <a:pt x="89281" y="0"/>
                    </a:moveTo>
                    <a:lnTo>
                      <a:pt x="234315" y="0"/>
                    </a:lnTo>
                    <a:lnTo>
                      <a:pt x="95377" y="111633"/>
                    </a:lnTo>
                    <a:lnTo>
                      <a:pt x="5080" y="111633"/>
                    </a:lnTo>
                    <a:close/>
                    <a:moveTo>
                      <a:pt x="0" y="152146"/>
                    </a:moveTo>
                    <a:lnTo>
                      <a:pt x="142113" y="152146"/>
                    </a:lnTo>
                    <a:lnTo>
                      <a:pt x="142113" y="860552"/>
                    </a:lnTo>
                    <a:lnTo>
                      <a:pt x="0" y="860552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3" name="Group 53"/>
            <p:cNvGrpSpPr>
              <a:grpSpLocks noChangeAspect="1"/>
            </p:cNvGrpSpPr>
            <p:nvPr/>
          </p:nvGrpSpPr>
          <p:grpSpPr>
            <a:xfrm>
              <a:off x="2828565" y="0"/>
              <a:ext cx="666027" cy="206810"/>
              <a:chOff x="0" y="0"/>
              <a:chExt cx="2768664" cy="859701"/>
            </a:xfrm>
          </p:grpSpPr>
          <p:sp>
            <p:nvSpPr>
              <p:cNvPr id="54" name="Freeform 54"/>
              <p:cNvSpPr/>
              <p:nvPr/>
            </p:nvSpPr>
            <p:spPr>
              <a:xfrm>
                <a:off x="63500" y="63500"/>
                <a:ext cx="458724" cy="732663"/>
              </a:xfrm>
              <a:custGeom>
                <a:avLst/>
                <a:gdLst/>
                <a:ahLst/>
                <a:cxnLst/>
                <a:rect l="l" t="t" r="r" b="b"/>
                <a:pathLst>
                  <a:path w="458724" h="732663">
                    <a:moveTo>
                      <a:pt x="403860" y="142113"/>
                    </a:moveTo>
                    <a:cubicBezTo>
                      <a:pt x="359283" y="122809"/>
                      <a:pt x="309499" y="111633"/>
                      <a:pt x="259842" y="111633"/>
                    </a:cubicBezTo>
                    <a:cubicBezTo>
                      <a:pt x="211201" y="111633"/>
                      <a:pt x="148209" y="132969"/>
                      <a:pt x="148209" y="210058"/>
                    </a:cubicBezTo>
                    <a:cubicBezTo>
                      <a:pt x="148209" y="332867"/>
                      <a:pt x="458724" y="281051"/>
                      <a:pt x="458724" y="518541"/>
                    </a:cubicBezTo>
                    <a:cubicBezTo>
                      <a:pt x="458724" y="673862"/>
                      <a:pt x="335915" y="732663"/>
                      <a:pt x="192786" y="732663"/>
                    </a:cubicBezTo>
                    <a:cubicBezTo>
                      <a:pt x="115697" y="732663"/>
                      <a:pt x="81280" y="722503"/>
                      <a:pt x="11176" y="705231"/>
                    </a:cubicBezTo>
                    <a:lnTo>
                      <a:pt x="24384" y="577469"/>
                    </a:lnTo>
                    <a:cubicBezTo>
                      <a:pt x="73025" y="603885"/>
                      <a:pt x="128778" y="621030"/>
                      <a:pt x="184658" y="621030"/>
                    </a:cubicBezTo>
                    <a:cubicBezTo>
                      <a:pt x="238379" y="621030"/>
                      <a:pt x="310515" y="593598"/>
                      <a:pt x="310515" y="529717"/>
                    </a:cubicBezTo>
                    <a:cubicBezTo>
                      <a:pt x="310515" y="394716"/>
                      <a:pt x="0" y="450596"/>
                      <a:pt x="0" y="216154"/>
                    </a:cubicBezTo>
                    <a:cubicBezTo>
                      <a:pt x="0" y="57785"/>
                      <a:pt x="122809" y="0"/>
                      <a:pt x="247650" y="0"/>
                    </a:cubicBezTo>
                    <a:cubicBezTo>
                      <a:pt x="308483" y="0"/>
                      <a:pt x="365379" y="8128"/>
                      <a:pt x="417068" y="25400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5" name="Freeform 55"/>
              <p:cNvSpPr/>
              <p:nvPr/>
            </p:nvSpPr>
            <p:spPr>
              <a:xfrm>
                <a:off x="628142" y="75692"/>
                <a:ext cx="548005" cy="708279"/>
              </a:xfrm>
              <a:custGeom>
                <a:avLst/>
                <a:gdLst/>
                <a:ahLst/>
                <a:cxnLst/>
                <a:rect l="l" t="t" r="r" b="b"/>
                <a:pathLst>
                  <a:path w="548005" h="708279">
                    <a:moveTo>
                      <a:pt x="202946" y="111633"/>
                    </a:moveTo>
                    <a:lnTo>
                      <a:pt x="0" y="111633"/>
                    </a:lnTo>
                    <a:lnTo>
                      <a:pt x="0" y="0"/>
                    </a:lnTo>
                    <a:lnTo>
                      <a:pt x="548005" y="0"/>
                    </a:lnTo>
                    <a:lnTo>
                      <a:pt x="548005" y="111633"/>
                    </a:lnTo>
                    <a:lnTo>
                      <a:pt x="345059" y="111633"/>
                    </a:lnTo>
                    <a:lnTo>
                      <a:pt x="345059" y="708279"/>
                    </a:lnTo>
                    <a:lnTo>
                      <a:pt x="202946" y="70827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" name="Freeform 56"/>
              <p:cNvSpPr/>
              <p:nvPr/>
            </p:nvSpPr>
            <p:spPr>
              <a:xfrm>
                <a:off x="1245362" y="75692"/>
                <a:ext cx="656590" cy="708279"/>
              </a:xfrm>
              <a:custGeom>
                <a:avLst/>
                <a:gdLst/>
                <a:ahLst/>
                <a:cxnLst/>
                <a:rect l="l" t="t" r="r" b="b"/>
                <a:pathLst>
                  <a:path w="656590" h="708279">
                    <a:moveTo>
                      <a:pt x="0" y="0"/>
                    </a:moveTo>
                    <a:lnTo>
                      <a:pt x="152273" y="0"/>
                    </a:lnTo>
                    <a:lnTo>
                      <a:pt x="333883" y="556133"/>
                    </a:lnTo>
                    <a:lnTo>
                      <a:pt x="336042" y="556133"/>
                    </a:lnTo>
                    <a:lnTo>
                      <a:pt x="515620" y="0"/>
                    </a:lnTo>
                    <a:lnTo>
                      <a:pt x="656590" y="0"/>
                    </a:lnTo>
                    <a:lnTo>
                      <a:pt x="418084" y="708279"/>
                    </a:lnTo>
                    <a:lnTo>
                      <a:pt x="243586" y="70827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7" name="Freeform 57"/>
              <p:cNvSpPr/>
              <p:nvPr/>
            </p:nvSpPr>
            <p:spPr>
              <a:xfrm>
                <a:off x="2010918" y="63500"/>
                <a:ext cx="694309" cy="732790"/>
              </a:xfrm>
              <a:custGeom>
                <a:avLst/>
                <a:gdLst/>
                <a:ahLst/>
                <a:cxnLst/>
                <a:rect l="l" t="t" r="r" b="b"/>
                <a:pathLst>
                  <a:path w="694309" h="732790">
                    <a:moveTo>
                      <a:pt x="347091" y="621030"/>
                    </a:moveTo>
                    <a:cubicBezTo>
                      <a:pt x="492379" y="621030"/>
                      <a:pt x="546100" y="492125"/>
                      <a:pt x="546100" y="364236"/>
                    </a:cubicBezTo>
                    <a:cubicBezTo>
                      <a:pt x="546100" y="239395"/>
                      <a:pt x="488315" y="111506"/>
                      <a:pt x="347091" y="111506"/>
                    </a:cubicBezTo>
                    <a:cubicBezTo>
                      <a:pt x="206121" y="111506"/>
                      <a:pt x="148209" y="239395"/>
                      <a:pt x="148209" y="364236"/>
                    </a:cubicBezTo>
                    <a:cubicBezTo>
                      <a:pt x="148209" y="492125"/>
                      <a:pt x="201930" y="621030"/>
                      <a:pt x="347091" y="621030"/>
                    </a:cubicBezTo>
                    <a:moveTo>
                      <a:pt x="347091" y="0"/>
                    </a:moveTo>
                    <a:cubicBezTo>
                      <a:pt x="569341" y="0"/>
                      <a:pt x="694309" y="150241"/>
                      <a:pt x="694309" y="364363"/>
                    </a:cubicBezTo>
                    <a:cubicBezTo>
                      <a:pt x="694309" y="578485"/>
                      <a:pt x="571500" y="732790"/>
                      <a:pt x="347091" y="732790"/>
                    </a:cubicBezTo>
                    <a:cubicBezTo>
                      <a:pt x="119888" y="732790"/>
                      <a:pt x="0" y="581533"/>
                      <a:pt x="0" y="364363"/>
                    </a:cubicBezTo>
                    <a:cubicBezTo>
                      <a:pt x="0" y="147193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58" name="TextBox 58"/>
          <p:cNvSpPr txBox="1"/>
          <p:nvPr/>
        </p:nvSpPr>
        <p:spPr>
          <a:xfrm>
            <a:off x="1028700" y="3162300"/>
            <a:ext cx="16230600" cy="36210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659"/>
              </a:lnSpc>
            </a:pPr>
            <a:r>
              <a:rPr lang="cs-CZ" sz="8049" dirty="0">
                <a:solidFill>
                  <a:srgbClr val="272525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Podpora bydlení </a:t>
            </a:r>
            <a:br>
              <a:rPr lang="cs-CZ" sz="8049" dirty="0">
                <a:solidFill>
                  <a:srgbClr val="272525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</a:br>
            <a:r>
              <a:rPr lang="cs-CZ" sz="8049" dirty="0">
                <a:solidFill>
                  <a:srgbClr val="272525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v obcích zatížených </a:t>
            </a:r>
            <a:br>
              <a:rPr lang="cs-CZ" sz="8049" dirty="0">
                <a:solidFill>
                  <a:srgbClr val="272525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</a:br>
            <a:r>
              <a:rPr lang="cs-CZ" sz="8049" dirty="0">
                <a:solidFill>
                  <a:srgbClr val="272525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sociálním vyloučením  </a:t>
            </a:r>
            <a:endParaRPr lang="en-US" sz="8049" dirty="0">
              <a:solidFill>
                <a:srgbClr val="272525"/>
              </a:solidFill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  <p:sp>
        <p:nvSpPr>
          <p:cNvPr id="60" name="TextBox 60"/>
          <p:cNvSpPr txBox="1"/>
          <p:nvPr/>
        </p:nvSpPr>
        <p:spPr>
          <a:xfrm>
            <a:off x="1028700" y="9026473"/>
            <a:ext cx="12698334" cy="3397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272525"/>
                </a:solidFill>
                <a:latin typeface="Montserrat"/>
                <a:ea typeface="Montserrat"/>
                <a:cs typeface="Montserrat"/>
                <a:sym typeface="Montserrat"/>
              </a:rPr>
              <a:t>Odbor pro sociální začleňování Ministerstva pro místní rozvoj ČR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5041151" y="-11340512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5" y="0"/>
                </a:lnTo>
                <a:lnTo>
                  <a:pt x="20005315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4" name="TextBox 4"/>
          <p:cNvSpPr txBox="1"/>
          <p:nvPr/>
        </p:nvSpPr>
        <p:spPr>
          <a:xfrm>
            <a:off x="1075462" y="832742"/>
            <a:ext cx="16183838" cy="20343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280"/>
              </a:lnSpc>
            </a:pPr>
            <a:r>
              <a:rPr lang="cs-CZ" sz="6900" dirty="0">
                <a:solidFill>
                  <a:srgbClr val="272525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3 stěžejní tematické oblasti podpory pracovníků Agentury: </a:t>
            </a:r>
            <a:endParaRPr lang="en-US" sz="6900" dirty="0">
              <a:solidFill>
                <a:srgbClr val="272525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07546" y="4000500"/>
            <a:ext cx="13856353" cy="37702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199"/>
              </a:lnSpc>
            </a:pPr>
            <a:r>
              <a:rPr lang="cs-CZ" sz="4000" dirty="0">
                <a:latin typeface="Montserrat" panose="00000500000000000000" pitchFamily="2" charset="-18"/>
                <a:ea typeface="Montserrat"/>
                <a:cs typeface="Montserrat"/>
                <a:sym typeface="Montserrat"/>
              </a:rPr>
              <a:t>1. </a:t>
            </a:r>
            <a:r>
              <a:rPr lang="cs-CZ" sz="4000" dirty="0">
                <a:effectLst/>
                <a:latin typeface="Montserrat" panose="00000500000000000000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Prevence ztráty bydlení</a:t>
            </a:r>
            <a:endParaRPr lang="cs-CZ" sz="4000" dirty="0">
              <a:latin typeface="Montserrat" panose="00000500000000000000" pitchFamily="2" charset="-18"/>
            </a:endParaRPr>
          </a:p>
          <a:p>
            <a:pPr algn="l">
              <a:lnSpc>
                <a:spcPts val="4199"/>
              </a:lnSpc>
            </a:pPr>
            <a:endParaRPr lang="cs-CZ" sz="4000" dirty="0">
              <a:latin typeface="Montserrat" panose="00000500000000000000" pitchFamily="2" charset="-18"/>
              <a:ea typeface="Montserrat Bold"/>
              <a:cs typeface="Montserrat Bold"/>
              <a:sym typeface="Montserrat Bold"/>
            </a:endParaRPr>
          </a:p>
          <a:p>
            <a:pPr algn="l">
              <a:lnSpc>
                <a:spcPts val="4199"/>
              </a:lnSpc>
            </a:pPr>
            <a:endParaRPr lang="en-US" sz="4000" dirty="0">
              <a:latin typeface="Montserrat" panose="00000500000000000000" pitchFamily="2" charset="-18"/>
              <a:ea typeface="Montserrat Bold"/>
              <a:cs typeface="Montserrat Bold"/>
              <a:sym typeface="Montserrat Bold"/>
            </a:endParaRPr>
          </a:p>
          <a:p>
            <a:pPr>
              <a:lnSpc>
                <a:spcPts val="4199"/>
              </a:lnSpc>
            </a:pPr>
            <a:r>
              <a:rPr lang="cs-CZ" sz="4000" dirty="0">
                <a:latin typeface="Montserrat" panose="00000500000000000000" pitchFamily="2" charset="-18"/>
                <a:ea typeface="Montserrat Bold"/>
                <a:cs typeface="Montserrat Bold"/>
                <a:sym typeface="Montserrat Bold"/>
              </a:rPr>
              <a:t>2. </a:t>
            </a:r>
            <a:r>
              <a:rPr lang="cs-CZ" sz="4000" dirty="0">
                <a:effectLst/>
                <a:latin typeface="Montserrat" panose="00000500000000000000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Rozvoj bytové politiky a bytového fondu</a:t>
            </a:r>
            <a:endParaRPr lang="cs-CZ" sz="40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cs-CZ" sz="4000" dirty="0">
              <a:latin typeface="Montserrat" panose="00000500000000000000" pitchFamily="2" charset="-18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cs-CZ" sz="4000" dirty="0">
              <a:latin typeface="Montserrat" panose="00000500000000000000" pitchFamily="2" charset="-18"/>
              <a:ea typeface="Montserrat"/>
              <a:cs typeface="Montserrat"/>
              <a:sym typeface="Montserrat"/>
            </a:endParaRPr>
          </a:p>
          <a:p>
            <a:pPr>
              <a:lnSpc>
                <a:spcPts val="4199"/>
              </a:lnSpc>
              <a:spcBef>
                <a:spcPct val="0"/>
              </a:spcBef>
            </a:pPr>
            <a:r>
              <a:rPr lang="cs-CZ" sz="4000" dirty="0">
                <a:latin typeface="Montserrat" panose="00000500000000000000" pitchFamily="2" charset="-18"/>
                <a:ea typeface="Montserrat"/>
                <a:cs typeface="Montserrat"/>
                <a:sym typeface="Montserrat"/>
              </a:rPr>
              <a:t>3. Kultivace trhu s bydlením</a:t>
            </a:r>
            <a:endParaRPr lang="en-US" sz="4000" dirty="0">
              <a:latin typeface="Montserrat" panose="00000500000000000000" pitchFamily="2" charset="-18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6644291" y="-12537471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6" y="0"/>
                </a:lnTo>
                <a:lnTo>
                  <a:pt x="20005316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3" name="AutoShape 3"/>
          <p:cNvSpPr/>
          <p:nvPr/>
        </p:nvSpPr>
        <p:spPr>
          <a:xfrm>
            <a:off x="2057400" y="32385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Box 4"/>
          <p:cNvSpPr txBox="1"/>
          <p:nvPr/>
        </p:nvSpPr>
        <p:spPr>
          <a:xfrm>
            <a:off x="3657600" y="2933700"/>
            <a:ext cx="14630400" cy="39615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3000" dirty="0">
                <a:solidFill>
                  <a:srgbClr val="272525"/>
                </a:solidFill>
                <a:latin typeface="Montserrat"/>
              </a:rPr>
              <a:t>Zákon o podpoře bydlení -  druhé čtení pravděpodobně únor/březen 2025</a:t>
            </a:r>
          </a:p>
          <a:p>
            <a:pPr>
              <a:lnSpc>
                <a:spcPts val="4199"/>
              </a:lnSpc>
              <a:spcAft>
                <a:spcPts val="600"/>
              </a:spcAft>
            </a:pPr>
            <a:br>
              <a:rPr lang="cs-CZ" sz="3000" dirty="0">
                <a:solidFill>
                  <a:srgbClr val="272525"/>
                </a:solidFill>
                <a:latin typeface="Montserrat"/>
              </a:rPr>
            </a:br>
            <a:r>
              <a:rPr lang="cs-CZ" sz="3000" dirty="0">
                <a:solidFill>
                  <a:srgbClr val="272525"/>
                </a:solidFill>
                <a:latin typeface="Montserrat"/>
              </a:rPr>
              <a:t>Investiční výzvy výstavba, obnova, výkupy – viz samostatná prezentace </a:t>
            </a:r>
          </a:p>
          <a:p>
            <a:pPr>
              <a:lnSpc>
                <a:spcPts val="4199"/>
              </a:lnSpc>
              <a:spcAft>
                <a:spcPts val="600"/>
              </a:spcAft>
            </a:pPr>
            <a:endParaRPr lang="cs-CZ" sz="3000" dirty="0">
              <a:solidFill>
                <a:srgbClr val="272525"/>
              </a:solidFill>
              <a:latin typeface="Montserrat"/>
            </a:endParaRPr>
          </a:p>
          <a:p>
            <a:pPr>
              <a:lnSpc>
                <a:spcPts val="4199"/>
              </a:lnSpc>
              <a:spcAft>
                <a:spcPts val="1200"/>
              </a:spcAft>
            </a:pPr>
            <a:r>
              <a:rPr lang="cs-CZ" sz="3000" dirty="0">
                <a:solidFill>
                  <a:srgbClr val="272525"/>
                </a:solidFill>
                <a:latin typeface="Montserrat"/>
                <a:sym typeface="Montserrat"/>
              </a:rPr>
              <a:t>Měkké výzvy – např. personální náklady na zabydlování domácností v bytové nouzi, na plánování bytové politiky, rozvoj poradenství pro nájemníky, mapování bytové nouze na svém území</a:t>
            </a:r>
            <a:endParaRPr lang="en-US" sz="3000" dirty="0">
              <a:solidFill>
                <a:srgbClr val="272525"/>
              </a:solidFill>
              <a:latin typeface="Montserrat"/>
              <a:sym typeface="Montserrat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75462" y="832742"/>
            <a:ext cx="16183838" cy="9699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280"/>
              </a:lnSpc>
            </a:pPr>
            <a:r>
              <a:rPr lang="cs-CZ" sz="6900" dirty="0">
                <a:solidFill>
                  <a:srgbClr val="272525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Aktuality:</a:t>
            </a:r>
            <a:endParaRPr lang="en-US" sz="6900" dirty="0">
              <a:solidFill>
                <a:srgbClr val="272525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13" name="AutoShape 3">
            <a:extLst>
              <a:ext uri="{FF2B5EF4-FFF2-40B4-BE49-F238E27FC236}">
                <a16:creationId xmlns:a16="http://schemas.microsoft.com/office/drawing/2014/main" id="{223386F3-3CD3-7CD0-CAD3-822E9FE1E72C}"/>
              </a:ext>
            </a:extLst>
          </p:cNvPr>
          <p:cNvSpPr/>
          <p:nvPr/>
        </p:nvSpPr>
        <p:spPr>
          <a:xfrm>
            <a:off x="2057400" y="43815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8804EE25-9C5B-41A5-F75D-019C890B4653}"/>
              </a:ext>
            </a:extLst>
          </p:cNvPr>
          <p:cNvSpPr/>
          <p:nvPr/>
        </p:nvSpPr>
        <p:spPr>
          <a:xfrm>
            <a:off x="2057400" y="56007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6644291" y="-12537471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6" y="0"/>
                </a:lnTo>
                <a:lnTo>
                  <a:pt x="20005316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3" name="AutoShape 3"/>
          <p:cNvSpPr/>
          <p:nvPr/>
        </p:nvSpPr>
        <p:spPr>
          <a:xfrm>
            <a:off x="2133600" y="25527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Box 4"/>
          <p:cNvSpPr txBox="1"/>
          <p:nvPr/>
        </p:nvSpPr>
        <p:spPr>
          <a:xfrm>
            <a:off x="3352800" y="2310770"/>
            <a:ext cx="14123053" cy="59246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3600" b="1" dirty="0">
                <a:latin typeface="Montserrat" panose="00000500000000000000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Podpora sociálního bydlení (2)</a:t>
            </a:r>
          </a:p>
          <a:p>
            <a:pPr>
              <a:lnSpc>
                <a:spcPts val="4199"/>
              </a:lnSpc>
              <a:spcAft>
                <a:spcPts val="600"/>
              </a:spcAft>
            </a:pPr>
            <a:endParaRPr lang="cs-CZ" sz="3600" dirty="0">
              <a:effectLst/>
              <a:latin typeface="Montserrat" panose="00000500000000000000" pitchFamily="2" charset="-18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3600" b="1" i="0" dirty="0">
                <a:effectLst/>
                <a:latin typeface="Montserrat" panose="00000500000000000000" pitchFamily="2" charset="-18"/>
              </a:rPr>
              <a:t>Zavádění nových řešení ve službách podporujících sociální začleňování (2)</a:t>
            </a:r>
          </a:p>
          <a:p>
            <a:pPr>
              <a:lnSpc>
                <a:spcPts val="4199"/>
              </a:lnSpc>
              <a:spcAft>
                <a:spcPts val="600"/>
              </a:spcAft>
            </a:pPr>
            <a:endParaRPr lang="cs-CZ" sz="3600" b="0" i="0" dirty="0">
              <a:effectLst/>
              <a:latin typeface="Montserrat" panose="00000500000000000000" pitchFamily="2" charset="-18"/>
            </a:endParaRPr>
          </a:p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3600" dirty="0">
                <a:latin typeface="Montserrat" panose="00000500000000000000" pitchFamily="2" charset="-18"/>
                <a:ea typeface="Times New Roman" panose="02020603050405020304" pitchFamily="18" charset="0"/>
                <a:cs typeface="Arial" panose="020B0604020202020204" pitchFamily="34" charset="0"/>
              </a:rPr>
              <a:t> Podpora sociálního začleňování ve vyloučených lokalitách (?) – jaro 2025, budete informování skrze LK (obdoba výzvy č. 65)</a:t>
            </a:r>
          </a:p>
          <a:p>
            <a:pPr>
              <a:lnSpc>
                <a:spcPts val="4199"/>
              </a:lnSpc>
              <a:spcAft>
                <a:spcPts val="600"/>
              </a:spcAft>
            </a:pPr>
            <a:endParaRPr lang="cs-CZ" sz="3600" dirty="0">
              <a:latin typeface="Montserrat" panose="00000500000000000000" pitchFamily="2" charset="-18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4199"/>
              </a:lnSpc>
              <a:spcAft>
                <a:spcPts val="600"/>
              </a:spcAft>
            </a:pPr>
            <a:endParaRPr lang="cs-CZ" sz="3600" dirty="0">
              <a:effectLst/>
              <a:latin typeface="Montserrat" panose="00000500000000000000" pitchFamily="2" charset="-18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ts val="4199"/>
              </a:lnSpc>
              <a:spcAft>
                <a:spcPts val="600"/>
              </a:spcAft>
            </a:pPr>
            <a:endParaRPr lang="en-US" sz="3600" dirty="0">
              <a:latin typeface="Montserrat" panose="00000500000000000000" pitchFamily="2" charset="-18"/>
              <a:sym typeface="Montserrat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75462" y="832742"/>
            <a:ext cx="16183838" cy="9699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280"/>
              </a:lnSpc>
            </a:pPr>
            <a:r>
              <a:rPr lang="cs-CZ" sz="6900" dirty="0">
                <a:solidFill>
                  <a:srgbClr val="272525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Měkké dotační výzvy</a:t>
            </a:r>
            <a:endParaRPr lang="en-US" sz="6900" dirty="0">
              <a:solidFill>
                <a:srgbClr val="272525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13" name="AutoShape 3">
            <a:extLst>
              <a:ext uri="{FF2B5EF4-FFF2-40B4-BE49-F238E27FC236}">
                <a16:creationId xmlns:a16="http://schemas.microsoft.com/office/drawing/2014/main" id="{223386F3-3CD3-7CD0-CAD3-822E9FE1E72C}"/>
              </a:ext>
            </a:extLst>
          </p:cNvPr>
          <p:cNvSpPr/>
          <p:nvPr/>
        </p:nvSpPr>
        <p:spPr>
          <a:xfrm>
            <a:off x="2133600" y="56007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787B9464-CEA5-A438-1122-FFEFD7E806E0}"/>
              </a:ext>
            </a:extLst>
          </p:cNvPr>
          <p:cNvSpPr/>
          <p:nvPr/>
        </p:nvSpPr>
        <p:spPr>
          <a:xfrm>
            <a:off x="2133600" y="37719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4E0FFC6-4F0C-8D49-F664-9F25EB5CE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" y="7536176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4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6644291" y="-12537471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6" y="0"/>
                </a:lnTo>
                <a:lnTo>
                  <a:pt x="20005316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3" name="AutoShape 3"/>
          <p:cNvSpPr/>
          <p:nvPr/>
        </p:nvSpPr>
        <p:spPr>
          <a:xfrm>
            <a:off x="838200" y="26289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Box 4"/>
          <p:cNvSpPr txBox="1"/>
          <p:nvPr/>
        </p:nvSpPr>
        <p:spPr>
          <a:xfrm>
            <a:off x="2057400" y="2310770"/>
            <a:ext cx="16183837" cy="78790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cs-CZ" sz="3200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Možnost žádat do</a:t>
            </a:r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 30.6. 2025</a:t>
            </a:r>
          </a:p>
          <a:p>
            <a:endParaRPr lang="cs-CZ" sz="3200" dirty="0"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Klíčové aktivity pro obce: </a:t>
            </a:r>
          </a:p>
          <a:p>
            <a:endParaRPr lang="cs-CZ" sz="3200" b="1" kern="0" dirty="0"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cs-CZ" sz="3200" b="1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Podpora zabydlování včetně podpory bydlení</a:t>
            </a:r>
            <a:r>
              <a:rPr lang="cs-CZ" sz="3200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 – nutnost konzultace s MPSV, min. 12 zabydlených domácností ve standardních bytech, CS lidé s komplexními potřebami</a:t>
            </a:r>
          </a:p>
          <a:p>
            <a:endParaRPr lang="cs-CZ" sz="3200" b="1" dirty="0"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b="1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2) Systémová podpůrná opatření </a:t>
            </a:r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– např. </a:t>
            </a:r>
            <a:r>
              <a:rPr lang="cs-CZ" sz="3200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vznik koncepce bydlení, nových služeb zabydlování, pilotáž kontaktního místa pro bydlení, rozvoj prevence ztráty bydlení, case management, poradenství pro nájemníky</a:t>
            </a: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i="1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Více o výzvě: https://www.esfcr.cz/vyzva-064-opz-plus</a:t>
            </a: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75462" y="832742"/>
            <a:ext cx="16183838" cy="9699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280"/>
              </a:lnSpc>
            </a:pPr>
            <a:r>
              <a:rPr lang="cs-CZ" sz="6900" dirty="0">
                <a:solidFill>
                  <a:srgbClr val="272525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Podpora sociálního bydlení (2)</a:t>
            </a:r>
            <a:endParaRPr lang="en-US" sz="6900" dirty="0">
              <a:solidFill>
                <a:srgbClr val="272525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787B9464-CEA5-A438-1122-FFEFD7E806E0}"/>
              </a:ext>
            </a:extLst>
          </p:cNvPr>
          <p:cNvSpPr/>
          <p:nvPr/>
        </p:nvSpPr>
        <p:spPr>
          <a:xfrm>
            <a:off x="838200" y="35433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4E0FFC6-4F0C-8D49-F664-9F25EB5CE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" y="7536176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6644291" y="-12537471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6" y="0"/>
                </a:lnTo>
                <a:lnTo>
                  <a:pt x="20005316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075462" y="832741"/>
            <a:ext cx="17060138" cy="18067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6900" dirty="0">
                <a:solidFill>
                  <a:srgbClr val="272525"/>
                </a:solidFill>
                <a:latin typeface="Montserrat Classic"/>
              </a:rPr>
              <a:t>Zavádění nových řešení ve službách</a:t>
            </a:r>
          </a:p>
          <a:p>
            <a:pPr>
              <a:lnSpc>
                <a:spcPts val="4199"/>
              </a:lnSpc>
              <a:spcAft>
                <a:spcPts val="600"/>
              </a:spcAft>
            </a:pPr>
            <a:endParaRPr lang="cs-CZ" sz="6900" dirty="0">
              <a:solidFill>
                <a:srgbClr val="272525"/>
              </a:solidFill>
              <a:latin typeface="Montserrat Classic"/>
            </a:endParaRPr>
          </a:p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6900" dirty="0">
                <a:solidFill>
                  <a:srgbClr val="272525"/>
                </a:solidFill>
                <a:latin typeface="Montserrat Classic"/>
              </a:rPr>
              <a:t>podporujících sociální začleňování (2)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4E0FFC6-4F0C-8D49-F664-9F25EB5CE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" y="7536176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E43B8AD-0730-315E-2EE1-2874EE45C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836" y="4153186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0F591193-399E-ACB1-D9FB-20E93A73D1E0}"/>
              </a:ext>
            </a:extLst>
          </p:cNvPr>
          <p:cNvSpPr txBox="1"/>
          <p:nvPr/>
        </p:nvSpPr>
        <p:spPr>
          <a:xfrm>
            <a:off x="2713128" y="3233611"/>
            <a:ext cx="16183837" cy="44319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cs-CZ" sz="3200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Možnost žádat do</a:t>
            </a:r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 15.4. 2025</a:t>
            </a:r>
          </a:p>
          <a:p>
            <a:endParaRPr lang="cs-CZ" sz="3200" dirty="0"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Seminář k výzvě je naplánován na 23. 1. 2025 online</a:t>
            </a:r>
          </a:p>
          <a:p>
            <a:endParaRPr lang="cs-CZ" sz="3200" dirty="0"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i="1" dirty="0"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Více o výzvě: https://www.esfcr.cz/vyzva-077-opz-plus</a:t>
            </a: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r>
              <a:rPr lang="cs-CZ" sz="3200" dirty="0">
                <a:effectLst/>
                <a:latin typeface="Montserrat" panose="00000500000000000000" pitchFamily="2" charset="-18"/>
                <a:ea typeface="Yu Mincho" panose="02020400000000000000" pitchFamily="18" charset="-128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CCDFDD3D-AF02-ED8D-7101-92CD6200D0E8}"/>
              </a:ext>
            </a:extLst>
          </p:cNvPr>
          <p:cNvSpPr/>
          <p:nvPr/>
        </p:nvSpPr>
        <p:spPr>
          <a:xfrm>
            <a:off x="1075462" y="34671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28CE152-8B46-3333-8591-9C93370B19D5}"/>
              </a:ext>
            </a:extLst>
          </p:cNvPr>
          <p:cNvSpPr/>
          <p:nvPr/>
        </p:nvSpPr>
        <p:spPr>
          <a:xfrm>
            <a:off x="1075462" y="49149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72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531976">
            <a:off x="6644291" y="-12537471"/>
            <a:ext cx="20005316" cy="20604726"/>
          </a:xfrm>
          <a:custGeom>
            <a:avLst/>
            <a:gdLst/>
            <a:ahLst/>
            <a:cxnLst/>
            <a:rect l="l" t="t" r="r" b="b"/>
            <a:pathLst>
              <a:path w="20005316" h="20604726">
                <a:moveTo>
                  <a:pt x="0" y="0"/>
                </a:moveTo>
                <a:lnTo>
                  <a:pt x="20005316" y="0"/>
                </a:lnTo>
                <a:lnTo>
                  <a:pt x="20005316" y="20604726"/>
                </a:lnTo>
                <a:lnTo>
                  <a:pt x="0" y="206047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075462" y="832741"/>
            <a:ext cx="17060138" cy="57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199"/>
              </a:lnSpc>
              <a:spcAft>
                <a:spcPts val="600"/>
              </a:spcAft>
            </a:pPr>
            <a:r>
              <a:rPr lang="cs-CZ" sz="6900" dirty="0">
                <a:solidFill>
                  <a:srgbClr val="272525"/>
                </a:solidFill>
                <a:latin typeface="Montserrat Classic"/>
              </a:rPr>
              <a:t>Co pro vás může ASZ udělat?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4E0FFC6-4F0C-8D49-F664-9F25EB5CE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" y="7536176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E43B8AD-0730-315E-2EE1-2874EE45C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836" y="4153186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0F591193-399E-ACB1-D9FB-20E93A73D1E0}"/>
              </a:ext>
            </a:extLst>
          </p:cNvPr>
          <p:cNvSpPr txBox="1"/>
          <p:nvPr/>
        </p:nvSpPr>
        <p:spPr>
          <a:xfrm>
            <a:off x="2514600" y="1860849"/>
            <a:ext cx="15316200" cy="85459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240"/>
              </a:lnSpc>
            </a:pPr>
            <a:r>
              <a:rPr lang="en-US" sz="3600" b="1" spc="-117" dirty="0" err="1">
                <a:solidFill>
                  <a:srgbClr val="000000"/>
                </a:solidFill>
                <a:latin typeface="Montserrat" panose="00000500000000000000" pitchFamily="2" charset="-18"/>
              </a:rPr>
              <a:t>Konzultace</a:t>
            </a:r>
            <a:r>
              <a:rPr lang="en-US" sz="3600" b="1" spc="-117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600" b="1" spc="-117" dirty="0" err="1">
                <a:solidFill>
                  <a:srgbClr val="000000"/>
                </a:solidFill>
                <a:latin typeface="Montserrat" panose="00000500000000000000" pitchFamily="2" charset="-18"/>
              </a:rPr>
              <a:t>rozvahy</a:t>
            </a:r>
            <a:endParaRPr lang="en-US" sz="3200" spc="-105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ct val="150000"/>
              </a:lnSpc>
            </a:pP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„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Chci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zvýšit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kapacity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cs-CZ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sociálních pracovníků na podporu bydlení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, ale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nevím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, </a:t>
            </a:r>
            <a:endParaRPr lang="cs-CZ" sz="3200" spc="-105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ct val="150000"/>
              </a:lnSpc>
            </a:pP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jakou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cestou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se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vydat</a:t>
            </a:r>
            <a:r>
              <a:rPr lang="cs-CZ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a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jakou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výzvu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využít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?“</a:t>
            </a:r>
            <a:endParaRPr lang="cs-CZ" sz="3200" spc="-105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ct val="150000"/>
              </a:lnSpc>
            </a:pPr>
            <a:r>
              <a:rPr lang="cs-CZ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„Chci začít dělat sociální bytovou politiku, ale nevím, jaké nástroje jsou vhodné?“</a:t>
            </a:r>
            <a:endParaRPr lang="en-US" sz="3200" spc="-105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ts val="3240"/>
              </a:lnSpc>
            </a:pPr>
            <a:endParaRPr lang="en-US" sz="3200" spc="-105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ts val="3240"/>
              </a:lnSpc>
            </a:pPr>
            <a:r>
              <a:rPr lang="en-US" sz="3600" b="1" spc="-117" dirty="0" err="1">
                <a:solidFill>
                  <a:srgbClr val="000000"/>
                </a:solidFill>
                <a:latin typeface="Montserrat" panose="00000500000000000000" pitchFamily="2" charset="-18"/>
              </a:rPr>
              <a:t>Informační</a:t>
            </a:r>
            <a:r>
              <a:rPr lang="en-US" sz="3600" b="1" spc="-117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600" b="1" spc="-117" dirty="0" err="1">
                <a:solidFill>
                  <a:srgbClr val="000000"/>
                </a:solidFill>
                <a:latin typeface="Montserrat" panose="00000500000000000000" pitchFamily="2" charset="-18"/>
              </a:rPr>
              <a:t>servis</a:t>
            </a:r>
            <a:endParaRPr lang="en-US" sz="3600" b="1" spc="-117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ct val="150000"/>
              </a:lnSpc>
            </a:pP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„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Chci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dovysvětlit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parametry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některé</a:t>
            </a:r>
            <a:r>
              <a:rPr lang="cs-CZ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dotační výzvy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?“</a:t>
            </a:r>
          </a:p>
          <a:p>
            <a:pPr algn="l">
              <a:lnSpc>
                <a:spcPct val="150000"/>
              </a:lnSpc>
            </a:pP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„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Chci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tyto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informace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sdělit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dalším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kolegům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z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obce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,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ideálně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cs-CZ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vaším prostřednictvím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?“</a:t>
            </a:r>
          </a:p>
          <a:p>
            <a:pPr algn="l">
              <a:lnSpc>
                <a:spcPct val="150000"/>
              </a:lnSpc>
            </a:pPr>
            <a:r>
              <a:rPr lang="en-US" sz="3600" b="1" spc="-117" dirty="0" err="1">
                <a:solidFill>
                  <a:srgbClr val="000000"/>
                </a:solidFill>
                <a:latin typeface="Montserrat" panose="00000500000000000000" pitchFamily="2" charset="-18"/>
              </a:rPr>
              <a:t>Projektové</a:t>
            </a:r>
            <a:r>
              <a:rPr lang="en-US" sz="3600" b="1" spc="-117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600" b="1" spc="-117" dirty="0" err="1">
                <a:solidFill>
                  <a:srgbClr val="000000"/>
                </a:solidFill>
                <a:latin typeface="Montserrat" panose="00000500000000000000" pitchFamily="2" charset="-18"/>
              </a:rPr>
              <a:t>poradenství</a:t>
            </a:r>
            <a:endParaRPr lang="en-US" sz="3600" b="1" spc="-117" dirty="0">
              <a:solidFill>
                <a:srgbClr val="000000"/>
              </a:solidFill>
              <a:latin typeface="Montserrat" panose="00000500000000000000" pitchFamily="2" charset="-18"/>
            </a:endParaRPr>
          </a:p>
          <a:p>
            <a:pPr algn="l">
              <a:lnSpc>
                <a:spcPct val="150000"/>
              </a:lnSpc>
            </a:pP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„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Mám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konkrétní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záměr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,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pojďte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mne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provést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celým</a:t>
            </a:r>
            <a:r>
              <a:rPr lang="en-US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 </a:t>
            </a:r>
            <a:r>
              <a:rPr lang="en-US" sz="3200" spc="-105" dirty="0" err="1">
                <a:solidFill>
                  <a:srgbClr val="000000"/>
                </a:solidFill>
                <a:latin typeface="Montserrat" panose="00000500000000000000" pitchFamily="2" charset="-18"/>
              </a:rPr>
              <a:t>procesem</a:t>
            </a:r>
            <a:r>
              <a:rPr lang="cs-CZ" sz="3200" spc="-105" dirty="0">
                <a:solidFill>
                  <a:srgbClr val="000000"/>
                </a:solidFill>
                <a:latin typeface="Montserrat" panose="00000500000000000000" pitchFamily="2" charset="-18"/>
              </a:rPr>
              <a:t>.“</a:t>
            </a:r>
            <a:endParaRPr lang="en-US" sz="3200" spc="-105" dirty="0">
              <a:solidFill>
                <a:srgbClr val="000000"/>
              </a:solidFill>
              <a:latin typeface="Montserrat Italics"/>
            </a:endParaRPr>
          </a:p>
          <a:p>
            <a:pPr algn="r">
              <a:lnSpc>
                <a:spcPts val="3240"/>
              </a:lnSpc>
            </a:pPr>
            <a:endParaRPr lang="en-US" sz="2800" spc="-105" dirty="0">
              <a:solidFill>
                <a:srgbClr val="000000"/>
              </a:solidFill>
              <a:latin typeface="Montserrat Italics"/>
            </a:endParaRPr>
          </a:p>
          <a:p>
            <a:pPr algn="r">
              <a:lnSpc>
                <a:spcPts val="3240"/>
              </a:lnSpc>
            </a:pPr>
            <a:r>
              <a:rPr lang="en-US" sz="2800" spc="-119" dirty="0" err="1">
                <a:solidFill>
                  <a:srgbClr val="000000"/>
                </a:solidFill>
                <a:latin typeface="Montserrat"/>
              </a:rPr>
              <a:t>Kontakt</a:t>
            </a:r>
            <a:r>
              <a:rPr lang="en-US" sz="2800" spc="-119" dirty="0">
                <a:solidFill>
                  <a:srgbClr val="000000"/>
                </a:solidFill>
                <a:latin typeface="Montserrat"/>
              </a:rPr>
              <a:t>: </a:t>
            </a:r>
            <a:r>
              <a:rPr lang="cs-CZ" sz="2800" spc="-119" dirty="0">
                <a:solidFill>
                  <a:srgbClr val="000000"/>
                </a:solidFill>
                <a:latin typeface="Montserrat"/>
              </a:rPr>
              <a:t>pro</a:t>
            </a:r>
            <a:r>
              <a:rPr lang="en-US" sz="2800" spc="-119" dirty="0" err="1">
                <a:latin typeface="Montserrat"/>
              </a:rPr>
              <a:t>střednictvím</a:t>
            </a:r>
            <a:r>
              <a:rPr lang="en-US" sz="2800" spc="-119" dirty="0">
                <a:latin typeface="Montserrat"/>
              </a:rPr>
              <a:t> LK </a:t>
            </a:r>
            <a:r>
              <a:rPr lang="en-US" sz="2800" spc="-119" dirty="0" err="1">
                <a:latin typeface="Montserrat"/>
              </a:rPr>
              <a:t>nebo</a:t>
            </a:r>
            <a:r>
              <a:rPr lang="en-US" sz="2800" spc="-119" dirty="0">
                <a:latin typeface="Montserrat"/>
              </a:rPr>
              <a:t> </a:t>
            </a:r>
            <a:r>
              <a:rPr lang="en-US" sz="2800" spc="-119" dirty="0" err="1">
                <a:latin typeface="Montserrat"/>
              </a:rPr>
              <a:t>na</a:t>
            </a:r>
            <a:r>
              <a:rPr lang="en-US" sz="2800" spc="-119" dirty="0">
                <a:latin typeface="Montserrat"/>
              </a:rPr>
              <a:t> </a:t>
            </a:r>
            <a:r>
              <a:rPr lang="cs-CZ" sz="2800" b="1" spc="-119" dirty="0" err="1">
                <a:latin typeface="Montserrat"/>
              </a:rPr>
              <a:t>veronika.aresta</a:t>
            </a:r>
            <a:r>
              <a:rPr lang="en-US" sz="2800" b="1" i="1" spc="-119" dirty="0">
                <a:latin typeface="Montserrat"/>
              </a:rPr>
              <a:t>@mmr.</a:t>
            </a:r>
            <a:r>
              <a:rPr lang="cs-CZ" sz="2800" b="1" i="1" spc="-119" dirty="0" err="1">
                <a:latin typeface="Montserrat"/>
              </a:rPr>
              <a:t>gov</a:t>
            </a:r>
            <a:r>
              <a:rPr lang="cs-CZ" sz="2800" b="1" i="1" spc="-119" dirty="0">
                <a:latin typeface="Montserrat"/>
              </a:rPr>
              <a:t>.</a:t>
            </a:r>
            <a:r>
              <a:rPr lang="en-US" sz="2800" b="1" i="1" spc="-119" dirty="0" err="1">
                <a:latin typeface="Montserrat"/>
              </a:rPr>
              <a:t>cz</a:t>
            </a:r>
            <a:endParaRPr lang="en-US" sz="2800" b="1" i="1" spc="-119" dirty="0">
              <a:latin typeface="Montserrat"/>
            </a:endParaRPr>
          </a:p>
          <a:p>
            <a:endParaRPr lang="cs-CZ" sz="3200" dirty="0">
              <a:effectLst/>
              <a:latin typeface="Montserrat" panose="00000500000000000000" pitchFamily="2" charset="-18"/>
              <a:ea typeface="Yu Mincho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CCDFDD3D-AF02-ED8D-7101-92CD6200D0E8}"/>
              </a:ext>
            </a:extLst>
          </p:cNvPr>
          <p:cNvSpPr/>
          <p:nvPr/>
        </p:nvSpPr>
        <p:spPr>
          <a:xfrm>
            <a:off x="1126146" y="20193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28CE152-8B46-3333-8591-9C93370B19D5}"/>
              </a:ext>
            </a:extLst>
          </p:cNvPr>
          <p:cNvSpPr/>
          <p:nvPr/>
        </p:nvSpPr>
        <p:spPr>
          <a:xfrm>
            <a:off x="1126146" y="49911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5D7835F5-D604-2F43-648B-082E39E7152F}"/>
              </a:ext>
            </a:extLst>
          </p:cNvPr>
          <p:cNvSpPr/>
          <p:nvPr/>
        </p:nvSpPr>
        <p:spPr>
          <a:xfrm>
            <a:off x="1295400" y="7962900"/>
            <a:ext cx="949380" cy="0"/>
          </a:xfrm>
          <a:prstGeom prst="line">
            <a:avLst/>
          </a:prstGeom>
          <a:ln w="38100" cap="flat">
            <a:solidFill>
              <a:srgbClr val="272525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463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5D5F17B0FEC448BF823F91F2C45A39" ma:contentTypeVersion="19" ma:contentTypeDescription="Vytvoří nový dokument" ma:contentTypeScope="" ma:versionID="728807b1a9a4e2117f303f396a8755e7">
  <xsd:schema xmlns:xsd="http://www.w3.org/2001/XMLSchema" xmlns:xs="http://www.w3.org/2001/XMLSchema" xmlns:p="http://schemas.microsoft.com/office/2006/metadata/properties" xmlns:ns2="095eb9f8-e3dd-41a2-b5ab-57e91d21a1b2" xmlns:ns3="7b6633c3-5014-4f25-a6f0-53f68fd5c19b" targetNamespace="http://schemas.microsoft.com/office/2006/metadata/properties" ma:root="true" ma:fieldsID="854db70b15e5f538b915de0d4d4ea9c3" ns2:_="" ns3:_="">
    <xsd:import namespace="095eb9f8-e3dd-41a2-b5ab-57e91d21a1b2"/>
    <xsd:import namespace="7b6633c3-5014-4f25-a6f0-53f68fd5c1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NKU1_x002e_zadost" minOccurs="0"/>
                <xsd:element ref="ns2:typdokumentu" minOccurs="0"/>
                <xsd:element ref="ns2:projekt" minOccurs="0"/>
                <xsd:element ref="ns2:MediaServiceSearchProperties" minOccurs="0"/>
                <xsd:element ref="ns2:p_x016f_vo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eb9f8-e3dd-41a2-b5ab-57e91d21a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KU1_x002e_zadost" ma:index="22" nillable="true" ma:displayName="NKU 1. zadost" ma:default="0" ma:format="Dropdown" ma:indexed="true" ma:internalName="NKU1_x002e_zadost">
      <xsd:simpleType>
        <xsd:restriction base="dms:Boolean"/>
      </xsd:simpleType>
    </xsd:element>
    <xsd:element name="typdokumentu" ma:index="23" nillable="true" ma:displayName="typ dokumentu" ma:format="Dropdown" ma:internalName="typdokumentu">
      <xsd:simpleType>
        <xsd:restriction base="dms:Text">
          <xsd:maxLength value="255"/>
        </xsd:restriction>
      </xsd:simpleType>
    </xsd:element>
    <xsd:element name="projekt" ma:index="24" nillable="true" ma:displayName="projekt" ma:format="Dropdown" ma:internalName="projekt">
      <xsd:simpleType>
        <xsd:restriction base="dms:Text">
          <xsd:maxLength value="255"/>
        </xsd:restriction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_x016f_vod" ma:index="26" nillable="true" ma:displayName="původ" ma:format="Dropdown" ma:internalName="p_x016f_vo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633c3-5014-4f25-a6f0-53f68fd5c19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7bff91b-427b-4b44-8aca-d64eb34af0d1}" ma:internalName="TaxCatchAll" ma:showField="CatchAllData" ma:web="7b6633c3-5014-4f25-a6f0-53f68fd5c1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BE8A58-CB3D-4575-92E1-43A2E01B59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5eb9f8-e3dd-41a2-b5ab-57e91d21a1b2"/>
    <ds:schemaRef ds:uri="7b6633c3-5014-4f25-a6f0-53f68fd5c1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499B36-D3CA-42BB-97B4-3BA740B73E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389</Words>
  <Application>Microsoft Office PowerPoint</Application>
  <PresentationFormat>Vlastní</PresentationFormat>
  <Paragraphs>67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Montserrat Italics</vt:lpstr>
      <vt:lpstr>Calibri</vt:lpstr>
      <vt:lpstr>Montserrat</vt:lpstr>
      <vt:lpstr>Montserrat Classic</vt:lpstr>
      <vt:lpstr>Montserrat Classic Bold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Zakon-o-podpore-bydleni_obec_Verca</dc:title>
  <dc:creator>Aresta Veronika</dc:creator>
  <cp:lastModifiedBy>Aresta Veronika</cp:lastModifiedBy>
  <cp:revision>12</cp:revision>
  <dcterms:created xsi:type="dcterms:W3CDTF">2006-08-16T00:00:00Z</dcterms:created>
  <dcterms:modified xsi:type="dcterms:W3CDTF">2025-01-28T15:14:01Z</dcterms:modified>
  <dc:identifier>DAGLNDmC2lI</dc:identifier>
</cp:coreProperties>
</file>