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88150" cy="10018700"/>
  <p:embeddedFontLst>
    <p:embeddedFont>
      <p:font typeface="Raleway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aleway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italic.fntdata"/><Relationship Id="rId14" Type="http://schemas.openxmlformats.org/officeDocument/2006/relationships/font" Target="fonts/Raleway-bold.fntdata"/><Relationship Id="rId16" Type="http://schemas.openxmlformats.org/officeDocument/2006/relationships/font" Target="fonts/Raleway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85621" cy="501497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00934" y="0"/>
            <a:ext cx="2985621" cy="501497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38213" y="750888"/>
            <a:ext cx="5011737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8495" y="4758609"/>
            <a:ext cx="5511174" cy="4508661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515615"/>
            <a:ext cx="2985621" cy="501496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00934" y="9515615"/>
            <a:ext cx="2985621" cy="501496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cs-CZ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8495" y="4758609"/>
            <a:ext cx="5511174" cy="4508661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938213" y="750888"/>
            <a:ext cx="5011737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/>
          <p:nvPr>
            <p:ph idx="1" type="body"/>
          </p:nvPr>
        </p:nvSpPr>
        <p:spPr>
          <a:xfrm>
            <a:off x="688495" y="4758609"/>
            <a:ext cx="5511174" cy="4508661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:notes"/>
          <p:cNvSpPr/>
          <p:nvPr>
            <p:ph idx="2" type="sldImg"/>
          </p:nvPr>
        </p:nvSpPr>
        <p:spPr>
          <a:xfrm>
            <a:off x="938213" y="750888"/>
            <a:ext cx="5011737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88495" y="4758609"/>
            <a:ext cx="5511174" cy="4508661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3:notes"/>
          <p:cNvSpPr/>
          <p:nvPr>
            <p:ph idx="2" type="sldImg"/>
          </p:nvPr>
        </p:nvSpPr>
        <p:spPr>
          <a:xfrm>
            <a:off x="938213" y="750888"/>
            <a:ext cx="5011737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/>
          <p:nvPr>
            <p:ph idx="1" type="body"/>
          </p:nvPr>
        </p:nvSpPr>
        <p:spPr>
          <a:xfrm>
            <a:off x="688495" y="4758609"/>
            <a:ext cx="5511174" cy="4508661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4:notes"/>
          <p:cNvSpPr/>
          <p:nvPr>
            <p:ph idx="2" type="sldImg"/>
          </p:nvPr>
        </p:nvSpPr>
        <p:spPr>
          <a:xfrm>
            <a:off x="938213" y="750888"/>
            <a:ext cx="5011737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/>
          <p:nvPr>
            <p:ph idx="1" type="body"/>
          </p:nvPr>
        </p:nvSpPr>
        <p:spPr>
          <a:xfrm>
            <a:off x="688495" y="4758609"/>
            <a:ext cx="5511174" cy="4508661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5:notes"/>
          <p:cNvSpPr/>
          <p:nvPr>
            <p:ph idx="2" type="sldImg"/>
          </p:nvPr>
        </p:nvSpPr>
        <p:spPr>
          <a:xfrm>
            <a:off x="938213" y="750888"/>
            <a:ext cx="5011737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/>
          <p:nvPr>
            <p:ph idx="1" type="body"/>
          </p:nvPr>
        </p:nvSpPr>
        <p:spPr>
          <a:xfrm>
            <a:off x="688495" y="4758609"/>
            <a:ext cx="5511174" cy="4508661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6:notes"/>
          <p:cNvSpPr/>
          <p:nvPr>
            <p:ph idx="2" type="sldImg"/>
          </p:nvPr>
        </p:nvSpPr>
        <p:spPr>
          <a:xfrm>
            <a:off x="938213" y="750888"/>
            <a:ext cx="5011737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 txBox="1"/>
          <p:nvPr>
            <p:ph idx="1" type="body"/>
          </p:nvPr>
        </p:nvSpPr>
        <p:spPr>
          <a:xfrm>
            <a:off x="688495" y="4758609"/>
            <a:ext cx="5511174" cy="4508661"/>
          </a:xfrm>
          <a:prstGeom prst="rect">
            <a:avLst/>
          </a:prstGeom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7:notes"/>
          <p:cNvSpPr/>
          <p:nvPr>
            <p:ph idx="2" type="sldImg"/>
          </p:nvPr>
        </p:nvSpPr>
        <p:spPr>
          <a:xfrm>
            <a:off x="938213" y="750888"/>
            <a:ext cx="5011737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části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nadpis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/>
          <p:nvPr/>
        </p:nvSpPr>
        <p:spPr>
          <a:xfrm>
            <a:off x="899592" y="2195763"/>
            <a:ext cx="7626441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Kompatibilita pilotu garantovaného bydlení s připravovaným zákonem</a:t>
            </a:r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395536" y="5022278"/>
            <a:ext cx="838835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5522595" y="774961"/>
            <a:ext cx="2478627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Mgr. Robert Pisár  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Radní pro sociální věci 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4374" y="476673"/>
            <a:ext cx="2536468" cy="11521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2" name="Google Shape;92;p13"/>
          <p:cNvCxnSpPr/>
          <p:nvPr/>
        </p:nvCxnSpPr>
        <p:spPr>
          <a:xfrm>
            <a:off x="617967" y="6165304"/>
            <a:ext cx="7908066" cy="0"/>
          </a:xfrm>
          <a:prstGeom prst="straightConnector1">
            <a:avLst/>
          </a:prstGeom>
          <a:noFill/>
          <a:ln cap="flat" cmpd="sng" w="9525">
            <a:solidFill>
              <a:srgbClr val="2E2E97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/>
          <p:nvPr/>
        </p:nvSpPr>
        <p:spPr>
          <a:xfrm>
            <a:off x="3648466" y="854704"/>
            <a:ext cx="487116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Aktuální model Karlovarského kraje</a:t>
            </a:r>
            <a:endParaRPr/>
          </a:p>
        </p:txBody>
      </p:sp>
      <p:sp>
        <p:nvSpPr>
          <p:cNvPr id="98" name="Google Shape;98;p14"/>
          <p:cNvSpPr/>
          <p:nvPr/>
        </p:nvSpPr>
        <p:spPr>
          <a:xfrm>
            <a:off x="395536" y="5022278"/>
            <a:ext cx="838835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cs-CZ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9" name="Google Shape;9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4375" y="483253"/>
            <a:ext cx="2363450" cy="107353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bsah obrázku diagram" id="100" name="Google Shape;100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9872" y="2118921"/>
            <a:ext cx="8470793" cy="47613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/>
          <p:nvPr>
            <p:ph type="title"/>
          </p:nvPr>
        </p:nvSpPr>
        <p:spPr>
          <a:xfrm>
            <a:off x="628650" y="1611210"/>
            <a:ext cx="7886700" cy="62634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– zprostředkování a správa bytů</a:t>
            </a:r>
            <a:endParaRPr/>
          </a:p>
        </p:txBody>
      </p:sp>
      <p:sp>
        <p:nvSpPr>
          <p:cNvPr id="106" name="Google Shape;106;p15"/>
          <p:cNvSpPr txBox="1"/>
          <p:nvPr>
            <p:ph idx="1" type="body"/>
          </p:nvPr>
        </p:nvSpPr>
        <p:spPr>
          <a:xfrm>
            <a:off x="4788027" y="2640094"/>
            <a:ext cx="3632466" cy="30896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/>
              <a:t>Připravovaný zákon</a:t>
            </a:r>
            <a:endParaRPr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cs-CZ" sz="1800"/>
              <a:t>Kraj bude vydávat pověření poskytovatelům garantovaného bydlení</a:t>
            </a:r>
            <a:endParaRPr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cs-CZ" sz="1800"/>
              <a:t>Ti mohou být soukromými subjekty, či založeny obcí/krajem</a:t>
            </a:r>
            <a:endParaRPr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cs-CZ" sz="1800"/>
              <a:t>Nemohou jimi být přímo kraje/obce/p.o.</a:t>
            </a:r>
            <a:endParaRPr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cs-CZ" sz="1800"/>
              <a:t>Za získání bytu se počítá s odměnou 14 000 Kč, platba za správu bude činit 18 000 Kč ročně</a:t>
            </a:r>
            <a:endParaRPr/>
          </a:p>
        </p:txBody>
      </p:sp>
      <p:sp>
        <p:nvSpPr>
          <p:cNvPr id="107" name="Google Shape;107;p15"/>
          <p:cNvSpPr txBox="1"/>
          <p:nvPr/>
        </p:nvSpPr>
        <p:spPr>
          <a:xfrm>
            <a:off x="1061695" y="2640094"/>
            <a:ext cx="3078253" cy="373465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fontScale="92500" lnSpcReduction="1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0" i="0" lang="cs-CZ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Model KK</a:t>
            </a:r>
            <a:endParaRPr/>
          </a:p>
          <a:p>
            <a:pPr indent="-228631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Byty budou sháněny v tandemu projektový zaměstnanec – správcovská firma</a:t>
            </a:r>
            <a:endParaRPr/>
          </a:p>
          <a:p>
            <a:pPr indent="-228631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Správu bytů (výběr nájmů, poskytování garancí vlastníkům) zajišťuje externí správcovská firma</a:t>
            </a:r>
            <a:endParaRPr/>
          </a:p>
          <a:p>
            <a:pPr indent="-228631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 správu bytů se počítá s odměnou cca 500 Kč měsíčně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8" name="Google Shape;108;p15"/>
          <p:cNvCxnSpPr/>
          <p:nvPr/>
        </p:nvCxnSpPr>
        <p:spPr>
          <a:xfrm>
            <a:off x="4572000" y="2259598"/>
            <a:ext cx="0" cy="3676454"/>
          </a:xfrm>
          <a:prstGeom prst="straightConnector1">
            <a:avLst/>
          </a:prstGeom>
          <a:noFill/>
          <a:ln cap="flat" cmpd="sng" w="9525">
            <a:solidFill>
              <a:srgbClr val="B5DADD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9" name="Google Shape;10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4375" y="483253"/>
            <a:ext cx="2147425" cy="9754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/>
          <p:nvPr>
            <p:ph type="title"/>
          </p:nvPr>
        </p:nvSpPr>
        <p:spPr>
          <a:xfrm>
            <a:off x="628650" y="1628800"/>
            <a:ext cx="7886700" cy="630798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 – poskytování garancí</a:t>
            </a:r>
            <a:endParaRPr/>
          </a:p>
        </p:txBody>
      </p:sp>
      <p:sp>
        <p:nvSpPr>
          <p:cNvPr id="115" name="Google Shape;115;p16"/>
          <p:cNvSpPr txBox="1"/>
          <p:nvPr>
            <p:ph idx="1" type="body"/>
          </p:nvPr>
        </p:nvSpPr>
        <p:spPr>
          <a:xfrm>
            <a:off x="5224807" y="2640094"/>
            <a:ext cx="3195686" cy="359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cs-CZ"/>
              <a:t>Připravovaný zákon</a:t>
            </a:r>
            <a:endParaRPr/>
          </a:p>
          <a:p>
            <a:pPr indent="-34290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/>
              <a:t>Garance při zabydlování vybraných CS budou nárokové</a:t>
            </a:r>
            <a:endParaRPr/>
          </a:p>
          <a:p>
            <a:pPr indent="-34290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/>
              <a:t>Kraj je bude vyplácet pověřeným poskytovatelům bydlení /obcím</a:t>
            </a:r>
            <a:endParaRPr/>
          </a:p>
          <a:p>
            <a:pPr indent="-34290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/>
              <a:t>Aktuálně se počítá s poskytnutím garance 30 000 Kč na rok </a:t>
            </a:r>
            <a:endParaRPr/>
          </a:p>
          <a:p>
            <a:pPr indent="0" lvl="0" marL="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16" name="Google Shape;116;p16"/>
          <p:cNvSpPr txBox="1"/>
          <p:nvPr/>
        </p:nvSpPr>
        <p:spPr>
          <a:xfrm>
            <a:off x="1061695" y="2640094"/>
            <a:ext cx="3078255" cy="359721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lnSpcReduction="1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cs-CZ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Model KK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cs-CZ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Garance ušlého nájmu bude poskytovat Nadační fond Karlovarského kraje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cs-CZ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Garance bude vlastníkům bytů zprostředkována správcovskou firmou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cs-CZ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Garance do výše max. 3 ušlých nájmů</a:t>
            </a:r>
            <a:endParaRPr/>
          </a:p>
        </p:txBody>
      </p:sp>
      <p:cxnSp>
        <p:nvCxnSpPr>
          <p:cNvPr id="117" name="Google Shape;117;p16"/>
          <p:cNvCxnSpPr/>
          <p:nvPr/>
        </p:nvCxnSpPr>
        <p:spPr>
          <a:xfrm>
            <a:off x="4572000" y="2259598"/>
            <a:ext cx="0" cy="3676454"/>
          </a:xfrm>
          <a:prstGeom prst="straightConnector1">
            <a:avLst/>
          </a:prstGeom>
          <a:noFill/>
          <a:ln cap="flat" cmpd="sng" w="9525">
            <a:solidFill>
              <a:srgbClr val="B5DADD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18" name="Google Shape;11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4375" y="483253"/>
            <a:ext cx="2147425" cy="9754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 txBox="1"/>
          <p:nvPr>
            <p:ph type="title"/>
          </p:nvPr>
        </p:nvSpPr>
        <p:spPr>
          <a:xfrm>
            <a:off x="395536" y="1484783"/>
            <a:ext cx="7886700" cy="663945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 – asistence v bydlení</a:t>
            </a:r>
            <a:endParaRPr/>
          </a:p>
        </p:txBody>
      </p:sp>
      <p:sp>
        <p:nvSpPr>
          <p:cNvPr id="124" name="Google Shape;124;p17"/>
          <p:cNvSpPr txBox="1"/>
          <p:nvPr>
            <p:ph idx="1" type="body"/>
          </p:nvPr>
        </p:nvSpPr>
        <p:spPr>
          <a:xfrm>
            <a:off x="5224807" y="2640094"/>
            <a:ext cx="3195686" cy="30896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cs-CZ" sz="2100"/>
              <a:t>Připravovaný zákon</a:t>
            </a:r>
            <a:endParaRPr/>
          </a:p>
          <a:p>
            <a:pPr indent="-342900" lvl="0" marL="34290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lang="cs-CZ" sz="2100"/>
              <a:t>Získání asistence bude pro vybrané CS nárokové</a:t>
            </a:r>
            <a:endParaRPr/>
          </a:p>
          <a:p>
            <a:pPr indent="-342900" lvl="0" marL="34290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lang="cs-CZ" sz="2100"/>
              <a:t>Financování a vydávání pověření pro poskytovatele asistence zajišťuje kraj</a:t>
            </a:r>
            <a:endParaRPr/>
          </a:p>
        </p:txBody>
      </p:sp>
      <p:sp>
        <p:nvSpPr>
          <p:cNvPr id="125" name="Google Shape;125;p17"/>
          <p:cNvSpPr txBox="1"/>
          <p:nvPr/>
        </p:nvSpPr>
        <p:spPr>
          <a:xfrm>
            <a:off x="1061695" y="2640094"/>
            <a:ext cx="3195686" cy="308963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lnSpcReduction="1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cs-CZ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Model KK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cs-CZ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Opíráme se o kapacity poskytovatelů soc. služeb již působící v kraji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cs-CZ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Provoz je hrazen standardním způsobem přes KSSS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cs-CZ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Poskytujeme proškolení v metodě zabydlování</a:t>
            </a:r>
            <a:endParaRPr/>
          </a:p>
        </p:txBody>
      </p:sp>
      <p:cxnSp>
        <p:nvCxnSpPr>
          <p:cNvPr id="126" name="Google Shape;126;p17"/>
          <p:cNvCxnSpPr/>
          <p:nvPr/>
        </p:nvCxnSpPr>
        <p:spPr>
          <a:xfrm>
            <a:off x="4572000" y="2259598"/>
            <a:ext cx="0" cy="3676454"/>
          </a:xfrm>
          <a:prstGeom prst="straightConnector1">
            <a:avLst/>
          </a:prstGeom>
          <a:noFill/>
          <a:ln cap="flat" cmpd="sng" w="9525">
            <a:solidFill>
              <a:srgbClr val="B5DADD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27" name="Google Shape;127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4375" y="483253"/>
            <a:ext cx="1931401" cy="8772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3275856" y="457200"/>
            <a:ext cx="230425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/>
              <a:t>Závěry</a:t>
            </a:r>
            <a:endParaRPr/>
          </a:p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400"/>
              <a:t>Pilot připraví Kraj, poskytovatele služeb a případně správce na nové role, které budou vyplývat ze zákona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400"/>
              <a:t>Pro fungování v rámci zákona bude patrně nutné transformovat RK Karlovarského kraje v s.r.o., případně mohou roli poskytovatelů garantovaného bydlení převzít sami zapojení správci, pokud se jim spolupráce osvědčí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400"/>
              <a:t>Pilot neřeší přípravu na systémový prvek KMB. Je omezen na cílovou skupinu rodin z azylových domů</a:t>
            </a:r>
            <a:endParaRPr/>
          </a:p>
        </p:txBody>
      </p:sp>
      <p:pic>
        <p:nvPicPr>
          <p:cNvPr id="134" name="Google Shape;134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4375" y="483253"/>
            <a:ext cx="1931401" cy="8772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 </a:t>
            </a:r>
            <a:endParaRPr b="1" sz="2400">
              <a:solidFill>
                <a:srgbClr val="312783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0" name="Google Shape;140;p19"/>
          <p:cNvSpPr txBox="1"/>
          <p:nvPr>
            <p:ph idx="1" type="subTitle"/>
          </p:nvPr>
        </p:nvSpPr>
        <p:spPr>
          <a:xfrm>
            <a:off x="2078" y="5389279"/>
            <a:ext cx="9034418" cy="12016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/>
              <a:t>Díky Danovi, Romanovi, Ester, Martě, Markétě, hejtmanovi a všem lidem v KK, kdo podporují naše snahy, „nemusíme zvítězit, ale musíme se o to pokusit“</a:t>
            </a:r>
            <a:endParaRPr/>
          </a:p>
        </p:txBody>
      </p:sp>
      <p:pic>
        <p:nvPicPr>
          <p:cNvPr id="141" name="Google Shape;141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520" y="202508"/>
            <a:ext cx="2016224" cy="1066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1471613"/>
            <a:ext cx="7308304" cy="3859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sady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