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88150" cy="10018700"/>
  <p:embeddedFontLst>
    <p:embeddedFont>
      <p:font typeface="Raleway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5621" cy="501497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00934" y="0"/>
            <a:ext cx="2985621" cy="501497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15615"/>
            <a:ext cx="2985621" cy="501496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899592" y="2195763"/>
            <a:ext cx="7626441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Kompatibilita pilotu garantovaného bydlení s připravovaným zákonem</a:t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395536" y="5022278"/>
            <a:ext cx="83883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522595" y="774961"/>
            <a:ext cx="2478627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Mgr. Robert Pisár 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Radní pro sociální věci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4" y="476673"/>
            <a:ext cx="2536468" cy="11521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p13"/>
          <p:cNvCxnSpPr/>
          <p:nvPr/>
        </p:nvCxnSpPr>
        <p:spPr>
          <a:xfrm>
            <a:off x="617967" y="6165304"/>
            <a:ext cx="7908066" cy="0"/>
          </a:xfrm>
          <a:prstGeom prst="straightConnector1">
            <a:avLst/>
          </a:prstGeom>
          <a:noFill/>
          <a:ln cap="flat" cmpd="sng" w="9525">
            <a:solidFill>
              <a:srgbClr val="2E2E9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/>
          <p:nvPr/>
        </p:nvSpPr>
        <p:spPr>
          <a:xfrm>
            <a:off x="3648466" y="854704"/>
            <a:ext cx="487116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Aktuální model Karlovarského kraje</a:t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395536" y="5022278"/>
            <a:ext cx="83883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5" y="483253"/>
            <a:ext cx="2363450" cy="10735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sah obrázku diagram" id="100" name="Google Shape;10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9872" y="2118921"/>
            <a:ext cx="8470793" cy="47613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/>
          <p:nvPr>
            <p:ph type="title"/>
          </p:nvPr>
        </p:nvSpPr>
        <p:spPr>
          <a:xfrm>
            <a:off x="628650" y="1611210"/>
            <a:ext cx="7886700" cy="62634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– zprostředkování a správa bytů</a:t>
            </a:r>
            <a:endParaRPr/>
          </a:p>
        </p:txBody>
      </p:sp>
      <p:sp>
        <p:nvSpPr>
          <p:cNvPr id="106" name="Google Shape;106;p15"/>
          <p:cNvSpPr txBox="1"/>
          <p:nvPr>
            <p:ph idx="1" type="body"/>
          </p:nvPr>
        </p:nvSpPr>
        <p:spPr>
          <a:xfrm>
            <a:off x="4788027" y="2640094"/>
            <a:ext cx="3632466" cy="30896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/>
              <a:t>Připravovaný zákon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/>
              <a:t>Kraj bude vydávat pověření poskytovatelům garantovaného bydlení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/>
              <a:t>Ti mohou být soukromými subjekty, či založeny obcí/krajem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/>
              <a:t>Nemohou jimi být přímo kraje/obce/p.o.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cs-CZ" sz="1800"/>
              <a:t>Za získání bytu se počítá s odměnou 14 000 Kč, platba za správu bude činit 18 000 Kč ročně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1061695" y="2640094"/>
            <a:ext cx="3078253" cy="373465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2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Model KK</a:t>
            </a:r>
            <a:endParaRPr/>
          </a:p>
          <a:p>
            <a:pPr indent="-228631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Byty budou sháněny v tandemu projektový zaměstnanec – správcovská firma</a:t>
            </a:r>
            <a:endParaRPr/>
          </a:p>
          <a:p>
            <a:pPr indent="-228631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Správu bytů (výběr nájmů, poskytování garancí vlastníkům) zajišťuje externí správcovská firma</a:t>
            </a:r>
            <a:endParaRPr/>
          </a:p>
          <a:p>
            <a:pPr indent="-228631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správu bytů se počítá s odměnou cca 500 Kč měsíčně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15"/>
          <p:cNvCxnSpPr/>
          <p:nvPr/>
        </p:nvCxnSpPr>
        <p:spPr>
          <a:xfrm>
            <a:off x="4572000" y="2259598"/>
            <a:ext cx="0" cy="3676454"/>
          </a:xfrm>
          <a:prstGeom prst="straightConnector1">
            <a:avLst/>
          </a:prstGeom>
          <a:noFill/>
          <a:ln cap="flat" cmpd="sng" w="9525">
            <a:solidFill>
              <a:srgbClr val="B5DADD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9" name="Google Shape;10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5" y="483253"/>
            <a:ext cx="2147425" cy="9754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628650" y="1628800"/>
            <a:ext cx="7886700" cy="63079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– poskytování garancí</a:t>
            </a:r>
            <a:endParaRPr/>
          </a:p>
        </p:txBody>
      </p:sp>
      <p:sp>
        <p:nvSpPr>
          <p:cNvPr id="115" name="Google Shape;115;p16"/>
          <p:cNvSpPr txBox="1"/>
          <p:nvPr>
            <p:ph idx="1" type="body"/>
          </p:nvPr>
        </p:nvSpPr>
        <p:spPr>
          <a:xfrm>
            <a:off x="5224807" y="2640094"/>
            <a:ext cx="3195686" cy="359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cs-CZ"/>
              <a:t>Připravovaný zákon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/>
              <a:t>Garance při zabydlování vybraných CS budou nárokové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/>
              <a:t>Kraj je bude vyplácet pověřeným poskytovatelům bydlení /obcím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/>
              <a:t>Aktuálně se počítá s poskytnutím garance 30 000 Kč na rok </a:t>
            </a:r>
            <a:endParaRPr/>
          </a:p>
          <a:p>
            <a:pPr indent="0" lvl="0" marL="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6" name="Google Shape;116;p16"/>
          <p:cNvSpPr txBox="1"/>
          <p:nvPr/>
        </p:nvSpPr>
        <p:spPr>
          <a:xfrm>
            <a:off x="1061695" y="2640094"/>
            <a:ext cx="3078255" cy="359721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Model KK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Garance ušlého nájmu bude poskytovat Nadační fond Karlovarského kraje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Garance bude vlastníkům bytů zprostředkována správcovskou firmou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Garance do výše max. 3 ušlých nájmů</a:t>
            </a:r>
            <a:endParaRPr/>
          </a:p>
        </p:txBody>
      </p:sp>
      <p:cxnSp>
        <p:nvCxnSpPr>
          <p:cNvPr id="117" name="Google Shape;117;p16"/>
          <p:cNvCxnSpPr/>
          <p:nvPr/>
        </p:nvCxnSpPr>
        <p:spPr>
          <a:xfrm>
            <a:off x="4572000" y="2259598"/>
            <a:ext cx="0" cy="3676454"/>
          </a:xfrm>
          <a:prstGeom prst="straightConnector1">
            <a:avLst/>
          </a:prstGeom>
          <a:noFill/>
          <a:ln cap="flat" cmpd="sng" w="9525">
            <a:solidFill>
              <a:srgbClr val="B5DADD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18" name="Google Shape;11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5" y="483253"/>
            <a:ext cx="2147425" cy="9754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type="title"/>
          </p:nvPr>
        </p:nvSpPr>
        <p:spPr>
          <a:xfrm>
            <a:off x="395536" y="1484783"/>
            <a:ext cx="7886700" cy="663945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– asistence v bydlení</a:t>
            </a:r>
            <a:endParaRPr/>
          </a:p>
        </p:txBody>
      </p:sp>
      <p:sp>
        <p:nvSpPr>
          <p:cNvPr id="124" name="Google Shape;124;p17"/>
          <p:cNvSpPr txBox="1"/>
          <p:nvPr>
            <p:ph idx="1" type="body"/>
          </p:nvPr>
        </p:nvSpPr>
        <p:spPr>
          <a:xfrm>
            <a:off x="5224807" y="2640094"/>
            <a:ext cx="3195686" cy="30896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cs-CZ" sz="2100"/>
              <a:t>Připravovaný zákon</a:t>
            </a:r>
            <a:endParaRPr/>
          </a:p>
          <a:p>
            <a:pPr indent="-342900" lvl="0" marL="34290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lang="cs-CZ" sz="2100"/>
              <a:t>Získání asistence bude pro vybrané CS nárokové</a:t>
            </a:r>
            <a:endParaRPr/>
          </a:p>
          <a:p>
            <a:pPr indent="-342900" lvl="0" marL="34290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lang="cs-CZ" sz="2100"/>
              <a:t>Financování a vydávání pověření pro poskytovatele asistence zajišťuje kraj</a:t>
            </a:r>
            <a:endParaRPr/>
          </a:p>
        </p:txBody>
      </p:sp>
      <p:sp>
        <p:nvSpPr>
          <p:cNvPr id="125" name="Google Shape;125;p17"/>
          <p:cNvSpPr txBox="1"/>
          <p:nvPr/>
        </p:nvSpPr>
        <p:spPr>
          <a:xfrm>
            <a:off x="1061695" y="2640094"/>
            <a:ext cx="3195686" cy="308963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Model KK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Opíráme se o kapacity poskytovatelů soc. služeb již působící v kraji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Provoz je hrazen standardním způsobem přes KSSS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b="0" i="0" lang="cs-CZ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Poskytujeme proškolení v metodě zabydlování</a:t>
            </a:r>
            <a:endParaRPr/>
          </a:p>
        </p:txBody>
      </p:sp>
      <p:cxnSp>
        <p:nvCxnSpPr>
          <p:cNvPr id="126" name="Google Shape;126;p17"/>
          <p:cNvCxnSpPr/>
          <p:nvPr/>
        </p:nvCxnSpPr>
        <p:spPr>
          <a:xfrm>
            <a:off x="4572000" y="2259598"/>
            <a:ext cx="0" cy="3676454"/>
          </a:xfrm>
          <a:prstGeom prst="straightConnector1">
            <a:avLst/>
          </a:prstGeom>
          <a:noFill/>
          <a:ln cap="flat" cmpd="sng" w="9525">
            <a:solidFill>
              <a:srgbClr val="B5DADD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27" name="Google Shape;12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5" y="483253"/>
            <a:ext cx="1931401" cy="8772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3275856" y="457200"/>
            <a:ext cx="230425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/>
              <a:t>Závěry</a:t>
            </a:r>
            <a:endParaRPr/>
          </a:p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/>
              <a:t>Pilot připraví Kraj, poskytovatele služeb a případně správce na nové role, které budou vyplývat ze zákona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/>
              <a:t>Pro fungování v rámci zákona bude patrně nutné transformovat RK Karlovarského kraje v s.r.o., případně mohou roli poskytovatelů garantovaného bydlení převzít sami zapojení správci, pokud se jim spolupráce osvědčí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/>
              <a:t>Pilot neřeší přípravu na systémový prvek KMB. Je omezen na cílovou skupinu rodin z azylových domů</a:t>
            </a:r>
            <a:endParaRPr/>
          </a:p>
        </p:txBody>
      </p:sp>
      <p:pic>
        <p:nvPicPr>
          <p:cNvPr id="134" name="Google Shape;13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5" y="483253"/>
            <a:ext cx="1931401" cy="8772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 </a:t>
            </a:r>
            <a:endParaRPr b="1" sz="2400">
              <a:solidFill>
                <a:srgbClr val="31278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0" name="Google Shape;140;p19"/>
          <p:cNvSpPr txBox="1"/>
          <p:nvPr>
            <p:ph idx="1" type="subTitle"/>
          </p:nvPr>
        </p:nvSpPr>
        <p:spPr>
          <a:xfrm>
            <a:off x="2078" y="5389279"/>
            <a:ext cx="9034418" cy="1201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1800"/>
              <a:t>Díky Danovi, Romanovi, Ester, Martě, Markétě, hejtmanovi a všem lidem v KK, kdo podporují naše snahy, „nemusíme zvítězit, ale musíme se o to pokusit“</a:t>
            </a:r>
            <a:endParaRPr/>
          </a:p>
        </p:txBody>
      </p:sp>
      <p:pic>
        <p:nvPicPr>
          <p:cNvPr id="141" name="Google Shape;14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202508"/>
            <a:ext cx="2016224" cy="1066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471613"/>
            <a:ext cx="7308304" cy="3859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