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20" r:id="rId2"/>
    <p:sldId id="1321" r:id="rId3"/>
    <p:sldId id="1322" r:id="rId4"/>
    <p:sldId id="1367" r:id="rId5"/>
    <p:sldId id="1323" r:id="rId6"/>
    <p:sldId id="1362" r:id="rId7"/>
    <p:sldId id="1363" r:id="rId8"/>
    <p:sldId id="1364" r:id="rId9"/>
    <p:sldId id="1366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ěrák Jiří Bc." initials="SJB" lastIdx="0" clrIdx="0">
    <p:extLst>
      <p:ext uri="{19B8F6BF-5375-455C-9EA6-DF929625EA0E}">
        <p15:presenceInfo xmlns:p15="http://schemas.microsoft.com/office/powerpoint/2012/main" userId="S-1-5-21-1645522239-507921405-682003330-106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3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5855B-EE88-4374-8FD6-94036E65F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02A675-9291-479B-94A3-21BA4F231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7D07D2-9237-4BC9-999A-006082042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8073DD-062A-4E64-884D-217C8A11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E9E252-F324-4969-B8F9-6BAB6255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6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09995-CB4B-42FA-BFFE-C8501937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AFCC49-2B56-402B-A231-2673FF461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1E8F0-E267-4CD0-B008-BE97F214C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D44C50-E558-41C5-883F-A5809B30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82530A-86FB-484C-AFF5-38404C51F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8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85AD46-8C67-42DD-9C7B-FA38EBB23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942D13-B7D4-4C9A-96FF-1A255AD79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DE953-2306-4117-A0CF-C07315B11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FD4CD8-1097-4209-93DD-7ADDC9CF2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46C952-5B54-4355-8703-E2D19CBC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93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E851D-4B8D-46EB-B09F-C534044F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EEF439-D796-4008-9FA6-17490B497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9803E3-E7A2-4A39-86B8-0D36AAAB5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928BE4-9BA6-4330-83F1-EC2562646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BE41D9-A5A7-435A-94ED-F6087C9E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50A85FB-4585-417D-9CE9-61A315A810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8833" y="5938982"/>
            <a:ext cx="1753167" cy="91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1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51498-5726-4D42-8862-C5A782593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143A95-E6AE-4E9B-AD1C-B112E1537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8B06DB-0C3D-4356-B7A5-360641EC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A9F758-2E22-4CD9-98F0-6B69C5AF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AD9764-F752-4FCE-A5D8-B36D30B45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57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26111-E985-43A9-9B98-329059A3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D06E3E-EDB2-4761-9116-DCBE51A8A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5BAC874-FE2F-4F7F-9896-5F83CED54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607C21-D71D-4AD2-8E6D-DF414570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7EDA99-5E73-419A-A902-7B6F82EFB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A39AF4-291E-43CA-86F3-07205704C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87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D723F-6D4F-4B3C-B7C0-30DC31CB3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680510-285F-4E66-96C8-A2994A8D8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958A08D-B74A-444F-AD6F-28FCDD97A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87CE7DC-C559-48DE-A3B6-3B617B4F7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B6920A-E0B6-4D37-B1C8-BA8C64D95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FFD12BC-D71C-4087-BD05-5EE2C892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C119BA-BED8-41A8-8A79-E0EFC98A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E538D84-E6C4-4AE2-9DDC-E314EB5D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64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E89134-DBEF-45C5-B97A-D0D67EA17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34607DC-C749-4362-8E38-518AD98A4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534897-B012-4C36-9F9E-D178600E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57048D-8F8F-4763-89DB-40AD205E4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95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467CC09-455B-46D2-ADC8-FFF2FDFA5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E414D2-06CB-4A83-8EE5-97B288636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B8E5BC-1D77-4F8E-B953-B79B1C523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0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5F65F-6A5B-47E8-9F92-26DB68F2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F3C061-77E9-4C41-AC16-77BC329C5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6A4B779-239E-435F-953D-7E94316E3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A29F39-AA2C-402A-BCCE-316F8302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817104-C9EB-4E7C-B90E-BB0598E1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41F2F1-2098-4010-8FDC-0470804F2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25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61357-6632-4300-92D6-0FAE4C50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B1F0C5-3BA9-44D6-A26B-CF900D2F9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6BE9BD7-8721-4349-8F5E-6E96C89D0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540871-9307-419C-AB93-2421D331B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37C177-3402-4550-A44B-F1DFC5D18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0AA95F-D221-4A54-9E4C-26078CE3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B2C9443-441B-472A-AB68-C34717E6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E55EFF-8072-400D-84AB-83271BB72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4B86C6-0CA3-41A7-982B-3FF391026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1F4D9-1EF1-4B21-834B-AD91D87DDABB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205038-5458-4880-9B15-02053E7C6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DEED46-632B-4F49-8ABF-EE3028C50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E5AEF-7BAE-4FA8-8DAB-3517B77E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27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if.kr-kralovehradecky.cz/cz/strategie-prevence-socialne-nezadoucich-jevu-v-kralovehradeckem-kraji-2022-2027-33543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verak@kr-kralovehradeck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3B3D2-2944-43E0-87A9-42741F6EA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1757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Setkání partnerů projektu</a:t>
            </a:r>
            <a:br>
              <a:rPr lang="cs-CZ" sz="4000" b="1" dirty="0"/>
            </a:br>
            <a:r>
              <a:rPr lang="cs-CZ" sz="4000" b="1" dirty="0"/>
              <a:t>"Agentura pro sociální začleňování jako</a:t>
            </a:r>
            <a:br>
              <a:rPr lang="cs-CZ" sz="4000" b="1" dirty="0"/>
            </a:br>
            <a:r>
              <a:rPr lang="cs-CZ" sz="4000" b="1" dirty="0"/>
              <a:t>inovační aktér politiky sociálního</a:t>
            </a:r>
            <a:br>
              <a:rPr lang="cs-CZ" sz="4000" b="1" dirty="0"/>
            </a:br>
            <a:r>
              <a:rPr lang="cs-CZ" sz="4000" b="1" dirty="0"/>
              <a:t>začleňování"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D0267D-018E-4F21-A879-DE2552EB5E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77464"/>
          </a:xfrm>
        </p:spPr>
        <p:txBody>
          <a:bodyPr/>
          <a:lstStyle/>
          <a:p>
            <a:endParaRPr lang="cs-CZ" b="1" dirty="0">
              <a:cs typeface="Arial" panose="020B0604020202020204" pitchFamily="34" charset="0"/>
            </a:endParaRPr>
          </a:p>
          <a:p>
            <a:endParaRPr lang="cs-CZ" b="1" dirty="0">
              <a:cs typeface="Arial" panose="020B0604020202020204" pitchFamily="34" charset="0"/>
            </a:endParaRPr>
          </a:p>
          <a:p>
            <a:r>
              <a:rPr lang="cs-CZ" b="1" dirty="0">
                <a:cs typeface="Arial" panose="020B0604020202020204" pitchFamily="34" charset="0"/>
              </a:rPr>
              <a:t>31. března 2022</a:t>
            </a:r>
          </a:p>
          <a:p>
            <a:endParaRPr lang="cs-CZ" dirty="0"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FB9CDC4-C683-4E7F-AE67-ECC991780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9877" y="5525729"/>
            <a:ext cx="2592123" cy="134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88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7DAC7-1AB3-41FE-B351-0F0AF0FA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Příklady sběru a využití dat v oblasti</a:t>
            </a:r>
            <a:r>
              <a:rPr lang="cs-CZ" sz="2800" b="1" dirty="0">
                <a:cs typeface="Arial" panose="020B0604020202020204" pitchFamily="34" charset="0"/>
              </a:rPr>
              <a:t> sociálního začleňování z pohledu romského koordinátora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80335-A724-4A6D-A03D-0F590AB63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5625"/>
            <a:ext cx="1146048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Strategie prevence sociálně nežádoucích jevů v Královéhradeckém kraji 2022 – 2027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Aktuální podnět – ZŠ s vysokým podílem romských žáků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Zpráva o situaci romské menšiny v kraji – sběr dat pro ÚV ČR</a:t>
            </a:r>
          </a:p>
        </p:txBody>
      </p:sp>
    </p:spTree>
    <p:extLst>
      <p:ext uri="{BB962C8B-B14F-4D97-AF65-F5344CB8AC3E}">
        <p14:creationId xmlns:p14="http://schemas.microsoft.com/office/powerpoint/2010/main" val="1544140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79F9A-0711-475F-8CAB-F151E771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3200" b="1" dirty="0">
                <a:solidFill>
                  <a:srgbClr val="0070C0"/>
                </a:solidFill>
                <a:cs typeface="Arial" panose="020B0604020202020204" pitchFamily="34" charset="0"/>
              </a:rPr>
              <a:t>Strategie prevence sociálně nežádoucích jevů v Královéhradeckém kraji 2022 – 2027</a:t>
            </a:r>
            <a:br>
              <a:rPr lang="pl-PL" sz="2400" b="1" dirty="0">
                <a:cs typeface="Arial" panose="020B0604020202020204" pitchFamily="34" charset="0"/>
              </a:rPr>
            </a:br>
            <a:endParaRPr lang="cs-CZ" sz="1800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B0D2B5-8C81-4452-B48A-67E4F0B64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690688"/>
            <a:ext cx="11163300" cy="448627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strategický dokument, který zpracoval odbor sociálních věcí a odbor kanceláře hejtmana KÚ</a:t>
            </a:r>
          </a:p>
          <a:p>
            <a:pPr algn="just"/>
            <a:r>
              <a:rPr lang="cs-CZ" dirty="0"/>
              <a:t>schválena Zastupitelstvem Královéhradeckého kraje dne 6. 12. 2022, usnesením č. ZK/9/569/2021</a:t>
            </a:r>
          </a:p>
          <a:p>
            <a:pPr algn="just"/>
            <a:r>
              <a:rPr lang="cs-CZ" dirty="0"/>
              <a:t>mapuje potřeby území kraje v oblasti prevence kriminality, protidrogové politiky (adiktologie) a </a:t>
            </a:r>
            <a:r>
              <a:rPr lang="cs-CZ" b="1" u="sng" dirty="0"/>
              <a:t>sociálně vyloučených lokalit</a:t>
            </a:r>
          </a:p>
          <a:p>
            <a:pPr algn="just"/>
            <a:r>
              <a:rPr lang="cs-CZ" dirty="0"/>
              <a:t>K uvedeným 3 oblastem jsou strategií stanoveny cíle, opatření a konkrétní aktivity</a:t>
            </a:r>
          </a:p>
          <a:p>
            <a:pPr algn="just"/>
            <a:r>
              <a:rPr lang="cs-CZ" dirty="0"/>
              <a:t>Strategie je dostupná ke stažení </a:t>
            </a:r>
            <a:r>
              <a:rPr lang="cs-CZ" b="1" dirty="0">
                <a:hlinkClick r:id="rId2"/>
              </a:rPr>
              <a:t>ZDE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9260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CBBC7-BB8D-40F2-8C5F-2A10AFF1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l-PL" sz="3200" b="1" dirty="0">
                <a:solidFill>
                  <a:srgbClr val="0070C0"/>
                </a:solidFill>
                <a:cs typeface="Arial" panose="020B0604020202020204" pitchFamily="34" charset="0"/>
              </a:rPr>
              <a:t>Strategie prevence sociálně nežádoucích jevů v Královéhradeckém kraji 2022 – 2027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4B050C-2ACE-4266-8523-7CBD6970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720"/>
            <a:ext cx="10515600" cy="4607243"/>
          </a:xfrm>
        </p:spPr>
        <p:txBody>
          <a:bodyPr/>
          <a:lstStyle/>
          <a:p>
            <a:pPr algn="just"/>
            <a:r>
              <a:rPr lang="cs-CZ" b="1" u="sng" dirty="0"/>
              <a:t>Cílové skupiny</a:t>
            </a:r>
            <a:r>
              <a:rPr lang="cs-CZ" b="1" dirty="0"/>
              <a:t>: </a:t>
            </a:r>
            <a:r>
              <a:rPr lang="cs-CZ" dirty="0"/>
              <a:t>odborná veřejnost, veřejnost a představitelé samospráv obcí </a:t>
            </a:r>
          </a:p>
          <a:p>
            <a:pPr algn="just"/>
            <a:r>
              <a:rPr lang="cs-CZ" dirty="0"/>
              <a:t>Využití sběru dat pro přípravu analytické části dokumentu a zpracování SWOT analýzy (silné / slabé stránky; příležitosti / hrozby).</a:t>
            </a:r>
          </a:p>
          <a:p>
            <a:pPr algn="just"/>
            <a:r>
              <a:rPr lang="cs-CZ" dirty="0"/>
              <a:t>V analytické části dokumentu (oblast SVL) shrnuta situace v oblasti vzdělávání, zaměstnanost, bydlení, zdraví, bezpečnost a extremismus.</a:t>
            </a:r>
          </a:p>
        </p:txBody>
      </p:sp>
    </p:spTree>
    <p:extLst>
      <p:ext uri="{BB962C8B-B14F-4D97-AF65-F5344CB8AC3E}">
        <p14:creationId xmlns:p14="http://schemas.microsoft.com/office/powerpoint/2010/main" val="1824988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CFDC7-A07D-46F8-9AFD-A01D4FB0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3200" b="1" dirty="0">
                <a:solidFill>
                  <a:srgbClr val="0070C0"/>
                </a:solidFill>
                <a:cs typeface="Arial" panose="020B0604020202020204" pitchFamily="34" charset="0"/>
              </a:rPr>
              <a:t>Strategie prevence sociálně nežádoucích jevů v Královéhradeckém kraji 2022 – 2027</a:t>
            </a:r>
            <a:endParaRPr lang="cs-CZ" sz="3200" b="1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98659-0EEC-443D-AF4F-9303E863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49719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Vybrané aktivity ze strategie pro oblast SVL</a:t>
            </a:r>
          </a:p>
          <a:p>
            <a:pPr algn="just"/>
            <a:r>
              <a:rPr lang="cs-CZ" sz="2200" dirty="0"/>
              <a:t>Vypracovat každoročně Zprávu o situaci romské menšiny v KHK se zapojením informací od obcí, sociálních služeb a romských organizací působících v oblasti agendy romské integrace a sociálního začleňování.</a:t>
            </a:r>
          </a:p>
          <a:p>
            <a:pPr algn="just"/>
            <a:r>
              <a:rPr lang="cs-CZ" sz="2200" dirty="0"/>
              <a:t>Využívat relevantní data a výzkumy ASZ, MPSV, Úřadu vlády ČR, MMR, MŠMT atp., zejména data týkající se agendy romských dětí, žáků a studentů ve vzdělávání nebo v institucionální výchově a péči.</a:t>
            </a:r>
          </a:p>
          <a:p>
            <a:pPr algn="just"/>
            <a:r>
              <a:rPr lang="cs-CZ" sz="2200" dirty="0"/>
              <a:t>Realizovat setkávání pracovních skupin – prevence kriminality, mezioborová pracovní skupina pro oblast adiktologie, </a:t>
            </a:r>
            <a:r>
              <a:rPr lang="cs-CZ" sz="2200" dirty="0">
                <a:solidFill>
                  <a:srgbClr val="FF0000"/>
                </a:solidFill>
              </a:rPr>
              <a:t>platforma aktérů působících v oblasti romské integrace</a:t>
            </a:r>
            <a:r>
              <a:rPr lang="cs-CZ" sz="2200" dirty="0"/>
              <a:t>. </a:t>
            </a:r>
          </a:p>
          <a:p>
            <a:pPr algn="just"/>
            <a:r>
              <a:rPr lang="cs-CZ" sz="2200" dirty="0"/>
              <a:t>Objasňovat význam a přínos lokálního partnerství s ASZ.</a:t>
            </a:r>
          </a:p>
          <a:p>
            <a:pPr algn="just"/>
            <a:r>
              <a:rPr lang="cs-CZ" sz="2200" dirty="0">
                <a:effectLst/>
                <a:ea typeface="Calibri" panose="020F0502020204030204" pitchFamily="34" charset="0"/>
              </a:rPr>
              <a:t>Metodicky vést a podporovat </a:t>
            </a:r>
            <a:r>
              <a:rPr lang="cs-CZ" sz="2200" dirty="0">
                <a:ea typeface="Calibri" panose="020F0502020204030204" pitchFamily="34" charset="0"/>
              </a:rPr>
              <a:t>(…)</a:t>
            </a:r>
            <a:r>
              <a:rPr lang="cs-CZ" sz="2200" dirty="0">
                <a:effectLst/>
                <a:ea typeface="Calibri" panose="020F0502020204030204" pitchFamily="34" charset="0"/>
              </a:rPr>
              <a:t>, </a:t>
            </a:r>
            <a:r>
              <a:rPr lang="cs-CZ" sz="22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romské poradce </a:t>
            </a:r>
            <a:r>
              <a:rPr lang="cs-CZ" sz="2200" dirty="0">
                <a:effectLst/>
                <a:ea typeface="Calibri" panose="020F0502020204030204" pitchFamily="34" charset="0"/>
              </a:rPr>
              <a:t>směřující k možnostem využití různých typů služeb, které jsou v jejich území dostupné.</a:t>
            </a:r>
          </a:p>
          <a:p>
            <a:pPr algn="just"/>
            <a:r>
              <a:rPr lang="cs-CZ" sz="2200" dirty="0">
                <a:effectLst/>
                <a:ea typeface="Calibri" panose="020F0502020204030204" pitchFamily="34" charset="0"/>
              </a:rPr>
              <a:t>Komunikovat s romskými a proromskými NNO s cílem posílit jejich spolupráci s relevantními službami a omezit tak případnou "uzavřenost komunity".</a:t>
            </a:r>
          </a:p>
          <a:p>
            <a:pPr algn="just"/>
            <a:endParaRPr lang="cs-CZ" sz="1800" dirty="0">
              <a:cs typeface="Arial" panose="020B0604020202020204" pitchFamily="34" charset="0"/>
            </a:endParaRPr>
          </a:p>
          <a:p>
            <a:pPr algn="just"/>
            <a:endParaRPr lang="cs-CZ" sz="1800" b="1" dirty="0">
              <a:cs typeface="Arial" panose="020B0604020202020204" pitchFamily="34" charset="0"/>
            </a:endParaRPr>
          </a:p>
          <a:p>
            <a:endParaRPr lang="cs-CZ" sz="1800" b="1" dirty="0">
              <a:cs typeface="Arial" panose="020B0604020202020204" pitchFamily="34" charset="0"/>
            </a:endParaRPr>
          </a:p>
          <a:p>
            <a:endParaRPr lang="cs-CZ" sz="18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47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CFDC7-A07D-46F8-9AFD-A01D4FB0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>
                <a:solidFill>
                  <a:srgbClr val="0070C0"/>
                </a:solidFill>
                <a:cs typeface="Arial" panose="020B0604020202020204" pitchFamily="34" charset="0"/>
              </a:rPr>
              <a:t>Strategie prevence sociálně nežádoucích jevů v Královéhradeckém kraji 2022 – 2027</a:t>
            </a:r>
            <a:endParaRPr lang="cs-CZ" sz="2400" b="1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98659-0EEC-443D-AF4F-9303E863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48976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Vybrané aktivity ze strategie pro oblast SVL</a:t>
            </a: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</a:rPr>
              <a:t>Podpora NNO ve využívání dotačních programů na národní a krajské úrovni zaměřených na témata finanční gramotnosti, dluhové problematiky, zdraví, formálního a neformálního vzdělávání dětí a žáků a dle dalších potřeb souvisejících s problematikou sociálního začleňování a integrace příslušníků romské menšiny.</a:t>
            </a: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</a:rPr>
              <a:t>Zmapovat možnosti pro rozšíření aktivit NNO v oblasti domácího doučování dětí ze sociálně-znevýhodněného prostředí.</a:t>
            </a:r>
          </a:p>
          <a:p>
            <a:pPr marL="0" indent="0" algn="just">
              <a:buNone/>
            </a:pPr>
            <a:r>
              <a:rPr lang="cs-CZ" sz="1900" b="1" dirty="0">
                <a:solidFill>
                  <a:srgbClr val="FF0000"/>
                </a:solidFill>
              </a:rPr>
              <a:t>Vybraná opatření ze strategie pro oblast SVL (podpora například prostřednictvím dotací)</a:t>
            </a: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</a:rPr>
              <a:t>Podpořit programy zaměřené na budování tolerantní společnosti respektující socio-kulturní specifika osob ze SVL.</a:t>
            </a:r>
            <a:endParaRPr lang="cs-CZ" sz="1900" b="1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</a:rPr>
              <a:t>Zvyšovat pocit bezpečí osob žijících v sousedství SVL.</a:t>
            </a:r>
            <a:endParaRPr lang="cs-CZ" sz="1900" b="1" dirty="0">
              <a:ea typeface="Calibri" panose="020F0502020204030204" pitchFamily="34" charset="0"/>
            </a:endParaRP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</a:rPr>
              <a:t>Podporovat bezplatné stravování pro děti z nízkopříjmových rodin.</a:t>
            </a: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</a:rPr>
              <a:t>Podporovat komunitní centra v SVL. </a:t>
            </a:r>
            <a:endParaRPr lang="cs-CZ" sz="1900" dirty="0">
              <a:ea typeface="Calibri" panose="020F0502020204030204" pitchFamily="34" charset="0"/>
            </a:endParaRP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</a:rPr>
              <a:t>Působit na veřejnost směrem ke zvyšování tolerance vůči sociálním a kulturním odlišnostem ve společnosti.</a:t>
            </a:r>
            <a:endParaRPr lang="cs-CZ" sz="1900" b="1" dirty="0">
              <a:effectLst/>
              <a:ea typeface="Calibri" panose="020F0502020204030204" pitchFamily="34" charset="0"/>
            </a:endParaRPr>
          </a:p>
          <a:p>
            <a:pPr algn="just"/>
            <a:endParaRPr lang="cs-CZ" sz="1800" b="1" dirty="0">
              <a:cs typeface="Arial" panose="020B0604020202020204" pitchFamily="34" charset="0"/>
            </a:endParaRPr>
          </a:p>
          <a:p>
            <a:endParaRPr lang="cs-CZ" sz="1800" b="1" dirty="0">
              <a:cs typeface="Arial" panose="020B0604020202020204" pitchFamily="34" charset="0"/>
            </a:endParaRPr>
          </a:p>
          <a:p>
            <a:endParaRPr lang="cs-CZ" sz="18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76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CFDC7-A07D-46F8-9AFD-A01D4FB0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pl-PL" sz="3200" b="1" dirty="0">
                <a:solidFill>
                  <a:srgbClr val="0070C0"/>
                </a:solidFill>
                <a:cs typeface="Arial" panose="020B0604020202020204" pitchFamily="34" charset="0"/>
              </a:rPr>
              <a:t>Aktuální podnět – ZŠ s vysokým podílem romským žáků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98659-0EEC-443D-AF4F-9303E863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365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/>
              <a:t>„</a:t>
            </a:r>
            <a:r>
              <a:rPr lang="cs-CZ" sz="2000" b="1" i="1" dirty="0"/>
              <a:t>Nepřímou diskriminací může být i zdánlivě neutrální rozdělení dětí, pokud výsledkem je segregace Romů a současně není možné shledat legitimitu a přiměřenost postupu.</a:t>
            </a:r>
            <a:r>
              <a:rPr lang="cs-CZ" sz="2000" b="1" dirty="0"/>
              <a:t>“ / Kancelář veřejného ochránce práv</a:t>
            </a:r>
          </a:p>
          <a:p>
            <a:pPr marL="0" indent="0">
              <a:buNone/>
            </a:pPr>
            <a:r>
              <a:rPr lang="cs-CZ" sz="2000" b="1" dirty="0"/>
              <a:t>Popis situace ve městě: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Jsou zřízeny ve městě 3 základní školy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Jedna z nich se nachází v sousedství sociálně vyloučené lokality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cs typeface="Arial" panose="020B0604020202020204" pitchFamily="34" charset="0"/>
              </a:rPr>
              <a:t>Popis problémů v uvedené škole panem ředitelem: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 prvním stupni se zcela zásadně zvýšil podíl romských dětí (v některých třídách dosahuje podíl 82%; na druhém stupni max 50% ) = trend je i podle samotného ředitele zřejmý, škola se stává postupně romskou.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výchovné problémy, snižující se kvalita výuky, fluktuace a zátěž pedagogů, úbytek žáků… </a:t>
            </a:r>
            <a:endParaRPr lang="cs-CZ" sz="1800" b="1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cs typeface="Arial" panose="020B0604020202020204" pitchFamily="34" charset="0"/>
              </a:rPr>
              <a:t>Rozdíl mezi školami ve městě: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cs typeface="Arial" panose="020B0604020202020204" pitchFamily="34" charset="0"/>
              </a:rPr>
              <a:t>počet otevíraných prvních tříd, počet žáků v nižší třídách</a:t>
            </a:r>
            <a:endParaRPr lang="cs-CZ" sz="1800" dirty="0"/>
          </a:p>
          <a:p>
            <a:pPr marL="0" indent="0">
              <a:buNone/>
            </a:pPr>
            <a:r>
              <a:rPr lang="cs-CZ" sz="2000" b="1" u="sng" dirty="0">
                <a:solidFill>
                  <a:srgbClr val="FF0000"/>
                </a:solidFill>
                <a:cs typeface="Arial" panose="020B0604020202020204" pitchFamily="34" charset="0"/>
              </a:rPr>
              <a:t>Možnosti řešení?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b="1" dirty="0">
              <a:cs typeface="Arial" panose="020B0604020202020204" pitchFamily="34" charset="0"/>
            </a:endParaRPr>
          </a:p>
          <a:p>
            <a:endParaRPr lang="cs-CZ" sz="18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27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CFDC7-A07D-46F8-9AFD-A01D4FB0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pl-PL" sz="2400" b="1" dirty="0">
                <a:solidFill>
                  <a:srgbClr val="0070C0"/>
                </a:solidFill>
                <a:cs typeface="Arial" panose="020B0604020202020204" pitchFamily="34" charset="0"/>
              </a:rPr>
              <a:t>Zpráva o situaci romské menšiny v kraji – sběr dat pro ÚV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98659-0EEC-443D-AF4F-9303E863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489766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400" dirty="0"/>
              <a:t>Monitorovací zpráva, která je zpracovávána v každém roce.</a:t>
            </a:r>
          </a:p>
          <a:p>
            <a:pPr algn="just"/>
            <a:r>
              <a:rPr lang="cs-CZ" sz="2400" dirty="0"/>
              <a:t>Závazná osnova ÚV ČR, na jejímž základě probíhá sběr dat od ORP, dalších institucí a NNO.</a:t>
            </a:r>
          </a:p>
          <a:p>
            <a:pPr algn="just"/>
            <a:r>
              <a:rPr lang="cs-CZ" sz="2400" dirty="0"/>
              <a:t>Aktuální diskuse mezi koordinátory a ÚV ČR nad zadáním ke sběru dat o sociálně vyloučených lokalitách (SVL):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Identifikace SVL probíhá ve spolupráci s ORP.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Metodickým orgánem však není v osnově zadána definice SVL = obce k identifikaci mohou přistupovat zcela různě.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Jaký je poté význam takto sesbíraných dat?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„</a:t>
            </a:r>
            <a:r>
              <a:rPr lang="cs-CZ" i="1" dirty="0"/>
              <a:t>Za sociálně vyloučenou nebo sociálním vyloučením ohroženou lokalitu v rámci výzkumu Analýza sociálně vyloučených lokalit v ČR považujeme takovou lokalitu, kde dochází ke koncentraci více než 20 osob žijících v nevyhovujících podmínkách (indikováno počtem příjemců příspěvku na živobytí), které obývají fyzicky či symbolicky ohraničený prostor (indikováno vnější identifikací).</a:t>
            </a:r>
            <a:r>
              <a:rPr lang="cs-CZ" dirty="0"/>
              <a:t>“ / Analýza sociálně vyloučených lokalit v ČR (2015)</a:t>
            </a:r>
          </a:p>
          <a:p>
            <a:pPr lvl="3" algn="just">
              <a:buFont typeface="Wingdings" panose="05000000000000000000" pitchFamily="2" charset="2"/>
              <a:buChar char="v"/>
            </a:pPr>
            <a:endParaRPr lang="cs-CZ" sz="1000" dirty="0"/>
          </a:p>
          <a:p>
            <a:pPr algn="just"/>
            <a:endParaRPr lang="cs-CZ" sz="2000" dirty="0"/>
          </a:p>
          <a:p>
            <a:pPr algn="just"/>
            <a:endParaRPr lang="cs-CZ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730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CFDC7-A07D-46F8-9AFD-A01D4FB0E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76233"/>
          </a:xfrm>
        </p:spPr>
        <p:txBody>
          <a:bodyPr>
            <a:normAutofit/>
          </a:bodyPr>
          <a:lstStyle/>
          <a:p>
            <a:pPr algn="ctr"/>
            <a:r>
              <a:rPr lang="pl-PL" sz="4800" b="1">
                <a:solidFill>
                  <a:srgbClr val="0070C0"/>
                </a:solidFill>
                <a:cs typeface="Arial" panose="020B0604020202020204" pitchFamily="34" charset="0"/>
              </a:rPr>
              <a:t>Děkuji </a:t>
            </a:r>
            <a:r>
              <a:rPr lang="pl-PL" sz="4800" b="1" dirty="0">
                <a:solidFill>
                  <a:srgbClr val="0070C0"/>
                </a:solidFill>
                <a:cs typeface="Arial" panose="020B0604020202020204" pitchFamily="34" charset="0"/>
              </a:rPr>
              <a:t>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98659-0EEC-443D-AF4F-9303E863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989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/>
              <a:t>Bc. Jiří Svěrák</a:t>
            </a:r>
          </a:p>
          <a:p>
            <a:pPr marL="0" indent="0" algn="ctr">
              <a:buNone/>
            </a:pPr>
            <a:r>
              <a:rPr lang="cs-CZ" sz="2400" dirty="0">
                <a:hlinkClick r:id="rId2"/>
              </a:rPr>
              <a:t>jsverak@kr-kralovehradecky.cz</a:t>
            </a: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495 817 666 │ 606 021 039</a:t>
            </a:r>
          </a:p>
          <a:p>
            <a:pPr marL="0" indent="0" algn="just">
              <a:buNone/>
            </a:pPr>
            <a:endParaRPr lang="cs-CZ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2237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844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Motiv Office</vt:lpstr>
      <vt:lpstr>Setkání partnerů projektu "Agentura pro sociální začleňování jako inovační aktér politiky sociálního začleňování"</vt:lpstr>
      <vt:lpstr>Příklady sběru a využití dat v oblasti sociálního začleňování z pohledu romského koordinátora</vt:lpstr>
      <vt:lpstr>Strategie prevence sociálně nežádoucích jevů v Královéhradeckém kraji 2022 – 2027 </vt:lpstr>
      <vt:lpstr>Strategie prevence sociálně nežádoucích jevů v Královéhradeckém kraji 2022 – 2027</vt:lpstr>
      <vt:lpstr>Strategie prevence sociálně nežádoucích jevů v Královéhradeckém kraji 2022 – 2027</vt:lpstr>
      <vt:lpstr>Strategie prevence sociálně nežádoucích jevů v Královéhradeckém kraji 2022 – 2027</vt:lpstr>
      <vt:lpstr>Aktuální podnět – ZŠ s vysokým podílem romským žáků</vt:lpstr>
      <vt:lpstr>Zpráva o situaci romské menšiny v kraji – sběr dat pro ÚV ČR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zákona o SPOD: Zaopatřovací příspěvek</dc:title>
  <dc:creator>Pelová Šárka Bc.</dc:creator>
  <cp:lastModifiedBy>Svěrák Jiří Bc.</cp:lastModifiedBy>
  <cp:revision>124</cp:revision>
  <cp:lastPrinted>2022-02-21T14:48:08Z</cp:lastPrinted>
  <dcterms:created xsi:type="dcterms:W3CDTF">2021-10-26T08:34:43Z</dcterms:created>
  <dcterms:modified xsi:type="dcterms:W3CDTF">2022-03-31T05:10:33Z</dcterms:modified>
</cp:coreProperties>
</file>