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2.xml"/>
  <Override ContentType="application/vnd.openxmlformats-officedocument.themeOverride+xml" PartName="/ppt/theme/themeOverr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C6731AB-5B7D-4660-B834-966DC3587E74}">
  <a:tblStyle styleId="{6C6731AB-5B7D-4660-B834-966DC3587E74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6EF"/>
          </a:solidFill>
        </a:fill>
      </a:tcStyle>
    </a:wholeTbl>
    <a:band1H>
      <a:tcTxStyle/>
      <a:tcStyle>
        <a:fill>
          <a:solidFill>
            <a:srgbClr val="CACADD"/>
          </a:solidFill>
        </a:fill>
      </a:tcStyle>
    </a:band1H>
    <a:band2H>
      <a:tcTxStyle/>
    </a:band2H>
    <a:band1V>
      <a:tcTxStyle/>
      <a:tcStyle>
        <a:fill>
          <a:solidFill>
            <a:srgbClr val="CACADD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8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8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8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list">
  <p:cSld name="Úvodní lis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dtisk_modry.emf" id="13" name="Google Shape;13;p2"/>
          <p:cNvPicPr preferRelativeResize="0"/>
          <p:nvPr/>
        </p:nvPicPr>
        <p:blipFill rotWithShape="1">
          <a:blip r:embed="rId2">
            <a:alphaModFix/>
          </a:blip>
          <a:srcRect b="8622" l="17007" r="0" t="0"/>
          <a:stretch/>
        </p:blipFill>
        <p:spPr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/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  <a:effectLst>
            <a:reflection blurRad="0" dir="0" dist="0" endA="300" endPos="35000" kx="0" rotWithShape="0" algn="bl" stA="52000" stPos="0" sy="-100000" ky="0"/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 txBox="1"/>
          <p:nvPr/>
        </p:nvSpPr>
        <p:spPr>
          <a:xfrm>
            <a:off x="1403350" y="3789363"/>
            <a:ext cx="7208838" cy="576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cs-CZ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MINISTERSTVO PRO MÍSTNÍ ROZVOJ ČR</a:t>
            </a:r>
            <a:endParaRPr/>
          </a:p>
        </p:txBody>
      </p:sp>
      <p:pic>
        <p:nvPicPr>
          <p:cNvPr descr="mmr_cr_rgb.emf" id="17" name="Google Shape;1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850" y="692150"/>
            <a:ext cx="2565400" cy="56356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nitřní list s nadpisem">
  <p:cSld name="Vnitřní list s nadpisem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dtisk_modry.emf" id="21" name="Google Shape;21;p3"/>
          <p:cNvPicPr preferRelativeResize="0"/>
          <p:nvPr/>
        </p:nvPicPr>
        <p:blipFill rotWithShape="1">
          <a:blip r:embed="rId2">
            <a:alphaModFix/>
          </a:blip>
          <a:srcRect b="8622" l="17007" r="0" t="0"/>
          <a:stretch/>
        </p:blipFill>
        <p:spPr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"/>
          <p:cNvSpPr/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3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  <a:effectLst>
            <a:reflection blurRad="0" dir="0" dist="0" endA="300" endPos="35000" kx="0" rotWithShape="0" algn="bl" stA="52000" stPos="0" sy="-100000" ky="0"/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mr_cr_rgb.emf" id="24" name="Google Shape;2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3"/>
          <p:cNvSpPr txBox="1"/>
          <p:nvPr>
            <p:ph idx="1" type="body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32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nitřní list bez nadpisu">
  <p:cSld name="Vnitřní list bez nadpisu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dtisk_modry.emf" id="28" name="Google Shape;28;p4"/>
          <p:cNvPicPr preferRelativeResize="0"/>
          <p:nvPr/>
        </p:nvPicPr>
        <p:blipFill rotWithShape="1">
          <a:blip r:embed="rId2">
            <a:alphaModFix/>
          </a:blip>
          <a:srcRect b="8622" l="17007" r="0" t="0"/>
          <a:stretch/>
        </p:blipFill>
        <p:spPr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/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  <a:effectLst>
            <a:reflection blurRad="0" dir="0" dist="0" endA="300" endPos="35000" kx="0" rotWithShape="0" algn="bl" stA="52000" stPos="0" sy="-100000" ky="0"/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mr_cr_rgb.emf" id="31" name="Google Shape;3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/>
          <p:nvPr>
            <p:ph idx="1" type="body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nitřní list s odrážkami">
  <p:cSld name="Vnitřní list s odrážkami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dtisk_modry.emf" id="34" name="Google Shape;34;p5"/>
          <p:cNvPicPr preferRelativeResize="0"/>
          <p:nvPr/>
        </p:nvPicPr>
        <p:blipFill rotWithShape="1">
          <a:blip r:embed="rId2">
            <a:alphaModFix/>
          </a:blip>
          <a:srcRect b="8622" l="17007" r="0" t="0"/>
          <a:stretch/>
        </p:blipFill>
        <p:spPr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5"/>
          <p:cNvSpPr/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  <a:effectLst>
            <a:reflection blurRad="0" dir="0" dist="0" endA="300" endPos="35000" kx="0" rotWithShape="0" algn="bl" stA="52000" stPos="0" sy="-100000" ky="0"/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mr_cr_rgb.emf" id="37" name="Google Shape;3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5"/>
          <p:cNvSpPr txBox="1"/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32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body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▪"/>
              <a:defRPr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▪"/>
              <a:defRPr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403350" y="1916113"/>
            <a:ext cx="7272338" cy="1871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403350" y="4581525"/>
            <a:ext cx="7200900" cy="1800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64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6.jpg"/><Relationship Id="rId5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/>
          <p:nvPr/>
        </p:nvSpPr>
        <p:spPr>
          <a:xfrm>
            <a:off x="323528" y="548680"/>
            <a:ext cx="2592288" cy="82352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0000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6"/>
          <p:cNvSpPr txBox="1"/>
          <p:nvPr>
            <p:ph type="title"/>
          </p:nvPr>
        </p:nvSpPr>
        <p:spPr>
          <a:xfrm>
            <a:off x="1133315" y="2014650"/>
            <a:ext cx="6876912" cy="1223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cap="none"/>
              <a:t>MONITORING</a:t>
            </a:r>
            <a:r>
              <a:rPr lang="cs-CZ" sz="4800" cap="none"/>
              <a:t> </a:t>
            </a:r>
            <a:r>
              <a:rPr lang="cs-CZ" sz="3600" cap="none">
                <a:solidFill>
                  <a:srgbClr val="00B050"/>
                </a:solidFill>
              </a:rPr>
              <a:t>GARANTOVANÉHO BYDLENÍ </a:t>
            </a:r>
            <a:r>
              <a:rPr lang="cs-CZ" sz="3600" cap="none"/>
              <a:t>V KARLOVARSKÉM KRAJI</a:t>
            </a:r>
            <a:endParaRPr sz="3600" cap="none"/>
          </a:p>
        </p:txBody>
      </p:sp>
      <p:sp>
        <p:nvSpPr>
          <p:cNvPr id="46" name="Google Shape;46;p6"/>
          <p:cNvSpPr txBox="1"/>
          <p:nvPr/>
        </p:nvSpPr>
        <p:spPr>
          <a:xfrm>
            <a:off x="611561" y="6237312"/>
            <a:ext cx="7992888" cy="577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Tento materiál vznikl za finanční podpory Evropského sociálního fondu prostřednictvím Operačního programu Zaměstnanost </a:t>
            </a:r>
            <a:br>
              <a:rPr b="0" i="0" lang="cs-CZ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cs-CZ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 rámci projektu „Agentura pro sociální začleňování jako inovační aktér politiky sociálního začleňování“,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registrační číslo projektu: CZ.03.3.X/0.0/0.0/15_018/0006191</a:t>
            </a:r>
            <a:endParaRPr/>
          </a:p>
        </p:txBody>
      </p:sp>
      <p:sp>
        <p:nvSpPr>
          <p:cNvPr id="47" name="Google Shape;47;p6"/>
          <p:cNvSpPr txBox="1"/>
          <p:nvPr/>
        </p:nvSpPr>
        <p:spPr>
          <a:xfrm>
            <a:off x="395536" y="3399383"/>
            <a:ext cx="842493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 pro sociální začleňování (Agentura)</a:t>
            </a:r>
            <a:endParaRPr/>
          </a:p>
        </p:txBody>
      </p:sp>
      <p:pic>
        <p:nvPicPr>
          <p:cNvPr id="48" name="Google Shape;4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9512" y="476672"/>
            <a:ext cx="3941148" cy="11111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51720" y="5445224"/>
            <a:ext cx="5256584" cy="813883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6"/>
          <p:cNvSpPr txBox="1"/>
          <p:nvPr/>
        </p:nvSpPr>
        <p:spPr>
          <a:xfrm>
            <a:off x="1420192" y="4437112"/>
            <a:ext cx="511170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Autor: Hana Vališová</a:t>
            </a:r>
            <a:endParaRPr/>
          </a:p>
        </p:txBody>
      </p:sp>
      <p:sp>
        <p:nvSpPr>
          <p:cNvPr id="51" name="Google Shape;51;p6"/>
          <p:cNvSpPr txBox="1"/>
          <p:nvPr/>
        </p:nvSpPr>
        <p:spPr>
          <a:xfrm>
            <a:off x="1420192" y="4715767"/>
            <a:ext cx="511170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Datum: 31. 3. 2023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6"/>
          <p:cNvSpPr txBox="1"/>
          <p:nvPr/>
        </p:nvSpPr>
        <p:spPr>
          <a:xfrm>
            <a:off x="1439504" y="5003799"/>
            <a:ext cx="687691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Akce: Rozvoj sociálního a dostupného bydlení: stát, kraje, obce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295594" y="1464198"/>
            <a:ext cx="620222" cy="6202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21785" y="1456179"/>
            <a:ext cx="620222" cy="6202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5"/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0000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4" name="Google Shape;12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125" name="Google Shape;125;p15"/>
          <p:cNvSpPr txBox="1"/>
          <p:nvPr/>
        </p:nvSpPr>
        <p:spPr>
          <a:xfrm>
            <a:off x="2195736" y="1619508"/>
            <a:ext cx="475252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4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Návrh rozdělení odpovědnosti</a:t>
            </a:r>
            <a:endParaRPr/>
          </a:p>
        </p:txBody>
      </p:sp>
      <p:graphicFrame>
        <p:nvGraphicFramePr>
          <p:cNvPr id="126" name="Google Shape;126;p15"/>
          <p:cNvGraphicFramePr/>
          <p:nvPr/>
        </p:nvGraphicFramePr>
        <p:xfrm>
          <a:off x="899592" y="221141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{6C6731AB-5B7D-4660-B834-966DC3587E74}</a:tableStyleId>
              </a:tblPr>
              <a:tblGrid>
                <a:gridCol w="1440150"/>
                <a:gridCol w="4697475"/>
                <a:gridCol w="991550"/>
              </a:tblGrid>
              <a:tr h="516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Aktér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Témata monitoringu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Metoda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97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ASZ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koordinace systému monitoringu, záznamy o postupu programu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programu 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388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změna v postojích institucionálních aktérů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rozhovory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97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AD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informace o klientech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dotazníky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126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záznamy o procesech na počátku intervence (vyplnění dotazníku, zahájení spolupráce s NNO, přidělení bytu…)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klientů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12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NNO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osvědčené nástroje udržení bydlení, příčiny problémů, otevírání dalších oblastí života (zdraví, práce, děti…)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klientů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84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Manažer bydlení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doba hledání bytu, informace o vlastnících, způsoby oslovování vlastníků, spokojenost vlastníků, situace v domech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bytů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0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Správní firma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výdaje, výkyvy v placení nájemného vč. příčin, příčiny problémů, osvědčené nástroje, splátkové kalendáře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bytů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32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Krajský úřad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stížnosti vč. údajů od policie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stížností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4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Nadační fond KK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využívání garančního a krizového fondu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evidence žádostí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7"/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0000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0" name="Google Shape;6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61" name="Google Shape;61;p7"/>
          <p:cNvSpPr txBox="1"/>
          <p:nvPr/>
        </p:nvSpPr>
        <p:spPr>
          <a:xfrm>
            <a:off x="2195736" y="1619508"/>
            <a:ext cx="475252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4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Schéma průchodu intervencí</a:t>
            </a:r>
            <a:endParaRPr/>
          </a:p>
        </p:txBody>
      </p:sp>
      <p:pic>
        <p:nvPicPr>
          <p:cNvPr id="62" name="Google Shape;62;p7"/>
          <p:cNvPicPr preferRelativeResize="0"/>
          <p:nvPr/>
        </p:nvPicPr>
        <p:blipFill rotWithShape="1">
          <a:blip r:embed="rId4">
            <a:alphaModFix/>
          </a:blip>
          <a:srcRect b="25151" l="-1" r="133" t="22424"/>
          <a:stretch/>
        </p:blipFill>
        <p:spPr>
          <a:xfrm>
            <a:off x="138113" y="2421232"/>
            <a:ext cx="8856000" cy="3096000"/>
          </a:xfrm>
          <a:prstGeom prst="rect">
            <a:avLst/>
          </a:prstGeom>
          <a:noFill/>
          <a:ln cap="flat" cmpd="sng" w="9525">
            <a:solidFill>
              <a:srgbClr val="000099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8"/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0000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69" name="Google Shape;69;p8"/>
          <p:cNvSpPr txBox="1"/>
          <p:nvPr/>
        </p:nvSpPr>
        <p:spPr>
          <a:xfrm>
            <a:off x="2195736" y="1619508"/>
            <a:ext cx="475252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4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Návrh rozdělení odpovědnosti</a:t>
            </a:r>
            <a:endParaRPr/>
          </a:p>
        </p:txBody>
      </p:sp>
      <p:graphicFrame>
        <p:nvGraphicFramePr>
          <p:cNvPr id="70" name="Google Shape;70;p8"/>
          <p:cNvGraphicFramePr/>
          <p:nvPr/>
        </p:nvGraphicFramePr>
        <p:xfrm>
          <a:off x="899592" y="221141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{6C6731AB-5B7D-4660-B834-966DC3587E74}</a:tableStyleId>
              </a:tblPr>
              <a:tblGrid>
                <a:gridCol w="1440150"/>
                <a:gridCol w="4697475"/>
                <a:gridCol w="991550"/>
              </a:tblGrid>
              <a:tr h="516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Aktér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Témata monitoringu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Metoda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</a:tr>
              <a:tr h="17797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ASZ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koordinace systému monitoringu, záznamy o postupu programu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programu 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388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změna v postojích institucionálních aktérů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rozhovory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97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AD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informace o klientech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dotazníky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126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záznamy o procesech na počátku intervence (vyplnění dotazníku, zahájení spolupráce s NNO, přidělení bytu…)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klientů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12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NNO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osvědčené nástroje udržení bydlení, příčiny problémů, otevírání dalších oblastí života (zdraví, práce, děti…)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klientů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84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Manažer bydlení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doba hledání bytu, informace o vlastnících, způsoby oslovování vlastníků, spokojenost vlastníků, situace v domech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bytů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0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Správní firma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výdaje, výkyvy v placení nájemného vč. příčin, příčiny problémů, osvědčené nástroje, splátkové kalendáře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bytů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32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Krajský úřad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stížnosti vč. údajů od policie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stížností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4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Nadační fond KK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využívání garančního a krizového fondu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evidence žádostí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9"/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0000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6" name="Google Shape;76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77" name="Google Shape;77;p9"/>
          <p:cNvSpPr txBox="1"/>
          <p:nvPr/>
        </p:nvSpPr>
        <p:spPr>
          <a:xfrm>
            <a:off x="2195736" y="1619508"/>
            <a:ext cx="475252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4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Návrh rozdělení odpovědnosti</a:t>
            </a:r>
            <a:endParaRPr/>
          </a:p>
        </p:txBody>
      </p:sp>
      <p:graphicFrame>
        <p:nvGraphicFramePr>
          <p:cNvPr id="78" name="Google Shape;78;p9"/>
          <p:cNvGraphicFramePr/>
          <p:nvPr/>
        </p:nvGraphicFramePr>
        <p:xfrm>
          <a:off x="899592" y="221141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{6C6731AB-5B7D-4660-B834-966DC3587E74}</a:tableStyleId>
              </a:tblPr>
              <a:tblGrid>
                <a:gridCol w="1440150"/>
                <a:gridCol w="4697475"/>
                <a:gridCol w="991550"/>
              </a:tblGrid>
              <a:tr h="516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Aktér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Témata monitoringu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Metoda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97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ASZ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koordinace systému monitoringu, záznamy o postupu programu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programu 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</a:tr>
              <a:tr h="3388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změna v postojích institucionálních aktérů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rozhovory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</a:tr>
              <a:tr h="17797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AD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informace o klientech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dotazníky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126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záznamy o procesech na počátku intervence (vyplnění dotazníku, zahájení spolupráce s NNO, přidělení bytu…)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klientů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12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NNO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osvědčené nástroje udržení bydlení, příčiny problémů, otevírání dalších oblastí života (zdraví, práce, děti…)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klientů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84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Manažer bydlení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doba hledání bytu, informace o vlastnících, způsoby oslovování vlastníků, spokojenost vlastníků, situace v domech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bytů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0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Správní firma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výdaje, výkyvy v placení nájemného vč. příčin, příčiny problémů, osvědčené nástroje, splátkové kalendáře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bytů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32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Krajský úřad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stížnosti vč. údajů od policie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stížností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4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Nadační fond KK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využívání garančního a krizového fondu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evidence žádostí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0"/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0000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" name="Google Shape;8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85" name="Google Shape;85;p10"/>
          <p:cNvSpPr txBox="1"/>
          <p:nvPr/>
        </p:nvSpPr>
        <p:spPr>
          <a:xfrm>
            <a:off x="2195736" y="1619508"/>
            <a:ext cx="475252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4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Návrh rozdělení odpovědnosti</a:t>
            </a:r>
            <a:endParaRPr/>
          </a:p>
        </p:txBody>
      </p:sp>
      <p:graphicFrame>
        <p:nvGraphicFramePr>
          <p:cNvPr id="86" name="Google Shape;86;p10"/>
          <p:cNvGraphicFramePr/>
          <p:nvPr/>
        </p:nvGraphicFramePr>
        <p:xfrm>
          <a:off x="899592" y="221141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{6C6731AB-5B7D-4660-B834-966DC3587E74}</a:tableStyleId>
              </a:tblPr>
              <a:tblGrid>
                <a:gridCol w="1440150"/>
                <a:gridCol w="4697475"/>
                <a:gridCol w="991550"/>
              </a:tblGrid>
              <a:tr h="516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Aktér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Témata monitoringu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Metoda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97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ASZ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koordinace systému monitoringu, záznamy o postupu programu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programu 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388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změna v postojích institucionálních aktérů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rozhovory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97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AD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informace o klientech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dotazníky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</a:tr>
              <a:tr h="5126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záznamy o procesech na počátku intervence (vyplnění dotazníku, zahájení spolupráce s NNO, přidělení bytu…)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klientů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</a:tr>
              <a:tr h="512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NNO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osvědčené nástroje udržení bydlení, příčiny problémů, otevírání dalších oblastí života (zdraví, práce, děti…)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klientů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84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Manažer bydlení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doba hledání bytu, informace o vlastnících, způsoby oslovování vlastníků, spokojenost vlastníků, situace v domech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bytů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0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Správní firma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výdaje, výkyvy v placení nájemného vč. příčin, příčiny problémů, osvědčené nástroje, splátkové kalendáře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bytů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32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Krajský úřad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stížnosti vč. údajů od policie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stížností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4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Nadační fond KK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využívání garančního a krizového fondu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evidence žádostí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0000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93" name="Google Shape;93;p11"/>
          <p:cNvSpPr txBox="1"/>
          <p:nvPr/>
        </p:nvSpPr>
        <p:spPr>
          <a:xfrm>
            <a:off x="2195736" y="1619508"/>
            <a:ext cx="475252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4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Návrh rozdělení odpovědnosti</a:t>
            </a:r>
            <a:endParaRPr/>
          </a:p>
        </p:txBody>
      </p:sp>
      <p:graphicFrame>
        <p:nvGraphicFramePr>
          <p:cNvPr id="94" name="Google Shape;94;p11"/>
          <p:cNvGraphicFramePr/>
          <p:nvPr/>
        </p:nvGraphicFramePr>
        <p:xfrm>
          <a:off x="899592" y="221141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{6C6731AB-5B7D-4660-B834-966DC3587E74}</a:tableStyleId>
              </a:tblPr>
              <a:tblGrid>
                <a:gridCol w="1440150"/>
                <a:gridCol w="4697475"/>
                <a:gridCol w="991550"/>
              </a:tblGrid>
              <a:tr h="516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Aktér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Témata monitoringu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Metoda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97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ASZ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koordinace systému monitoringu, záznamy o postupu programu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programu 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388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změna v postojích institucionálních aktérů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rozhovory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97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AD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informace o klientech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dotazníky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126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záznamy o procesech na počátku intervence (vyplnění dotazníku, zahájení spolupráce s NNO, přidělení bytu…)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klientů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12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NNO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osvědčené nástroje udržení bydlení, příčiny problémů, otevírání dalších oblastí života (zdraví, práce, děti…)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klientů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</a:tr>
              <a:tr h="484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Manažer bydlení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doba hledání bytu, informace o vlastnících, způsoby oslovování vlastníků, spokojenost vlastníků, situace v domech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bytů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0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Správní firma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výdaje, výkyvy v placení nájemného vč. příčin, příčiny problémů, osvědčené nástroje, splátkové kalendáře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bytů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32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Krajský úřad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stížnosti vč. údajů od policie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stížností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4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Nadační fond KK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využívání garančního a krizového fondu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evidence žádostí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2"/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0000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101" name="Google Shape;101;p12"/>
          <p:cNvSpPr txBox="1"/>
          <p:nvPr/>
        </p:nvSpPr>
        <p:spPr>
          <a:xfrm>
            <a:off x="2195736" y="1619508"/>
            <a:ext cx="475252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4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Návrh rozdělení odpovědnosti</a:t>
            </a:r>
            <a:endParaRPr/>
          </a:p>
        </p:txBody>
      </p:sp>
      <p:graphicFrame>
        <p:nvGraphicFramePr>
          <p:cNvPr id="102" name="Google Shape;102;p12"/>
          <p:cNvGraphicFramePr/>
          <p:nvPr/>
        </p:nvGraphicFramePr>
        <p:xfrm>
          <a:off x="899592" y="221141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{6C6731AB-5B7D-4660-B834-966DC3587E74}</a:tableStyleId>
              </a:tblPr>
              <a:tblGrid>
                <a:gridCol w="1440150"/>
                <a:gridCol w="4697475"/>
                <a:gridCol w="991550"/>
              </a:tblGrid>
              <a:tr h="516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Aktér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Témata monitoringu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Metoda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97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ASZ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koordinace systému monitoringu, záznamy o postupu programu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programu 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388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změna v postojích institucionálních aktérů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rozhovory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97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AD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informace o klientech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dotazníky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126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záznamy o procesech na počátku intervence (vyplnění dotazníku, zahájení spolupráce s NNO, přidělení bytu…)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klientů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12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NNO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osvědčené nástroje udržení bydlení, příčiny problémů, otevírání dalších oblastí života (zdraví, práce, děti…)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klientů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84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Manažer bydlení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doba hledání bytu, informace o vlastnících, způsoby oslovování vlastníků, spokojenost vlastníků, situace v domech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bytů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</a:tr>
              <a:tr h="50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Správní firma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výdaje, výkyvy v placení nájemného vč. příčin, příčiny problémů, osvědčené nástroje, splátkové kalendáře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bytů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32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Krajský úřad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stížnosti vč. údajů od policie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stížností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4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Nadační fond KK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využívání garančního a krizového fondu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evidence žádostí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3"/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0000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109" name="Google Shape;109;p13"/>
          <p:cNvSpPr txBox="1"/>
          <p:nvPr/>
        </p:nvSpPr>
        <p:spPr>
          <a:xfrm>
            <a:off x="2195736" y="1619508"/>
            <a:ext cx="475252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4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Návrh rozdělení odpovědnosti</a:t>
            </a:r>
            <a:endParaRPr/>
          </a:p>
        </p:txBody>
      </p:sp>
      <p:graphicFrame>
        <p:nvGraphicFramePr>
          <p:cNvPr id="110" name="Google Shape;110;p13"/>
          <p:cNvGraphicFramePr/>
          <p:nvPr/>
        </p:nvGraphicFramePr>
        <p:xfrm>
          <a:off x="899592" y="221141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{6C6731AB-5B7D-4660-B834-966DC3587E74}</a:tableStyleId>
              </a:tblPr>
              <a:tblGrid>
                <a:gridCol w="1440150"/>
                <a:gridCol w="4697475"/>
                <a:gridCol w="991550"/>
              </a:tblGrid>
              <a:tr h="516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Aktér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Témata monitoringu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Metoda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97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ASZ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koordinace systému monitoringu, záznamy o postupu programu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programu 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388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změna v postojích institucionálních aktérů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rozhovory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97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AD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informace o klientech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dotazníky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126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záznamy o procesech na počátku intervence (vyplnění dotazníku, zahájení spolupráce s NNO, přidělení bytu…)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klientů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12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NNO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osvědčené nástroje udržení bydlení, příčiny problémů, otevírání dalších oblastí života (zdraví, práce, děti…)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klientů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84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Manažer bydlení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doba hledání bytu, informace o vlastnících, způsoby oslovování vlastníků, spokojenost vlastníků, situace v domech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bytů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0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Správní firma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výdaje, výkyvy v placení nájemného vč. příčin, příčiny problémů, osvědčené nástroje, splátkové kalendáře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bytů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</a:tr>
              <a:tr h="432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Krajský úřad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stížnosti vč. údajů od policie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stížností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4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Nadační fond KK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využívání garančního a krizového fondu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evidence žádostí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4"/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0000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6" name="Google Shape;11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117" name="Google Shape;117;p14"/>
          <p:cNvSpPr txBox="1"/>
          <p:nvPr/>
        </p:nvSpPr>
        <p:spPr>
          <a:xfrm>
            <a:off x="2195736" y="1619508"/>
            <a:ext cx="475252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4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Návrh rozdělení odpovědnosti</a:t>
            </a:r>
            <a:endParaRPr/>
          </a:p>
        </p:txBody>
      </p:sp>
      <p:graphicFrame>
        <p:nvGraphicFramePr>
          <p:cNvPr id="118" name="Google Shape;118;p14"/>
          <p:cNvGraphicFramePr/>
          <p:nvPr/>
        </p:nvGraphicFramePr>
        <p:xfrm>
          <a:off x="899592" y="221141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{6C6731AB-5B7D-4660-B834-966DC3587E74}</a:tableStyleId>
              </a:tblPr>
              <a:tblGrid>
                <a:gridCol w="1440150"/>
                <a:gridCol w="4697475"/>
                <a:gridCol w="991550"/>
              </a:tblGrid>
              <a:tr h="516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Aktér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Témata monitoringu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800" u="none" cap="none" strike="noStrike">
                          <a:solidFill>
                            <a:srgbClr val="000099"/>
                          </a:solidFill>
                        </a:rPr>
                        <a:t>Metoda</a:t>
                      </a:r>
                      <a:endParaRPr b="1" sz="18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97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ASZ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koordinace systému monitoringu, záznamy o postupu programu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programu 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388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změna v postojích institucionálních aktérů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rozhovory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97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AD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informace o klientech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dotazníky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126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záznamy o procesech na počátku intervence (vyplnění dotazníku, zahájení spolupráce s NNO, přidělení bytu…)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klientů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12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NNO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osvědčené nástroje udržení bydlení, příčiny problémů, otevírání dalších oblastí života (zdraví, práce, děti…)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klientů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84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Manažer bydlení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doba hledání bytu, informace o vlastnících, způsoby oslovování vlastníků, spokojenost vlastníků, situace v domech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bytů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0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Správní firma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výdaje, výkyvy v placení nájemného vč. příčin, příčiny problémů, osvědčené nástroje, splátkové kalendáře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bytů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32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Krajský úřad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stížnosti vč. údajů od policie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</a:rPr>
                        <a:t>evidence stížností</a:t>
                      </a:r>
                      <a:endParaRPr sz="1200" u="none" cap="none" strike="noStrike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300"/>
                    </a:solidFill>
                  </a:tcPr>
                </a:tc>
              </a:tr>
              <a:tr h="44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Nadační fond KK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využívání garančního a krizového fondu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>
                          <a:solidFill>
                            <a:srgbClr val="00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evidence žádostí</a:t>
                      </a:r>
                      <a:endParaRPr/>
                    </a:p>
                  </a:txBody>
                  <a:tcPr marT="0" marB="0" marR="19475" marL="108000" anchor="ctr">
                    <a:lnL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Úvodní list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sady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 xmlns:r="http://schemas.openxmlformats.org/officeDocument/2006/relationships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 xmlns:r="http://schemas.openxmlformats.org/officeDocument/2006/relationships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