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6858000" cx="12192000"/>
  <p:notesSz cx="7104050" cy="102346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1" y="0"/>
            <a:ext cx="3077805" cy="5126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4024561" y="0"/>
            <a:ext cx="3077805" cy="5126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482600" y="1279525"/>
            <a:ext cx="6138863" cy="34528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10917" y="4925417"/>
            <a:ext cx="5682231" cy="4030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1" y="9721920"/>
            <a:ext cx="3077805" cy="51269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4024561" y="9721920"/>
            <a:ext cx="3077805" cy="51269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cs-CZ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710917" y="4925417"/>
            <a:ext cx="5682231" cy="40304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482600" y="1279525"/>
            <a:ext cx="6138863" cy="34528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710917" y="4925417"/>
            <a:ext cx="5682231" cy="40304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:notes"/>
          <p:cNvSpPr/>
          <p:nvPr>
            <p:ph idx="2" type="sldImg"/>
          </p:nvPr>
        </p:nvSpPr>
        <p:spPr>
          <a:xfrm>
            <a:off x="482600" y="1279525"/>
            <a:ext cx="6138863" cy="34528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/>
          <p:nvPr>
            <p:ph idx="1" type="body"/>
          </p:nvPr>
        </p:nvSpPr>
        <p:spPr>
          <a:xfrm>
            <a:off x="710917" y="4925417"/>
            <a:ext cx="5682231" cy="40304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3:notes"/>
          <p:cNvSpPr/>
          <p:nvPr>
            <p:ph idx="2" type="sldImg"/>
          </p:nvPr>
        </p:nvSpPr>
        <p:spPr>
          <a:xfrm>
            <a:off x="482600" y="1279525"/>
            <a:ext cx="6138863" cy="34528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/>
          <p:nvPr>
            <p:ph idx="1" type="body"/>
          </p:nvPr>
        </p:nvSpPr>
        <p:spPr>
          <a:xfrm>
            <a:off x="710917" y="4925417"/>
            <a:ext cx="5682231" cy="40304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4:notes"/>
          <p:cNvSpPr/>
          <p:nvPr>
            <p:ph idx="2" type="sldImg"/>
          </p:nvPr>
        </p:nvSpPr>
        <p:spPr>
          <a:xfrm>
            <a:off x="482600" y="1279525"/>
            <a:ext cx="6138863" cy="34528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/>
          <p:nvPr>
            <p:ph idx="1" type="body"/>
          </p:nvPr>
        </p:nvSpPr>
        <p:spPr>
          <a:xfrm>
            <a:off x="710917" y="4925417"/>
            <a:ext cx="5682231" cy="40304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5:notes"/>
          <p:cNvSpPr/>
          <p:nvPr>
            <p:ph idx="2" type="sldImg"/>
          </p:nvPr>
        </p:nvSpPr>
        <p:spPr>
          <a:xfrm>
            <a:off x="482600" y="1279525"/>
            <a:ext cx="6138863" cy="34528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/>
          <p:nvPr>
            <p:ph idx="1" type="body"/>
          </p:nvPr>
        </p:nvSpPr>
        <p:spPr>
          <a:xfrm>
            <a:off x="710917" y="4925417"/>
            <a:ext cx="5682231" cy="40304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6:notes"/>
          <p:cNvSpPr/>
          <p:nvPr>
            <p:ph idx="2" type="sldImg"/>
          </p:nvPr>
        </p:nvSpPr>
        <p:spPr>
          <a:xfrm>
            <a:off x="482600" y="1279525"/>
            <a:ext cx="6138863" cy="34528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obsah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svislý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vislý nadpis a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7133432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1799432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va obsahy" type="twoObj">
  <p:cSld name="TWO_OBJECT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vodní snímek" type="title">
  <p:cSld name="TITL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1" name="Google Shape;31;p4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áhlaví části" type="secHead">
  <p:cSld name="SECTION_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/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" type="body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ovnání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3" type="body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6"/>
          <p:cNvSpPr txBox="1"/>
          <p:nvPr>
            <p:ph idx="4" type="body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enom nadpis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ázdný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sah s titulkem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ázek s titulkem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Relationship Id="rId4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>
            <p:ph type="title"/>
          </p:nvPr>
        </p:nvSpPr>
        <p:spPr>
          <a:xfrm>
            <a:off x="612813" y="5532437"/>
            <a:ext cx="4582274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4400"/>
              <a:buFont typeface="Calibri"/>
              <a:buNone/>
            </a:pPr>
            <a:r>
              <a:rPr b="1" lang="cs-CZ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www.segregace.cz</a:t>
            </a:r>
            <a:endParaRPr/>
          </a:p>
        </p:txBody>
      </p:sp>
      <p:pic>
        <p:nvPicPr>
          <p:cNvPr descr="Obsah obrázku text&#10;&#10;Popis byl vytvořen automaticky" id="89" name="Google Shape;8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2288" y="0"/>
            <a:ext cx="690893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" y="2502138"/>
            <a:ext cx="5807902" cy="3097659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3"/>
          <p:cNvSpPr/>
          <p:nvPr/>
        </p:nvSpPr>
        <p:spPr>
          <a:xfrm>
            <a:off x="7110445" y="515990"/>
            <a:ext cx="2133599" cy="832554"/>
          </a:xfrm>
          <a:prstGeom prst="ellipse">
            <a:avLst/>
          </a:prstGeom>
          <a:noFill/>
          <a:ln cap="flat" cmpd="sng" w="38100">
            <a:solidFill>
              <a:srgbClr val="FF00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 txBox="1"/>
          <p:nvPr>
            <p:ph idx="1" type="body"/>
          </p:nvPr>
        </p:nvSpPr>
        <p:spPr>
          <a:xfrm>
            <a:off x="159249" y="470103"/>
            <a:ext cx="5489403" cy="1756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None/>
            </a:pPr>
            <a:r>
              <a:rPr b="1" lang="cs-CZ" sz="3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Online mapová aplikace</a:t>
            </a:r>
            <a:br>
              <a:rPr b="1" lang="cs-CZ" sz="2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cs-CZ" sz="2400">
                <a:solidFill>
                  <a:srgbClr val="FF0066"/>
                </a:solidFill>
                <a:latin typeface="Calibri"/>
                <a:ea typeface="Calibri"/>
                <a:cs typeface="Calibri"/>
                <a:sym typeface="Calibri"/>
              </a:rPr>
              <a:t>Lokality</a:t>
            </a:r>
            <a:r>
              <a:rPr b="1" lang="cs-CZ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sociálního vyloučení a segregace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400"/>
              <a:buNone/>
            </a:pPr>
            <a:r>
              <a:rPr b="1" lang="cs-CZ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Podpora </a:t>
            </a:r>
            <a:r>
              <a:rPr b="1" lang="cs-CZ" sz="2400">
                <a:solidFill>
                  <a:srgbClr val="FF0066"/>
                </a:solidFill>
                <a:latin typeface="Calibri"/>
                <a:ea typeface="Calibri"/>
                <a:cs typeface="Calibri"/>
                <a:sym typeface="Calibri"/>
              </a:rPr>
              <a:t>desegregace</a:t>
            </a:r>
            <a:endParaRPr b="1" sz="2400">
              <a:solidFill>
                <a:srgbClr val="FF00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E79"/>
              </a:buClr>
              <a:buSzPts val="2400"/>
              <a:buNone/>
            </a:pPr>
            <a:r>
              <a:rPr b="1" lang="cs-CZ" sz="240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OPZ plus, IROP</a:t>
            </a:r>
            <a:endParaRPr>
              <a:solidFill>
                <a:srgbClr val="1E4E79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/>
          <p:nvPr>
            <p:ph type="title"/>
          </p:nvPr>
        </p:nvSpPr>
        <p:spPr>
          <a:xfrm>
            <a:off x="731354" y="25590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ct val="100000"/>
              <a:buFont typeface="Calibri"/>
              <a:buNone/>
            </a:pPr>
            <a:r>
              <a:rPr b="1" lang="cs-CZ" sz="360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Lokality koncentrace </a:t>
            </a:r>
            <a:r>
              <a:rPr b="1" lang="cs-CZ" sz="3600">
                <a:solidFill>
                  <a:srgbClr val="FF0066"/>
                </a:solidFill>
                <a:latin typeface="Calibri"/>
                <a:ea typeface="Calibri"/>
                <a:cs typeface="Calibri"/>
                <a:sym typeface="Calibri"/>
              </a:rPr>
              <a:t>osob v hmotné nouzi </a:t>
            </a:r>
            <a:br>
              <a:rPr b="1" lang="cs-CZ" sz="360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cs-CZ" sz="270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SPO PNZ společně posuzovaných osob pro poskytnutí příspěvku na živobytí</a:t>
            </a:r>
            <a:endParaRPr b="1" sz="360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4"/>
          <p:cNvSpPr txBox="1"/>
          <p:nvPr>
            <p:ph idx="1" type="body"/>
          </p:nvPr>
        </p:nvSpPr>
        <p:spPr>
          <a:xfrm>
            <a:off x="838200" y="1690690"/>
            <a:ext cx="5181600" cy="3086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-228594" lvl="0" marL="228594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ct val="100000"/>
              <a:buChar char="•"/>
            </a:pPr>
            <a:r>
              <a:rPr b="1" lang="cs-CZ" sz="3100">
                <a:solidFill>
                  <a:srgbClr val="1E4E79"/>
                </a:solidFill>
              </a:rPr>
              <a:t>Sociální vyloučení a segregace</a:t>
            </a:r>
            <a:endParaRPr/>
          </a:p>
          <a:p>
            <a:pPr indent="-228594" lvl="0" marL="228594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sz="1800">
                <a:latin typeface="Calibri"/>
                <a:ea typeface="Calibri"/>
                <a:cs typeface="Calibri"/>
                <a:sym typeface="Calibri"/>
              </a:rPr>
              <a:t>kombinace zdrojů sociálního vyloučení (materiální deprivace a dalších strukturálních zdrojů nerovností, diskriminace a dalších procedurálních a symbolických nerovností) a</a:t>
            </a:r>
            <a:endParaRPr/>
          </a:p>
          <a:p>
            <a:pPr indent="-228594" lvl="0" marL="228594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sz="1800">
                <a:latin typeface="Calibri"/>
                <a:ea typeface="Calibri"/>
                <a:cs typeface="Calibri"/>
                <a:sym typeface="Calibri"/>
              </a:rPr>
              <a:t>charakteristik životního prostředí, v němž dochází k reprodukci a posílení znevýhodnění (trh práce, bydlení, vzdělávání, zdravotní péče, ad.)</a:t>
            </a:r>
            <a:endParaRPr/>
          </a:p>
          <a:p>
            <a:pPr indent="-228594" lvl="0" marL="228594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sz="1800">
                <a:latin typeface="Calibri"/>
                <a:ea typeface="Calibri"/>
                <a:cs typeface="Calibri"/>
                <a:sym typeface="Calibri"/>
              </a:rPr>
              <a:t>v důsledku prostorové koncentrace obyvatel, u nichž se zdroje znevýhodnění a nerovnosti kombinují v důsledku nepříznivého provázání s životními podmínkami v lokalitách</a:t>
            </a:r>
            <a:endParaRPr/>
          </a:p>
        </p:txBody>
      </p:sp>
      <p:sp>
        <p:nvSpPr>
          <p:cNvPr id="99" name="Google Shape;99;p14"/>
          <p:cNvSpPr txBox="1"/>
          <p:nvPr>
            <p:ph idx="2" type="body"/>
          </p:nvPr>
        </p:nvSpPr>
        <p:spPr>
          <a:xfrm>
            <a:off x="7478866" y="1781916"/>
            <a:ext cx="3919330" cy="44862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-228594" lvl="0" marL="228594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ct val="100000"/>
              <a:buChar char="•"/>
            </a:pPr>
            <a:r>
              <a:rPr b="1" lang="cs-CZ" sz="3100">
                <a:solidFill>
                  <a:srgbClr val="1E4E79"/>
                </a:solidFill>
              </a:rPr>
              <a:t>společně posuzované osoby pro poskytnutí příspěvku na živobytí (SPO PNZ) </a:t>
            </a:r>
            <a:endParaRPr/>
          </a:p>
          <a:p>
            <a:pPr indent="-228594" lvl="0" marL="228594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cs-CZ"/>
              <a:t>Jednoduchý</a:t>
            </a:r>
            <a:r>
              <a:rPr lang="cs-CZ"/>
              <a:t> ukazatel</a:t>
            </a:r>
            <a:endParaRPr/>
          </a:p>
          <a:p>
            <a:pPr indent="-228594" lvl="0" marL="228594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cs-CZ"/>
              <a:t>Integrálně</a:t>
            </a:r>
            <a:r>
              <a:rPr lang="cs-CZ"/>
              <a:t> zachycující </a:t>
            </a:r>
            <a:r>
              <a:rPr b="1" lang="cs-CZ"/>
              <a:t>sociální nerovnost</a:t>
            </a:r>
            <a:endParaRPr/>
          </a:p>
          <a:p>
            <a:pPr indent="-228594" lvl="0" marL="228594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cs-CZ"/>
              <a:t>Aktuální</a:t>
            </a:r>
            <a:r>
              <a:rPr lang="cs-CZ"/>
              <a:t> situace</a:t>
            </a:r>
            <a:endParaRPr/>
          </a:p>
          <a:p>
            <a:pPr indent="-228594" lvl="0" marL="228594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cs-CZ"/>
              <a:t>Dlouhodobé</a:t>
            </a:r>
            <a:r>
              <a:rPr lang="cs-CZ"/>
              <a:t> hodnocení </a:t>
            </a:r>
            <a:r>
              <a:rPr b="1" lang="cs-CZ">
                <a:solidFill>
                  <a:srgbClr val="FF0066"/>
                </a:solidFill>
              </a:rPr>
              <a:t>(2015-2021)</a:t>
            </a:r>
            <a:endParaRPr/>
          </a:p>
          <a:p>
            <a:pPr indent="-228594" lvl="0" marL="228594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/>
              <a:t>Územní </a:t>
            </a:r>
            <a:r>
              <a:rPr b="1" lang="cs-CZ"/>
              <a:t>srovnání</a:t>
            </a:r>
            <a:r>
              <a:rPr lang="cs-CZ"/>
              <a:t> pro celé Česko</a:t>
            </a:r>
            <a:endParaRPr/>
          </a:p>
          <a:p>
            <a:pPr indent="-228594" lvl="0" marL="228594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/>
              <a:t>Územní </a:t>
            </a:r>
            <a:r>
              <a:rPr b="1" lang="cs-CZ"/>
              <a:t>detail</a:t>
            </a:r>
            <a:r>
              <a:rPr lang="cs-CZ"/>
              <a:t> </a:t>
            </a:r>
            <a:r>
              <a:rPr lang="cs-CZ" sz="2300"/>
              <a:t>(dostupnost za základní sídelní jednotky – ZSJ)</a:t>
            </a:r>
            <a:endParaRPr/>
          </a:p>
          <a:p>
            <a:pPr indent="-104133" lvl="0" marL="228594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>
              <a:solidFill>
                <a:srgbClr val="FF0066"/>
              </a:solidFill>
            </a:endParaRPr>
          </a:p>
        </p:txBody>
      </p:sp>
      <p:sp>
        <p:nvSpPr>
          <p:cNvPr id="100" name="Google Shape;100;p14"/>
          <p:cNvSpPr/>
          <p:nvPr/>
        </p:nvSpPr>
        <p:spPr>
          <a:xfrm>
            <a:off x="731354" y="1563469"/>
            <a:ext cx="6461097" cy="4851388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4"/>
          <p:cNvSpPr txBox="1"/>
          <p:nvPr/>
        </p:nvSpPr>
        <p:spPr>
          <a:xfrm>
            <a:off x="1207569" y="1915162"/>
            <a:ext cx="5868062" cy="36810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s-CZ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Sociální vyloučení a segregace</a:t>
            </a:r>
            <a:endParaRPr/>
          </a:p>
          <a:p>
            <a:pPr indent="-215900" lvl="0" marL="3429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b="0" i="0" lang="cs-CZ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kombinace </a:t>
            </a:r>
            <a:r>
              <a:rPr b="1" i="0" lang="cs-CZ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zdrojů nerovnosti a sociálního vyloučení </a:t>
            </a:r>
            <a:r>
              <a:rPr b="0" i="0" lang="cs-CZ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(příjmy, diskriminace) a </a:t>
            </a:r>
            <a:r>
              <a:rPr b="1" i="0" lang="cs-CZ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charakteristik životního prostředí</a:t>
            </a:r>
            <a:r>
              <a:rPr b="0" i="0" lang="cs-CZ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(trh práce, bydlení, vzdělávání, zdravotní péče, ad.) </a:t>
            </a:r>
            <a:endParaRPr b="0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5900" lvl="0" marL="3429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b="1" i="0" lang="cs-CZ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prostorová koncentrace</a:t>
            </a:r>
            <a:r>
              <a:rPr b="0" i="0" lang="cs-CZ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zdroje znevýhodnění a nerovnosti se vzájemně kombinují a posilují -&gt; </a:t>
            </a:r>
            <a:r>
              <a:rPr b="1" i="0" lang="cs-CZ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vyloučení a segregace</a:t>
            </a:r>
            <a:endParaRPr b="1" i="0" sz="3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BS_REL_LQ_2019" id="106" name="Google Shape;10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2112" y="2831956"/>
            <a:ext cx="2412556" cy="34137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K_fin_2019" id="107" name="Google Shape;107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72140" y="2821910"/>
            <a:ext cx="2379223" cy="3366627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5"/>
          <p:cNvSpPr txBox="1"/>
          <p:nvPr>
            <p:ph idx="1" type="body"/>
          </p:nvPr>
        </p:nvSpPr>
        <p:spPr>
          <a:xfrm>
            <a:off x="885853" y="1377158"/>
            <a:ext cx="4806029" cy="16920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228594" lvl="0" marL="22859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cs-CZ" sz="2400"/>
              <a:t>Počet</a:t>
            </a:r>
            <a:r>
              <a:rPr lang="cs-CZ" sz="2400"/>
              <a:t> SPO PNZ</a:t>
            </a:r>
            <a:endParaRPr b="1" sz="2400"/>
          </a:p>
          <a:p>
            <a:pPr indent="-228594" lvl="0" marL="228594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cs-CZ" sz="2400"/>
              <a:t>Podíl</a:t>
            </a:r>
            <a:r>
              <a:rPr lang="cs-CZ" sz="2400"/>
              <a:t> SPO PNZ na počtu obyvatel</a:t>
            </a:r>
            <a:endParaRPr/>
          </a:p>
          <a:p>
            <a:pPr indent="-228594" lvl="0" marL="228594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cs-CZ" sz="2400"/>
              <a:t>Lokalizační kvocient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cs-CZ" sz="2000"/>
              <a:t>  </a:t>
            </a:r>
            <a:endParaRPr/>
          </a:p>
          <a:p>
            <a:pPr indent="-64128" lvl="0" marL="228594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pic>
        <p:nvPicPr>
          <p:cNvPr descr="LK_fin_2019" id="109" name="Google Shape;109;p15"/>
          <p:cNvPicPr preferRelativeResize="0"/>
          <p:nvPr/>
        </p:nvPicPr>
        <p:blipFill rotWithShape="1">
          <a:blip r:embed="rId5">
            <a:alphaModFix/>
          </a:blip>
          <a:srcRect b="5689" l="23921" r="47617" t="74972"/>
          <a:stretch/>
        </p:blipFill>
        <p:spPr>
          <a:xfrm>
            <a:off x="7104413" y="4788852"/>
            <a:ext cx="1814209" cy="1744188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5"/>
          <p:cNvSpPr txBox="1"/>
          <p:nvPr/>
        </p:nvSpPr>
        <p:spPr>
          <a:xfrm>
            <a:off x="7205892" y="4923452"/>
            <a:ext cx="2496837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s-CZ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Typy lokalit koncentrace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5"/>
          <p:cNvSpPr txBox="1"/>
          <p:nvPr/>
        </p:nvSpPr>
        <p:spPr>
          <a:xfrm>
            <a:off x="8704545" y="5292784"/>
            <a:ext cx="2199325" cy="114961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Extrémní</a:t>
            </a:r>
            <a:endParaRPr b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 Vysoká</a:t>
            </a:r>
            <a:endParaRPr b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 Střední</a:t>
            </a:r>
            <a:endParaRPr b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 Nízká</a:t>
            </a:r>
            <a:endParaRPr/>
          </a:p>
        </p:txBody>
      </p:sp>
      <p:sp>
        <p:nvSpPr>
          <p:cNvPr id="112" name="Google Shape;112;p15"/>
          <p:cNvSpPr txBox="1"/>
          <p:nvPr>
            <p:ph type="title"/>
          </p:nvPr>
        </p:nvSpPr>
        <p:spPr>
          <a:xfrm>
            <a:off x="877444" y="365128"/>
            <a:ext cx="10515600" cy="1012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</a:pPr>
            <a:r>
              <a:rPr b="1" lang="cs-CZ" sz="3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Kritéria identifikace a hodnocení lokalit</a:t>
            </a:r>
            <a:endParaRPr b="1" sz="340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851429" y="1365604"/>
            <a:ext cx="4052441" cy="3490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/>
          <p:nvPr>
            <p:ph type="title"/>
          </p:nvPr>
        </p:nvSpPr>
        <p:spPr>
          <a:xfrm>
            <a:off x="1074091" y="30946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Calibri"/>
              <a:buNone/>
            </a:pPr>
            <a:r>
              <a:rPr b="1" lang="cs-CZ" sz="4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Úskalí identifikace sociálního vyloučení</a:t>
            </a:r>
            <a:endParaRPr/>
          </a:p>
        </p:txBody>
      </p:sp>
      <p:sp>
        <p:nvSpPr>
          <p:cNvPr id="119" name="Google Shape;119;p16"/>
          <p:cNvSpPr txBox="1"/>
          <p:nvPr>
            <p:ph idx="1" type="body"/>
          </p:nvPr>
        </p:nvSpPr>
        <p:spPr>
          <a:xfrm>
            <a:off x="838200" y="1641804"/>
            <a:ext cx="4942398" cy="47139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594" lvl="0" marL="22859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lang="cs-CZ" sz="2400">
                <a:latin typeface="Calibri"/>
                <a:ea typeface="Calibri"/>
                <a:cs typeface="Calibri"/>
                <a:sym typeface="Calibri"/>
              </a:rPr>
              <a:t>neidentifikuje všechny osoby</a:t>
            </a:r>
            <a:r>
              <a:rPr lang="cs-CZ" sz="2400">
                <a:latin typeface="Calibri"/>
                <a:ea typeface="Calibri"/>
                <a:cs typeface="Calibri"/>
                <a:sym typeface="Calibri"/>
              </a:rPr>
              <a:t>, které mohou žít v situaci segregace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228594" lvl="0" marL="228594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lang="cs-CZ" sz="2400">
                <a:latin typeface="Calibri"/>
                <a:ea typeface="Calibri"/>
                <a:cs typeface="Calibri"/>
                <a:sym typeface="Calibri"/>
              </a:rPr>
              <a:t>identifikuje lokality</a:t>
            </a:r>
            <a:r>
              <a:rPr lang="cs-CZ" sz="24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cs-CZ" sz="2400">
                <a:latin typeface="Calibri"/>
                <a:ea typeface="Calibri"/>
                <a:cs typeface="Calibri"/>
                <a:sym typeface="Calibri"/>
              </a:rPr>
              <a:t>koncentrace</a:t>
            </a:r>
            <a:r>
              <a:rPr lang="cs-CZ" sz="2400">
                <a:latin typeface="Calibri"/>
                <a:ea typeface="Calibri"/>
                <a:cs typeface="Calibri"/>
                <a:sym typeface="Calibri"/>
              </a:rPr>
              <a:t> - působení </a:t>
            </a:r>
            <a:r>
              <a:rPr b="1" lang="cs-CZ" sz="2400">
                <a:latin typeface="Calibri"/>
                <a:ea typeface="Calibri"/>
                <a:cs typeface="Calibri"/>
                <a:sym typeface="Calibri"/>
              </a:rPr>
              <a:t>efektu sousedství </a:t>
            </a:r>
            <a:r>
              <a:rPr lang="cs-CZ" sz="2400">
                <a:latin typeface="Calibri"/>
                <a:ea typeface="Calibri"/>
                <a:cs typeface="Calibri"/>
                <a:sym typeface="Calibri"/>
              </a:rPr>
              <a:t>a znásobení znevýhodnění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228594" lvl="0" marL="228594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 sz="2400">
                <a:latin typeface="Calibri"/>
                <a:ea typeface="Calibri"/>
                <a:cs typeface="Calibri"/>
                <a:sym typeface="Calibri"/>
              </a:rPr>
              <a:t>místa, která </a:t>
            </a:r>
            <a:r>
              <a:rPr b="1" lang="cs-CZ" sz="2400">
                <a:latin typeface="Calibri"/>
                <a:ea typeface="Calibri"/>
                <a:cs typeface="Calibri"/>
                <a:sym typeface="Calibri"/>
              </a:rPr>
              <a:t>ohrožují sociální a územní soudržnost</a:t>
            </a:r>
            <a:r>
              <a:rPr lang="cs-CZ" sz="24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cs-CZ" sz="2400">
                <a:latin typeface="Calibri"/>
                <a:ea typeface="Calibri"/>
                <a:cs typeface="Calibri"/>
                <a:sym typeface="Calibri"/>
              </a:rPr>
              <a:t>měst i venkovských regionů </a:t>
            </a:r>
            <a:endParaRPr b="1" sz="3600"/>
          </a:p>
        </p:txBody>
      </p:sp>
      <p:sp>
        <p:nvSpPr>
          <p:cNvPr id="120" name="Google Shape;120;p16"/>
          <p:cNvSpPr txBox="1"/>
          <p:nvPr>
            <p:ph idx="2" type="body"/>
          </p:nvPr>
        </p:nvSpPr>
        <p:spPr>
          <a:xfrm>
            <a:off x="6172199" y="1635031"/>
            <a:ext cx="5417492" cy="47139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594" lvl="0" marL="22859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lang="cs-CZ" sz="2400">
                <a:latin typeface="Calibri"/>
                <a:ea typeface="Calibri"/>
                <a:cs typeface="Calibri"/>
                <a:sym typeface="Calibri"/>
              </a:rPr>
              <a:t>neidentifikuje všechna místa</a:t>
            </a:r>
            <a:r>
              <a:rPr lang="cs-CZ" sz="2400">
                <a:latin typeface="Calibri"/>
                <a:ea typeface="Calibri"/>
                <a:cs typeface="Calibri"/>
                <a:sym typeface="Calibri"/>
              </a:rPr>
              <a:t> segregace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228594" lvl="0" marL="228594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 sz="2400">
                <a:latin typeface="Calibri"/>
                <a:ea typeface="Calibri"/>
                <a:cs typeface="Calibri"/>
                <a:sym typeface="Calibri"/>
              </a:rPr>
              <a:t>velké ZSJ se </a:t>
            </a:r>
            <a:r>
              <a:rPr b="1" lang="cs-CZ" sz="2400">
                <a:latin typeface="Calibri"/>
                <a:ea typeface="Calibri"/>
                <a:cs typeface="Calibri"/>
                <a:sym typeface="Calibri"/>
              </a:rPr>
              <a:t>100 a více SPO PNZ</a:t>
            </a:r>
            <a:r>
              <a:rPr lang="cs-CZ" sz="2400">
                <a:latin typeface="Calibri"/>
                <a:ea typeface="Calibri"/>
                <a:cs typeface="Calibri"/>
                <a:sym typeface="Calibri"/>
              </a:rPr>
              <a:t>, která mají </a:t>
            </a:r>
            <a:r>
              <a:rPr b="1" lang="cs-CZ" sz="2400">
                <a:latin typeface="Calibri"/>
                <a:ea typeface="Calibri"/>
                <a:cs typeface="Calibri"/>
                <a:sym typeface="Calibri"/>
              </a:rPr>
              <a:t>pod 5 % </a:t>
            </a:r>
            <a:r>
              <a:rPr lang="cs-CZ" sz="2400">
                <a:latin typeface="Calibri"/>
                <a:ea typeface="Calibri"/>
                <a:cs typeface="Calibri"/>
                <a:sym typeface="Calibri"/>
              </a:rPr>
              <a:t>SPO PNZ (velká sídliště) - v rámci ZSJ může existovat prostorově a populačně </a:t>
            </a:r>
            <a:r>
              <a:rPr b="1" lang="cs-CZ" sz="2400">
                <a:latin typeface="Calibri"/>
                <a:ea typeface="Calibri"/>
                <a:cs typeface="Calibri"/>
                <a:sym typeface="Calibri"/>
              </a:rPr>
              <a:t>menší území</a:t>
            </a:r>
            <a:r>
              <a:rPr lang="cs-CZ" sz="2400">
                <a:latin typeface="Calibri"/>
                <a:ea typeface="Calibri"/>
                <a:cs typeface="Calibri"/>
                <a:sym typeface="Calibri"/>
              </a:rPr>
              <a:t> segregace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228594" lvl="0" marL="228594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 sz="2400">
                <a:latin typeface="Calibri"/>
                <a:ea typeface="Calibri"/>
                <a:cs typeface="Calibri"/>
                <a:sym typeface="Calibri"/>
              </a:rPr>
              <a:t>neidentifikuje lokality s malým počtem </a:t>
            </a:r>
            <a:r>
              <a:rPr b="1" lang="cs-CZ" sz="2400">
                <a:latin typeface="Calibri"/>
                <a:ea typeface="Calibri"/>
                <a:cs typeface="Calibri"/>
                <a:sym typeface="Calibri"/>
              </a:rPr>
              <a:t>pod úrovní 25 SPO PNZ</a:t>
            </a:r>
            <a:r>
              <a:rPr lang="cs-CZ" sz="2400">
                <a:latin typeface="Calibri"/>
                <a:ea typeface="Calibri"/>
                <a:cs typeface="Calibri"/>
                <a:sym typeface="Calibri"/>
              </a:rPr>
              <a:t> (venkovské lokality) </a:t>
            </a:r>
            <a:endParaRPr/>
          </a:p>
          <a:p>
            <a:pPr indent="-228594" lvl="0" marL="228594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 sz="2400">
                <a:latin typeface="Calibri"/>
                <a:ea typeface="Calibri"/>
                <a:cs typeface="Calibri"/>
                <a:sym typeface="Calibri"/>
              </a:rPr>
              <a:t>mapa nabízí řešení - </a:t>
            </a:r>
            <a:r>
              <a:rPr b="1" lang="cs-CZ" sz="2400">
                <a:latin typeface="Calibri"/>
                <a:ea typeface="Calibri"/>
                <a:cs typeface="Calibri"/>
                <a:sym typeface="Calibri"/>
              </a:rPr>
              <a:t>absorpční kapacitu</a:t>
            </a:r>
            <a:endParaRPr b="1"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/>
          <p:nvPr>
            <p:ph type="title"/>
          </p:nvPr>
        </p:nvSpPr>
        <p:spPr>
          <a:xfrm>
            <a:off x="1074091" y="30946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Calibri"/>
              <a:buNone/>
            </a:pPr>
            <a:r>
              <a:rPr b="1" lang="cs-CZ" sz="4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Úskalí identifikace sociálního vyloučení</a:t>
            </a:r>
            <a:endParaRPr/>
          </a:p>
        </p:txBody>
      </p:sp>
      <p:sp>
        <p:nvSpPr>
          <p:cNvPr id="126" name="Google Shape;126;p17"/>
          <p:cNvSpPr txBox="1"/>
          <p:nvPr>
            <p:ph idx="1" type="body"/>
          </p:nvPr>
        </p:nvSpPr>
        <p:spPr>
          <a:xfrm>
            <a:off x="838200" y="1641804"/>
            <a:ext cx="4942398" cy="47139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594" lvl="0" marL="22859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lang="cs-CZ" sz="2400">
                <a:latin typeface="Calibri"/>
                <a:ea typeface="Calibri"/>
                <a:cs typeface="Calibri"/>
                <a:sym typeface="Calibri"/>
              </a:rPr>
              <a:t>neidentifikuje všechny osoby</a:t>
            </a:r>
            <a:r>
              <a:rPr lang="cs-CZ" sz="2400">
                <a:latin typeface="Calibri"/>
                <a:ea typeface="Calibri"/>
                <a:cs typeface="Calibri"/>
                <a:sym typeface="Calibri"/>
              </a:rPr>
              <a:t>, které mohou žít v situaci segregace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228594" lvl="0" marL="228594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lang="cs-CZ" sz="2400">
                <a:latin typeface="Calibri"/>
                <a:ea typeface="Calibri"/>
                <a:cs typeface="Calibri"/>
                <a:sym typeface="Calibri"/>
              </a:rPr>
              <a:t>identifikuje lokality</a:t>
            </a:r>
            <a:r>
              <a:rPr lang="cs-CZ" sz="24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cs-CZ" sz="2400">
                <a:latin typeface="Calibri"/>
                <a:ea typeface="Calibri"/>
                <a:cs typeface="Calibri"/>
                <a:sym typeface="Calibri"/>
              </a:rPr>
              <a:t>koncentrace</a:t>
            </a:r>
            <a:r>
              <a:rPr lang="cs-CZ" sz="2400">
                <a:latin typeface="Calibri"/>
                <a:ea typeface="Calibri"/>
                <a:cs typeface="Calibri"/>
                <a:sym typeface="Calibri"/>
              </a:rPr>
              <a:t> - působení </a:t>
            </a:r>
            <a:r>
              <a:rPr b="1" lang="cs-CZ" sz="2400">
                <a:latin typeface="Calibri"/>
                <a:ea typeface="Calibri"/>
                <a:cs typeface="Calibri"/>
                <a:sym typeface="Calibri"/>
              </a:rPr>
              <a:t>efektu sousedství </a:t>
            </a:r>
            <a:r>
              <a:rPr lang="cs-CZ" sz="2400">
                <a:latin typeface="Calibri"/>
                <a:ea typeface="Calibri"/>
                <a:cs typeface="Calibri"/>
                <a:sym typeface="Calibri"/>
              </a:rPr>
              <a:t>a znásobení znevýhodnění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228594" lvl="0" marL="228594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 sz="2400">
                <a:latin typeface="Calibri"/>
                <a:ea typeface="Calibri"/>
                <a:cs typeface="Calibri"/>
                <a:sym typeface="Calibri"/>
              </a:rPr>
              <a:t>místa, která </a:t>
            </a:r>
            <a:r>
              <a:rPr b="1" lang="cs-CZ" sz="2400">
                <a:latin typeface="Calibri"/>
                <a:ea typeface="Calibri"/>
                <a:cs typeface="Calibri"/>
                <a:sym typeface="Calibri"/>
              </a:rPr>
              <a:t>ohrožují sociální a územní soudržnost</a:t>
            </a:r>
            <a:r>
              <a:rPr lang="cs-CZ" sz="24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cs-CZ" sz="2400">
                <a:latin typeface="Calibri"/>
                <a:ea typeface="Calibri"/>
                <a:cs typeface="Calibri"/>
                <a:sym typeface="Calibri"/>
              </a:rPr>
              <a:t>měst i venkovských regionů </a:t>
            </a:r>
            <a:endParaRPr b="1" sz="3600"/>
          </a:p>
        </p:txBody>
      </p:sp>
      <p:sp>
        <p:nvSpPr>
          <p:cNvPr id="127" name="Google Shape;127;p17"/>
          <p:cNvSpPr txBox="1"/>
          <p:nvPr>
            <p:ph idx="2" type="body"/>
          </p:nvPr>
        </p:nvSpPr>
        <p:spPr>
          <a:xfrm>
            <a:off x="6172199" y="1635031"/>
            <a:ext cx="5417492" cy="47139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594" lvl="0" marL="22859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lang="cs-CZ" sz="2400">
                <a:latin typeface="Calibri"/>
                <a:ea typeface="Calibri"/>
                <a:cs typeface="Calibri"/>
                <a:sym typeface="Calibri"/>
              </a:rPr>
              <a:t>neidentifikuje všechna místa</a:t>
            </a:r>
            <a:r>
              <a:rPr lang="cs-CZ" sz="2400">
                <a:latin typeface="Calibri"/>
                <a:ea typeface="Calibri"/>
                <a:cs typeface="Calibri"/>
                <a:sym typeface="Calibri"/>
              </a:rPr>
              <a:t> segregace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228594" lvl="0" marL="228594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 sz="2400">
                <a:latin typeface="Calibri"/>
                <a:ea typeface="Calibri"/>
                <a:cs typeface="Calibri"/>
                <a:sym typeface="Calibri"/>
              </a:rPr>
              <a:t>velké ZSJ se </a:t>
            </a:r>
            <a:r>
              <a:rPr b="1" lang="cs-CZ" sz="2400">
                <a:latin typeface="Calibri"/>
                <a:ea typeface="Calibri"/>
                <a:cs typeface="Calibri"/>
                <a:sym typeface="Calibri"/>
              </a:rPr>
              <a:t>100 a více SPO PNZ</a:t>
            </a:r>
            <a:r>
              <a:rPr lang="cs-CZ" sz="2400">
                <a:latin typeface="Calibri"/>
                <a:ea typeface="Calibri"/>
                <a:cs typeface="Calibri"/>
                <a:sym typeface="Calibri"/>
              </a:rPr>
              <a:t>, která mají </a:t>
            </a:r>
            <a:r>
              <a:rPr b="1" lang="cs-CZ" sz="2400">
                <a:latin typeface="Calibri"/>
                <a:ea typeface="Calibri"/>
                <a:cs typeface="Calibri"/>
                <a:sym typeface="Calibri"/>
              </a:rPr>
              <a:t>pod 5 % </a:t>
            </a:r>
            <a:r>
              <a:rPr lang="cs-CZ" sz="2400">
                <a:latin typeface="Calibri"/>
                <a:ea typeface="Calibri"/>
                <a:cs typeface="Calibri"/>
                <a:sym typeface="Calibri"/>
              </a:rPr>
              <a:t>SPO PNZ (velká sídliště) - v rámci ZSJ může existovat prostorově a populačně </a:t>
            </a:r>
            <a:r>
              <a:rPr b="1" lang="cs-CZ" sz="2400">
                <a:latin typeface="Calibri"/>
                <a:ea typeface="Calibri"/>
                <a:cs typeface="Calibri"/>
                <a:sym typeface="Calibri"/>
              </a:rPr>
              <a:t>menší území</a:t>
            </a:r>
            <a:r>
              <a:rPr lang="cs-CZ" sz="2400">
                <a:latin typeface="Calibri"/>
                <a:ea typeface="Calibri"/>
                <a:cs typeface="Calibri"/>
                <a:sym typeface="Calibri"/>
              </a:rPr>
              <a:t> segregace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228594" lvl="0" marL="228594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 sz="2400">
                <a:latin typeface="Calibri"/>
                <a:ea typeface="Calibri"/>
                <a:cs typeface="Calibri"/>
                <a:sym typeface="Calibri"/>
              </a:rPr>
              <a:t>neidentifikuje lokality s malým počtem </a:t>
            </a:r>
            <a:r>
              <a:rPr b="1" lang="cs-CZ" sz="2400">
                <a:latin typeface="Calibri"/>
                <a:ea typeface="Calibri"/>
                <a:cs typeface="Calibri"/>
                <a:sym typeface="Calibri"/>
              </a:rPr>
              <a:t>pod úrovní 25 SPO PNZ</a:t>
            </a:r>
            <a:r>
              <a:rPr lang="cs-CZ" sz="2400">
                <a:latin typeface="Calibri"/>
                <a:ea typeface="Calibri"/>
                <a:cs typeface="Calibri"/>
                <a:sym typeface="Calibri"/>
              </a:rPr>
              <a:t> (venkovské lokality) </a:t>
            </a:r>
            <a:endParaRPr/>
          </a:p>
          <a:p>
            <a:pPr indent="-228594" lvl="0" marL="228594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 sz="2400">
                <a:latin typeface="Calibri"/>
                <a:ea typeface="Calibri"/>
                <a:cs typeface="Calibri"/>
                <a:sym typeface="Calibri"/>
              </a:rPr>
              <a:t>mapa nabízí řešení - </a:t>
            </a:r>
            <a:r>
              <a:rPr b="1" lang="cs-CZ" sz="2400">
                <a:latin typeface="Calibri"/>
                <a:ea typeface="Calibri"/>
                <a:cs typeface="Calibri"/>
                <a:sym typeface="Calibri"/>
              </a:rPr>
              <a:t>absorpční kapacitu</a:t>
            </a:r>
            <a:endParaRPr b="1" sz="2400"/>
          </a:p>
        </p:txBody>
      </p:sp>
      <p:pic>
        <p:nvPicPr>
          <p:cNvPr id="128" name="Google Shape;12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9467" y="1641804"/>
            <a:ext cx="5453480" cy="48951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"/>
          <p:cNvSpPr txBox="1"/>
          <p:nvPr>
            <p:ph type="title"/>
          </p:nvPr>
        </p:nvSpPr>
        <p:spPr>
          <a:xfrm>
            <a:off x="1153604" y="34127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Calibri"/>
              <a:buNone/>
            </a:pPr>
            <a:r>
              <a:rPr b="1" lang="cs-CZ" sz="4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Úskalí interpretace a využití mapy</a:t>
            </a:r>
            <a:endParaRPr/>
          </a:p>
        </p:txBody>
      </p:sp>
      <p:sp>
        <p:nvSpPr>
          <p:cNvPr id="134" name="Google Shape;134;p18"/>
          <p:cNvSpPr txBox="1"/>
          <p:nvPr>
            <p:ph idx="1" type="body"/>
          </p:nvPr>
        </p:nvSpPr>
        <p:spPr>
          <a:xfrm>
            <a:off x="707572" y="1463040"/>
            <a:ext cx="5464628" cy="47139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594" lvl="0" marL="22859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b="1" lang="cs-CZ" sz="2600">
                <a:latin typeface="Calibri"/>
                <a:ea typeface="Calibri"/>
                <a:cs typeface="Calibri"/>
                <a:sym typeface="Calibri"/>
              </a:rPr>
              <a:t>zlepšovat</a:t>
            </a:r>
            <a:r>
              <a:rPr lang="cs-CZ" sz="2600">
                <a:latin typeface="Calibri"/>
                <a:ea typeface="Calibri"/>
                <a:cs typeface="Calibri"/>
                <a:sym typeface="Calibri"/>
              </a:rPr>
              <a:t> životní podmínky</a:t>
            </a:r>
            <a:endParaRPr/>
          </a:p>
          <a:p>
            <a:pPr indent="-228594" lvl="0" marL="228594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cs-CZ" sz="2600">
                <a:latin typeface="Calibri"/>
                <a:ea typeface="Calibri"/>
                <a:cs typeface="Calibri"/>
                <a:sym typeface="Calibri"/>
              </a:rPr>
              <a:t>podporovat </a:t>
            </a:r>
            <a:r>
              <a:rPr b="1" lang="cs-CZ" sz="2600">
                <a:latin typeface="Calibri"/>
                <a:ea typeface="Calibri"/>
                <a:cs typeface="Calibri"/>
                <a:sym typeface="Calibri"/>
              </a:rPr>
              <a:t>zapojení</a:t>
            </a:r>
            <a:r>
              <a:rPr lang="cs-CZ" sz="2600">
                <a:latin typeface="Calibri"/>
                <a:ea typeface="Calibri"/>
                <a:cs typeface="Calibri"/>
                <a:sym typeface="Calibri"/>
              </a:rPr>
              <a:t> do společnosti</a:t>
            </a:r>
            <a:endParaRPr/>
          </a:p>
          <a:p>
            <a:pPr indent="-228594" lvl="0" marL="228594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b="1" lang="cs-CZ" sz="2600">
                <a:latin typeface="Calibri"/>
                <a:ea typeface="Calibri"/>
                <a:cs typeface="Calibri"/>
                <a:sym typeface="Calibri"/>
              </a:rPr>
              <a:t>nabídnout</a:t>
            </a:r>
            <a:r>
              <a:rPr lang="cs-CZ" sz="2600">
                <a:latin typeface="Calibri"/>
                <a:ea typeface="Calibri"/>
                <a:cs typeface="Calibri"/>
                <a:sym typeface="Calibri"/>
              </a:rPr>
              <a:t> možnost </a:t>
            </a:r>
            <a:r>
              <a:rPr b="1" lang="cs-CZ" sz="2600">
                <a:latin typeface="Calibri"/>
                <a:ea typeface="Calibri"/>
                <a:cs typeface="Calibri"/>
                <a:sym typeface="Calibri"/>
              </a:rPr>
              <a:t>bydlet a žít jinde</a:t>
            </a:r>
            <a:endParaRPr/>
          </a:p>
          <a:p>
            <a:pPr indent="-228594" lvl="0" marL="228594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66"/>
              </a:buClr>
              <a:buSzPts val="2600"/>
              <a:buChar char="•"/>
            </a:pPr>
            <a:r>
              <a:rPr b="1" lang="cs-CZ" sz="2600">
                <a:solidFill>
                  <a:srgbClr val="FF0066"/>
                </a:solidFill>
                <a:latin typeface="Calibri"/>
                <a:ea typeface="Calibri"/>
                <a:cs typeface="Calibri"/>
                <a:sym typeface="Calibri"/>
              </a:rPr>
              <a:t>nenavyšovat</a:t>
            </a:r>
            <a:r>
              <a:rPr lang="cs-CZ" sz="2600">
                <a:latin typeface="Calibri"/>
                <a:ea typeface="Calibri"/>
                <a:cs typeface="Calibri"/>
                <a:sym typeface="Calibri"/>
              </a:rPr>
              <a:t> počet a podíl obyvatel v nepříznivé situaci v lokalitě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63493" lvl="0" marL="228594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t/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228594" lvl="0" marL="228594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cs-CZ" sz="2600">
                <a:latin typeface="Calibri"/>
                <a:ea typeface="Calibri"/>
                <a:cs typeface="Calibri"/>
                <a:sym typeface="Calibri"/>
              </a:rPr>
              <a:t>??? </a:t>
            </a:r>
            <a:r>
              <a:rPr b="1" lang="cs-CZ" sz="2600">
                <a:solidFill>
                  <a:srgbClr val="FF0066"/>
                </a:solidFill>
                <a:latin typeface="Calibri"/>
                <a:ea typeface="Calibri"/>
                <a:cs typeface="Calibri"/>
                <a:sym typeface="Calibri"/>
              </a:rPr>
              <a:t>negativní vnímání omezení </a:t>
            </a:r>
            <a:r>
              <a:rPr lang="cs-CZ" sz="2600">
                <a:latin typeface="Calibri"/>
                <a:ea typeface="Calibri"/>
                <a:cs typeface="Calibri"/>
                <a:sym typeface="Calibri"/>
              </a:rPr>
              <a:t>-&gt; bez omezení by </a:t>
            </a:r>
            <a:r>
              <a:rPr lang="cs-CZ" sz="2600" u="sng">
                <a:latin typeface="Calibri"/>
                <a:ea typeface="Calibri"/>
                <a:cs typeface="Calibri"/>
                <a:sym typeface="Calibri"/>
              </a:rPr>
              <a:t>nebylo možné naplňovat první prioritu</a:t>
            </a:r>
            <a:endParaRPr b="1" sz="2600" u="sng"/>
          </a:p>
        </p:txBody>
      </p:sp>
      <p:sp>
        <p:nvSpPr>
          <p:cNvPr id="135" name="Google Shape;135;p18"/>
          <p:cNvSpPr txBox="1"/>
          <p:nvPr>
            <p:ph idx="2" type="body"/>
          </p:nvPr>
        </p:nvSpPr>
        <p:spPr>
          <a:xfrm>
            <a:off x="6172200" y="1463040"/>
            <a:ext cx="5181600" cy="47139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594" lvl="0" marL="22859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b="1" lang="cs-CZ" sz="2600"/>
              <a:t>potřeba pomoci lidem v nouzi</a:t>
            </a:r>
            <a:r>
              <a:rPr lang="cs-CZ" sz="2600"/>
              <a:t>, kterou je možné poskytovat v lokalitách segregace</a:t>
            </a:r>
            <a:endParaRPr/>
          </a:p>
          <a:p>
            <a:pPr indent="-228594" lvl="0" marL="228594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b="1" lang="cs-CZ" sz="2600"/>
              <a:t>pomáháme</a:t>
            </a:r>
            <a:r>
              <a:rPr lang="cs-CZ" sz="2600"/>
              <a:t> v lokalitách komplexní provázanosti celé řady dlouhodobě znevýhodňujících faktorů </a:t>
            </a:r>
            <a:r>
              <a:rPr b="1" lang="cs-CZ" sz="2600"/>
              <a:t>?</a:t>
            </a:r>
            <a:endParaRPr/>
          </a:p>
          <a:p>
            <a:pPr indent="-228594" lvl="0" marL="228594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b="1" lang="cs-CZ" sz="2600"/>
              <a:t>neposilujeme </a:t>
            </a:r>
            <a:r>
              <a:rPr lang="cs-CZ" sz="2600"/>
              <a:t>tím také polarizaci mezi místy chudoby a zbytkem společnosti </a:t>
            </a:r>
            <a:r>
              <a:rPr b="1" lang="cs-CZ" sz="2600"/>
              <a:t>?</a:t>
            </a:r>
            <a:r>
              <a:rPr lang="cs-CZ" sz="2600"/>
              <a:t> </a:t>
            </a:r>
            <a:endParaRPr sz="2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tiv Office">
  <a:themeElements>
    <a:clrScheme name="Kancelář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tiv Office">
  <a:themeElements>
    <a:clrScheme name="Kancelář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