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://econlab.tul.cz/wp-content/uploads/2021/07/Metodika_(2021).pdf" TargetMode="External"/><Relationship Id="rId5" Type="http://schemas.openxmlformats.org/officeDocument/2006/relationships/hyperlink" Target="http://econlab.tul.cz/wp-content/uploads/2022/04/Monografie_TACR.pdf" TargetMode="External"/><Relationship Id="rId6" Type="http://schemas.openxmlformats.org/officeDocument/2006/relationships/hyperlink" Target="https://econlab.tul.cz/BigDataDatabaze/index.php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/>
        </p:nvSpPr>
        <p:spPr>
          <a:xfrm>
            <a:off x="174458" y="877733"/>
            <a:ext cx="8820000" cy="5479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TL01000303:	Využití Big Data pro vyhodnocení socio-ekonomické pozice obyvatel</a:t>
            </a:r>
            <a:b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v typech území definovaných Strategií regionálního rozvoje 2021+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Poskytovatel:	</a:t>
            </a: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Technologická agentura ČR, Program ÉTA 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Cíl projektu:	</a:t>
            </a: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Stanovit udržitelný a opakovatelný postup vyčíslení indikátorů příjmů obyvatel 	(na bázi čistého disponibilního důchodu domácností) konkrétních typů území</a:t>
            </a:r>
            <a:b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v nominální, ale především reálné hodnotě (v paritě kupní síly obyvatelstva).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Aplikace:	</a:t>
            </a: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Vyhodnocení a interpretace reálných územních rozdílů v socio-ekonomické 	pozici obyvatel (domácností) konkrétních typů území specifikovaných Strategií 	regionálního rozvoje 2021+, pro které nejsou podobné indikátory dosud</a:t>
            </a:r>
            <a:b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k dispozici, přičemž kvantifikace těchto rozdílů je zásadním předpokladem</a:t>
            </a:r>
            <a:b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 vyhodnocení vhodnosti nebo úspěšnosti případných intervencí veřejných 	politik.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Výsledky projektu: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Nmet	</a:t>
            </a:r>
            <a:r>
              <a:rPr b="1" i="0" lang="cs-CZ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certifikovaná metodika</a:t>
            </a:r>
            <a:endParaRPr b="1" i="0" sz="1600" u="none" cap="none" strike="noStrike">
              <a:solidFill>
                <a:srgbClr val="AE01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	</a:t>
            </a:r>
            <a:r>
              <a:rPr b="1" i="0" lang="cs-CZ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odborná kniha </a:t>
            </a: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„Peněžní příjmy a životní náklady obyvatel: detailní 		pohled na území Česka“</a:t>
            </a:r>
            <a:endParaRPr/>
          </a:p>
          <a:p>
            <a:pPr indent="0" lvl="1" marL="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O	</a:t>
            </a:r>
            <a:r>
              <a:rPr b="1" i="0" lang="cs-CZ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softwarová geodatabáze s webovým mapovým portálem </a:t>
            </a:r>
            <a:r>
              <a:rPr b="0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0" y="0"/>
            <a:ext cx="9144000" cy="8777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80064"/>
              </a:buClr>
              <a:buSzPts val="2400"/>
              <a:buFont typeface="Arial"/>
              <a:buNone/>
            </a:pPr>
            <a:r>
              <a:rPr b="1" i="0" lang="cs-CZ" sz="2400" u="none" cap="none" strike="noStrike">
                <a:solidFill>
                  <a:srgbClr val="C80064"/>
                </a:solidFill>
                <a:latin typeface="Arial"/>
                <a:ea typeface="Arial"/>
                <a:cs typeface="Arial"/>
                <a:sym typeface="Arial"/>
              </a:rPr>
              <a:t>Informace o projektu</a:t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77638" y="6374921"/>
            <a:ext cx="6711351" cy="439946"/>
          </a:xfrm>
          <a:prstGeom prst="rect">
            <a:avLst/>
          </a:prstGeom>
          <a:solidFill>
            <a:srgbClr val="C800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174458" y="6410228"/>
            <a:ext cx="896954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Konference MMR ČR a ASZ: Rozvoj sociálního a dostupného bydlení: Stát, kraje, obce_31. 3. 2023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078" y="505325"/>
            <a:ext cx="8436469" cy="633844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 txBox="1"/>
          <p:nvPr>
            <p:ph type="title"/>
          </p:nvPr>
        </p:nvSpPr>
        <p:spPr>
          <a:xfrm>
            <a:off x="628650" y="173038"/>
            <a:ext cx="7886700" cy="331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80064"/>
              </a:buClr>
              <a:buSzPts val="2400"/>
              <a:buFont typeface="Arial"/>
              <a:buNone/>
            </a:pPr>
            <a:r>
              <a:rPr b="1" i="0" lang="cs-CZ" sz="2400" u="none" cap="none" strike="noStrike">
                <a:solidFill>
                  <a:srgbClr val="C80064"/>
                </a:solidFill>
                <a:latin typeface="Arial"/>
                <a:ea typeface="Arial"/>
                <a:cs typeface="Arial"/>
                <a:sym typeface="Arial"/>
              </a:rPr>
              <a:t>I. Pohled na ČR – ceny bydlení (SO POÚ)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/>
        </p:nvSpPr>
        <p:spPr>
          <a:xfrm>
            <a:off x="258792" y="173038"/>
            <a:ext cx="8764438" cy="331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80064"/>
              </a:buClr>
              <a:buSzPts val="2400"/>
              <a:buFont typeface="Arial"/>
              <a:buNone/>
            </a:pPr>
            <a:r>
              <a:rPr b="1" lang="cs-CZ" sz="2400">
                <a:solidFill>
                  <a:srgbClr val="C80064"/>
                </a:solidFill>
                <a:latin typeface="Arial"/>
                <a:ea typeface="Arial"/>
                <a:cs typeface="Arial"/>
                <a:sym typeface="Arial"/>
              </a:rPr>
              <a:t>II. Pohled na ČR– příjmy obyvatel (SO POÚ)</a:t>
            </a: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770" y="504825"/>
            <a:ext cx="8456072" cy="63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258792" y="173038"/>
            <a:ext cx="8764438" cy="1103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80064"/>
              </a:buClr>
              <a:buSzPts val="2400"/>
              <a:buFont typeface="Arial"/>
              <a:buNone/>
            </a:pPr>
            <a:r>
              <a:rPr b="1" lang="cs-CZ" sz="2400">
                <a:solidFill>
                  <a:srgbClr val="C80064"/>
                </a:solidFill>
                <a:latin typeface="Arial"/>
                <a:ea typeface="Arial"/>
                <a:cs typeface="Arial"/>
                <a:sym typeface="Arial"/>
              </a:rPr>
              <a:t>III. Pohled na Liberecký kraj – ceny bydlení, cenová hladina obecně, nominální a reálné peněžní příjmy domácností (SO ORP)</a:t>
            </a:r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9747" y="1940944"/>
            <a:ext cx="7784506" cy="2571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850" y="1419225"/>
            <a:ext cx="7734300" cy="4019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 txBox="1"/>
          <p:nvPr/>
        </p:nvSpPr>
        <p:spPr>
          <a:xfrm>
            <a:off x="276045" y="129905"/>
            <a:ext cx="8764438" cy="1103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80064"/>
              </a:buClr>
              <a:buSzPts val="2400"/>
              <a:buFont typeface="Arial"/>
              <a:buNone/>
            </a:pPr>
            <a:r>
              <a:rPr b="1" lang="cs-CZ" sz="2400">
                <a:solidFill>
                  <a:srgbClr val="C80064"/>
                </a:solidFill>
                <a:latin typeface="Arial"/>
                <a:ea typeface="Arial"/>
                <a:cs typeface="Arial"/>
                <a:sym typeface="Arial"/>
              </a:rPr>
              <a:t>III. Pohled na Liberecký kraj – ceny bydlení, cenová hladina obecně, nominální a reálné peněžní příjmy domácností (SO ORP)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