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4"/>
  </p:sldMasterIdLst>
  <p:notesMasterIdLst>
    <p:notesMasterId r:id="rId24"/>
  </p:notesMasterIdLst>
  <p:handoutMasterIdLst>
    <p:handoutMasterId r:id="rId25"/>
  </p:handoutMasterIdLst>
  <p:sldIdLst>
    <p:sldId id="306" r:id="rId5"/>
    <p:sldId id="307" r:id="rId6"/>
    <p:sldId id="308" r:id="rId7"/>
    <p:sldId id="309" r:id="rId8"/>
    <p:sldId id="294" r:id="rId9"/>
    <p:sldId id="295" r:id="rId10"/>
    <p:sldId id="310" r:id="rId11"/>
    <p:sldId id="313" r:id="rId12"/>
    <p:sldId id="314" r:id="rId13"/>
    <p:sldId id="316" r:id="rId14"/>
    <p:sldId id="317" r:id="rId15"/>
    <p:sldId id="318" r:id="rId16"/>
    <p:sldId id="319" r:id="rId17"/>
    <p:sldId id="320" r:id="rId18"/>
    <p:sldId id="321" r:id="rId19"/>
    <p:sldId id="303" r:id="rId20"/>
    <p:sldId id="315" r:id="rId21"/>
    <p:sldId id="311" r:id="rId22"/>
    <p:sldId id="312" r:id="rId23"/>
  </p:sldIdLst>
  <p:sldSz cx="12192000" cy="6858000"/>
  <p:notesSz cx="6858000" cy="9144000"/>
  <p:defaultTextStyle>
    <a:defPPr rtl="0"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92" userDrawn="1">
          <p15:clr>
            <a:srgbClr val="A4A3A4"/>
          </p15:clr>
        </p15:guide>
        <p15:guide id="2" pos="7056" userDrawn="1">
          <p15:clr>
            <a:srgbClr val="A4A3A4"/>
          </p15:clr>
        </p15:guide>
        <p15:guide id="3" orient="horz" pos="31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4967" autoAdjust="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1392"/>
        <p:guide pos="7056"/>
        <p:guide orient="horz"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0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B6689A1C-4086-473C-8E75-C7325E25BF8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442F5BF-0FCE-4038-BEA2-D67DEAA966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497E4E-DCB6-4AEE-9825-F3218B473717}" type="datetime1">
              <a:rPr lang="nl-NL" smtClean="0"/>
              <a:t>17-5-2022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63A9D1E-2B18-450D-97F9-D4F4F12EC43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3997BC3-9E49-4DB2-93B8-C34FC239B9C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C9F0F3-4F62-4BD6-BCD4-32C3B34ABFE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10292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 noProof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10BCB-D9C8-425A-8579-1B2D42729587}" type="datetime1">
              <a:rPr lang="nl-NL" smtClean="0"/>
              <a:pPr/>
              <a:t>17-5-2022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5939589-3E79-4C82-AA4A-FE78234FAA59}" type="slidenum">
              <a:rPr lang="nl-NL" noProof="0" smtClean="0"/>
              <a:t>‹#›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1949689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72088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94393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8143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8016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367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1243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6868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01908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76625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82770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8628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algn="l">
              <a:defRPr sz="6000" b="1" i="0" cap="all" baseline="0"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Subtitel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l-NL" noProof="0"/>
              <a:t>Klik om de subtitelstijl van het model te bewerken</a:t>
            </a:r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780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44752" y="1681163"/>
            <a:ext cx="4553712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Klik om de tekststijlen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444752" y="2505075"/>
            <a:ext cx="4553712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784848" y="1681163"/>
            <a:ext cx="4553712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Klik om de tekststijlen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784848" y="2505075"/>
            <a:ext cx="4553712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fbeelding 15">
            <a:extLst>
              <a:ext uri="{FF2B5EF4-FFF2-40B4-BE49-F238E27FC236}">
                <a16:creationId xmlns:a16="http://schemas.microsoft.com/office/drawing/2014/main" id="{A9475260-301F-4744-B1DA-7B00F6FB434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sp>
        <p:nvSpPr>
          <p:cNvPr id="14" name="Afbeelding 16">
            <a:extLst>
              <a:ext uri="{FF2B5EF4-FFF2-40B4-BE49-F238E27FC236}">
                <a16:creationId xmlns:a16="http://schemas.microsoft.com/office/drawing/2014/main" id="{9BBD3F4B-0836-48C5-AC68-747456D1DD50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sp>
        <p:nvSpPr>
          <p:cNvPr id="16" name="Afbeelding 14">
            <a:extLst>
              <a:ext uri="{FF2B5EF4-FFF2-40B4-BE49-F238E27FC236}">
                <a16:creationId xmlns:a16="http://schemas.microsoft.com/office/drawing/2014/main" id="{9B4398D5-99F4-4F83-AA77-9B4177648CAF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937595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44752" y="1681163"/>
            <a:ext cx="283464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Klik om de tekststijlen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444752" y="2505075"/>
            <a:ext cx="2834640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983480" y="1681163"/>
            <a:ext cx="283464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Klik om de tekststijlen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983480" y="2505075"/>
            <a:ext cx="2834640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</p:txBody>
      </p: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fbeelding 15">
            <a:extLst>
              <a:ext uri="{FF2B5EF4-FFF2-40B4-BE49-F238E27FC236}">
                <a16:creationId xmlns:a16="http://schemas.microsoft.com/office/drawing/2014/main" id="{A9475260-301F-4744-B1DA-7B00F6FB434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sp>
        <p:nvSpPr>
          <p:cNvPr id="14" name="Afbeelding 16">
            <a:extLst>
              <a:ext uri="{FF2B5EF4-FFF2-40B4-BE49-F238E27FC236}">
                <a16:creationId xmlns:a16="http://schemas.microsoft.com/office/drawing/2014/main" id="{9BBD3F4B-0836-48C5-AC68-747456D1DD50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sp>
        <p:nvSpPr>
          <p:cNvPr id="16" name="Afbeelding 14">
            <a:extLst>
              <a:ext uri="{FF2B5EF4-FFF2-40B4-BE49-F238E27FC236}">
                <a16:creationId xmlns:a16="http://schemas.microsoft.com/office/drawing/2014/main" id="{9B4398D5-99F4-4F83-AA77-9B4177648CAF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sp>
        <p:nvSpPr>
          <p:cNvPr id="15" name="Tijdelijke aanduiding voor tekst 4">
            <a:extLst>
              <a:ext uri="{FF2B5EF4-FFF2-40B4-BE49-F238E27FC236}">
                <a16:creationId xmlns:a16="http://schemas.microsoft.com/office/drawing/2014/main" id="{2D693B15-7265-4478-9579-62FCD5222D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31352" y="1769269"/>
            <a:ext cx="283464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Klik om de tekststijlen van het model te bewerken</a:t>
            </a:r>
          </a:p>
        </p:txBody>
      </p:sp>
      <p:sp>
        <p:nvSpPr>
          <p:cNvPr id="17" name="Tijdelijke aanduiding voor inhoud 5">
            <a:extLst>
              <a:ext uri="{FF2B5EF4-FFF2-40B4-BE49-F238E27FC236}">
                <a16:creationId xmlns:a16="http://schemas.microsoft.com/office/drawing/2014/main" id="{48F9E92F-BB16-4896-A47F-6497C3D705B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531352" y="2593181"/>
            <a:ext cx="2834640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2373079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1656" y="804672"/>
            <a:ext cx="4434840" cy="886968"/>
          </a:xfrm>
        </p:spPr>
        <p:txBody>
          <a:bodyPr rtlCol="0" anchor="b"/>
          <a:lstStyle>
            <a:lvl1pPr algn="l">
              <a:defRPr sz="5400" b="0" i="0" cap="none" baseline="0"/>
            </a:lvl1pPr>
          </a:lstStyle>
          <a:p>
            <a:pPr rtl="0"/>
            <a:r>
              <a:rPr lang="nl-NL" noProof="0"/>
              <a:t>Titel</a:t>
            </a:r>
          </a:p>
        </p:txBody>
      </p:sp>
      <p:sp>
        <p:nvSpPr>
          <p:cNvPr id="3" name="Subtitel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91654" y="1801368"/>
            <a:ext cx="4434840" cy="4754880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l-NL" noProof="0"/>
              <a:t>Klik om de subtitelstijl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811512" y="1591056"/>
            <a:ext cx="3547872" cy="365125"/>
          </a:xfrm>
        </p:spPr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r>
              <a:rPr lang="nl-NL" noProof="0"/>
              <a:t>Naam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fld id="{D8DA9DAA-006C-4F4B-980E-E3DF019B24E2}" type="slidenum">
              <a:rPr lang="nl-NL" noProof="0" smtClean="0"/>
              <a:pPr rtl="0"/>
              <a:t>‹#›</a:t>
            </a:fld>
            <a:endParaRPr lang="nl-NL" noProof="0"/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6939C974-0ED4-4915-BBF7-1FB00C18AD45}"/>
              </a:ext>
            </a:extLst>
          </p:cNvPr>
          <p:cNvCxnSpPr>
            <a:cxnSpLocks/>
          </p:cNvCxnSpPr>
          <p:nvPr userDrawn="1"/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hthoek 8">
            <a:extLst>
              <a:ext uri="{FF2B5EF4-FFF2-40B4-BE49-F238E27FC236}">
                <a16:creationId xmlns:a16="http://schemas.microsoft.com/office/drawing/2014/main" id="{515930B2-E36D-4D05-A6B3-CA1BF61D50CC}"/>
              </a:ext>
            </a:extLst>
          </p:cNvPr>
          <p:cNvSpPr/>
          <p:nvPr userDrawn="1"/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3464" y="3108960"/>
            <a:ext cx="5221224" cy="3447288"/>
          </a:xfrm>
        </p:spPr>
        <p:txBody>
          <a:bodyPr rtlCol="0"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10" name="Tijdelijke aanduiding voor afbeelding 12">
            <a:extLst>
              <a:ext uri="{FF2B5EF4-FFF2-40B4-BE49-F238E27FC236}">
                <a16:creationId xmlns:a16="http://schemas.microsoft.com/office/drawing/2014/main" id="{F146D6C1-343E-4F97-A565-55BBB15F4C7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83464" y="301752"/>
            <a:ext cx="2459736" cy="2505456"/>
          </a:xfrm>
        </p:spPr>
        <p:txBody>
          <a:bodyPr rtlCol="0"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11" name="Tijdelijke aanduiding voor afbeelding 12">
            <a:extLst>
              <a:ext uri="{FF2B5EF4-FFF2-40B4-BE49-F238E27FC236}">
                <a16:creationId xmlns:a16="http://schemas.microsoft.com/office/drawing/2014/main" id="{BA123E2D-4554-47D5-B0EC-0C47EDB4162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44952" y="301752"/>
            <a:ext cx="2459736" cy="2505456"/>
          </a:xfrm>
        </p:spPr>
        <p:txBody>
          <a:bodyPr rtlCol="0"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257891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leen titel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jdelijke aanduiding voor afbeelding 32">
            <a:extLst>
              <a:ext uri="{FF2B5EF4-FFF2-40B4-BE49-F238E27FC236}">
                <a16:creationId xmlns:a16="http://schemas.microsoft.com/office/drawing/2014/main" id="{3186EA6A-5CD5-4DF7-9C8A-EDFAF28A80D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77111" y="407499"/>
            <a:ext cx="1952279" cy="1952279"/>
          </a:xfrm>
          <a:custGeom>
            <a:avLst/>
            <a:gdLst>
              <a:gd name="connsiteX0" fmla="*/ 976140 w 1952279"/>
              <a:gd name="connsiteY0" fmla="*/ 0 h 1952279"/>
              <a:gd name="connsiteX1" fmla="*/ 1952279 w 1952279"/>
              <a:gd name="connsiteY1" fmla="*/ 976140 h 1952279"/>
              <a:gd name="connsiteX2" fmla="*/ 976140 w 1952279"/>
              <a:gd name="connsiteY2" fmla="*/ 1952279 h 1952279"/>
              <a:gd name="connsiteX3" fmla="*/ 0 w 1952279"/>
              <a:gd name="connsiteY3" fmla="*/ 976140 h 1952279"/>
              <a:gd name="connsiteX4" fmla="*/ 976140 w 1952279"/>
              <a:gd name="connsiteY4" fmla="*/ 0 h 1952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2279" h="1952279">
                <a:moveTo>
                  <a:pt x="976140" y="0"/>
                </a:moveTo>
                <a:cubicBezTo>
                  <a:pt x="1515247" y="0"/>
                  <a:pt x="1952279" y="437033"/>
                  <a:pt x="1952279" y="976140"/>
                </a:cubicBezTo>
                <a:cubicBezTo>
                  <a:pt x="1952279" y="1515246"/>
                  <a:pt x="1515247" y="1952279"/>
                  <a:pt x="976140" y="1952279"/>
                </a:cubicBezTo>
                <a:cubicBezTo>
                  <a:pt x="437033" y="1952279"/>
                  <a:pt x="0" y="1515246"/>
                  <a:pt x="0" y="976140"/>
                </a:cubicBezTo>
                <a:cubicBezTo>
                  <a:pt x="0" y="437033"/>
                  <a:pt x="437033" y="0"/>
                  <a:pt x="976140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32" name="Tijdelijke aanduiding voor afbeelding 31">
            <a:extLst>
              <a:ext uri="{FF2B5EF4-FFF2-40B4-BE49-F238E27FC236}">
                <a16:creationId xmlns:a16="http://schemas.microsoft.com/office/drawing/2014/main" id="{83D5117F-F235-498D-99A5-9DE2D665576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28345" y="1972581"/>
            <a:ext cx="2290065" cy="2273502"/>
          </a:xfrm>
          <a:custGeom>
            <a:avLst/>
            <a:gdLst>
              <a:gd name="connsiteX0" fmla="*/ 1145032 w 2290065"/>
              <a:gd name="connsiteY0" fmla="*/ 0 h 2273502"/>
              <a:gd name="connsiteX1" fmla="*/ 2290065 w 2290065"/>
              <a:gd name="connsiteY1" fmla="*/ 1145033 h 2273502"/>
              <a:gd name="connsiteX2" fmla="*/ 1375797 w 2290065"/>
              <a:gd name="connsiteY2" fmla="*/ 2266803 h 2273502"/>
              <a:gd name="connsiteX3" fmla="*/ 1331903 w 2290065"/>
              <a:gd name="connsiteY3" fmla="*/ 2273502 h 2273502"/>
              <a:gd name="connsiteX4" fmla="*/ 958162 w 2290065"/>
              <a:gd name="connsiteY4" fmla="*/ 2273502 h 2273502"/>
              <a:gd name="connsiteX5" fmla="*/ 914268 w 2290065"/>
              <a:gd name="connsiteY5" fmla="*/ 2266803 h 2273502"/>
              <a:gd name="connsiteX6" fmla="*/ 5911 w 2290065"/>
              <a:gd name="connsiteY6" fmla="*/ 1262106 h 2273502"/>
              <a:gd name="connsiteX7" fmla="*/ 0 w 2290065"/>
              <a:gd name="connsiteY7" fmla="*/ 1145053 h 2273502"/>
              <a:gd name="connsiteX8" fmla="*/ 0 w 2290065"/>
              <a:gd name="connsiteY8" fmla="*/ 1145014 h 2273502"/>
              <a:gd name="connsiteX9" fmla="*/ 5911 w 2290065"/>
              <a:gd name="connsiteY9" fmla="*/ 1027960 h 2273502"/>
              <a:gd name="connsiteX10" fmla="*/ 1145032 w 2290065"/>
              <a:gd name="connsiteY10" fmla="*/ 0 h 227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90065" h="2273502">
                <a:moveTo>
                  <a:pt x="1145032" y="0"/>
                </a:moveTo>
                <a:cubicBezTo>
                  <a:pt x="1777417" y="0"/>
                  <a:pt x="2290065" y="512649"/>
                  <a:pt x="2290065" y="1145033"/>
                </a:cubicBezTo>
                <a:cubicBezTo>
                  <a:pt x="2290065" y="1698370"/>
                  <a:pt x="1897569" y="2160033"/>
                  <a:pt x="1375797" y="2266803"/>
                </a:cubicBezTo>
                <a:lnTo>
                  <a:pt x="1331903" y="2273502"/>
                </a:lnTo>
                <a:lnTo>
                  <a:pt x="958162" y="2273502"/>
                </a:lnTo>
                <a:lnTo>
                  <a:pt x="914268" y="2266803"/>
                </a:lnTo>
                <a:cubicBezTo>
                  <a:pt x="429765" y="2167660"/>
                  <a:pt x="56730" y="1762511"/>
                  <a:pt x="5911" y="1262106"/>
                </a:cubicBezTo>
                <a:lnTo>
                  <a:pt x="0" y="1145053"/>
                </a:lnTo>
                <a:lnTo>
                  <a:pt x="0" y="1145014"/>
                </a:lnTo>
                <a:lnTo>
                  <a:pt x="5911" y="1027960"/>
                </a:lnTo>
                <a:cubicBezTo>
                  <a:pt x="64548" y="450571"/>
                  <a:pt x="552172" y="0"/>
                  <a:pt x="1145032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31" name="Tijdelijke aanduiding voor afbeelding 30">
            <a:extLst>
              <a:ext uri="{FF2B5EF4-FFF2-40B4-BE49-F238E27FC236}">
                <a16:creationId xmlns:a16="http://schemas.microsoft.com/office/drawing/2014/main" id="{E1E0A794-F1D3-4628-B5B1-9D48AB34C3D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579539" y="4386312"/>
            <a:ext cx="3119293" cy="2462810"/>
          </a:xfrm>
          <a:custGeom>
            <a:avLst/>
            <a:gdLst>
              <a:gd name="connsiteX0" fmla="*/ 1559647 w 3119293"/>
              <a:gd name="connsiteY0" fmla="*/ 0 h 2462810"/>
              <a:gd name="connsiteX1" fmla="*/ 3119293 w 3119293"/>
              <a:gd name="connsiteY1" fmla="*/ 1559647 h 2462810"/>
              <a:gd name="connsiteX2" fmla="*/ 2852930 w 3119293"/>
              <a:gd name="connsiteY2" fmla="*/ 2431660 h 2462810"/>
              <a:gd name="connsiteX3" fmla="*/ 2829636 w 3119293"/>
              <a:gd name="connsiteY3" fmla="*/ 2462810 h 2462810"/>
              <a:gd name="connsiteX4" fmla="*/ 289658 w 3119293"/>
              <a:gd name="connsiteY4" fmla="*/ 2462810 h 2462810"/>
              <a:gd name="connsiteX5" fmla="*/ 266363 w 3119293"/>
              <a:gd name="connsiteY5" fmla="*/ 2431660 h 2462810"/>
              <a:gd name="connsiteX6" fmla="*/ 0 w 3119293"/>
              <a:gd name="connsiteY6" fmla="*/ 1559647 h 2462810"/>
              <a:gd name="connsiteX7" fmla="*/ 1559647 w 3119293"/>
              <a:gd name="connsiteY7" fmla="*/ 0 h 2462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19293" h="2462810">
                <a:moveTo>
                  <a:pt x="1559647" y="0"/>
                </a:moveTo>
                <a:cubicBezTo>
                  <a:pt x="2421016" y="0"/>
                  <a:pt x="3119293" y="698278"/>
                  <a:pt x="3119293" y="1559647"/>
                </a:cubicBezTo>
                <a:cubicBezTo>
                  <a:pt x="3119293" y="1882660"/>
                  <a:pt x="3021098" y="2182739"/>
                  <a:pt x="2852930" y="2431660"/>
                </a:cubicBezTo>
                <a:lnTo>
                  <a:pt x="2829636" y="2462810"/>
                </a:lnTo>
                <a:lnTo>
                  <a:pt x="289658" y="2462810"/>
                </a:lnTo>
                <a:lnTo>
                  <a:pt x="266363" y="2431660"/>
                </a:lnTo>
                <a:cubicBezTo>
                  <a:pt x="98195" y="2182739"/>
                  <a:pt x="0" y="1882660"/>
                  <a:pt x="0" y="1559647"/>
                </a:cubicBezTo>
                <a:cubicBezTo>
                  <a:pt x="0" y="698278"/>
                  <a:pt x="698278" y="0"/>
                  <a:pt x="1559647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30" name="Tijdelijke aanduiding voor afbeelding 29">
            <a:extLst>
              <a:ext uri="{FF2B5EF4-FFF2-40B4-BE49-F238E27FC236}">
                <a16:creationId xmlns:a16="http://schemas.microsoft.com/office/drawing/2014/main" id="{B8D3F45B-B631-47D3-A33C-71CEC2B3602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92905" y="4018982"/>
            <a:ext cx="3854161" cy="2839018"/>
          </a:xfrm>
          <a:custGeom>
            <a:avLst/>
            <a:gdLst>
              <a:gd name="connsiteX0" fmla="*/ 1927061 w 3854161"/>
              <a:gd name="connsiteY0" fmla="*/ 0 h 2839018"/>
              <a:gd name="connsiteX1" fmla="*/ 1927101 w 3854161"/>
              <a:gd name="connsiteY1" fmla="*/ 0 h 2839018"/>
              <a:gd name="connsiteX2" fmla="*/ 2124114 w 3854161"/>
              <a:gd name="connsiteY2" fmla="*/ 9948 h 2839018"/>
              <a:gd name="connsiteX3" fmla="*/ 3854161 w 3854161"/>
              <a:gd name="connsiteY3" fmla="*/ 1927080 h 2839018"/>
              <a:gd name="connsiteX4" fmla="*/ 3702722 w 3854161"/>
              <a:gd name="connsiteY4" fmla="*/ 2677187 h 2839018"/>
              <a:gd name="connsiteX5" fmla="*/ 3624763 w 3854161"/>
              <a:gd name="connsiteY5" fmla="*/ 2839018 h 2839018"/>
              <a:gd name="connsiteX6" fmla="*/ 229398 w 3854161"/>
              <a:gd name="connsiteY6" fmla="*/ 2839018 h 2839018"/>
              <a:gd name="connsiteX7" fmla="*/ 151440 w 3854161"/>
              <a:gd name="connsiteY7" fmla="*/ 2677187 h 2839018"/>
              <a:gd name="connsiteX8" fmla="*/ 0 w 3854161"/>
              <a:gd name="connsiteY8" fmla="*/ 1927080 h 2839018"/>
              <a:gd name="connsiteX9" fmla="*/ 1730048 w 3854161"/>
              <a:gd name="connsiteY9" fmla="*/ 9948 h 283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4161" h="2839018">
                <a:moveTo>
                  <a:pt x="1927061" y="0"/>
                </a:moveTo>
                <a:lnTo>
                  <a:pt x="1927101" y="0"/>
                </a:lnTo>
                <a:lnTo>
                  <a:pt x="2124114" y="9948"/>
                </a:lnTo>
                <a:cubicBezTo>
                  <a:pt x="3095856" y="108634"/>
                  <a:pt x="3854161" y="929301"/>
                  <a:pt x="3854161" y="1927080"/>
                </a:cubicBezTo>
                <a:cubicBezTo>
                  <a:pt x="3854161" y="2193154"/>
                  <a:pt x="3800237" y="2446634"/>
                  <a:pt x="3702722" y="2677187"/>
                </a:cubicBezTo>
                <a:lnTo>
                  <a:pt x="3624763" y="2839018"/>
                </a:lnTo>
                <a:lnTo>
                  <a:pt x="229398" y="2839018"/>
                </a:lnTo>
                <a:lnTo>
                  <a:pt x="151440" y="2677187"/>
                </a:lnTo>
                <a:cubicBezTo>
                  <a:pt x="53924" y="2446634"/>
                  <a:pt x="0" y="2193154"/>
                  <a:pt x="0" y="1927080"/>
                </a:cubicBezTo>
                <a:cubicBezTo>
                  <a:pt x="0" y="929301"/>
                  <a:pt x="758305" y="108634"/>
                  <a:pt x="1730048" y="9948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0" y="585216"/>
            <a:ext cx="5276088" cy="2276856"/>
          </a:xfrm>
        </p:spPr>
        <p:txBody>
          <a:bodyPr rtlCol="0" anchor="b"/>
          <a:lstStyle>
            <a:lvl1pPr algn="r">
              <a:defRPr sz="4800" b="1" cap="all" spc="4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201168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3-9-20XX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548640" y="1938528"/>
            <a:ext cx="278892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Naam presentatie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01168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D8DA9DAA-006C-4F4B-980E-E3DF019B24E2}" type="slidenum">
              <a:rPr lang="nl-NL" noProof="0" smtClean="0"/>
              <a:pPr rtl="0"/>
              <a:t>‹#›</a:t>
            </a:fld>
            <a:endParaRPr lang="nl-NL" noProof="0"/>
          </a:p>
        </p:txBody>
      </p:sp>
      <p:sp>
        <p:nvSpPr>
          <p:cNvPr id="8" name="Afbeelding 32">
            <a:extLst>
              <a:ext uri="{FF2B5EF4-FFF2-40B4-BE49-F238E27FC236}">
                <a16:creationId xmlns:a16="http://schemas.microsoft.com/office/drawing/2014/main" id="{846CD0EA-B0AA-4845-81A5-4ADD7C58B12F}"/>
              </a:ext>
            </a:extLst>
          </p:cNvPr>
          <p:cNvSpPr/>
          <p:nvPr userDrawn="1"/>
        </p:nvSpPr>
        <p:spPr>
          <a:xfrm>
            <a:off x="1472366" y="1859534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sp>
        <p:nvSpPr>
          <p:cNvPr id="10" name="Afbeelding 33">
            <a:extLst>
              <a:ext uri="{FF2B5EF4-FFF2-40B4-BE49-F238E27FC236}">
                <a16:creationId xmlns:a16="http://schemas.microsoft.com/office/drawing/2014/main" id="{0E97A0CB-7CB1-47F0-BD48-EEECBAC39CD2}"/>
              </a:ext>
            </a:extLst>
          </p:cNvPr>
          <p:cNvSpPr/>
          <p:nvPr userDrawn="1"/>
        </p:nvSpPr>
        <p:spPr>
          <a:xfrm>
            <a:off x="2014523" y="3146867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sp>
        <p:nvSpPr>
          <p:cNvPr id="12" name="Afbeelding 31">
            <a:extLst>
              <a:ext uri="{FF2B5EF4-FFF2-40B4-BE49-F238E27FC236}">
                <a16:creationId xmlns:a16="http://schemas.microsoft.com/office/drawing/2014/main" id="{477816C9-06CB-4BC5-B26B-6A2877BD941A}"/>
              </a:ext>
            </a:extLst>
          </p:cNvPr>
          <p:cNvSpPr/>
          <p:nvPr userDrawn="1"/>
        </p:nvSpPr>
        <p:spPr>
          <a:xfrm>
            <a:off x="5404920" y="4508295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13AE7F8D-AE68-4A83-BAB5-3A97D473CE3C}"/>
              </a:ext>
            </a:extLst>
          </p:cNvPr>
          <p:cNvCxnSpPr>
            <a:cxnSpLocks/>
          </p:cNvCxnSpPr>
          <p:nvPr userDrawn="1"/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jdelijke aanduiding voor tekst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0720" y="3127248"/>
            <a:ext cx="5276088" cy="1124712"/>
          </a:xfrm>
        </p:spPr>
        <p:txBody>
          <a:bodyPr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l-NL" noProof="0"/>
              <a:t>Klik om de tekststijlen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010451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nl-NL" noProof="0"/>
              <a:t>3-9-20XX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Presentatietitel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nl-NL" noProof="0" smtClean="0"/>
              <a:t>‹#›</a:t>
            </a:fld>
            <a:endParaRPr lang="nl-NL" noProof="0"/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291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nl-NL" noProof="0"/>
              <a:t>3-9-20XX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Presentatietitel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nl-NL" noProof="0" smtClean="0"/>
              <a:t>‹#›</a:t>
            </a:fld>
            <a:endParaRPr lang="nl-NL" noProof="0"/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867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Klik om de tekststijlen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nl-NL" noProof="0"/>
              <a:t>3-9-20XX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Presentatietitel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nl-NL" noProof="0" smtClean="0"/>
              <a:t>‹#›</a:t>
            </a:fld>
            <a:endParaRPr lang="nl-NL" noProof="0"/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68059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nl-NL" noProof="0"/>
              <a:t>Klik op pictogram om afbeelding toe te 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Klik om de tekststijlen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nl-NL" noProof="0"/>
              <a:t>3-9-20XX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Presentatietitel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nl-NL" noProof="0" smtClean="0"/>
              <a:t>‹#›</a:t>
            </a:fld>
            <a:endParaRPr lang="nl-NL" noProof="0"/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775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titel 2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98448" y="594360"/>
            <a:ext cx="6272784" cy="2843784"/>
          </a:xfrm>
        </p:spPr>
        <p:txBody>
          <a:bodyPr rtlCol="0" anchor="b"/>
          <a:lstStyle>
            <a:lvl1pPr algn="l">
              <a:defRPr sz="5400" b="1" i="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Subtitel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41848" y="4700016"/>
            <a:ext cx="5093208" cy="1197864"/>
          </a:xfrm>
        </p:spPr>
        <p:txBody>
          <a:bodyPr rtlCol="0">
            <a:norm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l-NL" noProof="0"/>
              <a:t>Klik om de subtitelstijl van het model te bewerken</a:t>
            </a:r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8E825845-66DD-4B77-A729-CD97D156FE6C}"/>
              </a:ext>
            </a:extLst>
          </p:cNvPr>
          <p:cNvCxnSpPr>
            <a:cxnSpLocks/>
          </p:cNvCxnSpPr>
          <p:nvPr userDrawn="1"/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fbeelding 12">
            <a:extLst>
              <a:ext uri="{FF2B5EF4-FFF2-40B4-BE49-F238E27FC236}">
                <a16:creationId xmlns:a16="http://schemas.microsoft.com/office/drawing/2014/main" id="{818B4386-1FCF-4ACE-BE25-AF9CC5E2256F}"/>
              </a:ext>
            </a:extLst>
          </p:cNvPr>
          <p:cNvSpPr/>
          <p:nvPr userDrawn="1"/>
        </p:nvSpPr>
        <p:spPr>
          <a:xfrm>
            <a:off x="8217780" y="29738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sp>
        <p:nvSpPr>
          <p:cNvPr id="21" name="Afbeelding 13">
            <a:extLst>
              <a:ext uri="{FF2B5EF4-FFF2-40B4-BE49-F238E27FC236}">
                <a16:creationId xmlns:a16="http://schemas.microsoft.com/office/drawing/2014/main" id="{19319560-50ED-4963-A2CF-74663239D426}"/>
              </a:ext>
            </a:extLst>
          </p:cNvPr>
          <p:cNvSpPr/>
          <p:nvPr userDrawn="1"/>
        </p:nvSpPr>
        <p:spPr>
          <a:xfrm>
            <a:off x="7859002" y="2744546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sp>
        <p:nvSpPr>
          <p:cNvPr id="23" name="Afbeelding 15">
            <a:extLst>
              <a:ext uri="{FF2B5EF4-FFF2-40B4-BE49-F238E27FC236}">
                <a16:creationId xmlns:a16="http://schemas.microsoft.com/office/drawing/2014/main" id="{E5ABBDAD-943D-48F3-9C80-B29C48966C79}"/>
              </a:ext>
            </a:extLst>
          </p:cNvPr>
          <p:cNvSpPr/>
          <p:nvPr userDrawn="1"/>
        </p:nvSpPr>
        <p:spPr>
          <a:xfrm>
            <a:off x="7843462" y="3198265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137906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lleen titel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34120D15-E48C-4FBE-BB95-24DB36D9F4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66432" y="2530058"/>
            <a:ext cx="3707972" cy="3707971"/>
          </a:xfrm>
          <a:custGeom>
            <a:avLst/>
            <a:gdLst>
              <a:gd name="connsiteX0" fmla="*/ 1853986 w 3707972"/>
              <a:gd name="connsiteY0" fmla="*/ 0 h 3707971"/>
              <a:gd name="connsiteX1" fmla="*/ 3707972 w 3707972"/>
              <a:gd name="connsiteY1" fmla="*/ 1853986 h 3707971"/>
              <a:gd name="connsiteX2" fmla="*/ 2043545 w 3707972"/>
              <a:gd name="connsiteY2" fmla="*/ 3698400 h 3707971"/>
              <a:gd name="connsiteX3" fmla="*/ 1854006 w 3707972"/>
              <a:gd name="connsiteY3" fmla="*/ 3707971 h 3707971"/>
              <a:gd name="connsiteX4" fmla="*/ 1853966 w 3707972"/>
              <a:gd name="connsiteY4" fmla="*/ 3707971 h 3707971"/>
              <a:gd name="connsiteX5" fmla="*/ 1664427 w 3707972"/>
              <a:gd name="connsiteY5" fmla="*/ 3698400 h 3707971"/>
              <a:gd name="connsiteX6" fmla="*/ 0 w 3707972"/>
              <a:gd name="connsiteY6" fmla="*/ 1853986 h 3707971"/>
              <a:gd name="connsiteX7" fmla="*/ 1853986 w 3707972"/>
              <a:gd name="connsiteY7" fmla="*/ 0 h 370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7972" h="3707971">
                <a:moveTo>
                  <a:pt x="1853986" y="0"/>
                </a:moveTo>
                <a:cubicBezTo>
                  <a:pt x="2877914" y="0"/>
                  <a:pt x="3707972" y="830058"/>
                  <a:pt x="3707972" y="1853986"/>
                </a:cubicBezTo>
                <a:cubicBezTo>
                  <a:pt x="3707972" y="2813919"/>
                  <a:pt x="2978429" y="3603458"/>
                  <a:pt x="2043545" y="3698400"/>
                </a:cubicBezTo>
                <a:lnTo>
                  <a:pt x="1854006" y="3707971"/>
                </a:lnTo>
                <a:lnTo>
                  <a:pt x="1853966" y="3707971"/>
                </a:lnTo>
                <a:lnTo>
                  <a:pt x="1664427" y="3698400"/>
                </a:lnTo>
                <a:cubicBezTo>
                  <a:pt x="729543" y="3603458"/>
                  <a:pt x="0" y="2813919"/>
                  <a:pt x="0" y="1853986"/>
                </a:cubicBezTo>
                <a:cubicBezTo>
                  <a:pt x="0" y="830058"/>
                  <a:pt x="830058" y="0"/>
                  <a:pt x="1853986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2936" y="585216"/>
            <a:ext cx="5833872" cy="2276856"/>
          </a:xfrm>
        </p:spPr>
        <p:txBody>
          <a:bodyPr rtlCol="0" anchor="b"/>
          <a:lstStyle>
            <a:lvl1pPr algn="r">
              <a:defRPr sz="6000" b="1" cap="all" spc="4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Titel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201168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3-9-20XX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548640" y="1938528"/>
            <a:ext cx="278892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Naam presentatie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01168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D8DA9DAA-006C-4F4B-980E-E3DF019B24E2}" type="slidenum">
              <a:rPr lang="nl-NL" noProof="0" smtClean="0"/>
              <a:pPr rtl="0"/>
              <a:t>‹#›</a:t>
            </a:fld>
            <a:endParaRPr lang="nl-NL" noProof="0"/>
          </a:p>
        </p:txBody>
      </p: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13AE7F8D-AE68-4A83-BAB5-3A97D473CE3C}"/>
              </a:ext>
            </a:extLst>
          </p:cNvPr>
          <p:cNvCxnSpPr>
            <a:cxnSpLocks/>
          </p:cNvCxnSpPr>
          <p:nvPr userDrawn="1"/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jdelijke aanduiding voor tekst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02936" y="3127248"/>
            <a:ext cx="5833872" cy="3118104"/>
          </a:xfrm>
        </p:spPr>
        <p:txBody>
          <a:bodyPr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l-NL" noProof="0"/>
              <a:t>Klik om de tekststijlen van het model te bewerken</a:t>
            </a:r>
          </a:p>
        </p:txBody>
      </p:sp>
      <p:sp>
        <p:nvSpPr>
          <p:cNvPr id="11" name="Afbeelding 12">
            <a:extLst>
              <a:ext uri="{FF2B5EF4-FFF2-40B4-BE49-F238E27FC236}">
                <a16:creationId xmlns:a16="http://schemas.microsoft.com/office/drawing/2014/main" id="{EA1B6985-3E5A-40F4-9268-D4AB3BBF8C91}"/>
              </a:ext>
            </a:extLst>
          </p:cNvPr>
          <p:cNvSpPr/>
          <p:nvPr userDrawn="1"/>
        </p:nvSpPr>
        <p:spPr>
          <a:xfrm>
            <a:off x="4745394" y="276027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sp>
        <p:nvSpPr>
          <p:cNvPr id="13" name="Afbeelding 13">
            <a:extLst>
              <a:ext uri="{FF2B5EF4-FFF2-40B4-BE49-F238E27FC236}">
                <a16:creationId xmlns:a16="http://schemas.microsoft.com/office/drawing/2014/main" id="{338BC906-9D03-4280-85E8-21A81BC21D73}"/>
              </a:ext>
            </a:extLst>
          </p:cNvPr>
          <p:cNvSpPr/>
          <p:nvPr userDrawn="1"/>
        </p:nvSpPr>
        <p:spPr>
          <a:xfrm>
            <a:off x="4386614" y="253098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sp>
        <p:nvSpPr>
          <p:cNvPr id="17" name="Afbeelding 15">
            <a:extLst>
              <a:ext uri="{FF2B5EF4-FFF2-40B4-BE49-F238E27FC236}">
                <a16:creationId xmlns:a16="http://schemas.microsoft.com/office/drawing/2014/main" id="{C5C06D53-C9F6-47E8-BFE1-B8193A1AED8B}"/>
              </a:ext>
            </a:extLst>
          </p:cNvPr>
          <p:cNvSpPr/>
          <p:nvPr userDrawn="1"/>
        </p:nvSpPr>
        <p:spPr>
          <a:xfrm>
            <a:off x="1669987" y="6031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490768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E62FC6D8-DD87-4B93-8491-43C84EE63F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51965" y="1665520"/>
            <a:ext cx="4266960" cy="4266968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672" y="1335024"/>
            <a:ext cx="6190488" cy="1179576"/>
          </a:xfrm>
        </p:spPr>
        <p:txBody>
          <a:bodyPr lIns="91440" tIns="45720" rIns="91440" bIns="45720" rtlCol="0" anchor="b"/>
          <a:lstStyle>
            <a:lvl1pPr>
              <a:defRPr sz="5400"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50392" y="2825496"/>
            <a:ext cx="6190488" cy="3346704"/>
          </a:xfrm>
        </p:spPr>
        <p:txBody>
          <a:bodyPr rtlCol="0"/>
          <a:lstStyle>
            <a:lvl1pPr marL="0" indent="0">
              <a:lnSpc>
                <a:spcPct val="110000"/>
              </a:lnSpc>
              <a:buNone/>
              <a:defRPr sz="2000"/>
            </a:lvl1pPr>
            <a:lvl2pPr marL="228600">
              <a:defRPr sz="1800"/>
            </a:lvl2pPr>
            <a:lvl3pPr marL="457200">
              <a:defRPr sz="1600"/>
            </a:lvl3pPr>
            <a:lvl4pPr marL="685800">
              <a:defRPr sz="1400"/>
            </a:lvl4pPr>
            <a:lvl5pPr>
              <a:defRPr sz="1400"/>
            </a:lvl5pPr>
          </a:lstStyle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r>
              <a:rPr lang="nl-NL" noProof="0"/>
              <a:t>3-9-20XX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64424" y="621792"/>
            <a:ext cx="4114800" cy="365125"/>
          </a:xfrm>
        </p:spPr>
        <p:txBody>
          <a:bodyPr rtlCol="0"/>
          <a:lstStyle>
            <a:lvl1pPr>
              <a:defRPr baseline="0">
                <a:solidFill>
                  <a:schemeClr val="accent2"/>
                </a:solidFill>
              </a:defRPr>
            </a:lvl1pPr>
          </a:lstStyle>
          <a:p>
            <a:pPr rtl="0"/>
            <a:r>
              <a:rPr lang="nl-NL" noProof="0"/>
              <a:t>Naam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fld id="{D8DA9DAA-006C-4F4B-980E-E3DF019B24E2}" type="slidenum">
              <a:rPr lang="nl-NL" noProof="0" smtClean="0"/>
              <a:pPr rtl="0"/>
              <a:t>‹#›</a:t>
            </a:fld>
            <a:endParaRPr lang="nl-NL" noProof="0"/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FA8B3D0E-ED3F-46FA-AE79-5FEFDE9168E3}"/>
              </a:ext>
            </a:extLst>
          </p:cNvPr>
          <p:cNvCxnSpPr>
            <a:cxnSpLocks/>
          </p:cNvCxnSpPr>
          <p:nvPr userDrawn="1"/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08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fbeelding 10">
            <a:extLst>
              <a:ext uri="{FF2B5EF4-FFF2-40B4-BE49-F238E27FC236}">
                <a16:creationId xmlns:a16="http://schemas.microsoft.com/office/drawing/2014/main" id="{AAD06B87-D9B2-4F94-B734-A8F039A2033F}"/>
              </a:ext>
            </a:extLst>
          </p:cNvPr>
          <p:cNvSpPr/>
          <p:nvPr userDrawn="1"/>
        </p:nvSpPr>
        <p:spPr>
          <a:xfrm>
            <a:off x="11281590" y="2070656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sp>
        <p:nvSpPr>
          <p:cNvPr id="19" name="Afbeelding 11">
            <a:extLst>
              <a:ext uri="{FF2B5EF4-FFF2-40B4-BE49-F238E27FC236}">
                <a16:creationId xmlns:a16="http://schemas.microsoft.com/office/drawing/2014/main" id="{BB13A13C-36EA-4B13-9175-C5FE95B34D33}"/>
              </a:ext>
            </a:extLst>
          </p:cNvPr>
          <p:cNvSpPr/>
          <p:nvPr userDrawn="1"/>
        </p:nvSpPr>
        <p:spPr>
          <a:xfrm>
            <a:off x="10969280" y="178001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897111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ekop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463040"/>
            <a:ext cx="9144000" cy="2340864"/>
          </a:xfrm>
        </p:spPr>
        <p:txBody>
          <a:bodyPr rtlCol="0" anchor="b">
            <a:normAutofit/>
          </a:bodyPr>
          <a:lstStyle>
            <a:lvl1pPr algn="ctr">
              <a:defRPr sz="6000" b="1" i="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Subtitel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7048" y="3858768"/>
            <a:ext cx="9144000" cy="1325880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l-NL" noProof="0"/>
              <a:t>Klik om de subtitelstijl van het model te bewerken</a:t>
            </a:r>
          </a:p>
        </p:txBody>
      </p:sp>
      <p:sp>
        <p:nvSpPr>
          <p:cNvPr id="4" name="Afbeelding 12">
            <a:extLst>
              <a:ext uri="{FF2B5EF4-FFF2-40B4-BE49-F238E27FC236}">
                <a16:creationId xmlns:a16="http://schemas.microsoft.com/office/drawing/2014/main" id="{8A41917E-4B97-447C-98AB-970D625F1DE6}"/>
              </a:ext>
            </a:extLst>
          </p:cNvPr>
          <p:cNvSpPr/>
          <p:nvPr userDrawn="1"/>
        </p:nvSpPr>
        <p:spPr>
          <a:xfrm>
            <a:off x="10772266" y="3054359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sp>
        <p:nvSpPr>
          <p:cNvPr id="5" name="Afbeelding 13">
            <a:extLst>
              <a:ext uri="{FF2B5EF4-FFF2-40B4-BE49-F238E27FC236}">
                <a16:creationId xmlns:a16="http://schemas.microsoft.com/office/drawing/2014/main" id="{3B3FD238-4561-4AF8-A1F1-185B0CAFE2AC}"/>
              </a:ext>
            </a:extLst>
          </p:cNvPr>
          <p:cNvSpPr/>
          <p:nvPr userDrawn="1"/>
        </p:nvSpPr>
        <p:spPr>
          <a:xfrm>
            <a:off x="10724364" y="2515838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sp>
        <p:nvSpPr>
          <p:cNvPr id="6" name="Afbeelding 15">
            <a:extLst>
              <a:ext uri="{FF2B5EF4-FFF2-40B4-BE49-F238E27FC236}">
                <a16:creationId xmlns:a16="http://schemas.microsoft.com/office/drawing/2014/main" id="{BAB9414C-AE69-4648-873E-9CE6B2DF8A71}"/>
              </a:ext>
            </a:extLst>
          </p:cNvPr>
          <p:cNvSpPr/>
          <p:nvPr userDrawn="1"/>
        </p:nvSpPr>
        <p:spPr>
          <a:xfrm>
            <a:off x="11024834" y="2787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sp>
        <p:nvSpPr>
          <p:cNvPr id="7" name="Afbeelding 22">
            <a:extLst>
              <a:ext uri="{FF2B5EF4-FFF2-40B4-BE49-F238E27FC236}">
                <a16:creationId xmlns:a16="http://schemas.microsoft.com/office/drawing/2014/main" id="{3BF75235-4E6E-4184-82A5-EE6FE7993BBC}"/>
              </a:ext>
            </a:extLst>
          </p:cNvPr>
          <p:cNvSpPr/>
          <p:nvPr userDrawn="1"/>
        </p:nvSpPr>
        <p:spPr>
          <a:xfrm>
            <a:off x="1261869" y="2633448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bg1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sp>
        <p:nvSpPr>
          <p:cNvPr id="11" name="Afbeelding 21">
            <a:extLst>
              <a:ext uri="{FF2B5EF4-FFF2-40B4-BE49-F238E27FC236}">
                <a16:creationId xmlns:a16="http://schemas.microsoft.com/office/drawing/2014/main" id="{E66FE37C-2F4B-42DA-BFF6-92DD00BDC49B}"/>
              </a:ext>
            </a:extLst>
          </p:cNvPr>
          <p:cNvSpPr/>
          <p:nvPr userDrawn="1"/>
        </p:nvSpPr>
        <p:spPr>
          <a:xfrm>
            <a:off x="1064053" y="3083338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chemeClr val="bg1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sp>
        <p:nvSpPr>
          <p:cNvPr id="13" name="Afbeelding 23">
            <a:extLst>
              <a:ext uri="{FF2B5EF4-FFF2-40B4-BE49-F238E27FC236}">
                <a16:creationId xmlns:a16="http://schemas.microsoft.com/office/drawing/2014/main" id="{DDD38822-731A-48DA-A8A0-FBBAF7A6D65D}"/>
              </a:ext>
            </a:extLst>
          </p:cNvPr>
          <p:cNvSpPr/>
          <p:nvPr userDrawn="1"/>
        </p:nvSpPr>
        <p:spPr>
          <a:xfrm>
            <a:off x="1413405" y="3492870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442482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 sz="5400"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nl-NL" noProof="0" smtClean="0"/>
              <a:t>‹#›</a:t>
            </a:fld>
            <a:endParaRPr lang="nl-NL" noProof="0"/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1745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1656" y="841248"/>
            <a:ext cx="4434840" cy="3236976"/>
          </a:xfrm>
        </p:spPr>
        <p:txBody>
          <a:bodyPr rtlCol="0" anchor="b"/>
          <a:lstStyle>
            <a:lvl1pPr algn="l">
              <a:lnSpc>
                <a:spcPct val="110000"/>
              </a:lnSpc>
              <a:spcBef>
                <a:spcPts val="1000"/>
              </a:spcBef>
              <a:defRPr sz="3600" b="0" i="0" cap="none" baseline="0"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Subtitel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91655" y="4498848"/>
            <a:ext cx="4434835" cy="510474"/>
          </a:xfrm>
        </p:spPr>
        <p:txBody>
          <a:bodyPr rtlCol="0"/>
          <a:lstStyle>
            <a:lvl1pPr marL="0" indent="0" algn="l">
              <a:lnSpc>
                <a:spcPct val="11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l-NL" noProof="0"/>
              <a:t>Klik om de subtitelstijl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811512" y="1591056"/>
            <a:ext cx="3547872" cy="365125"/>
          </a:xfrm>
        </p:spPr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r>
              <a:rPr lang="nl-NL" noProof="0"/>
              <a:t>Naam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fld id="{D8DA9DAA-006C-4F4B-980E-E3DF019B24E2}" type="slidenum">
              <a:rPr lang="nl-NL" noProof="0" smtClean="0"/>
              <a:pPr rtl="0"/>
              <a:t>‹#›</a:t>
            </a:fld>
            <a:endParaRPr lang="nl-NL" noProof="0"/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6939C974-0ED4-4915-BBF7-1FB00C18AD45}"/>
              </a:ext>
            </a:extLst>
          </p:cNvPr>
          <p:cNvCxnSpPr>
            <a:cxnSpLocks/>
          </p:cNvCxnSpPr>
          <p:nvPr userDrawn="1"/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hthoek 8">
            <a:extLst>
              <a:ext uri="{FF2B5EF4-FFF2-40B4-BE49-F238E27FC236}">
                <a16:creationId xmlns:a16="http://schemas.microsoft.com/office/drawing/2014/main" id="{515930B2-E36D-4D05-A6B3-CA1BF61D50CC}"/>
              </a:ext>
            </a:extLst>
          </p:cNvPr>
          <p:cNvSpPr/>
          <p:nvPr userDrawn="1"/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3464" y="301752"/>
            <a:ext cx="5221224" cy="6263640"/>
          </a:xfrm>
        </p:spPr>
        <p:txBody>
          <a:bodyPr rtlCol="0"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299048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el en inhoud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365125"/>
            <a:ext cx="10771632" cy="1325563"/>
          </a:xfrm>
        </p:spPr>
        <p:txBody>
          <a:bodyPr rtlCol="0"/>
          <a:lstStyle>
            <a:lvl1pPr>
              <a:defRPr sz="5400" b="1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76072" y="1825625"/>
            <a:ext cx="10771632" cy="4351338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3-9-20XX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03920" y="841248"/>
            <a:ext cx="3630168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Naam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D8DA9DAA-006C-4F4B-980E-E3DF019B24E2}" type="slidenum">
              <a:rPr lang="nl-NL" noProof="0" smtClean="0"/>
              <a:pPr rtl="0"/>
              <a:t>‹#›</a:t>
            </a:fld>
            <a:endParaRPr lang="nl-NL" noProof="0"/>
          </a:p>
        </p:txBody>
      </p:sp>
      <p:sp>
        <p:nvSpPr>
          <p:cNvPr id="9" name="Afbeelding 22">
            <a:extLst>
              <a:ext uri="{FF2B5EF4-FFF2-40B4-BE49-F238E27FC236}">
                <a16:creationId xmlns:a16="http://schemas.microsoft.com/office/drawing/2014/main" id="{4EADA2ED-8A8C-4D17-8798-F26BF3B4CE25}"/>
              </a:ext>
            </a:extLst>
          </p:cNvPr>
          <p:cNvSpPr/>
          <p:nvPr userDrawn="1"/>
        </p:nvSpPr>
        <p:spPr>
          <a:xfrm>
            <a:off x="11202264" y="344083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bg1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sp>
        <p:nvSpPr>
          <p:cNvPr id="11" name="Afbeelding 23">
            <a:extLst>
              <a:ext uri="{FF2B5EF4-FFF2-40B4-BE49-F238E27FC236}">
                <a16:creationId xmlns:a16="http://schemas.microsoft.com/office/drawing/2014/main" id="{54AB3A25-6605-4446-9E53-ACEECD25E27B}"/>
              </a:ext>
            </a:extLst>
          </p:cNvPr>
          <p:cNvSpPr/>
          <p:nvPr userDrawn="1"/>
        </p:nvSpPr>
        <p:spPr>
          <a:xfrm>
            <a:off x="11563141" y="590910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22263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444752" y="1825625"/>
            <a:ext cx="4553712" cy="4351338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784848" y="1825625"/>
            <a:ext cx="4553712" cy="4351338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fbeelding 15">
            <a:extLst>
              <a:ext uri="{FF2B5EF4-FFF2-40B4-BE49-F238E27FC236}">
                <a16:creationId xmlns:a16="http://schemas.microsoft.com/office/drawing/2014/main" id="{D8685329-C6A1-4CB4-8AAE-150D0341F6A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sp>
        <p:nvSpPr>
          <p:cNvPr id="12" name="Afbeelding 16">
            <a:extLst>
              <a:ext uri="{FF2B5EF4-FFF2-40B4-BE49-F238E27FC236}">
                <a16:creationId xmlns:a16="http://schemas.microsoft.com/office/drawing/2014/main" id="{83CE1DAA-30A3-41AE-8AE1-A7EE5C48A6F3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sp>
        <p:nvSpPr>
          <p:cNvPr id="14" name="Afbeelding 14">
            <a:extLst>
              <a:ext uri="{FF2B5EF4-FFF2-40B4-BE49-F238E27FC236}">
                <a16:creationId xmlns:a16="http://schemas.microsoft.com/office/drawing/2014/main" id="{065162DD-7ACB-4F9C-90DD-24C743035892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205288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nl-NL" noProof="0"/>
              <a:t>3-9-20XX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nl-NL" noProof="0"/>
              <a:t>Presentatietitel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D8DA9DAA-006C-4F4B-980E-E3DF019B24E2}" type="slidenum">
              <a:rPr lang="nl-NL" noProof="0" smtClean="0"/>
              <a:t>‹#›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99971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8" r:id="rId2"/>
    <p:sldLayoutId id="2147483717" r:id="rId3"/>
    <p:sldLayoutId id="2147483710" r:id="rId4"/>
    <p:sldLayoutId id="2147483709" r:id="rId5"/>
    <p:sldLayoutId id="2147483698" r:id="rId6"/>
    <p:sldLayoutId id="2147483713" r:id="rId7"/>
    <p:sldLayoutId id="2147483712" r:id="rId8"/>
    <p:sldLayoutId id="2147483700" r:id="rId9"/>
    <p:sldLayoutId id="2147483701" r:id="rId10"/>
    <p:sldLayoutId id="2147483716" r:id="rId11"/>
    <p:sldLayoutId id="2147483714" r:id="rId12"/>
    <p:sldLayoutId id="2147483715" r:id="rId13"/>
    <p:sldLayoutId id="2147483702" r:id="rId14"/>
    <p:sldLayoutId id="2147483703" r:id="rId15"/>
    <p:sldLayoutId id="2147483704" r:id="rId16"/>
    <p:sldLayoutId id="2147483705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hyperlink" Target="mailto:info@eapnned.nl" TargetMode="External"/><Relationship Id="rId5" Type="http://schemas.openxmlformats.org/officeDocument/2006/relationships/hyperlink" Target="http://www.eapnned.nl/" TargetMode="Externa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A9968B-2619-4F71-AB00-4C493E1208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nl-NL" spc="400" dirty="0"/>
              <a:t>soci</a:t>
            </a:r>
            <a:r>
              <a:rPr lang="cs-CZ" spc="400" dirty="0"/>
              <a:t>Á</a:t>
            </a:r>
            <a:r>
              <a:rPr lang="nl-NL" spc="400" dirty="0"/>
              <a:t>l</a:t>
            </a:r>
            <a:r>
              <a:rPr lang="cs-CZ" spc="400" dirty="0"/>
              <a:t>NÍ</a:t>
            </a:r>
            <a:r>
              <a:rPr lang="nl-NL" spc="400" dirty="0"/>
              <a:t> syst</a:t>
            </a:r>
            <a:r>
              <a:rPr lang="cs-CZ" spc="400" dirty="0"/>
              <a:t>É</a:t>
            </a:r>
            <a:r>
              <a:rPr lang="nl-NL" spc="400" dirty="0"/>
              <a:t>m</a:t>
            </a:r>
            <a:br>
              <a:rPr lang="cs-CZ" spc="400" dirty="0"/>
            </a:br>
            <a:r>
              <a:rPr lang="cs-CZ" spc="400" dirty="0"/>
              <a:t>V Nizozemsku</a:t>
            </a:r>
            <a:endParaRPr lang="cs-CZ" dirty="0"/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5DBF1EDB-7830-4F50-A9BD-E732CCB1BC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Jo Bothmer, European Anti </a:t>
            </a:r>
            <a:r>
              <a:rPr lang="nl-NL" dirty="0" err="1"/>
              <a:t>Poverty</a:t>
            </a:r>
            <a:r>
              <a:rPr lang="nl-NL" dirty="0"/>
              <a:t> Network Netherlands</a:t>
            </a:r>
          </a:p>
        </p:txBody>
      </p:sp>
    </p:spTree>
    <p:extLst>
      <p:ext uri="{BB962C8B-B14F-4D97-AF65-F5344CB8AC3E}">
        <p14:creationId xmlns:p14="http://schemas.microsoft.com/office/powerpoint/2010/main" val="114769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45F47E-B03C-BDE1-F13A-4F59A22F33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63040"/>
            <a:ext cx="9144000" cy="1361440"/>
          </a:xfrm>
        </p:spPr>
        <p:txBody>
          <a:bodyPr>
            <a:normAutofit fontScale="90000"/>
          </a:bodyPr>
          <a:lstStyle/>
          <a:p>
            <a:r>
              <a:rPr lang="nl-NL" dirty="0"/>
              <a:t>Č</a:t>
            </a:r>
            <a:r>
              <a:rPr lang="cs-CZ" dirty="0"/>
              <a:t>ÁSTKY</a:t>
            </a:r>
            <a:r>
              <a:rPr lang="nl-NL" dirty="0"/>
              <a:t> Minimální mzd</a:t>
            </a:r>
            <a:r>
              <a:rPr lang="cs-CZ" dirty="0"/>
              <a:t>Y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AB3D7C9-32B1-3342-276C-45AD81F06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12160"/>
            <a:ext cx="9144000" cy="1963929"/>
          </a:xfrm>
        </p:spPr>
        <p:txBody>
          <a:bodyPr/>
          <a:lstStyle/>
          <a:p>
            <a:r>
              <a:rPr lang="nl-NL" dirty="0"/>
              <a:t>Každých 6 měsíců se zvyšuje zákonná minimální mzda. Vzhledem k tomu, že všechny dávky a stát</a:t>
            </a:r>
            <a:r>
              <a:rPr lang="cs-CZ" dirty="0"/>
              <a:t>em zaručený </a:t>
            </a:r>
            <a:r>
              <a:rPr lang="nl-NL" dirty="0"/>
              <a:t>důchod jsou přímo napojeny na </a:t>
            </a:r>
            <a:r>
              <a:rPr lang="cs-CZ" dirty="0"/>
              <a:t>minimální mzdu</a:t>
            </a:r>
            <a:r>
              <a:rPr lang="nl-NL" dirty="0"/>
              <a:t>, </a:t>
            </a:r>
            <a:r>
              <a:rPr lang="cs-CZ" dirty="0"/>
              <a:t>zvyšují se také</a:t>
            </a:r>
            <a:r>
              <a:rPr lang="nl-NL" dirty="0"/>
              <a:t>. V tuto chvíli je </a:t>
            </a:r>
            <a:r>
              <a:rPr lang="cs-CZ" dirty="0"/>
              <a:t>hrubá minimální mzda </a:t>
            </a:r>
            <a:r>
              <a:rPr lang="nl-NL" dirty="0"/>
              <a:t>1725 </a:t>
            </a:r>
            <a:r>
              <a:rPr lang="cs-CZ" dirty="0"/>
              <a:t>Euro měsíčně</a:t>
            </a:r>
            <a:r>
              <a:rPr lang="nl-NL" dirty="0"/>
              <a:t> </a:t>
            </a:r>
            <a:r>
              <a:rPr lang="cs-CZ" dirty="0"/>
              <a:t>(</a:t>
            </a:r>
            <a:r>
              <a:rPr lang="nl-NL" dirty="0"/>
              <a:t>brut</a:t>
            </a:r>
            <a:r>
              <a:rPr lang="cs-CZ" dirty="0"/>
              <a:t>to)</a:t>
            </a:r>
            <a:r>
              <a:rPr lang="nl-NL" dirty="0"/>
              <a:t> pro každého pracovníka staršího 21 let. Pro osoby mladší 21 let je</a:t>
            </a:r>
            <a:r>
              <a:rPr lang="cs-CZ" dirty="0"/>
              <a:t> minimální mzda</a:t>
            </a:r>
            <a:r>
              <a:rPr lang="nl-NL" dirty="0"/>
              <a:t> nižší.</a:t>
            </a:r>
            <a:endParaRPr lang="cs-CZ" dirty="0"/>
          </a:p>
          <a:p>
            <a:r>
              <a:rPr lang="pt-BR" dirty="0"/>
              <a:t>M</a:t>
            </a:r>
            <a:r>
              <a:rPr lang="cs-CZ" dirty="0"/>
              <a:t>inimální mzda</a:t>
            </a:r>
            <a:r>
              <a:rPr lang="nl-NL" dirty="0"/>
              <a:t> </a:t>
            </a:r>
            <a:r>
              <a:rPr lang="pt-BR" dirty="0"/>
              <a:t>stoupne 1. července 2022 na 1756 </a:t>
            </a:r>
            <a:r>
              <a:rPr lang="cs-CZ" dirty="0"/>
              <a:t>Euro </a:t>
            </a:r>
            <a:r>
              <a:rPr lang="pt-BR" dirty="0"/>
              <a:t>brut</a:t>
            </a:r>
            <a:r>
              <a:rPr lang="cs-CZ" dirty="0"/>
              <a:t>to</a:t>
            </a:r>
            <a:r>
              <a:rPr lang="pt-BR" dirty="0"/>
              <a:t>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01990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4D7896-4880-F276-AB75-C8989EF64E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63040"/>
            <a:ext cx="9144000" cy="944880"/>
          </a:xfrm>
        </p:spPr>
        <p:txBody>
          <a:bodyPr>
            <a:normAutofit fontScale="90000"/>
          </a:bodyPr>
          <a:lstStyle/>
          <a:p>
            <a:r>
              <a:rPr lang="nl-NL" dirty="0"/>
              <a:t>Č</a:t>
            </a:r>
            <a:r>
              <a:rPr lang="cs-CZ" dirty="0"/>
              <a:t>ÁSTKY</a:t>
            </a:r>
            <a:r>
              <a:rPr lang="nl-NL" dirty="0"/>
              <a:t> Stát</a:t>
            </a:r>
            <a:r>
              <a:rPr lang="cs-CZ" dirty="0"/>
              <a:t>EM ZARUČENÉHO </a:t>
            </a:r>
            <a:r>
              <a:rPr lang="nl-NL" dirty="0"/>
              <a:t>důchod</a:t>
            </a:r>
            <a:r>
              <a:rPr lang="cs-CZ" dirty="0"/>
              <a:t>U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A6EB36E-0319-87FB-5329-3F1287B383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4008" y="2499360"/>
            <a:ext cx="9144000" cy="3291840"/>
          </a:xfrm>
        </p:spPr>
        <p:txBody>
          <a:bodyPr>
            <a:normAutofit/>
          </a:bodyPr>
          <a:lstStyle/>
          <a:p>
            <a:endParaRPr lang="nl-NL" dirty="0"/>
          </a:p>
          <a:p>
            <a:r>
              <a:rPr lang="nl-NL" dirty="0"/>
              <a:t>Pro stát</a:t>
            </a:r>
            <a:r>
              <a:rPr lang="cs-CZ" dirty="0"/>
              <a:t>em zaručený</a:t>
            </a:r>
            <a:r>
              <a:rPr lang="nl-NL" dirty="0"/>
              <a:t> důchod </a:t>
            </a:r>
            <a:r>
              <a:rPr lang="cs-CZ" dirty="0"/>
              <a:t>existují </a:t>
            </a:r>
            <a:r>
              <a:rPr lang="nl-NL" dirty="0"/>
              <a:t>3 různé částky</a:t>
            </a:r>
            <a:r>
              <a:rPr lang="cs-CZ" dirty="0"/>
              <a:t> v následujících případech:</a:t>
            </a:r>
          </a:p>
          <a:p>
            <a:r>
              <a:rPr lang="nl-NL" dirty="0"/>
              <a:t>Manželé nebo spolu žijící </a:t>
            </a:r>
            <a:r>
              <a:rPr lang="cs-CZ" dirty="0"/>
              <a:t>osoby - jsou-li </a:t>
            </a:r>
            <a:r>
              <a:rPr lang="nl-NL" dirty="0"/>
              <a:t>oba v důchodovém věku </a:t>
            </a:r>
            <a:r>
              <a:rPr lang="cs-CZ" dirty="0"/>
              <a:t>– pobírají každý důchod ve výši </a:t>
            </a:r>
            <a:r>
              <a:rPr lang="nl-NL" dirty="0"/>
              <a:t>812 E</a:t>
            </a:r>
            <a:r>
              <a:rPr lang="cs-CZ" dirty="0"/>
              <a:t>uro</a:t>
            </a:r>
            <a:r>
              <a:rPr lang="nl-NL" dirty="0"/>
              <a:t> čistého měsíčně na osobu</a:t>
            </a:r>
            <a:endParaRPr lang="cs-CZ" dirty="0"/>
          </a:p>
          <a:p>
            <a:r>
              <a:rPr lang="nl-NL" dirty="0"/>
              <a:t>Je</a:t>
            </a:r>
            <a:r>
              <a:rPr lang="cs-CZ" dirty="0"/>
              <a:t>-li jeden z partnerů </a:t>
            </a:r>
            <a:r>
              <a:rPr lang="nl-NL" dirty="0"/>
              <a:t>mladší 67 let</a:t>
            </a:r>
            <a:r>
              <a:rPr lang="cs-CZ" dirty="0"/>
              <a:t>, pobírá 650 Euro </a:t>
            </a:r>
            <a:r>
              <a:rPr lang="pl-PL" dirty="0"/>
              <a:t>čistého měsíčně,</a:t>
            </a:r>
            <a:r>
              <a:rPr lang="nl-NL" dirty="0"/>
              <a:t> a druhý partner </a:t>
            </a:r>
            <a:r>
              <a:rPr lang="cs-CZ" dirty="0"/>
              <a:t>– důchodce 812</a:t>
            </a:r>
            <a:r>
              <a:rPr lang="nl-NL" dirty="0"/>
              <a:t> </a:t>
            </a:r>
            <a:r>
              <a:rPr lang="cs-CZ" dirty="0"/>
              <a:t>Euro</a:t>
            </a:r>
            <a:r>
              <a:rPr lang="nl-NL" dirty="0"/>
              <a:t> čistého</a:t>
            </a:r>
            <a:r>
              <a:rPr lang="cs-CZ" dirty="0"/>
              <a:t> m</a:t>
            </a:r>
            <a:r>
              <a:rPr lang="pl-PL" dirty="0"/>
              <a:t>ěsičně</a:t>
            </a:r>
          </a:p>
          <a:p>
            <a:r>
              <a:rPr lang="pl-PL" dirty="0"/>
              <a:t>Pro osamělou osobu je to 1244 Euro čistého měsíčně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23131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123FB4-E781-9720-C82D-969CBE8EF7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63040"/>
            <a:ext cx="9144000" cy="1325880"/>
          </a:xfrm>
        </p:spPr>
        <p:txBody>
          <a:bodyPr>
            <a:normAutofit fontScale="90000"/>
          </a:bodyPr>
          <a:lstStyle/>
          <a:p>
            <a:r>
              <a:rPr lang="nl-NL" dirty="0"/>
              <a:t>Č</a:t>
            </a:r>
            <a:r>
              <a:rPr lang="cs-CZ" dirty="0"/>
              <a:t>ÁSTKY</a:t>
            </a:r>
            <a:r>
              <a:rPr lang="nl-NL" dirty="0"/>
              <a:t> minimální</a:t>
            </a:r>
            <a:r>
              <a:rPr lang="cs-CZ" dirty="0"/>
              <a:t>HO</a:t>
            </a:r>
            <a:r>
              <a:rPr lang="nl-NL" dirty="0"/>
              <a:t> příjm</a:t>
            </a:r>
            <a:r>
              <a:rPr lang="cs-CZ" dirty="0"/>
              <a:t>U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53E7495-3D18-1BFB-0EC0-BCF8CB6B90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2788920"/>
            <a:ext cx="9144000" cy="3114040"/>
          </a:xfrm>
        </p:spPr>
        <p:txBody>
          <a:bodyPr>
            <a:normAutofit/>
          </a:bodyPr>
          <a:lstStyle/>
          <a:p>
            <a:r>
              <a:rPr lang="nl-NL" dirty="0"/>
              <a:t>Základem je, že každý, kdo není schopen si vydělat </a:t>
            </a:r>
            <a:r>
              <a:rPr lang="cs-CZ" dirty="0"/>
              <a:t>svůj </a:t>
            </a:r>
            <a:r>
              <a:rPr lang="nl-NL" dirty="0"/>
              <a:t>vlastní příj</a:t>
            </a:r>
            <a:r>
              <a:rPr lang="cs-CZ" dirty="0"/>
              <a:t>e</a:t>
            </a:r>
            <a:r>
              <a:rPr lang="nl-NL" dirty="0"/>
              <a:t>m, má právo na sociální zabezpečení. </a:t>
            </a:r>
            <a:r>
              <a:rPr lang="cs-CZ" dirty="0"/>
              <a:t>Odlišnou částku může obdržet </a:t>
            </a:r>
            <a:r>
              <a:rPr lang="nl-NL" dirty="0"/>
              <a:t>osoba zdravotně postižená nebo průmyslově </a:t>
            </a:r>
            <a:r>
              <a:rPr lang="cs-CZ" dirty="0"/>
              <a:t>invalidní</a:t>
            </a:r>
            <a:r>
              <a:rPr lang="nl-NL" dirty="0"/>
              <a:t> (onemocněla </a:t>
            </a:r>
            <a:r>
              <a:rPr lang="cs-CZ" dirty="0"/>
              <a:t>následkem pracovních příčin</a:t>
            </a:r>
            <a:r>
              <a:rPr lang="nl-NL" dirty="0"/>
              <a:t>), protože pak může získat jinou dávku</a:t>
            </a:r>
            <a:r>
              <a:rPr lang="cs-CZ" dirty="0"/>
              <a:t>,</a:t>
            </a:r>
            <a:r>
              <a:rPr lang="nl-NL" dirty="0"/>
              <a:t> </a:t>
            </a:r>
            <a:r>
              <a:rPr lang="cs-CZ" dirty="0"/>
              <a:t>a</a:t>
            </a:r>
            <a:r>
              <a:rPr lang="nl-NL" dirty="0"/>
              <a:t>le minimum </a:t>
            </a:r>
            <a:r>
              <a:rPr lang="cs-CZ" dirty="0"/>
              <a:t>je</a:t>
            </a:r>
            <a:r>
              <a:rPr lang="nl-NL" dirty="0"/>
              <a:t> stejné. Základ sociální po</a:t>
            </a:r>
            <a:r>
              <a:rPr lang="cs-CZ" dirty="0"/>
              <a:t>moci</a:t>
            </a:r>
            <a:r>
              <a:rPr lang="nl-NL" dirty="0"/>
              <a:t> neboli minimálního příjmu je následující</a:t>
            </a:r>
            <a:r>
              <a:rPr lang="cs-CZ" dirty="0"/>
              <a:t>:</a:t>
            </a:r>
            <a:endParaRPr lang="nl-NL" dirty="0"/>
          </a:p>
          <a:p>
            <a:r>
              <a:rPr lang="nl-NL" dirty="0"/>
              <a:t>Rodina, dva dospělí s dětmi nebo bez dětí </a:t>
            </a:r>
            <a:r>
              <a:rPr lang="cs-CZ" dirty="0"/>
              <a:t>obdrží přibližně 1</a:t>
            </a:r>
            <a:r>
              <a:rPr lang="nl-NL" dirty="0"/>
              <a:t>00% </a:t>
            </a:r>
            <a:r>
              <a:rPr lang="cs-CZ" dirty="0"/>
              <a:t>minimální mzdy.</a:t>
            </a:r>
          </a:p>
          <a:p>
            <a:r>
              <a:rPr lang="nl-NL" dirty="0"/>
              <a:t>Samoživitel</a:t>
            </a:r>
            <a:r>
              <a:rPr lang="cs-CZ" dirty="0"/>
              <a:t> dostane </a:t>
            </a:r>
            <a:r>
              <a:rPr lang="nl-NL" dirty="0"/>
              <a:t>90 % </a:t>
            </a:r>
            <a:r>
              <a:rPr lang="cs-CZ" dirty="0"/>
              <a:t>minimální mzdy.</a:t>
            </a:r>
          </a:p>
          <a:p>
            <a:r>
              <a:rPr lang="cs-CZ" dirty="0"/>
              <a:t>Osaměle žijící dospělý jednotlivec obdrží</a:t>
            </a:r>
            <a:r>
              <a:rPr lang="nl-NL" dirty="0"/>
              <a:t> 70%</a:t>
            </a:r>
            <a:r>
              <a:rPr lang="cs-CZ" dirty="0"/>
              <a:t> minimální mzdy.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68434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897AAB-C8CC-332E-A2D7-3BD0EB4008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63040"/>
            <a:ext cx="9144000" cy="640080"/>
          </a:xfrm>
        </p:spPr>
        <p:txBody>
          <a:bodyPr>
            <a:normAutofit fontScale="90000"/>
          </a:bodyPr>
          <a:lstStyle/>
          <a:p>
            <a:r>
              <a:rPr lang="cs-CZ" dirty="0"/>
              <a:t>MINIMÁLNÍ PŘÍJEM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957BCCB-5111-98F7-AAA5-1F6D1F4DC9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2103120"/>
            <a:ext cx="9144000" cy="3081528"/>
          </a:xfrm>
        </p:spPr>
        <p:txBody>
          <a:bodyPr>
            <a:normAutofit lnSpcReduction="10000"/>
          </a:bodyPr>
          <a:lstStyle/>
          <a:p>
            <a:endParaRPr lang="nl-NL" dirty="0"/>
          </a:p>
          <a:p>
            <a:r>
              <a:rPr lang="it-IT" dirty="0"/>
              <a:t>Zákon o </a:t>
            </a:r>
            <a:r>
              <a:rPr lang="cs-CZ" dirty="0"/>
              <a:t>participaci</a:t>
            </a:r>
            <a:r>
              <a:rPr lang="it-IT" dirty="0"/>
              <a:t> (sociální pomoci) </a:t>
            </a:r>
            <a:r>
              <a:rPr lang="cs-CZ" dirty="0"/>
              <a:t>rozlišuje toto:</a:t>
            </a:r>
          </a:p>
          <a:p>
            <a:r>
              <a:rPr lang="nl-NL" dirty="0"/>
              <a:t>Rodina nebo dva dospělí žijící společně s dětmi nebo bez dětí dostanou 1482 </a:t>
            </a:r>
            <a:r>
              <a:rPr lang="cs-CZ" dirty="0"/>
              <a:t>Euro</a:t>
            </a:r>
            <a:r>
              <a:rPr lang="nl-NL" dirty="0"/>
              <a:t> čistého měsíčně</a:t>
            </a:r>
            <a:endParaRPr lang="cs-CZ" dirty="0"/>
          </a:p>
          <a:p>
            <a:r>
              <a:rPr lang="nl-NL" dirty="0"/>
              <a:t>Osamělý rodič </a:t>
            </a:r>
            <a:r>
              <a:rPr lang="cs-CZ" dirty="0"/>
              <a:t>obdrží </a:t>
            </a:r>
            <a:r>
              <a:rPr lang="nl-NL" dirty="0"/>
              <a:t>maximálně 1364 </a:t>
            </a:r>
            <a:r>
              <a:rPr lang="cs-CZ" dirty="0"/>
              <a:t>Euro</a:t>
            </a:r>
            <a:r>
              <a:rPr lang="nl-NL" dirty="0"/>
              <a:t> čistéh</a:t>
            </a:r>
            <a:r>
              <a:rPr lang="cs-CZ" dirty="0"/>
              <a:t>o</a:t>
            </a:r>
          </a:p>
          <a:p>
            <a:r>
              <a:rPr lang="cs-CZ" dirty="0"/>
              <a:t>Osaměle žijící </a:t>
            </a:r>
            <a:r>
              <a:rPr lang="nl-NL" dirty="0"/>
              <a:t>dospělá osoba </a:t>
            </a:r>
            <a:r>
              <a:rPr lang="cs-CZ" dirty="0"/>
              <a:t>obdrží </a:t>
            </a:r>
            <a:r>
              <a:rPr lang="nl-NL" dirty="0"/>
              <a:t>maximálně 1038 </a:t>
            </a:r>
            <a:r>
              <a:rPr lang="cs-CZ" dirty="0"/>
              <a:t>Euro</a:t>
            </a:r>
            <a:r>
              <a:rPr lang="nl-NL" dirty="0"/>
              <a:t> čistého</a:t>
            </a:r>
            <a:endParaRPr lang="cs-CZ" dirty="0"/>
          </a:p>
          <a:p>
            <a:r>
              <a:rPr lang="nl-NL" dirty="0"/>
              <a:t>Kromě toho všichni příjemci a důchodci dostanou jednou ročně příspěvek na dovolenou, který se pohybuje od 600 E</a:t>
            </a:r>
            <a:r>
              <a:rPr lang="cs-CZ" dirty="0"/>
              <a:t>uro</a:t>
            </a:r>
            <a:r>
              <a:rPr lang="nl-NL" dirty="0"/>
              <a:t> do přibližně 900 E</a:t>
            </a:r>
            <a:r>
              <a:rPr lang="cs-CZ" dirty="0"/>
              <a:t>uro</a:t>
            </a:r>
            <a:r>
              <a:rPr lang="nl-NL" dirty="0"/>
              <a:t> čistého</a:t>
            </a:r>
          </a:p>
        </p:txBody>
      </p:sp>
    </p:spTree>
    <p:extLst>
      <p:ext uri="{BB962C8B-B14F-4D97-AF65-F5344CB8AC3E}">
        <p14:creationId xmlns:p14="http://schemas.microsoft.com/office/powerpoint/2010/main" val="15278919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07A606-66AD-0828-D269-D22B63406F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91656" y="841248"/>
            <a:ext cx="4434840" cy="3236976"/>
          </a:xfrm>
        </p:spPr>
        <p:txBody>
          <a:bodyPr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nl-NL" sz="3300" dirty="0"/>
              <a:t>Podle Úřadu pro sociální a kulturní plánování žije v chudobě více než 1 milion lidí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E637266-C4FA-15C4-7155-F648402783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3182" y="4538605"/>
            <a:ext cx="4434835" cy="510474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To je 5,3 % populace</a:t>
            </a:r>
            <a:r>
              <a:rPr lang="cs-CZ" dirty="0">
                <a:solidFill>
                  <a:srgbClr val="FF0000"/>
                </a:solidFill>
              </a:rPr>
              <a:t>.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C3CE4D6-9342-F69A-D50D-D10F4F4DE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811512" y="1591056"/>
            <a:ext cx="3547872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nl-NL" noProof="0"/>
              <a:t>Naam presentatie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2D34629-06D5-2A26-1462-540673B88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D8DA9DAA-006C-4F4B-980E-E3DF019B24E2}" type="slidenum">
              <a:rPr lang="nl-NL" noProof="0" smtClean="0"/>
              <a:pPr rtl="0">
                <a:spcAft>
                  <a:spcPts val="600"/>
                </a:spcAft>
              </a:pPr>
              <a:t>14</a:t>
            </a:fld>
            <a:endParaRPr lang="nl-NL" noProof="0"/>
          </a:p>
        </p:txBody>
      </p:sp>
      <p:pic>
        <p:nvPicPr>
          <p:cNvPr id="8" name="Tijdelijke aanduiding voor afbeelding 7" descr="Afbeelding met tekst, buiten, bord, teken&#10;&#10;Automatisch gegenereerde beschrijving">
            <a:extLst>
              <a:ext uri="{FF2B5EF4-FFF2-40B4-BE49-F238E27FC236}">
                <a16:creationId xmlns:a16="http://schemas.microsoft.com/office/drawing/2014/main" id="{07173703-7C33-6FCF-3712-5D12D07C9C3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r="-2" b="32518"/>
          <a:stretch/>
        </p:blipFill>
        <p:spPr>
          <a:xfrm>
            <a:off x="283464" y="301752"/>
            <a:ext cx="5221224" cy="6263640"/>
          </a:xfrm>
          <a:noFill/>
        </p:spPr>
      </p:pic>
    </p:spTree>
    <p:extLst>
      <p:ext uri="{BB962C8B-B14F-4D97-AF65-F5344CB8AC3E}">
        <p14:creationId xmlns:p14="http://schemas.microsoft.com/office/powerpoint/2010/main" val="23119316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38F3C4-2D30-B3B7-E419-DF6F968CC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/>
              <a:t>Nezaměstnanost, OSVČ, flexibilní práce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CDF42C4-ECFF-124F-920B-AF8C937497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 algn="just">
              <a:buNone/>
            </a:pPr>
            <a:r>
              <a:rPr lang="nl-NL" dirty="0"/>
              <a:t>Nezaměstnanost klesá. V současnosti je bez práce asi 370000 osob, což je 3,8 % práceschopného obyvatelstva. Je třeba vzít v úvahu, že někteří z nezaměstnaných mohou být nemocní nebo nově </a:t>
            </a:r>
            <a:r>
              <a:rPr lang="cs-CZ" dirty="0"/>
              <a:t>registrovaní</a:t>
            </a:r>
            <a:r>
              <a:rPr lang="nl-NL" dirty="0"/>
              <a:t>.</a:t>
            </a:r>
            <a:endParaRPr lang="cs-CZ" dirty="0"/>
          </a:p>
          <a:p>
            <a:pPr marL="0" indent="0" algn="just">
              <a:buNone/>
            </a:pPr>
            <a:r>
              <a:rPr lang="nl-NL" dirty="0"/>
              <a:t>Kromě toho je více než 1,1 milionu osob samostatně výdělečně činných. To je asi 13 % pracující populace.</a:t>
            </a:r>
            <a:endParaRPr lang="cs-CZ" dirty="0"/>
          </a:p>
          <a:p>
            <a:pPr marL="0" indent="0" algn="just">
              <a:buNone/>
            </a:pPr>
            <a:r>
              <a:rPr lang="nl-NL" dirty="0"/>
              <a:t>A 2,6 milionu osob má flexibilní pracovní </a:t>
            </a:r>
            <a:r>
              <a:rPr lang="cs-CZ" dirty="0"/>
              <a:t>režim</a:t>
            </a:r>
            <a:r>
              <a:rPr lang="nl-NL" dirty="0"/>
              <a:t>. To je asi 31 % pracovní</a:t>
            </a:r>
            <a:r>
              <a:rPr lang="cs-CZ" dirty="0"/>
              <a:t>ch</a:t>
            </a:r>
            <a:r>
              <a:rPr lang="nl-NL" dirty="0"/>
              <a:t> s</a:t>
            </a:r>
            <a:r>
              <a:rPr lang="cs-CZ" dirty="0"/>
              <a:t>i</a:t>
            </a:r>
            <a:r>
              <a:rPr lang="nl-NL" dirty="0"/>
              <a:t>l.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6644220-13CD-B648-3FE2-AF176DA3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8DA9DAA-006C-4F4B-980E-E3DF019B24E2}" type="slidenum">
              <a:rPr lang="nl-NL" noProof="0" smtClean="0"/>
              <a:t>15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5027561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485278-3D07-466F-8351-667A2EBEA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dirty="0"/>
              <a:t>Doplňkové příspěvky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B55FF1C-3CBD-419A-9DE4-7A8AA6371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rmAutofit/>
          </a:bodyPr>
          <a:lstStyle/>
          <a:p>
            <a:pPr rtl="0">
              <a:spcAft>
                <a:spcPts val="600"/>
              </a:spcAft>
            </a:pPr>
            <a:fld id="{D8DA9DAA-006C-4F4B-980E-E3DF019B24E2}" type="slidenum">
              <a:rPr lang="nl-NL" b="1" cap="all" spc="100" smtClean="0">
                <a:solidFill>
                  <a:schemeClr val="accent2"/>
                </a:solidFill>
              </a:rPr>
              <a:pPr rtl="0">
                <a:spcAft>
                  <a:spcPts val="600"/>
                </a:spcAft>
              </a:pPr>
              <a:t>16</a:t>
            </a:fld>
            <a:endParaRPr lang="nl-NL" b="1" cap="all" spc="100" dirty="0">
              <a:solidFill>
                <a:schemeClr val="accent2"/>
              </a:solidFill>
            </a:endParaRP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421DE3B-8E10-4616-9A7A-567A85D48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3200"/>
            <a:ext cx="10515600" cy="5019675"/>
          </a:xfrm>
        </p:spPr>
        <p:txBody>
          <a:bodyPr>
            <a:noAutofit/>
          </a:bodyPr>
          <a:lstStyle/>
          <a:p>
            <a:r>
              <a:rPr lang="cs-CZ" sz="2400" dirty="0"/>
              <a:t>Rozeznáváme </a:t>
            </a:r>
            <a:r>
              <a:rPr lang="nl-NL" sz="2400" dirty="0"/>
              <a:t>také různé </a:t>
            </a:r>
            <a:r>
              <a:rPr lang="cs-CZ" sz="2400" dirty="0"/>
              <a:t>doplňkové příspěvky:</a:t>
            </a:r>
          </a:p>
          <a:p>
            <a:pPr marL="457200" indent="-457200" algn="just">
              <a:buAutoNum type="arabicPeriod"/>
            </a:pPr>
            <a:r>
              <a:rPr lang="cs-CZ" sz="2400" dirty="0"/>
              <a:t>Možnost příspěvku na </a:t>
            </a:r>
            <a:r>
              <a:rPr lang="nl-NL" sz="2400" dirty="0"/>
              <a:t>nájemné </a:t>
            </a:r>
            <a:r>
              <a:rPr lang="cs-CZ" sz="2400" dirty="0"/>
              <a:t>pro</a:t>
            </a:r>
            <a:r>
              <a:rPr lang="nl-NL" sz="2400" dirty="0"/>
              <a:t> nájmy nižší než 762 </a:t>
            </a:r>
            <a:r>
              <a:rPr lang="cs-CZ" sz="2400" dirty="0"/>
              <a:t>Euro</a:t>
            </a:r>
            <a:r>
              <a:rPr lang="nl-NL" sz="2400" dirty="0"/>
              <a:t> měsíčně. </a:t>
            </a:r>
            <a:r>
              <a:rPr lang="cs-CZ" sz="2400" dirty="0"/>
              <a:t>Jedna osoba </a:t>
            </a:r>
            <a:r>
              <a:rPr lang="nl-NL" sz="2400" dirty="0"/>
              <a:t>může získat </a:t>
            </a:r>
            <a:r>
              <a:rPr lang="cs-CZ" sz="2400" dirty="0"/>
              <a:t>příspěvek maximálně</a:t>
            </a:r>
            <a:r>
              <a:rPr lang="nl-NL" sz="2400" dirty="0"/>
              <a:t> 382 </a:t>
            </a:r>
            <a:r>
              <a:rPr lang="cs-CZ" sz="2400" dirty="0"/>
              <a:t>Euro měsíčně. </a:t>
            </a:r>
          </a:p>
          <a:p>
            <a:pPr marL="457200" indent="-457200" algn="just">
              <a:buAutoNum type="arabicPeriod"/>
            </a:pPr>
            <a:r>
              <a:rPr lang="nl-NL" sz="2400" dirty="0"/>
              <a:t>Nabídka </a:t>
            </a:r>
            <a:r>
              <a:rPr lang="cs-CZ" sz="2400" dirty="0"/>
              <a:t>příspěvku p</a:t>
            </a:r>
            <a:r>
              <a:rPr lang="nl-NL" sz="2400" dirty="0"/>
              <a:t>ro </a:t>
            </a:r>
            <a:r>
              <a:rPr lang="cs-CZ" sz="2400" dirty="0"/>
              <a:t>osoby s </a:t>
            </a:r>
            <a:r>
              <a:rPr lang="nl-NL" sz="2400" dirty="0"/>
              <a:t>nízk</a:t>
            </a:r>
            <a:r>
              <a:rPr lang="cs-CZ" sz="2400" dirty="0"/>
              <a:t>ými příjmy.</a:t>
            </a:r>
            <a:r>
              <a:rPr lang="nl-NL" sz="2400" dirty="0"/>
              <a:t> Maximum je 111 </a:t>
            </a:r>
            <a:r>
              <a:rPr lang="cs-CZ" sz="2400" dirty="0"/>
              <a:t>Euro</a:t>
            </a:r>
            <a:r>
              <a:rPr lang="nl-NL" sz="2400" dirty="0"/>
              <a:t> měsíčně na osobu starší 18 let.</a:t>
            </a:r>
            <a:endParaRPr lang="cs-CZ" sz="2400" dirty="0"/>
          </a:p>
          <a:p>
            <a:pPr marL="457200" indent="-457200" algn="just">
              <a:buAutoNum type="arabicPeriod"/>
            </a:pPr>
            <a:r>
              <a:rPr lang="cs-CZ" sz="2400" dirty="0"/>
              <a:t>Příspěvky na děti. </a:t>
            </a:r>
            <a:r>
              <a:rPr lang="nl-NL" sz="2400" dirty="0"/>
              <a:t>Každé čtvrtletí existuje právo na přís</a:t>
            </a:r>
            <a:r>
              <a:rPr lang="cs-CZ" sz="2400" dirty="0"/>
              <a:t>pěvek na děti</a:t>
            </a:r>
            <a:r>
              <a:rPr lang="nl-NL" sz="2400" dirty="0"/>
              <a:t>. Pro děti mladší 6 let 230 </a:t>
            </a:r>
            <a:r>
              <a:rPr lang="cs-CZ" sz="2400" dirty="0"/>
              <a:t>Euro</a:t>
            </a:r>
            <a:r>
              <a:rPr lang="nl-NL" sz="2400" dirty="0"/>
              <a:t>, mladší 12 let 280 </a:t>
            </a:r>
            <a:r>
              <a:rPr lang="cs-CZ" sz="2400" dirty="0"/>
              <a:t>Euro</a:t>
            </a:r>
            <a:r>
              <a:rPr lang="nl-NL" sz="2400" dirty="0"/>
              <a:t> a do 18 let 330 </a:t>
            </a:r>
            <a:r>
              <a:rPr lang="cs-CZ" sz="2400" dirty="0"/>
              <a:t>Euro</a:t>
            </a:r>
            <a:r>
              <a:rPr lang="nl-NL" sz="2400" dirty="0"/>
              <a:t>. </a:t>
            </a:r>
          </a:p>
          <a:p>
            <a:pPr marL="514350" indent="-514350" algn="just">
              <a:buAutoNum type="arabicPeriod"/>
            </a:pPr>
            <a:r>
              <a:rPr lang="cs-CZ" sz="2400" dirty="0"/>
              <a:t>Příspěvek na </a:t>
            </a:r>
            <a:r>
              <a:rPr lang="nl-NL" sz="2400" dirty="0"/>
              <a:t>péč</a:t>
            </a:r>
            <a:r>
              <a:rPr lang="cs-CZ" sz="2400" dirty="0"/>
              <a:t>i</a:t>
            </a:r>
            <a:r>
              <a:rPr lang="nl-NL" sz="2400" dirty="0"/>
              <a:t> o děti</a:t>
            </a:r>
            <a:r>
              <a:rPr lang="cs-CZ" sz="2400" dirty="0"/>
              <a:t>.</a:t>
            </a:r>
            <a:r>
              <a:rPr lang="nl-NL" sz="2400" dirty="0"/>
              <a:t> T</a:t>
            </a:r>
            <a:r>
              <a:rPr lang="cs-CZ" sz="2400" dirty="0"/>
              <a:t>en</a:t>
            </a:r>
            <a:r>
              <a:rPr lang="nl-NL" sz="2400" dirty="0"/>
              <a:t>to </a:t>
            </a:r>
            <a:r>
              <a:rPr lang="cs-CZ" sz="2400" dirty="0"/>
              <a:t>příspěvek </a:t>
            </a:r>
            <a:r>
              <a:rPr lang="nl-NL" sz="2400" dirty="0"/>
              <a:t>závisí na okolnostech (kolik hodin týdně na jedno dítě v denní péči). Může se vyšplhat až na 1945 E</a:t>
            </a:r>
            <a:r>
              <a:rPr lang="cs-CZ" sz="2400" dirty="0"/>
              <a:t>uro</a:t>
            </a:r>
            <a:r>
              <a:rPr lang="nl-NL" sz="2400" dirty="0"/>
              <a:t> na dítě měsíčně.</a:t>
            </a:r>
            <a:endParaRPr lang="cs-CZ" sz="2400" dirty="0"/>
          </a:p>
          <a:p>
            <a:pPr marL="514350" indent="-514350" algn="just">
              <a:buAutoNum type="arabicPeriod"/>
            </a:pPr>
            <a:r>
              <a:rPr lang="nl-NL" sz="2400" dirty="0"/>
              <a:t>Kromě toho může mít handicapovaná osoba osobní rozpočet na </a:t>
            </a:r>
            <a:r>
              <a:rPr lang="cs-CZ" sz="2400" dirty="0"/>
              <a:t>zajištění</a:t>
            </a:r>
            <a:r>
              <a:rPr lang="nl-NL" sz="2400" dirty="0"/>
              <a:t> domácí péče, domácího úklidu, speciální péče atd.</a:t>
            </a:r>
          </a:p>
        </p:txBody>
      </p:sp>
    </p:spTree>
    <p:extLst>
      <p:ext uri="{BB962C8B-B14F-4D97-AF65-F5344CB8AC3E}">
        <p14:creationId xmlns:p14="http://schemas.microsoft.com/office/powerpoint/2010/main" val="31592886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97558A-A33D-413E-A083-C21E1CFBE6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8448" y="594360"/>
            <a:ext cx="6272784" cy="1569720"/>
          </a:xfrm>
        </p:spPr>
        <p:txBody>
          <a:bodyPr>
            <a:normAutofit/>
          </a:bodyPr>
          <a:lstStyle/>
          <a:p>
            <a:r>
              <a:rPr lang="nl-NL" dirty="0"/>
              <a:t>Jiné předpisy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7710556-9419-41EB-922E-55C618769B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8448" y="2272748"/>
            <a:ext cx="9436608" cy="4124960"/>
          </a:xfrm>
        </p:spPr>
        <p:txBody>
          <a:bodyPr>
            <a:normAutofit fontScale="92500" lnSpcReduction="10000"/>
          </a:bodyPr>
          <a:lstStyle/>
          <a:p>
            <a:pPr marL="457200" indent="-457200" algn="ctr">
              <a:buAutoNum type="arabicPeriod"/>
            </a:pPr>
            <a:r>
              <a:rPr lang="nl-NL" sz="2100" b="1" dirty="0"/>
              <a:t>Podporu při hledání zaměstnání nabízí Regionální agentura práce.</a:t>
            </a:r>
            <a:endParaRPr lang="cs-CZ" sz="2100" b="1" dirty="0"/>
          </a:p>
          <a:p>
            <a:pPr marL="457200" indent="-457200" algn="ctr">
              <a:buAutoNum type="arabicPeriod"/>
            </a:pPr>
            <a:r>
              <a:rPr lang="nl-NL" dirty="0"/>
              <a:t>2. Novým předpisem jsou tzv. STAP peníze, stimulační pozice na trhu práce.</a:t>
            </a:r>
          </a:p>
          <a:p>
            <a:pPr algn="ctr"/>
            <a:r>
              <a:rPr lang="nl-NL" dirty="0"/>
              <a:t>To je </a:t>
            </a:r>
            <a:r>
              <a:rPr lang="cs-CZ" dirty="0"/>
              <a:t>opatření</a:t>
            </a:r>
            <a:r>
              <a:rPr lang="nl-NL" dirty="0"/>
              <a:t> v rámci myšlenky celoživotního učení.</a:t>
            </a:r>
            <a:endParaRPr lang="cs-CZ" dirty="0"/>
          </a:p>
          <a:p>
            <a:pPr algn="ctr"/>
            <a:r>
              <a:rPr lang="pl-PL" dirty="0"/>
              <a:t>Máte nárok na příspěvek STAP na školení, pokud: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dirty="0"/>
              <a:t>* jste starší 18 let a ještě nepobíráte stát</a:t>
            </a:r>
            <a:r>
              <a:rPr lang="cs-CZ" dirty="0"/>
              <a:t>em zaručený </a:t>
            </a:r>
            <a:r>
              <a:rPr lang="en-US" dirty="0"/>
              <a:t>důchod (zda pracujete, pobíráte dávky nebo podnikáte, není pro vaši žádost relevantní)</a:t>
            </a:r>
            <a:r>
              <a:rPr lang="cs-CZ" dirty="0"/>
              <a:t>;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dirty="0"/>
              <a:t>*   vy nebo váš partner máte nizozemskou státní příslušnost nebo jinou státní příslušnost země v rámci Evropské unie</a:t>
            </a:r>
            <a:r>
              <a:rPr lang="cs-CZ" dirty="0"/>
              <a:t>;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dirty="0"/>
              <a:t>* jste </a:t>
            </a:r>
            <a:r>
              <a:rPr lang="cs-CZ" dirty="0"/>
              <a:t>v Nizozemsku p</a:t>
            </a:r>
            <a:r>
              <a:rPr lang="en-US" dirty="0"/>
              <a:t>ojištěni (pokud jste v posledních 27 měsících žili, pracovali nebo pobírali dávky v Nizozemsku alespoň 6 měsíců);</a:t>
            </a:r>
            <a:endParaRPr lang="cs-CZ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dirty="0"/>
              <a:t>* v tomto kalendářním roce jste ještě neobdrželi </a:t>
            </a:r>
            <a:r>
              <a:rPr lang="cs-CZ" dirty="0"/>
              <a:t>příspěvek</a:t>
            </a:r>
            <a:r>
              <a:rPr lang="en-US" dirty="0"/>
              <a:t> STAP a </a:t>
            </a:r>
            <a:r>
              <a:rPr lang="cs-CZ" dirty="0"/>
              <a:t>v rozpočtu STÄP jsou ještě </a:t>
            </a:r>
            <a:r>
              <a:rPr lang="en-US" dirty="0"/>
              <a:t>stále k dispozici peníze;</a:t>
            </a:r>
            <a:endParaRPr lang="cs-CZ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dirty="0"/>
              <a:t>* můžete získat </a:t>
            </a:r>
            <a:r>
              <a:rPr lang="cs-CZ" dirty="0"/>
              <a:t>příspěvek </a:t>
            </a:r>
            <a:r>
              <a:rPr lang="en-US" dirty="0"/>
              <a:t>na školení STAP (podle registru školení STAP).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185844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9FB28F-C9D7-439B-B863-44B4E851A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8000" y="804672"/>
            <a:ext cx="9048496" cy="886968"/>
          </a:xfrm>
        </p:spPr>
        <p:txBody>
          <a:bodyPr rtlCol="0">
            <a:normAutofit/>
          </a:bodyPr>
          <a:lstStyle/>
          <a:p>
            <a:pPr rtl="0"/>
            <a:r>
              <a:rPr lang="nl-NL" dirty="0"/>
              <a:t>Subsidiarit</a:t>
            </a:r>
            <a:r>
              <a:rPr lang="cs-CZ" dirty="0"/>
              <a:t>a</a:t>
            </a:r>
            <a:endParaRPr lang="nl-NL" dirty="0"/>
          </a:p>
        </p:txBody>
      </p:sp>
      <p:sp>
        <p:nvSpPr>
          <p:cNvPr id="8" name="Subtitel 7">
            <a:extLst>
              <a:ext uri="{FF2B5EF4-FFF2-40B4-BE49-F238E27FC236}">
                <a16:creationId xmlns:a16="http://schemas.microsoft.com/office/drawing/2014/main" id="{50061247-EA4F-4DFA-AFCE-648487762C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8002" y="1966595"/>
            <a:ext cx="9048494" cy="4754880"/>
          </a:xfrm>
        </p:spPr>
        <p:txBody>
          <a:bodyPr rtlCol="0">
            <a:normAutofit/>
          </a:bodyPr>
          <a:lstStyle/>
          <a:p>
            <a:pPr algn="just"/>
            <a:r>
              <a:rPr lang="nl-NL" dirty="0"/>
              <a:t>Na závěr bych chtěl říci pár slov o subsidiaritě a postavení v EU. Jako členský stát v rámci Evropské unie jednáme v souladu s </a:t>
            </a:r>
            <a:r>
              <a:rPr lang="cs-CZ" dirty="0"/>
              <a:t>pravidlem</a:t>
            </a:r>
            <a:r>
              <a:rPr lang="nl-NL" dirty="0"/>
              <a:t> subsidiarit</a:t>
            </a:r>
            <a:r>
              <a:rPr lang="cs-CZ" dirty="0"/>
              <a:t>y</a:t>
            </a:r>
            <a:r>
              <a:rPr lang="nl-NL" dirty="0"/>
              <a:t>. To znamená, že naše země o svém systému sociálního zabezpečení rozhoduje sama. </a:t>
            </a:r>
            <a:r>
              <a:rPr lang="cs-CZ" dirty="0"/>
              <a:t>Vidíme v</a:t>
            </a:r>
            <a:r>
              <a:rPr lang="nl-NL" dirty="0"/>
              <a:t>šak, že během posledních dvou desetiletí se naše vlády dívaly „přes zeď“ do systémů jiných členských států a jako další krok se podívaly, co lze změnit. To, co nyní máme, je ve srovnání s</a:t>
            </a:r>
            <a:r>
              <a:rPr lang="cs-CZ" dirty="0"/>
              <a:t> mnoha </a:t>
            </a:r>
            <a:r>
              <a:rPr lang="nl-NL" dirty="0"/>
              <a:t>jiný</a:t>
            </a:r>
            <a:r>
              <a:rPr lang="cs-CZ" dirty="0"/>
              <a:t>mi</a:t>
            </a:r>
            <a:r>
              <a:rPr lang="nl-NL" dirty="0"/>
              <a:t> zem</a:t>
            </a:r>
            <a:r>
              <a:rPr lang="cs-CZ" dirty="0"/>
              <a:t>ěmi</a:t>
            </a:r>
            <a:r>
              <a:rPr lang="nl-NL" dirty="0"/>
              <a:t> </a:t>
            </a:r>
            <a:r>
              <a:rPr lang="cs-CZ" dirty="0"/>
              <a:t>ještě </a:t>
            </a:r>
            <a:r>
              <a:rPr lang="nl-NL" dirty="0"/>
              <a:t>stále rozumný sociální systém, který však ztratil </a:t>
            </a:r>
            <a:r>
              <a:rPr lang="cs-CZ" dirty="0"/>
              <a:t>svůj půvab</a:t>
            </a:r>
            <a:r>
              <a:rPr lang="nl-NL" dirty="0"/>
              <a:t>.</a:t>
            </a:r>
            <a:endParaRPr lang="cs-CZ" dirty="0"/>
          </a:p>
          <a:p>
            <a:pPr algn="just"/>
            <a:r>
              <a:rPr lang="cs-CZ" dirty="0"/>
              <a:t>Odborová federace poukazuje na to, že zákonná minimální mzda je v současnosti na úrovni 47 % mediánu příjmu obyvatel Evropské unie, tedy oficiálně pod hranicí chudoby Evropské unie. O zvýšení minimální mzdy  v rámci této vládní legislativy se hodně diskutuje. Současná vláda nabízí 7 až 8 % zvýšení navíc kromě pololetního navýšení.</a:t>
            </a:r>
            <a:endParaRPr lang="nl-NL" dirty="0"/>
          </a:p>
        </p:txBody>
      </p:sp>
      <p:sp>
        <p:nvSpPr>
          <p:cNvPr id="24" name="Tijdelijke aanduiding voor dianummer 23">
            <a:extLst>
              <a:ext uri="{FF2B5EF4-FFF2-40B4-BE49-F238E27FC236}">
                <a16:creationId xmlns:a16="http://schemas.microsoft.com/office/drawing/2014/main" id="{9A686A52-7630-4675-B383-8C2AD252E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nl-NL" smtClean="0"/>
              <a:pPr rtl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47726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jdelijke aanduiding voor afbeelding 8" descr="bergen bij zonsondergang">
            <a:extLst>
              <a:ext uri="{FF2B5EF4-FFF2-40B4-BE49-F238E27FC236}">
                <a16:creationId xmlns:a16="http://schemas.microsoft.com/office/drawing/2014/main" id="{C82DA925-978C-48A9-98AD-0653B7A3D2D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t="41" b="41"/>
          <a:stretch/>
        </p:blipFill>
        <p:spPr/>
      </p:pic>
      <p:pic>
        <p:nvPicPr>
          <p:cNvPr id="11" name="Tijdelijke aanduiding voor afbeelding 10" descr="bergen bij zonsondergang">
            <a:extLst>
              <a:ext uri="{FF2B5EF4-FFF2-40B4-BE49-F238E27FC236}">
                <a16:creationId xmlns:a16="http://schemas.microsoft.com/office/drawing/2014/main" id="{E63B7C3F-04A4-43F6-881D-FA11061CBAF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/>
          <a:srcRect t="347" b="347"/>
          <a:stretch/>
        </p:blipFill>
        <p:spPr/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FF777B66-94CB-491C-AC6B-BDAC98E21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dirty="0"/>
              <a:t>DĚKUJI</a:t>
            </a:r>
            <a:r>
              <a:rPr lang="nl-NL" dirty="0"/>
              <a:t> </a:t>
            </a:r>
            <a:r>
              <a:rPr lang="cs-CZ" dirty="0"/>
              <a:t>VÁM</a:t>
            </a:r>
            <a:r>
              <a:rPr lang="nl-NL" dirty="0"/>
              <a:t> </a:t>
            </a:r>
            <a:r>
              <a:rPr lang="cs-CZ" dirty="0"/>
              <a:t>ZA</a:t>
            </a:r>
            <a:r>
              <a:rPr lang="nl-NL" dirty="0"/>
              <a:t> </a:t>
            </a:r>
            <a:r>
              <a:rPr lang="cs-CZ" dirty="0"/>
              <a:t>VAŠI</a:t>
            </a:r>
            <a:r>
              <a:rPr lang="nl-NL" dirty="0"/>
              <a:t> </a:t>
            </a:r>
            <a:r>
              <a:rPr lang="cs-CZ" dirty="0"/>
              <a:t>POZORNOST</a:t>
            </a:r>
            <a:endParaRPr lang="nl-NL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42AF1107-8D35-4E35-93C7-D3640946F7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r>
              <a:rPr lang="nl-NL" dirty="0"/>
              <a:t>Jo Bothmer</a:t>
            </a:r>
          </a:p>
          <a:p>
            <a:pPr rtl="0"/>
            <a:r>
              <a:rPr lang="nl-NL" dirty="0">
                <a:hlinkClick r:id="rId5"/>
              </a:rPr>
              <a:t>www.eapnned.nl</a:t>
            </a:r>
            <a:endParaRPr lang="nl-NL" dirty="0"/>
          </a:p>
          <a:p>
            <a:pPr rtl="0"/>
            <a:r>
              <a:rPr lang="nl-NL" dirty="0">
                <a:hlinkClick r:id="rId6"/>
              </a:rPr>
              <a:t>info@eapnned.nl</a:t>
            </a:r>
            <a:endParaRPr lang="nl-NL" dirty="0"/>
          </a:p>
          <a:p>
            <a:pPr rtl="0"/>
            <a:endParaRPr lang="nl-NL" dirty="0"/>
          </a:p>
          <a:p>
            <a:pPr rtl="0"/>
            <a:endParaRPr lang="nl-NL" dirty="0"/>
          </a:p>
          <a:p>
            <a:pPr rtl="0"/>
            <a:endParaRPr lang="nl-NL" dirty="0"/>
          </a:p>
        </p:txBody>
      </p:sp>
      <p:pic>
        <p:nvPicPr>
          <p:cNvPr id="15" name="Tijdelijke aanduiding voor afbeelding 14" descr="bergen bij avondschemering">
            <a:extLst>
              <a:ext uri="{FF2B5EF4-FFF2-40B4-BE49-F238E27FC236}">
                <a16:creationId xmlns:a16="http://schemas.microsoft.com/office/drawing/2014/main" id="{3D15FDC1-74B5-4FD8-BD17-0E2502C411A6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7"/>
          <a:srcRect l="16" r="16"/>
          <a:stretch/>
        </p:blipFill>
        <p:spPr/>
      </p:pic>
      <p:pic>
        <p:nvPicPr>
          <p:cNvPr id="13" name="Tijdelijke aanduiding voor afbeelding 12" descr="bergen bij een sterrenhemel, vlak voor dageraad">
            <a:extLst>
              <a:ext uri="{FF2B5EF4-FFF2-40B4-BE49-F238E27FC236}">
                <a16:creationId xmlns:a16="http://schemas.microsoft.com/office/drawing/2014/main" id="{E02C4914-F076-4415-9C5D-A9BDB6CC6110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8"/>
          <a:srcRect t="108" b="108"/>
          <a:stretch/>
        </p:blipFill>
        <p:spPr/>
      </p:pic>
    </p:spTree>
    <p:extLst>
      <p:ext uri="{BB962C8B-B14F-4D97-AF65-F5344CB8AC3E}">
        <p14:creationId xmlns:p14="http://schemas.microsoft.com/office/powerpoint/2010/main" val="927313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1DDBBC93-70DF-4E4E-98E3-08124185A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>
                <a:latin typeface="+mn-lt"/>
              </a:rPr>
              <a:t>POČÁTEK</a:t>
            </a:r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5DE74E9-AA78-46C1-845A-0B72FA8AF3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algn="r" rtl="0"/>
            <a:r>
              <a:rPr lang="cs-CZ" sz="1800" dirty="0">
                <a:solidFill>
                  <a:schemeClr val="bg1"/>
                </a:solidFill>
              </a:rPr>
              <a:t>První</a:t>
            </a:r>
            <a:r>
              <a:rPr lang="nl-NL" sz="1800" dirty="0">
                <a:solidFill>
                  <a:schemeClr val="bg1"/>
                </a:solidFill>
              </a:rPr>
              <a:t> soci</a:t>
            </a:r>
            <a:r>
              <a:rPr lang="cs-CZ" sz="1800" dirty="0">
                <a:solidFill>
                  <a:schemeClr val="bg1"/>
                </a:solidFill>
              </a:rPr>
              <a:t>ální</a:t>
            </a:r>
            <a:r>
              <a:rPr lang="nl-NL" sz="1800" dirty="0">
                <a:solidFill>
                  <a:schemeClr val="bg1"/>
                </a:solidFill>
              </a:rPr>
              <a:t> </a:t>
            </a:r>
            <a:r>
              <a:rPr lang="cs-CZ" sz="1800" dirty="0">
                <a:solidFill>
                  <a:schemeClr val="bg1"/>
                </a:solidFill>
              </a:rPr>
              <a:t>předpis v Nizozemsku</a:t>
            </a:r>
            <a:r>
              <a:rPr lang="nl-NL" sz="1800" dirty="0">
                <a:solidFill>
                  <a:schemeClr val="bg1"/>
                </a:solidFill>
              </a:rPr>
              <a:t> </a:t>
            </a:r>
            <a:r>
              <a:rPr lang="cs-CZ" sz="1800" dirty="0">
                <a:solidFill>
                  <a:schemeClr val="bg1"/>
                </a:solidFill>
              </a:rPr>
              <a:t>byl</a:t>
            </a:r>
            <a:r>
              <a:rPr lang="nl-NL" sz="1800" dirty="0">
                <a:solidFill>
                  <a:schemeClr val="bg1"/>
                </a:solidFill>
              </a:rPr>
              <a:t> </a:t>
            </a:r>
            <a:r>
              <a:rPr lang="cs-CZ" sz="1800" dirty="0">
                <a:solidFill>
                  <a:schemeClr val="bg1"/>
                </a:solidFill>
              </a:rPr>
              <a:t>Dětský zákon</a:t>
            </a:r>
            <a:r>
              <a:rPr lang="nl-NL" sz="1800" dirty="0">
                <a:solidFill>
                  <a:schemeClr val="bg1"/>
                </a:solidFill>
              </a:rPr>
              <a:t> van Houten</a:t>
            </a:r>
            <a:r>
              <a:rPr lang="cs-CZ" sz="1800" dirty="0">
                <a:solidFill>
                  <a:schemeClr val="bg1"/>
                </a:solidFill>
              </a:rPr>
              <a:t>a</a:t>
            </a:r>
            <a:r>
              <a:rPr lang="nl-NL" sz="1800" dirty="0">
                <a:solidFill>
                  <a:schemeClr val="bg1"/>
                </a:solidFill>
              </a:rPr>
              <a:t>,</a:t>
            </a:r>
            <a:r>
              <a:rPr lang="cs-CZ" sz="1800" dirty="0">
                <a:solidFill>
                  <a:schemeClr val="bg1"/>
                </a:solidFill>
              </a:rPr>
              <a:t> přijatý v roce </a:t>
            </a:r>
            <a:r>
              <a:rPr lang="nl-NL" sz="1800" dirty="0">
                <a:solidFill>
                  <a:schemeClr val="bg1"/>
                </a:solidFill>
              </a:rPr>
              <a:t>1888</a:t>
            </a:r>
            <a:r>
              <a:rPr lang="cs-CZ" sz="1800" dirty="0">
                <a:solidFill>
                  <a:schemeClr val="bg1"/>
                </a:solidFill>
              </a:rPr>
              <a:t>.</a:t>
            </a:r>
            <a:endParaRPr lang="nl-NL" sz="1800" dirty="0">
              <a:solidFill>
                <a:schemeClr val="bg1"/>
              </a:solidFill>
            </a:endParaRPr>
          </a:p>
          <a:p>
            <a:pPr algn="r" rtl="0"/>
            <a:endParaRPr lang="nl-NL" dirty="0"/>
          </a:p>
          <a:p>
            <a:pPr algn="r" rtl="0"/>
            <a:r>
              <a:rPr lang="nl-NL" sz="1800" dirty="0">
                <a:solidFill>
                  <a:schemeClr val="bg1"/>
                </a:solidFill>
              </a:rPr>
              <a:t>T</a:t>
            </a:r>
            <a:r>
              <a:rPr lang="cs-CZ" sz="1800" dirty="0">
                <a:solidFill>
                  <a:schemeClr val="bg1"/>
                </a:solidFill>
              </a:rPr>
              <a:t>ento</a:t>
            </a:r>
            <a:r>
              <a:rPr lang="nl-NL" sz="1800" dirty="0">
                <a:solidFill>
                  <a:schemeClr val="bg1"/>
                </a:solidFill>
              </a:rPr>
              <a:t> </a:t>
            </a:r>
            <a:r>
              <a:rPr lang="cs-CZ" sz="1800" dirty="0">
                <a:solidFill>
                  <a:schemeClr val="bg1"/>
                </a:solidFill>
              </a:rPr>
              <a:t>zákon zakázal zaměstnávání dětí mladších</a:t>
            </a:r>
            <a:endParaRPr lang="cs-CZ" dirty="0"/>
          </a:p>
          <a:p>
            <a:pPr algn="r" rtl="0"/>
            <a:r>
              <a:rPr lang="cs-CZ" sz="1800" dirty="0">
                <a:solidFill>
                  <a:schemeClr val="bg1"/>
                </a:solidFill>
              </a:rPr>
              <a:t>12 let.</a:t>
            </a:r>
            <a:r>
              <a:rPr lang="nl-NL" sz="1800" dirty="0">
                <a:solidFill>
                  <a:schemeClr val="bg1"/>
                </a:solidFill>
              </a:rPr>
              <a:t> </a:t>
            </a:r>
            <a:r>
              <a:rPr lang="cs-CZ" sz="1800" dirty="0">
                <a:solidFill>
                  <a:schemeClr val="bg1"/>
                </a:solidFill>
              </a:rPr>
              <a:t>Byl to první krok k ukončení dětské práce.</a:t>
            </a:r>
            <a:endParaRPr lang="nl-NL" sz="1800" dirty="0">
              <a:solidFill>
                <a:schemeClr val="bg1"/>
              </a:solidFill>
            </a:endParaRPr>
          </a:p>
        </p:txBody>
      </p:sp>
      <p:pic>
        <p:nvPicPr>
          <p:cNvPr id="6" name="Tijdelijke aanduiding voor afbeelding 5" descr="bergen bij zonsondergang">
            <a:extLst>
              <a:ext uri="{FF2B5EF4-FFF2-40B4-BE49-F238E27FC236}">
                <a16:creationId xmlns:a16="http://schemas.microsoft.com/office/drawing/2014/main" id="{4642631A-6ABE-41EA-A308-9CF1230F142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/>
          <a:stretch/>
        </p:blipFill>
        <p:spPr/>
      </p:pic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05C25F72-F9A7-42F9-9720-0801ED77D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nl-NL" dirty="0"/>
              <a:t>11-5-2022</a:t>
            </a:r>
          </a:p>
        </p:txBody>
      </p:sp>
    </p:spTree>
    <p:extLst>
      <p:ext uri="{BB962C8B-B14F-4D97-AF65-F5344CB8AC3E}">
        <p14:creationId xmlns:p14="http://schemas.microsoft.com/office/powerpoint/2010/main" val="1613598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115FF41-AFA4-4D25-AB42-AB034F4B4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cs-CZ" sz="5400" dirty="0"/>
              <a:t>Zákon o starobních důchodech</a:t>
            </a: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0881FA9-F3B0-4912-B0E1-352094195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26639"/>
            <a:ext cx="6190488" cy="3938270"/>
          </a:xfrm>
        </p:spPr>
        <p:txBody>
          <a:bodyPr rtlCol="0">
            <a:normAutofit fontScale="92500" lnSpcReduction="20000"/>
          </a:bodyPr>
          <a:lstStyle/>
          <a:p>
            <a:pPr algn="just"/>
            <a:r>
              <a:rPr lang="cs-CZ" sz="2000" dirty="0"/>
              <a:t>Po druhé světové </a:t>
            </a:r>
            <a:r>
              <a:rPr lang="cs-CZ" dirty="0"/>
              <a:t>válce bylo přáním většiny v nizozemském parlamentu zabránit chudobě mezi starými lidmi. Koaliční vláda s</a:t>
            </a:r>
            <a:r>
              <a:rPr lang="nl-NL" sz="2000" dirty="0"/>
              <a:t>oci</a:t>
            </a:r>
            <a:r>
              <a:rPr lang="cs-CZ" sz="2000" dirty="0"/>
              <a:t>á</a:t>
            </a:r>
            <a:r>
              <a:rPr lang="nl-NL" sz="2000" dirty="0"/>
              <a:t>l</a:t>
            </a:r>
            <a:r>
              <a:rPr lang="cs-CZ" sz="2000" dirty="0"/>
              <a:t>ních </a:t>
            </a:r>
            <a:r>
              <a:rPr lang="nl-NL" sz="2000" dirty="0"/>
              <a:t>demo</a:t>
            </a:r>
            <a:r>
              <a:rPr lang="cs-CZ" sz="2000" dirty="0"/>
              <a:t>kratů</a:t>
            </a:r>
            <a:r>
              <a:rPr lang="nl-NL" dirty="0"/>
              <a:t> a</a:t>
            </a:r>
            <a:r>
              <a:rPr lang="cs-CZ" dirty="0"/>
              <a:t> křesťanských </a:t>
            </a:r>
            <a:r>
              <a:rPr lang="nl-NL" dirty="0"/>
              <a:t>demo</a:t>
            </a:r>
            <a:r>
              <a:rPr lang="cs-CZ" dirty="0"/>
              <a:t>kratů předložila v roce 1957 zákon o starobních důchodech, obsahující dvě základní rozhodnutí:</a:t>
            </a:r>
            <a:endParaRPr lang="nl-NL" dirty="0"/>
          </a:p>
          <a:p>
            <a:pPr marL="457200" indent="-457200" algn="just">
              <a:buAutoNum type="arabicPeriod"/>
            </a:pPr>
            <a:r>
              <a:rPr lang="nl-NL" dirty="0"/>
              <a:t>Každý pracovník má právo přestat pracovat ve věku 65 let</a:t>
            </a:r>
            <a:r>
              <a:rPr lang="cs-CZ" dirty="0"/>
              <a:t>.</a:t>
            </a:r>
          </a:p>
          <a:p>
            <a:pPr marL="457200" indent="-457200" algn="just">
              <a:buAutoNum type="arabicPeriod"/>
            </a:pPr>
            <a:r>
              <a:rPr lang="nl-NL" dirty="0"/>
              <a:t>Každý pracovník m</a:t>
            </a:r>
            <a:r>
              <a:rPr lang="cs-CZ" dirty="0"/>
              <a:t>á</a:t>
            </a:r>
            <a:r>
              <a:rPr lang="nl-NL" dirty="0"/>
              <a:t> právo na státem garantovaný důchod</a:t>
            </a:r>
            <a:r>
              <a:rPr lang="cs-CZ" dirty="0"/>
              <a:t>.</a:t>
            </a:r>
          </a:p>
          <a:p>
            <a:pPr algn="just"/>
            <a:r>
              <a:rPr lang="nl-NL" dirty="0"/>
              <a:t>Tento zákon </a:t>
            </a:r>
            <a:r>
              <a:rPr lang="cs-CZ" dirty="0"/>
              <a:t>st</a:t>
            </a:r>
            <a:r>
              <a:rPr lang="nl-NL" dirty="0"/>
              <a:t>ále </a:t>
            </a:r>
            <a:r>
              <a:rPr lang="cs-CZ" dirty="0"/>
              <a:t>platí</a:t>
            </a:r>
            <a:r>
              <a:rPr lang="nl-NL" dirty="0"/>
              <a:t>, i když se věk </a:t>
            </a:r>
            <a:r>
              <a:rPr lang="cs-CZ" dirty="0"/>
              <a:t>odchodu do důchodu </a:t>
            </a:r>
            <a:r>
              <a:rPr lang="nl-NL" dirty="0"/>
              <a:t>změnil na 67 let</a:t>
            </a:r>
            <a:r>
              <a:rPr lang="cs-CZ" dirty="0"/>
              <a:t>.</a:t>
            </a:r>
            <a:endParaRPr lang="nl-NL" sz="2000" dirty="0"/>
          </a:p>
          <a:p>
            <a:pPr rtl="0"/>
            <a:endParaRPr lang="nl-NL" dirty="0"/>
          </a:p>
        </p:txBody>
      </p:sp>
      <p:pic>
        <p:nvPicPr>
          <p:cNvPr id="8" name="Tijdelijke aanduiding voor afbeelding 7" descr="bergen bij een sterrenhemel, vlak voor dageraad">
            <a:extLst>
              <a:ext uri="{FF2B5EF4-FFF2-40B4-BE49-F238E27FC236}">
                <a16:creationId xmlns:a16="http://schemas.microsoft.com/office/drawing/2014/main" id="{B53D1AAB-32B2-4F04-828F-AB1C758AF00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71" r="71"/>
          <a:stretch/>
        </p:blipFill>
        <p:spPr/>
      </p:pic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56AE2454-CE9A-4A6B-AB5A-349E0D967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334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F2FB0B-15EC-453B-BC9B-69AD35DDCE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68960"/>
            <a:ext cx="9144000" cy="2296160"/>
          </a:xfrm>
        </p:spPr>
        <p:txBody>
          <a:bodyPr rtlCol="0"/>
          <a:lstStyle/>
          <a:p>
            <a:pPr rtl="0"/>
            <a:r>
              <a:rPr lang="nl-NL" dirty="0"/>
              <a:t>Soci</a:t>
            </a:r>
            <a:r>
              <a:rPr lang="cs-CZ" dirty="0"/>
              <a:t>Á</a:t>
            </a:r>
            <a:r>
              <a:rPr lang="nl-NL" dirty="0"/>
              <a:t>l</a:t>
            </a:r>
            <a:r>
              <a:rPr lang="cs-CZ" dirty="0"/>
              <a:t>NÍ</a:t>
            </a:r>
            <a:r>
              <a:rPr lang="nl-NL" dirty="0"/>
              <a:t> </a:t>
            </a:r>
            <a:r>
              <a:rPr lang="cs-CZ" dirty="0"/>
              <a:t>POMOC</a:t>
            </a:r>
            <a:endParaRPr lang="nl-NL" dirty="0"/>
          </a:p>
        </p:txBody>
      </p:sp>
      <p:sp>
        <p:nvSpPr>
          <p:cNvPr id="3" name="Subtitel 2">
            <a:extLst>
              <a:ext uri="{FF2B5EF4-FFF2-40B4-BE49-F238E27FC236}">
                <a16:creationId xmlns:a16="http://schemas.microsoft.com/office/drawing/2014/main" id="{05408798-0DB3-46BF-880E-7BB904D700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3200400"/>
            <a:ext cx="9144000" cy="2743200"/>
          </a:xfrm>
        </p:spPr>
        <p:txBody>
          <a:bodyPr rtlCol="0">
            <a:normAutofit/>
          </a:bodyPr>
          <a:lstStyle/>
          <a:p>
            <a:pPr algn="just"/>
            <a:r>
              <a:rPr lang="nl-NL" dirty="0"/>
              <a:t>Tytéž dvě strany vytvořily v roce 1965 první zákon o sociální pomoci.</a:t>
            </a:r>
            <a:r>
              <a:rPr lang="cs-CZ" dirty="0"/>
              <a:t> </a:t>
            </a:r>
            <a:r>
              <a:rPr lang="nl-NL" dirty="0"/>
              <a:t>Ministryně Marga Klompéová představila tento zákon v nizozemském parlamentu s tím, že půjde také o </a:t>
            </a:r>
            <a:r>
              <a:rPr lang="cs-CZ" dirty="0"/>
              <a:t>předpis</a:t>
            </a:r>
            <a:r>
              <a:rPr lang="nl-NL" dirty="0"/>
              <a:t>, kter</a:t>
            </a:r>
            <a:r>
              <a:rPr lang="cs-CZ" dirty="0"/>
              <a:t>ý</a:t>
            </a:r>
            <a:r>
              <a:rPr lang="nl-NL" dirty="0"/>
              <a:t> </a:t>
            </a:r>
            <a:r>
              <a:rPr lang="cs-CZ" dirty="0"/>
              <a:t>zachová lidem jejich důstojnost</a:t>
            </a:r>
            <a:r>
              <a:rPr lang="nl-NL" dirty="0"/>
              <a:t>. Sociální pomoc přestala být laskavostí, ale stala se právem.</a:t>
            </a:r>
            <a:r>
              <a:rPr lang="cs-CZ" dirty="0"/>
              <a:t> </a:t>
            </a:r>
            <a:r>
              <a:rPr lang="pl-PL" dirty="0"/>
              <a:t>Řekla: „součástí této pomoci je kytice na stole“. </a:t>
            </a:r>
            <a:r>
              <a:rPr lang="nl-NL" dirty="0"/>
              <a:t>Tento zákon se několikrát </a:t>
            </a:r>
            <a:r>
              <a:rPr lang="cs-CZ" dirty="0"/>
              <a:t>z</a:t>
            </a:r>
            <a:r>
              <a:rPr lang="nl-NL" dirty="0"/>
              <a:t>měnil, dnes je to zákon o </a:t>
            </a:r>
            <a:r>
              <a:rPr lang="cs-CZ" dirty="0"/>
              <a:t>participaci</a:t>
            </a:r>
            <a:r>
              <a:rPr lang="nl-NL" dirty="0"/>
              <a:t>, účinný od roku 2015.</a:t>
            </a:r>
          </a:p>
          <a:p>
            <a:pPr algn="just" rtl="0"/>
            <a:endParaRPr lang="nl-NL" dirty="0"/>
          </a:p>
          <a:p>
            <a:pPr algn="just"/>
            <a:r>
              <a:rPr lang="nl-NL" dirty="0"/>
              <a:t>Pro osoby samostatně výdělečně činné platí jiný zákon o sociální pomoci.</a:t>
            </a:r>
          </a:p>
          <a:p>
            <a:pPr rt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27882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5E27C7C-4B68-4BBC-BF36-8959D8493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nl-NL" dirty="0"/>
              <a:t>Podpora v nezaměstnanosti</a:t>
            </a:r>
            <a:endParaRPr lang="nl-NL" sz="5400" dirty="0"/>
          </a:p>
        </p:txBody>
      </p:sp>
      <p:sp>
        <p:nvSpPr>
          <p:cNvPr id="9" name="Tijdelijke aanduiding voor dianummer 5">
            <a:extLst>
              <a:ext uri="{FF2B5EF4-FFF2-40B4-BE49-F238E27FC236}">
                <a16:creationId xmlns:a16="http://schemas.microsoft.com/office/drawing/2014/main" id="{4FC290B8-BF94-4636-BFAB-9FD67F4AA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D8DA9DAA-006C-4F4B-980E-E3DF019B24E2}" type="slidenum">
              <a:rPr lang="nl-NL" b="1" cap="all" spc="100" smtClean="0">
                <a:solidFill>
                  <a:schemeClr val="accent2"/>
                </a:solidFill>
              </a:rPr>
              <a:t>5</a:t>
            </a:fld>
            <a:endParaRPr lang="nl-NL" b="1" cap="all" spc="100" dirty="0">
              <a:solidFill>
                <a:schemeClr val="accent2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545447F-DC6E-4B3E-B2ED-7E967CE276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en-US" dirty="0"/>
              <a:t>V roce 1952 </a:t>
            </a:r>
            <a:r>
              <a:rPr lang="cs-CZ" dirty="0"/>
              <a:t>byl zaveden </a:t>
            </a:r>
            <a:r>
              <a:rPr lang="en-US" dirty="0"/>
              <a:t>první zákon o podpoře v nezaměstnanosti, tehdy nazvaný „Pojištění </a:t>
            </a:r>
            <a:r>
              <a:rPr lang="cs-CZ" dirty="0"/>
              <a:t>uchazečů o zaměstnání a </a:t>
            </a:r>
            <a:r>
              <a:rPr lang="en-US" dirty="0"/>
              <a:t>v nezaměstnanosti“. Zákon o podpoře v nezaměstnanosti byl přijat v roce 1962</a:t>
            </a:r>
            <a:r>
              <a:rPr lang="cs-CZ" dirty="0"/>
              <a:t>.</a:t>
            </a:r>
            <a:endParaRPr lang="en-US" dirty="0"/>
          </a:p>
          <a:p>
            <a:pPr marL="0" indent="0" algn="just">
              <a:buNone/>
            </a:pPr>
            <a:r>
              <a:rPr lang="cs-CZ" dirty="0"/>
              <a:t>N</a:t>
            </a:r>
            <a:r>
              <a:rPr lang="en-US" dirty="0"/>
              <a:t>ový zákon dává </a:t>
            </a:r>
            <a:r>
              <a:rPr lang="cs-CZ" dirty="0"/>
              <a:t>v</a:t>
            </a:r>
            <a:r>
              <a:rPr lang="en-US" dirty="0"/>
              <a:t> roce 2022 lidem, kteří se stanou nadbytečnými, nárok na podporu v nezaměstnanosti po dobu maximálně 24 měsíců</a:t>
            </a:r>
            <a:r>
              <a:rPr lang="cs-CZ" dirty="0"/>
              <a:t> za těchto podmínek</a:t>
            </a:r>
            <a:r>
              <a:rPr lang="en-US" dirty="0"/>
              <a:t>:</a:t>
            </a:r>
            <a:endParaRPr lang="cs-CZ" dirty="0"/>
          </a:p>
          <a:p>
            <a:pPr marL="0" indent="0" algn="just">
              <a:buNone/>
            </a:pPr>
            <a:r>
              <a:rPr lang="en-US" dirty="0"/>
              <a:t>1. </a:t>
            </a:r>
            <a:r>
              <a:rPr lang="cs-CZ" dirty="0"/>
              <a:t>J</a:t>
            </a:r>
            <a:r>
              <a:rPr lang="en-US" dirty="0"/>
              <a:t>ste pojištěni v nezaměstnanosti. Obvykle </a:t>
            </a:r>
            <a:r>
              <a:rPr lang="cs-CZ" dirty="0"/>
              <a:t>k tomu dochází, jestliže </a:t>
            </a:r>
            <a:r>
              <a:rPr lang="en-US" dirty="0"/>
              <a:t>jste zaměstnan</a:t>
            </a:r>
            <a:r>
              <a:rPr lang="cs-CZ" dirty="0"/>
              <a:t>cem</a:t>
            </a:r>
            <a:r>
              <a:rPr lang="en-US" dirty="0"/>
              <a:t> a ještě jste nedosáhl</a:t>
            </a:r>
            <a:r>
              <a:rPr lang="cs-CZ" dirty="0"/>
              <a:t>i </a:t>
            </a:r>
            <a:r>
              <a:rPr lang="en-US" dirty="0"/>
              <a:t>věku</a:t>
            </a:r>
            <a:r>
              <a:rPr lang="cs-CZ" dirty="0"/>
              <a:t> stanoveného pro odchod do státem zaručeného </a:t>
            </a:r>
            <a:r>
              <a:rPr lang="en-US" dirty="0"/>
              <a:t>důchod</a:t>
            </a:r>
            <a:r>
              <a:rPr lang="cs-CZ" dirty="0"/>
              <a:t>u.</a:t>
            </a:r>
            <a:endParaRPr lang="en-US" dirty="0"/>
          </a:p>
          <a:p>
            <a:pPr marL="0" indent="0" algn="just">
              <a:buNone/>
            </a:pPr>
            <a:r>
              <a:rPr lang="en-US" dirty="0"/>
              <a:t>2. </a:t>
            </a:r>
            <a:r>
              <a:rPr lang="cs-CZ" dirty="0"/>
              <a:t>P</a:t>
            </a:r>
            <a:r>
              <a:rPr lang="en-US" dirty="0"/>
              <a:t>racovali jste alespoň 26 týdnů </a:t>
            </a:r>
            <a:r>
              <a:rPr lang="cs-CZ" dirty="0"/>
              <a:t>v průběhu</a:t>
            </a:r>
            <a:r>
              <a:rPr lang="en-US" dirty="0"/>
              <a:t> 36 týdnů před tím, než jste se stali nezaměstnanými (p</a:t>
            </a:r>
            <a:r>
              <a:rPr lang="cs-CZ" dirty="0"/>
              <a:t>ravidlo </a:t>
            </a:r>
            <a:r>
              <a:rPr lang="en-US" dirty="0"/>
              <a:t>týdn</a:t>
            </a:r>
            <a:r>
              <a:rPr lang="cs-CZ" dirty="0"/>
              <a:t>ů</a:t>
            </a:r>
            <a:r>
              <a:rPr lang="en-US" dirty="0"/>
              <a:t>). Nepočítají se týdny, ve kterých jste pracovali jako OSVČ.</a:t>
            </a:r>
            <a:endParaRPr lang="cs-CZ" dirty="0"/>
          </a:p>
          <a:p>
            <a:pPr marL="0" indent="0" algn="just">
              <a:buNone/>
            </a:pPr>
            <a:r>
              <a:rPr lang="en-US" dirty="0"/>
              <a:t>3. </a:t>
            </a:r>
            <a:r>
              <a:rPr lang="cs-CZ" dirty="0"/>
              <a:t>N</a:t>
            </a:r>
            <a:r>
              <a:rPr lang="en-US" dirty="0"/>
              <a:t>ejste pojištěni, pokud:</a:t>
            </a:r>
            <a:endParaRPr lang="cs-CZ" dirty="0"/>
          </a:p>
          <a:p>
            <a:pPr algn="just"/>
            <a:r>
              <a:rPr lang="cs-CZ" dirty="0"/>
              <a:t>j</a:t>
            </a:r>
            <a:r>
              <a:rPr lang="en-US" dirty="0"/>
              <a:t>s</a:t>
            </a:r>
            <a:r>
              <a:rPr lang="cs-CZ" dirty="0"/>
              <a:t>te při </a:t>
            </a:r>
            <a:r>
              <a:rPr lang="en-US" dirty="0"/>
              <a:t>pln</a:t>
            </a:r>
            <a:r>
              <a:rPr lang="cs-CZ" dirty="0"/>
              <a:t>ém</a:t>
            </a:r>
            <a:r>
              <a:rPr lang="en-US" dirty="0"/>
              <a:t> úvaz</a:t>
            </a:r>
            <a:r>
              <a:rPr lang="cs-CZ" dirty="0"/>
              <a:t>ku</a:t>
            </a:r>
            <a:r>
              <a:rPr lang="en-US" dirty="0"/>
              <a:t> na neplaceném volnu;</a:t>
            </a:r>
            <a:endParaRPr lang="cs-CZ" dirty="0"/>
          </a:p>
          <a:p>
            <a:pPr algn="just"/>
            <a:r>
              <a:rPr lang="en-US" dirty="0"/>
              <a:t>pobývá</a:t>
            </a:r>
            <a:r>
              <a:rPr lang="cs-CZ" dirty="0"/>
              <a:t>te</a:t>
            </a:r>
            <a:r>
              <a:rPr lang="en-US" dirty="0"/>
              <a:t> nelegálně v Nizozemsku;</a:t>
            </a:r>
          </a:p>
          <a:p>
            <a:pPr algn="just"/>
            <a:r>
              <a:rPr lang="pl-PL" dirty="0"/>
              <a:t>máte nárok na státem zaručený důchod;</a:t>
            </a:r>
          </a:p>
          <a:p>
            <a:pPr algn="just"/>
            <a:r>
              <a:rPr lang="cs-CZ" dirty="0"/>
              <a:t>se sami vzdáte nároku.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914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5E27C7C-4B68-4BBC-BF36-8959D8493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cs-CZ" sz="5400" dirty="0"/>
              <a:t>Není nárok na podporu v nezaměstnanosti</a:t>
            </a:r>
            <a:endParaRPr lang="nl-NL" sz="5400" dirty="0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4ECDE54D-4BD2-4764-A36A-8487DB61E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D8DA9DAA-006C-4F4B-980E-E3DF019B24E2}" type="slidenum">
              <a:rPr lang="nl-NL" b="1" cap="all" spc="100" smtClean="0">
                <a:solidFill>
                  <a:schemeClr val="accent2"/>
                </a:solidFill>
              </a:rPr>
              <a:t>6</a:t>
            </a:fld>
            <a:endParaRPr lang="nl-NL" b="1" cap="all" spc="100">
              <a:solidFill>
                <a:schemeClr val="accent2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2CC04A7-C014-49FE-9A47-D35D930CB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nl-NL" dirty="0"/>
              <a:t>Nárok na dávku může </a:t>
            </a:r>
            <a:r>
              <a:rPr lang="cs-CZ" dirty="0"/>
              <a:t>být </a:t>
            </a:r>
            <a:r>
              <a:rPr lang="nl-NL" dirty="0"/>
              <a:t>promlče</a:t>
            </a:r>
            <a:r>
              <a:rPr lang="cs-CZ" dirty="0"/>
              <a:t>n po uplynutí</a:t>
            </a:r>
            <a:r>
              <a:rPr lang="nl-NL" dirty="0"/>
              <a:t> 6 </a:t>
            </a:r>
            <a:r>
              <a:rPr lang="cs-CZ" dirty="0"/>
              <a:t>až</a:t>
            </a:r>
            <a:r>
              <a:rPr lang="nl-NL" dirty="0"/>
              <a:t> 24 měsíců. Záleží na tom, kolik let člověk odpracoval.</a:t>
            </a:r>
            <a:endParaRPr lang="cs-CZ" dirty="0"/>
          </a:p>
          <a:p>
            <a:pPr marL="0" indent="0" algn="just">
              <a:buNone/>
            </a:pPr>
            <a:r>
              <a:rPr lang="nl-NL" dirty="0"/>
              <a:t>Pokud nemáte nárok na podporu v nezaměstnanosti, máte nárok na sociální pomoc. Je tomu tak i v okamžiku, kdy </a:t>
            </a:r>
            <a:r>
              <a:rPr lang="cs-CZ" dirty="0"/>
              <a:t>podpora v nezaměstnanosti</a:t>
            </a:r>
            <a:r>
              <a:rPr lang="nl-NL" dirty="0"/>
              <a:t> končí.</a:t>
            </a:r>
            <a:endParaRPr lang="cs-CZ" dirty="0"/>
          </a:p>
          <a:p>
            <a:pPr marL="0" indent="0" algn="just">
              <a:buNone/>
            </a:pPr>
            <a:r>
              <a:rPr lang="cs-CZ" dirty="0"/>
              <a:t>E</a:t>
            </a:r>
            <a:r>
              <a:rPr lang="nl-NL" dirty="0"/>
              <a:t>xist</a:t>
            </a:r>
            <a:r>
              <a:rPr lang="cs-CZ" dirty="0"/>
              <a:t>uje</a:t>
            </a:r>
            <a:r>
              <a:rPr lang="nl-NL" dirty="0"/>
              <a:t> výjimka, je</a:t>
            </a:r>
            <a:r>
              <a:rPr lang="cs-CZ" dirty="0"/>
              <a:t>-li</a:t>
            </a:r>
            <a:r>
              <a:rPr lang="nl-NL" dirty="0"/>
              <a:t> žadatel nemocný nebo </a:t>
            </a:r>
            <a:r>
              <a:rPr lang="cs-CZ" dirty="0"/>
              <a:t>práce </a:t>
            </a:r>
            <a:r>
              <a:rPr lang="nl-NL" dirty="0"/>
              <a:t>neschopný. To konkrétně znamená, že tato osoba je v</a:t>
            </a:r>
            <a:r>
              <a:rPr lang="cs-CZ" dirty="0"/>
              <a:t> režimu</a:t>
            </a:r>
            <a:r>
              <a:rPr lang="nl-NL" dirty="0"/>
              <a:t> nemocenské</a:t>
            </a:r>
            <a:r>
              <a:rPr lang="cs-CZ" dirty="0"/>
              <a:t>ho</a:t>
            </a:r>
            <a:r>
              <a:rPr lang="nl-NL" dirty="0"/>
              <a:t> zákon</a:t>
            </a:r>
            <a:r>
              <a:rPr lang="cs-CZ" dirty="0"/>
              <a:t>a</a:t>
            </a:r>
            <a:r>
              <a:rPr lang="nl-NL" dirty="0"/>
              <a:t>.</a:t>
            </a:r>
          </a:p>
          <a:p>
            <a:pPr marL="0" indent="0" algn="just">
              <a:buNone/>
            </a:pPr>
            <a:r>
              <a:rPr lang="nl-NL" dirty="0"/>
              <a:t>Osoby samostatně výdělečně činné také nemají nárok na </a:t>
            </a:r>
            <a:r>
              <a:rPr lang="cs-CZ" dirty="0"/>
              <a:t>podporu v nezaměstnanosti</a:t>
            </a:r>
            <a:r>
              <a:rPr lang="nl-N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7827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FDFB95-2803-4882-8DE6-333A75D372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1722" y="902208"/>
            <a:ext cx="9515414" cy="1688592"/>
          </a:xfrm>
        </p:spPr>
        <p:txBody>
          <a:bodyPr rtlCol="0"/>
          <a:lstStyle/>
          <a:p>
            <a:r>
              <a:rPr lang="en-US" dirty="0"/>
              <a:t>Zákon o práci a příjmech podle pracovní </a:t>
            </a:r>
            <a:r>
              <a:rPr lang="cs-CZ" dirty="0"/>
              <a:t>kapaciy</a:t>
            </a:r>
            <a:endParaRPr lang="nl-NL" dirty="0"/>
          </a:p>
        </p:txBody>
      </p:sp>
      <p:sp>
        <p:nvSpPr>
          <p:cNvPr id="9" name="Tijdelijke aanduiding voor voettekst 8">
            <a:extLst>
              <a:ext uri="{FF2B5EF4-FFF2-40B4-BE49-F238E27FC236}">
                <a16:creationId xmlns:a16="http://schemas.microsoft.com/office/drawing/2014/main" id="{A2055D38-CE59-4FC4-85CE-CF9DA81D8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/>
              <a:t>Naam presentatie</a:t>
            </a:r>
          </a:p>
        </p:txBody>
      </p:sp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FE0D311A-C366-4A86-9404-C0F5CBF9C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nl-NL" smtClean="0"/>
              <a:pPr/>
              <a:t>7</a:t>
            </a:fld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86F5EA3-3311-482A-A566-5B07937AA1D2}"/>
              </a:ext>
            </a:extLst>
          </p:cNvPr>
          <p:cNvSpPr txBox="1"/>
          <p:nvPr/>
        </p:nvSpPr>
        <p:spPr>
          <a:xfrm>
            <a:off x="1351722" y="2974539"/>
            <a:ext cx="1016764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dirty="0"/>
              <a:t>Pokud onemocníte při své práci nebo </a:t>
            </a:r>
            <a:r>
              <a:rPr lang="cs-CZ" dirty="0"/>
              <a:t>v průběhu pracovní </a:t>
            </a:r>
            <a:r>
              <a:rPr lang="nl-NL" dirty="0"/>
              <a:t>doby</a:t>
            </a:r>
            <a:r>
              <a:rPr lang="cs-CZ" dirty="0"/>
              <a:t> při výkonu nepracovních aktivit,</a:t>
            </a:r>
            <a:r>
              <a:rPr lang="nl-NL" dirty="0"/>
              <a:t> </a:t>
            </a:r>
            <a:r>
              <a:rPr lang="cs-CZ" dirty="0"/>
              <a:t>například utrpíte </a:t>
            </a:r>
            <a:r>
              <a:rPr lang="nl-NL" dirty="0"/>
              <a:t>úraz a již nebudete moci pracovat na plných 100 % nebo dokonce nebudete moci pracovat vůbec, můžete </a:t>
            </a:r>
            <a:r>
              <a:rPr lang="cs-CZ" dirty="0"/>
              <a:t>mít</a:t>
            </a:r>
            <a:r>
              <a:rPr lang="nl-NL" dirty="0"/>
              <a:t> nárok na dávku z tohoto</a:t>
            </a:r>
            <a:r>
              <a:rPr lang="cs-CZ" dirty="0"/>
              <a:t> předpisu</a:t>
            </a:r>
            <a:r>
              <a:rPr lang="nl-NL" dirty="0"/>
              <a:t>.</a:t>
            </a:r>
          </a:p>
          <a:p>
            <a:pPr algn="just"/>
            <a:r>
              <a:rPr lang="nl-NL" dirty="0"/>
              <a:t>Pokud se narodíte jako handicapovaní nebo s nemocí, která znemožňuje přijetí do zaměstnání</a:t>
            </a:r>
            <a:r>
              <a:rPr lang="cs-CZ" dirty="0"/>
              <a:t>,</a:t>
            </a:r>
            <a:r>
              <a:rPr lang="nl-NL" dirty="0"/>
              <a:t> nebo se stanete invalidou v mladém věku, </a:t>
            </a:r>
            <a:r>
              <a:rPr lang="cs-CZ" dirty="0"/>
              <a:t>použije se </a:t>
            </a:r>
            <a:r>
              <a:rPr lang="nl-NL" dirty="0"/>
              <a:t> zákon o invaliditě mládeže. Dávku získáte</a:t>
            </a:r>
            <a:r>
              <a:rPr lang="cs-CZ" dirty="0"/>
              <a:t> a</a:t>
            </a:r>
            <a:r>
              <a:rPr lang="nl-NL" dirty="0"/>
              <a:t>ž do</a:t>
            </a:r>
            <a:r>
              <a:rPr lang="cs-CZ" dirty="0"/>
              <a:t> doby dosažení </a:t>
            </a:r>
            <a:r>
              <a:rPr lang="nl-NL" dirty="0"/>
              <a:t> vašeho důchodového věku</a:t>
            </a:r>
            <a:r>
              <a:rPr lang="cs-CZ" dirty="0"/>
              <a:t>, pokud na ni máte nárok</a:t>
            </a:r>
            <a:r>
              <a:rPr lang="nl-NL" dirty="0"/>
              <a:t>.</a:t>
            </a:r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356147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F287FE-1EFA-4C15-BFDD-1EE3F2D37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184" y="410368"/>
            <a:ext cx="10771632" cy="1325563"/>
          </a:xfrm>
        </p:spPr>
        <p:txBody>
          <a:bodyPr rtlCol="0">
            <a:normAutofit fontScale="90000"/>
          </a:bodyPr>
          <a:lstStyle/>
          <a:p>
            <a:r>
              <a:rPr lang="nl-NL" dirty="0"/>
              <a:t>Zákon o pozůstalých příbuzných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DE31DF2-0419-4016-924C-21929AC1E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nl-NL" smtClean="0"/>
              <a:pPr/>
              <a:t>8</a:t>
            </a:fld>
            <a:endParaRPr lang="nl-NL" dirty="0"/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BE973E20-4010-478E-B78C-58807652E1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J</a:t>
            </a:r>
            <a:r>
              <a:rPr lang="cs-CZ" dirty="0"/>
              <a:t>ste</a:t>
            </a:r>
            <a:r>
              <a:rPr lang="en-US" dirty="0"/>
              <a:t> vdova nebo vdovec s dětmi do 18 let </a:t>
            </a:r>
            <a:r>
              <a:rPr lang="cs-CZ" dirty="0"/>
              <a:t>n</a:t>
            </a:r>
            <a:r>
              <a:rPr lang="en-US" dirty="0"/>
              <a:t>ebo pokud </a:t>
            </a:r>
            <a:r>
              <a:rPr lang="cs-CZ" dirty="0"/>
              <a:t>ne</a:t>
            </a:r>
            <a:r>
              <a:rPr lang="en-US" dirty="0"/>
              <a:t>jste </a:t>
            </a:r>
            <a:r>
              <a:rPr lang="cs-CZ" dirty="0"/>
              <a:t>schopni </a:t>
            </a:r>
            <a:r>
              <a:rPr lang="en-US" dirty="0"/>
              <a:t>pr</a:t>
            </a:r>
            <a:r>
              <a:rPr lang="cs-CZ" dirty="0"/>
              <a:t>á</a:t>
            </a:r>
            <a:r>
              <a:rPr lang="en-US" dirty="0"/>
              <a:t>c</a:t>
            </a:r>
            <a:r>
              <a:rPr lang="cs-CZ" dirty="0"/>
              <a:t>e</a:t>
            </a:r>
            <a:r>
              <a:rPr lang="en-US" dirty="0"/>
              <a:t> a přišli jste o partnera</a:t>
            </a:r>
            <a:r>
              <a:rPr lang="cs-CZ" dirty="0"/>
              <a:t>,</a:t>
            </a:r>
            <a:r>
              <a:rPr lang="en-US" dirty="0"/>
              <a:t> máte nárok na pozůstalostní dávku</a:t>
            </a:r>
            <a:r>
              <a:rPr lang="cs-CZ" dirty="0"/>
              <a:t>, avšak musíte splňovat d</a:t>
            </a:r>
            <a:r>
              <a:rPr lang="en-US" dirty="0"/>
              <a:t>alší podmínky.</a:t>
            </a:r>
            <a:r>
              <a:rPr lang="cs-CZ" dirty="0"/>
              <a:t> </a:t>
            </a:r>
            <a:r>
              <a:rPr lang="en-US" dirty="0"/>
              <a:t>Dávku získáte, pokud v den úmrtí vašeho partnera:</a:t>
            </a:r>
          </a:p>
          <a:p>
            <a:pPr marL="0" indent="0" algn="just">
              <a:buNone/>
            </a:pPr>
            <a:r>
              <a:rPr lang="en-US" dirty="0"/>
              <a:t>* p</a:t>
            </a:r>
            <a:r>
              <a:rPr lang="cs-CZ" dirty="0"/>
              <a:t>e</a:t>
            </a:r>
            <a:r>
              <a:rPr lang="en-US" dirty="0"/>
              <a:t>č</a:t>
            </a:r>
            <a:r>
              <a:rPr lang="cs-CZ" dirty="0"/>
              <a:t>ujet</a:t>
            </a:r>
            <a:r>
              <a:rPr lang="en-US" dirty="0"/>
              <a:t>e o vlastní dítě, pěstounské dítě nebo nevlastní dítě</a:t>
            </a:r>
            <a:r>
              <a:rPr lang="cs-CZ" dirty="0"/>
              <a:t>, které j</a:t>
            </a:r>
            <a:r>
              <a:rPr lang="en-US" dirty="0"/>
              <a:t>e mladší 18 let a žije s vámi, popř</a:t>
            </a:r>
            <a:r>
              <a:rPr lang="cs-CZ" dirty="0"/>
              <a:t>ípadě</a:t>
            </a:r>
            <a:endParaRPr lang="en-US" dirty="0"/>
          </a:p>
          <a:p>
            <a:pPr marL="0" indent="0" algn="just">
              <a:buNone/>
            </a:pPr>
            <a:r>
              <a:rPr lang="en-US" dirty="0"/>
              <a:t>* jste </a:t>
            </a:r>
            <a:r>
              <a:rPr lang="cs-CZ" dirty="0"/>
              <a:t>práce </a:t>
            </a:r>
            <a:r>
              <a:rPr lang="en-US" dirty="0"/>
              <a:t>neschopni alespoň ze 45 % a ještě jste nedosáhli věk st</a:t>
            </a:r>
            <a:r>
              <a:rPr lang="cs-CZ" dirty="0"/>
              <a:t>anovený pro odchod do státem zaručeného </a:t>
            </a:r>
            <a:r>
              <a:rPr lang="en-US" dirty="0"/>
              <a:t>důchod</a:t>
            </a:r>
            <a:r>
              <a:rPr lang="cs-CZ" dirty="0"/>
              <a:t>u. </a:t>
            </a:r>
            <a:r>
              <a:rPr lang="en-US" dirty="0"/>
              <a:t>Kromě toho musí být váš partner v den úmrtí pojištěn pro pozůstalostní dávku.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70028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428CC7-9B1A-497F-9FB4-DF3D5BDB0B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68960"/>
            <a:ext cx="9144000" cy="1991360"/>
          </a:xfrm>
        </p:spPr>
        <p:txBody>
          <a:bodyPr/>
          <a:lstStyle/>
          <a:p>
            <a:r>
              <a:rPr lang="nl-NL" dirty="0"/>
              <a:t>Zákonná minimální mzda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B76AD48-5E28-4924-B41F-E146EF2CE2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2560320"/>
            <a:ext cx="9720072" cy="3931920"/>
          </a:xfrm>
        </p:spPr>
        <p:txBody>
          <a:bodyPr>
            <a:normAutofit lnSpcReduction="10000"/>
          </a:bodyPr>
          <a:lstStyle/>
          <a:p>
            <a:r>
              <a:rPr lang="nl-NL" dirty="0"/>
              <a:t>V roce 1970 byl zákon o zákonné minimální mzdě předložen parlamentu a přijat. Formální </a:t>
            </a:r>
            <a:r>
              <a:rPr lang="cs-CZ" dirty="0"/>
              <a:t>aplikace zákona začala </a:t>
            </a:r>
            <a:r>
              <a:rPr lang="nl-NL" dirty="0"/>
              <a:t>v roce 1971, takže zákonná minimální mzda je nyní </a:t>
            </a:r>
            <a:r>
              <a:rPr lang="cs-CZ" dirty="0"/>
              <a:t>uplatňována </a:t>
            </a:r>
            <a:r>
              <a:rPr lang="nl-NL" dirty="0"/>
              <a:t>51 let.</a:t>
            </a:r>
            <a:endParaRPr lang="cs-CZ" dirty="0"/>
          </a:p>
          <a:p>
            <a:r>
              <a:rPr lang="nl-NL" dirty="0"/>
              <a:t>Toto nařízení má velký význam ze dvou důvodů</a:t>
            </a:r>
            <a:r>
              <a:rPr lang="cs-CZ" dirty="0"/>
              <a:t>:</a:t>
            </a:r>
          </a:p>
          <a:p>
            <a:pPr marL="457200" indent="-457200">
              <a:buAutoNum type="arabicPeriod"/>
            </a:pPr>
            <a:r>
              <a:rPr lang="nl-NL" dirty="0"/>
              <a:t>Nikdo nemůže vydělávat méně, než je zákonem stanovená minimální mzda, s výjimkou těch, kteří jsou samostatně výdělečně činní, protože mají právo regulovat svůj vlastní hodinový příjem</a:t>
            </a:r>
            <a:r>
              <a:rPr lang="cs-CZ" dirty="0"/>
              <a:t>.</a:t>
            </a:r>
            <a:endParaRPr lang="nl-NL" dirty="0"/>
          </a:p>
          <a:p>
            <a:pPr marL="457200" indent="-457200">
              <a:buAutoNum type="arabicPeriod"/>
            </a:pPr>
            <a:r>
              <a:rPr lang="cs-CZ" dirty="0"/>
              <a:t>Na z</a:t>
            </a:r>
            <a:r>
              <a:rPr lang="nl-NL" dirty="0"/>
              <a:t>ákonn</a:t>
            </a:r>
            <a:r>
              <a:rPr lang="cs-CZ" dirty="0"/>
              <a:t>ou</a:t>
            </a:r>
            <a:r>
              <a:rPr lang="nl-NL" dirty="0"/>
              <a:t> minimální mzd</a:t>
            </a:r>
            <a:r>
              <a:rPr lang="cs-CZ" dirty="0"/>
              <a:t>u</a:t>
            </a:r>
            <a:r>
              <a:rPr lang="nl-NL" dirty="0"/>
              <a:t> </a:t>
            </a:r>
            <a:r>
              <a:rPr lang="cs-CZ" dirty="0"/>
              <a:t>jsou</a:t>
            </a:r>
            <a:r>
              <a:rPr lang="nl-NL" dirty="0"/>
              <a:t> </a:t>
            </a:r>
            <a:r>
              <a:rPr lang="cs-CZ" dirty="0"/>
              <a:t>navázány </a:t>
            </a:r>
            <a:r>
              <a:rPr lang="nl-NL" dirty="0"/>
              <a:t>všechny ostatní </a:t>
            </a:r>
            <a:r>
              <a:rPr lang="cs-CZ" dirty="0"/>
              <a:t>dávky.</a:t>
            </a:r>
          </a:p>
          <a:p>
            <a:r>
              <a:rPr lang="pl-PL" dirty="0"/>
              <a:t>Osaměle žijící osoba má v zásadě nárok na 70 % zákonné minimální mzdy.</a:t>
            </a:r>
          </a:p>
          <a:p>
            <a:r>
              <a:rPr lang="cs-CZ" dirty="0"/>
              <a:t>Osamělý rodič (sa</a:t>
            </a:r>
            <a:r>
              <a:rPr lang="pt-BR" dirty="0"/>
              <a:t>moživitel</a:t>
            </a:r>
            <a:r>
              <a:rPr lang="cs-CZ" dirty="0"/>
              <a:t>)</a:t>
            </a:r>
            <a:r>
              <a:rPr lang="pt-BR" dirty="0"/>
              <a:t> </a:t>
            </a:r>
            <a:r>
              <a:rPr lang="pl-PL" dirty="0"/>
              <a:t>má nárok </a:t>
            </a:r>
            <a:r>
              <a:rPr lang="pt-BR" dirty="0"/>
              <a:t>na 90 % a rodina na 100 %</a:t>
            </a:r>
            <a:r>
              <a:rPr lang="pl-PL" dirty="0"/>
              <a:t> zákonné minimální mzdy</a:t>
            </a:r>
            <a:r>
              <a:rPr lang="pt-BR" dirty="0"/>
              <a:t>.</a:t>
            </a:r>
            <a:endParaRPr lang="nl-NL" dirty="0"/>
          </a:p>
          <a:p>
            <a:r>
              <a:rPr lang="nl-NL" dirty="0"/>
              <a:t>U sociální pomoci se tyto údaje mohou poněkud lišit.</a:t>
            </a:r>
          </a:p>
          <a:p>
            <a:endParaRPr lang="nl-NL" dirty="0"/>
          </a:p>
          <a:p>
            <a:endParaRPr lang="nl-NL" dirty="0"/>
          </a:p>
          <a:p>
            <a:pPr marL="457200" indent="-457200">
              <a:buAutoNum type="arabicPeriod"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2082005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Univers">
  <a:themeElements>
    <a:clrScheme name="Gradient">
      <a:dk1>
        <a:sysClr val="windowText" lastClr="000000"/>
      </a:dk1>
      <a:lt1>
        <a:sysClr val="window" lastClr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8167051_TF89338750_Win32" id="{15EF5039-B647-49B9-A5C7-947E234F88D5}" vid="{8D00335E-CC39-4EF9-8775-92925C68C947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ABC329F5-30EE-4BF7-AA2A-B837B51416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C8E00D1-8EA3-4E42-801D-0253E1EAFC2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9919F73-B6C2-4A43-95E2-833EC48925FE}">
  <ds:schemaRefs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16c05727-aa75-4e4a-9b5f-8a80a1165891"/>
    <ds:schemaRef ds:uri="http://purl.org/dc/dcmitype/"/>
    <ds:schemaRef ds:uri="71af3243-3dd4-4a8d-8c0d-dd76da1f02a5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{D3E88630-64DB-4E5B-8D1C-D8EBB1DA1154}tf89338750_win32</Template>
  <TotalTime>1391</TotalTime>
  <Words>1789</Words>
  <Application>Microsoft Office PowerPoint</Application>
  <PresentationFormat>Širokoúhlá obrazovka</PresentationFormat>
  <Paragraphs>124</Paragraphs>
  <Slides>19</Slides>
  <Notes>11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3" baseType="lpstr">
      <vt:lpstr>Arial</vt:lpstr>
      <vt:lpstr>Calibri</vt:lpstr>
      <vt:lpstr>Univers</vt:lpstr>
      <vt:lpstr>GradientUnivers</vt:lpstr>
      <vt:lpstr>sociÁlNÍ systÉm V Nizozemsku</vt:lpstr>
      <vt:lpstr>POČÁTEK</vt:lpstr>
      <vt:lpstr>Zákon o starobních důchodech</vt:lpstr>
      <vt:lpstr>SociÁlNÍ POMOC</vt:lpstr>
      <vt:lpstr>Podpora v nezaměstnanosti</vt:lpstr>
      <vt:lpstr>Není nárok na podporu v nezaměstnanosti</vt:lpstr>
      <vt:lpstr>Zákon o práci a příjmech podle pracovní kapaciy</vt:lpstr>
      <vt:lpstr>Zákon o pozůstalých příbuzných</vt:lpstr>
      <vt:lpstr>Zákonná minimální mzda</vt:lpstr>
      <vt:lpstr>ČÁSTKY Minimální mzdY</vt:lpstr>
      <vt:lpstr>ČÁSTKY StátEM ZARUČENÉHO důchodU</vt:lpstr>
      <vt:lpstr>ČÁSTKY minimálníHO příjmU</vt:lpstr>
      <vt:lpstr>MINIMÁLNÍ PŘÍJEM</vt:lpstr>
      <vt:lpstr>Podle Úřadu pro sociální a kulturní plánování žije v chudobě více než 1 milion lidí</vt:lpstr>
      <vt:lpstr>Nezaměstnanost, OSVČ, flexibilní práce</vt:lpstr>
      <vt:lpstr>Doplňkové příspěvky</vt:lpstr>
      <vt:lpstr>Jiné předpisy</vt:lpstr>
      <vt:lpstr>Subsidiarita</vt:lpstr>
      <vt:lpstr>DĚKUJI VÁM ZA VAŠI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social system of the netherlands</dc:title>
  <dc:creator>Jo Bothmer</dc:creator>
  <cp:lastModifiedBy>Karel</cp:lastModifiedBy>
  <cp:revision>56</cp:revision>
  <dcterms:created xsi:type="dcterms:W3CDTF">2022-03-31T10:48:17Z</dcterms:created>
  <dcterms:modified xsi:type="dcterms:W3CDTF">2022-05-16T23:28:43Z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