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1"/>
  </p:notesMasterIdLst>
  <p:sldIdLst>
    <p:sldId id="261" r:id="rId6"/>
    <p:sldId id="267" r:id="rId7"/>
    <p:sldId id="281" r:id="rId8"/>
    <p:sldId id="263" r:id="rId9"/>
    <p:sldId id="259" r:id="rId10"/>
    <p:sldId id="282" r:id="rId11"/>
    <p:sldId id="270" r:id="rId12"/>
    <p:sldId id="284" r:id="rId13"/>
    <p:sldId id="285" r:id="rId14"/>
    <p:sldId id="286" r:id="rId15"/>
    <p:sldId id="273" r:id="rId16"/>
    <p:sldId id="271" r:id="rId17"/>
    <p:sldId id="272" r:id="rId18"/>
    <p:sldId id="278" r:id="rId19"/>
    <p:sldId id="260" r:id="rId20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6392"/>
  </p:normalViewPr>
  <p:slideViewPr>
    <p:cSldViewPr snapToGrid="0" snapToObjects="1">
      <p:cViewPr varScale="1">
        <p:scale>
          <a:sx n="71" d="100"/>
          <a:sy n="71" d="100"/>
        </p:scale>
        <p:origin x="1205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7D3D9-189C-9E4C-9C46-35CB74EDD37E}" type="datetimeFigureOut">
              <a:rPr lang="nl-NL" smtClean="0"/>
              <a:t>11-5-2022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F5728-EC5E-5E41-BC21-2181E4E680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7273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SUA – ( Strong out of </a:t>
            </a:r>
            <a:r>
              <a:rPr lang="nl-NL" dirty="0" err="1"/>
              <a:t>Poverty</a:t>
            </a:r>
            <a:r>
              <a:rPr lang="nl-NL" dirty="0"/>
              <a:t>) Approach  </a:t>
            </a:r>
            <a:r>
              <a:rPr lang="nl-NL" dirty="0" err="1"/>
              <a:t>to</a:t>
            </a:r>
            <a:r>
              <a:rPr lang="nl-NL" dirty="0"/>
              <a:t> break </a:t>
            </a:r>
            <a:r>
              <a:rPr lang="nl-NL" dirty="0" err="1"/>
              <a:t>through</a:t>
            </a:r>
            <a:r>
              <a:rPr lang="nl-NL" dirty="0"/>
              <a:t> </a:t>
            </a:r>
            <a:r>
              <a:rPr lang="nl-NL" dirty="0" err="1"/>
              <a:t>poverty</a:t>
            </a:r>
            <a:r>
              <a:rPr lang="nl-NL" dirty="0"/>
              <a:t> </a:t>
            </a:r>
            <a:r>
              <a:rPr lang="nl-NL" b="1" i="1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people</a:t>
            </a:r>
            <a:r>
              <a:rPr lang="nl-NL" dirty="0"/>
              <a:t> </a:t>
            </a:r>
            <a:r>
              <a:rPr lang="nl-NL" dirty="0" err="1"/>
              <a:t>who</a:t>
            </a:r>
            <a:r>
              <a:rPr lang="nl-NL" dirty="0"/>
              <a:t> are </a:t>
            </a:r>
            <a:r>
              <a:rPr lang="nl-NL" dirty="0" err="1"/>
              <a:t>affected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poverty</a:t>
            </a:r>
            <a:r>
              <a:rPr lang="nl-NL" dirty="0"/>
              <a:t>. </a:t>
            </a:r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paid</a:t>
            </a:r>
            <a:r>
              <a:rPr lang="nl-NL" dirty="0"/>
              <a:t> </a:t>
            </a:r>
            <a:r>
              <a:rPr lang="nl-NL" dirty="0" err="1"/>
              <a:t>work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educated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qualified</a:t>
            </a:r>
            <a:r>
              <a:rPr lang="nl-NL" dirty="0"/>
              <a:t> </a:t>
            </a:r>
            <a:r>
              <a:rPr lang="nl-NL" dirty="0" err="1"/>
              <a:t>people</a:t>
            </a:r>
            <a:r>
              <a:rPr lang="nl-NL" dirty="0"/>
              <a:t>: experts of ( </a:t>
            </a:r>
            <a:r>
              <a:rPr lang="nl-NL" dirty="0" err="1"/>
              <a:t>generation</a:t>
            </a:r>
            <a:r>
              <a:rPr lang="nl-NL" dirty="0"/>
              <a:t>) </a:t>
            </a:r>
            <a:r>
              <a:rPr lang="nl-NL" dirty="0" err="1"/>
              <a:t>poverty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social</a:t>
            </a:r>
            <a:r>
              <a:rPr lang="nl-NL" dirty="0"/>
              <a:t> </a:t>
            </a:r>
            <a:r>
              <a:rPr lang="nl-NL" dirty="0" err="1"/>
              <a:t>exclusion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F5728-EC5E-5E41-BC21-2181E4E680E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0475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Cost</a:t>
            </a:r>
            <a:r>
              <a:rPr lang="nl-NL" dirty="0"/>
              <a:t>-benefit analysis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F5728-EC5E-5E41-BC21-2181E4E680E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1433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 err="1"/>
              <a:t>Conservative</a:t>
            </a:r>
            <a:r>
              <a:rPr lang="nl-NL" dirty="0"/>
              <a:t>  </a:t>
            </a:r>
            <a:r>
              <a:rPr lang="nl-NL" dirty="0" err="1"/>
              <a:t>estimation</a:t>
            </a:r>
            <a:r>
              <a:rPr lang="nl-NL" dirty="0"/>
              <a:t>: 1 on 3 euro’s</a:t>
            </a:r>
          </a:p>
          <a:p>
            <a:r>
              <a:rPr lang="nl-NL" dirty="0" err="1"/>
              <a:t>Realistic</a:t>
            </a:r>
            <a:r>
              <a:rPr lang="nl-NL" dirty="0"/>
              <a:t>: 1 more </a:t>
            </a:r>
            <a:r>
              <a:rPr lang="nl-NL" dirty="0" err="1"/>
              <a:t>then</a:t>
            </a:r>
            <a:r>
              <a:rPr lang="nl-NL" dirty="0"/>
              <a:t> 4 euro’s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F5728-EC5E-5E41-BC21-2181E4E680E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9285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Beenefits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Productionvalue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12 of 24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immediatly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employment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conservative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Beside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expectation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6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Economization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of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security benefits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QALY –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Adjusted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Life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health –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granted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Volunteer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without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employent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Decreasing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crimes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nuisanceDaling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Economization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housingbenefits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savings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healthcare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restructuring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effect on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environment zorgkosten, – easy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Workers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but no hard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expectations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 noemen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Niet meegenomen is effecten op generaties op langere termijn </a:t>
            </a: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de betekenis voor andere klanten in werk ..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F5728-EC5E-5E41-BC21-2181E4E680E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547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Who</a:t>
            </a:r>
            <a:r>
              <a:rPr lang="nl-NL" dirty="0"/>
              <a:t> are we?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F5728-EC5E-5E41-BC21-2181E4E680E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8393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These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thoughts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was </a:t>
            </a:r>
            <a:r>
              <a:rPr lang="nl-NL" dirty="0" err="1"/>
              <a:t>the</a:t>
            </a:r>
            <a:r>
              <a:rPr lang="nl-NL" dirty="0"/>
              <a:t> start </a:t>
            </a:r>
            <a:r>
              <a:rPr lang="nl-NL" dirty="0" err="1"/>
              <a:t>to</a:t>
            </a:r>
            <a:r>
              <a:rPr lang="nl-NL" dirty="0"/>
              <a:t> make a point of </a:t>
            </a:r>
            <a:r>
              <a:rPr lang="nl-NL" dirty="0" err="1"/>
              <a:t>poverty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work</a:t>
            </a:r>
            <a:r>
              <a:rPr lang="nl-NL" dirty="0"/>
              <a:t> </a:t>
            </a:r>
            <a:r>
              <a:rPr lang="nl-NL" dirty="0" err="1"/>
              <a:t>together</a:t>
            </a:r>
            <a:r>
              <a:rPr lang="nl-NL" dirty="0"/>
              <a:t> </a:t>
            </a:r>
            <a:r>
              <a:rPr lang="nl-NL" b="1" i="1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people</a:t>
            </a:r>
            <a:r>
              <a:rPr lang="nl-NL" dirty="0"/>
              <a:t> </a:t>
            </a:r>
            <a:r>
              <a:rPr lang="nl-NL" dirty="0" err="1"/>
              <a:t>who</a:t>
            </a:r>
            <a:r>
              <a:rPr lang="nl-NL" dirty="0"/>
              <a:t> are </a:t>
            </a:r>
            <a:r>
              <a:rPr lang="nl-NL" dirty="0" err="1"/>
              <a:t>affected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it. </a:t>
            </a:r>
          </a:p>
          <a:p>
            <a:r>
              <a:rPr lang="nl-NL" dirty="0" err="1"/>
              <a:t>Injustice</a:t>
            </a:r>
            <a:r>
              <a:rPr lang="nl-NL" dirty="0"/>
              <a:t>, systems, stress… The </a:t>
            </a:r>
            <a:r>
              <a:rPr lang="nl-NL" dirty="0" err="1"/>
              <a:t>complexity</a:t>
            </a:r>
            <a:r>
              <a:rPr lang="nl-NL" dirty="0"/>
              <a:t> is large.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F5728-EC5E-5E41-BC21-2181E4E680E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9684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MISSION:...</a:t>
            </a:r>
            <a:r>
              <a:rPr lang="nl-NL" b="1" dirty="0"/>
              <a:t> </a:t>
            </a:r>
            <a:r>
              <a:rPr lang="nl-NL" b="1" dirty="0" err="1"/>
              <a:t>Breaking</a:t>
            </a:r>
            <a:r>
              <a:rPr lang="nl-NL" b="1" dirty="0"/>
              <a:t> </a:t>
            </a:r>
            <a:r>
              <a:rPr lang="nl-NL" b="1" dirty="0" err="1"/>
              <a:t>with</a:t>
            </a:r>
            <a:r>
              <a:rPr lang="nl-NL" b="1" dirty="0"/>
              <a:t> </a:t>
            </a:r>
            <a:r>
              <a:rPr lang="nl-NL" b="1" dirty="0" err="1"/>
              <a:t>poverty</a:t>
            </a:r>
            <a:r>
              <a:rPr lang="nl-NL" b="1" dirty="0"/>
              <a:t> </a:t>
            </a:r>
            <a:r>
              <a:rPr lang="nl-NL" b="1" i="1" u="sng" dirty="0" err="1"/>
              <a:t>with</a:t>
            </a:r>
            <a:r>
              <a:rPr lang="nl-NL" b="1" i="1" u="sng" dirty="0"/>
              <a:t> </a:t>
            </a:r>
            <a:r>
              <a:rPr lang="nl-NL" b="1" dirty="0" err="1"/>
              <a:t>the</a:t>
            </a:r>
            <a:r>
              <a:rPr lang="nl-NL" b="1" dirty="0"/>
              <a:t> </a:t>
            </a:r>
            <a:r>
              <a:rPr lang="nl-NL" b="1" dirty="0" err="1"/>
              <a:t>people</a:t>
            </a:r>
            <a:r>
              <a:rPr lang="nl-NL" b="1" dirty="0"/>
              <a:t> </a:t>
            </a:r>
            <a:r>
              <a:rPr lang="nl-NL" b="1" dirty="0" err="1"/>
              <a:t>affected</a:t>
            </a:r>
            <a:r>
              <a:rPr lang="nl-NL" b="1" dirty="0"/>
              <a:t> </a:t>
            </a:r>
            <a:r>
              <a:rPr lang="nl-NL" b="1" dirty="0" err="1"/>
              <a:t>by</a:t>
            </a:r>
            <a:r>
              <a:rPr lang="nl-NL" b="1" dirty="0"/>
              <a:t> </a:t>
            </a:r>
            <a:r>
              <a:rPr lang="nl-NL" b="1" dirty="0" err="1"/>
              <a:t>it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DBA6E-8C36-0E4C-9508-8A33A1E91A9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4976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Poverty</a:t>
            </a:r>
            <a:r>
              <a:rPr lang="nl-NL" dirty="0"/>
              <a:t> is more </a:t>
            </a:r>
            <a:r>
              <a:rPr lang="nl-NL" dirty="0" err="1"/>
              <a:t>then</a:t>
            </a:r>
            <a:r>
              <a:rPr lang="nl-NL" dirty="0"/>
              <a:t> a </a:t>
            </a:r>
            <a:r>
              <a:rPr lang="nl-NL" dirty="0" err="1"/>
              <a:t>lack</a:t>
            </a:r>
            <a:r>
              <a:rPr lang="nl-NL" dirty="0"/>
              <a:t> of money. It does </a:t>
            </a:r>
            <a:r>
              <a:rPr lang="nl-NL" dirty="0" err="1"/>
              <a:t>something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inner</a:t>
            </a:r>
            <a:r>
              <a:rPr lang="nl-NL" dirty="0"/>
              <a:t> </a:t>
            </a:r>
            <a:r>
              <a:rPr lang="nl-NL" dirty="0" err="1"/>
              <a:t>child</a:t>
            </a:r>
            <a:r>
              <a:rPr lang="nl-NL" dirty="0"/>
              <a:t>,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harmed</a:t>
            </a:r>
            <a:r>
              <a:rPr lang="nl-NL" dirty="0"/>
              <a:t> </a:t>
            </a:r>
            <a:r>
              <a:rPr lang="nl-NL" dirty="0" err="1"/>
              <a:t>inside.It</a:t>
            </a:r>
            <a:r>
              <a:rPr lang="nl-NL" dirty="0"/>
              <a:t> is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excluding</a:t>
            </a:r>
            <a:r>
              <a:rPr lang="nl-NL" dirty="0"/>
              <a:t> </a:t>
            </a:r>
            <a:r>
              <a:rPr lang="nl-NL" dirty="0" err="1"/>
              <a:t>mechanisms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inherited</a:t>
            </a:r>
            <a:r>
              <a:rPr lang="nl-NL" dirty="0"/>
              <a:t> </a:t>
            </a:r>
            <a:r>
              <a:rPr lang="nl-NL" dirty="0" err="1"/>
              <a:t>patterns</a:t>
            </a:r>
            <a:r>
              <a:rPr lang="nl-NL" dirty="0"/>
              <a:t>. </a:t>
            </a:r>
          </a:p>
          <a:p>
            <a:r>
              <a:rPr lang="nl-NL" dirty="0" err="1"/>
              <a:t>Aswell</a:t>
            </a:r>
            <a:r>
              <a:rPr lang="nl-NL" dirty="0"/>
              <a:t> </a:t>
            </a:r>
            <a:r>
              <a:rPr lang="nl-NL" dirty="0" err="1"/>
              <a:t>social</a:t>
            </a:r>
            <a:r>
              <a:rPr lang="nl-NL" dirty="0"/>
              <a:t> </a:t>
            </a:r>
            <a:r>
              <a:rPr lang="nl-NL" dirty="0" err="1"/>
              <a:t>emotionally</a:t>
            </a:r>
            <a:r>
              <a:rPr lang="nl-NL" dirty="0"/>
              <a:t> </a:t>
            </a:r>
            <a:r>
              <a:rPr lang="nl-NL" dirty="0" err="1"/>
              <a:t>poverty</a:t>
            </a:r>
            <a:r>
              <a:rPr lang="nl-NL" dirty="0"/>
              <a:t>.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there</a:t>
            </a:r>
            <a:r>
              <a:rPr lang="nl-NL" dirty="0"/>
              <a:t> is more </a:t>
            </a:r>
            <a:r>
              <a:rPr lang="nl-NL" dirty="0" err="1"/>
              <a:t>knowledge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poverty</a:t>
            </a:r>
            <a:r>
              <a:rPr lang="nl-NL" dirty="0"/>
              <a:t> /  </a:t>
            </a:r>
            <a:r>
              <a:rPr lang="nl-NL" dirty="0" err="1"/>
              <a:t>chronical</a:t>
            </a:r>
            <a:r>
              <a:rPr lang="nl-NL" dirty="0"/>
              <a:t> stress  (</a:t>
            </a:r>
            <a:r>
              <a:rPr lang="nl-NL" dirty="0" err="1"/>
              <a:t>early</a:t>
            </a:r>
            <a:r>
              <a:rPr lang="nl-NL" dirty="0"/>
              <a:t> life stress)  does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health - </a:t>
            </a:r>
            <a:r>
              <a:rPr lang="nl-NL" dirty="0" err="1"/>
              <a:t>brain</a:t>
            </a:r>
            <a:r>
              <a:rPr lang="nl-NL" dirty="0"/>
              <a:t> development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hormones</a:t>
            </a:r>
            <a:r>
              <a:rPr lang="nl-NL" dirty="0"/>
              <a:t> in survival mode.</a:t>
            </a:r>
          </a:p>
          <a:p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wordcloud</a:t>
            </a:r>
            <a:r>
              <a:rPr lang="nl-NL" dirty="0"/>
              <a:t> is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poverty</a:t>
            </a:r>
            <a:r>
              <a:rPr lang="nl-NL" dirty="0"/>
              <a:t> is </a:t>
            </a:r>
            <a:r>
              <a:rPr lang="nl-NL" dirty="0" err="1"/>
              <a:t>according</a:t>
            </a:r>
            <a:r>
              <a:rPr lang="nl-NL" dirty="0"/>
              <a:t> a class in Drenthe.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poverty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gets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personal development . As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mother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F5728-EC5E-5E41-BC21-2181E4E680E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6658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Started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East of Groningen </a:t>
            </a:r>
            <a:r>
              <a:rPr lang="nl-NL" dirty="0" err="1"/>
              <a:t>and</a:t>
            </a:r>
            <a:r>
              <a:rPr lang="nl-NL" dirty="0"/>
              <a:t> Utrecht/Asterdam. </a:t>
            </a:r>
            <a:r>
              <a:rPr lang="nl-NL" dirty="0" err="1"/>
              <a:t>Now</a:t>
            </a:r>
            <a:r>
              <a:rPr lang="nl-NL" dirty="0"/>
              <a:t> we are a  </a:t>
            </a:r>
            <a:r>
              <a:rPr lang="nl-NL" dirty="0" err="1"/>
              <a:t>national</a:t>
            </a:r>
            <a:r>
              <a:rPr lang="nl-NL" dirty="0"/>
              <a:t> Centre of Expertise.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F5728-EC5E-5E41-BC21-2181E4E680E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2202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 field of expert </a:t>
            </a:r>
            <a:r>
              <a:rPr lang="nl-NL" dirty="0" err="1"/>
              <a:t>worker</a:t>
            </a:r>
            <a:r>
              <a:rPr lang="nl-NL" dirty="0"/>
              <a:t> (EW) positioning next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another</a:t>
            </a:r>
            <a:r>
              <a:rPr lang="nl-NL" dirty="0"/>
              <a:t> professional in a different </a:t>
            </a:r>
            <a:r>
              <a:rPr lang="nl-NL" dirty="0" err="1"/>
              <a:t>dicipline</a:t>
            </a:r>
            <a:r>
              <a:rPr lang="nl-NL" dirty="0"/>
              <a:t>. </a:t>
            </a:r>
          </a:p>
          <a:p>
            <a:r>
              <a:rPr lang="nl-NL" dirty="0"/>
              <a:t>The </a:t>
            </a:r>
            <a:r>
              <a:rPr lang="nl-NL" dirty="0" err="1"/>
              <a:t>reason</a:t>
            </a:r>
            <a:r>
              <a:rPr lang="nl-NL" dirty="0"/>
              <a:t> of </a:t>
            </a:r>
            <a:r>
              <a:rPr lang="nl-NL" dirty="0" err="1"/>
              <a:t>this</a:t>
            </a:r>
            <a:r>
              <a:rPr lang="nl-NL" dirty="0"/>
              <a:t> camera </a:t>
            </a:r>
            <a:r>
              <a:rPr lang="nl-NL" dirty="0" err="1"/>
              <a:t>tripot</a:t>
            </a:r>
            <a:r>
              <a:rPr lang="nl-NL" dirty="0"/>
              <a:t> is </a:t>
            </a:r>
            <a:r>
              <a:rPr lang="nl-NL" dirty="0" err="1"/>
              <a:t>those</a:t>
            </a:r>
            <a:r>
              <a:rPr lang="nl-NL" dirty="0"/>
              <a:t> </a:t>
            </a:r>
            <a:r>
              <a:rPr lang="nl-NL" dirty="0" err="1"/>
              <a:t>three</a:t>
            </a:r>
            <a:r>
              <a:rPr lang="nl-NL" dirty="0"/>
              <a:t> </a:t>
            </a:r>
            <a:r>
              <a:rPr lang="nl-NL" dirty="0" err="1"/>
              <a:t>equals</a:t>
            </a:r>
            <a:r>
              <a:rPr lang="nl-NL" dirty="0"/>
              <a:t> </a:t>
            </a:r>
            <a:r>
              <a:rPr lang="nl-NL" dirty="0" err="1"/>
              <a:t>connecting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right view </a:t>
            </a:r>
            <a:r>
              <a:rPr lang="nl-NL" dirty="0" err="1"/>
              <a:t>and</a:t>
            </a:r>
            <a:r>
              <a:rPr lang="nl-NL" dirty="0"/>
              <a:t> approach.</a:t>
            </a:r>
          </a:p>
          <a:p>
            <a:r>
              <a:rPr lang="nl-NL" dirty="0"/>
              <a:t>Practical </a:t>
            </a:r>
            <a:r>
              <a:rPr lang="nl-NL" dirty="0" err="1"/>
              <a:t>knowlede</a:t>
            </a:r>
            <a:r>
              <a:rPr lang="nl-NL" dirty="0"/>
              <a:t> – </a:t>
            </a:r>
            <a:r>
              <a:rPr lang="nl-NL" dirty="0" err="1"/>
              <a:t>experiental</a:t>
            </a:r>
            <a:r>
              <a:rPr lang="nl-NL" dirty="0"/>
              <a:t> </a:t>
            </a:r>
            <a:r>
              <a:rPr lang="nl-NL" dirty="0" err="1"/>
              <a:t>knowledge</a:t>
            </a:r>
            <a:r>
              <a:rPr lang="nl-NL" dirty="0"/>
              <a:t> – </a:t>
            </a:r>
            <a:r>
              <a:rPr lang="nl-NL" dirty="0" err="1"/>
              <a:t>scientific</a:t>
            </a:r>
            <a:r>
              <a:rPr lang="nl-NL" dirty="0"/>
              <a:t> </a:t>
            </a:r>
            <a:r>
              <a:rPr lang="nl-NL" dirty="0" err="1"/>
              <a:t>knowledge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F5728-EC5E-5E41-BC21-2181E4E680E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170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  </a:t>
            </a:r>
            <a:r>
              <a:rPr lang="nl-NL" dirty="0" err="1"/>
              <a:t>experience</a:t>
            </a:r>
            <a:r>
              <a:rPr lang="nl-NL" dirty="0"/>
              <a:t> </a:t>
            </a:r>
            <a:r>
              <a:rPr lang="nl-NL" dirty="0" err="1"/>
              <a:t>workers</a:t>
            </a:r>
            <a:r>
              <a:rPr lang="nl-NL" dirty="0"/>
              <a:t> are </a:t>
            </a:r>
            <a:r>
              <a:rPr lang="nl-NL" dirty="0" err="1"/>
              <a:t>employable</a:t>
            </a:r>
            <a:r>
              <a:rPr lang="nl-NL" dirty="0"/>
              <a:t> in a lot of different fields.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F5728-EC5E-5E41-BC21-2181E4E680E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3331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5F5728-EC5E-5E41-BC21-2181E4E680E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2739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177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4857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922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0486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8604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18604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415672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891074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614746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39594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181484"/>
            <a:ext cx="5486400" cy="6295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1291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147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2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2" r:id="rId4"/>
    <p:sldLayoutId id="2147483654" r:id="rId5"/>
    <p:sldLayoutId id="2147483657" r:id="rId6"/>
    <p:sldLayoutId id="2147483661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file:////var/folders/v7/b1q67pcj71d49xb2bdmh6wdh0000gn/T/com.microsoft.Word/WebArchiveCopyPasteTempFiles/page27image5655944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file:////var/folders/v7/b1q67pcj71d49xb2bdmh6wdh0000gn/T/com.microsoft.Word/WebArchiveCopyPasteTempFiles/page35image56517568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922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7C753-9BB9-DA4C-4DE7-F7ACFE9B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32647"/>
          </a:xfrm>
        </p:spPr>
        <p:txBody>
          <a:bodyPr/>
          <a:lstStyle/>
          <a:p>
            <a:r>
              <a:rPr lang="nl-NL" sz="3600" dirty="0"/>
              <a:t>The effect of </a:t>
            </a:r>
            <a:r>
              <a:rPr lang="nl-NL" sz="3600" dirty="0" err="1"/>
              <a:t>experience</a:t>
            </a:r>
            <a:r>
              <a:rPr lang="nl-NL" sz="3600" dirty="0"/>
              <a:t> </a:t>
            </a:r>
            <a:r>
              <a:rPr lang="nl-NL" sz="3600" dirty="0" err="1"/>
              <a:t>work</a:t>
            </a:r>
            <a:r>
              <a:rPr lang="nl-NL" sz="3600" dirty="0"/>
              <a:t> in </a:t>
            </a:r>
            <a:r>
              <a:rPr lang="nl-NL" sz="3600" dirty="0" err="1"/>
              <a:t>poverty</a:t>
            </a:r>
            <a:r>
              <a:rPr lang="nl-NL" sz="3600" dirty="0"/>
              <a:t> </a:t>
            </a:r>
            <a:r>
              <a:rPr lang="nl-NL" sz="3600" dirty="0" err="1"/>
              <a:t>and</a:t>
            </a:r>
            <a:r>
              <a:rPr lang="nl-NL" sz="3600" dirty="0"/>
              <a:t> </a:t>
            </a:r>
            <a:r>
              <a:rPr lang="nl-NL" sz="3600" dirty="0" err="1"/>
              <a:t>social</a:t>
            </a:r>
            <a:r>
              <a:rPr lang="nl-NL" sz="3600" dirty="0"/>
              <a:t> </a:t>
            </a:r>
            <a:r>
              <a:rPr lang="nl-NL" sz="3600" dirty="0" err="1"/>
              <a:t>exclusion</a:t>
            </a:r>
            <a:endParaRPr lang="nl-NL" sz="3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4D17E6-036B-8E7E-3D50-EF9BB68A5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0616"/>
            <a:ext cx="8331798" cy="4221823"/>
          </a:xfrm>
        </p:spPr>
        <p:txBody>
          <a:bodyPr/>
          <a:lstStyle/>
          <a:p>
            <a:pPr marL="0" indent="0">
              <a:buNone/>
            </a:pPr>
            <a:endParaRPr lang="nl-NL" sz="3600" dirty="0"/>
          </a:p>
          <a:p>
            <a:pPr marL="0" indent="0">
              <a:buNone/>
            </a:pPr>
            <a:endParaRPr lang="nl-NL" sz="2800" dirty="0"/>
          </a:p>
          <a:p>
            <a:pPr marL="514350" indent="-514350">
              <a:buFont typeface="+mj-lt"/>
              <a:buAutoNum type="arabicPeriod"/>
            </a:pPr>
            <a:r>
              <a:rPr lang="nl-NL" sz="2800" dirty="0"/>
              <a:t>For </a:t>
            </a:r>
            <a:r>
              <a:rPr lang="nl-NL" sz="2800" dirty="0" err="1"/>
              <a:t>the</a:t>
            </a:r>
            <a:r>
              <a:rPr lang="nl-NL" sz="2800" dirty="0"/>
              <a:t> person her/</a:t>
            </a:r>
            <a:r>
              <a:rPr lang="nl-NL" sz="2800" dirty="0" err="1"/>
              <a:t>himself</a:t>
            </a:r>
            <a:endParaRPr lang="nl-NL" sz="2800" dirty="0"/>
          </a:p>
          <a:p>
            <a:pPr marL="514350" indent="-514350">
              <a:buFont typeface="+mj-lt"/>
              <a:buAutoNum type="arabicPeriod"/>
            </a:pPr>
            <a:r>
              <a:rPr lang="nl-NL" sz="2800" dirty="0"/>
              <a:t>For </a:t>
            </a:r>
            <a:r>
              <a:rPr lang="nl-NL" sz="2800" dirty="0" err="1"/>
              <a:t>their</a:t>
            </a:r>
            <a:r>
              <a:rPr lang="nl-NL" sz="2800" dirty="0"/>
              <a:t> environment (</a:t>
            </a:r>
            <a:r>
              <a:rPr lang="nl-NL" sz="2800" dirty="0" err="1"/>
              <a:t>children,family,friends</a:t>
            </a:r>
            <a:r>
              <a:rPr lang="nl-NL" sz="2800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dirty="0"/>
              <a:t>For </a:t>
            </a:r>
            <a:r>
              <a:rPr lang="nl-NL" sz="2800" dirty="0" err="1"/>
              <a:t>other</a:t>
            </a:r>
            <a:r>
              <a:rPr lang="nl-NL" sz="2800" dirty="0"/>
              <a:t> </a:t>
            </a:r>
            <a:r>
              <a:rPr lang="nl-NL" sz="2800" dirty="0" err="1"/>
              <a:t>people</a:t>
            </a:r>
            <a:r>
              <a:rPr lang="nl-NL" sz="2800" dirty="0"/>
              <a:t> living in </a:t>
            </a:r>
            <a:r>
              <a:rPr lang="nl-NL" sz="2800" dirty="0" err="1"/>
              <a:t>poverty</a:t>
            </a:r>
            <a:r>
              <a:rPr lang="nl-NL" sz="2800" dirty="0"/>
              <a:t>( </a:t>
            </a:r>
            <a:r>
              <a:rPr lang="nl-NL" sz="2800" dirty="0" err="1"/>
              <a:t>from</a:t>
            </a:r>
            <a:r>
              <a:rPr lang="nl-NL" sz="2800" dirty="0"/>
              <a:t> </a:t>
            </a:r>
            <a:r>
              <a:rPr lang="nl-NL" sz="2800" dirty="0" err="1"/>
              <a:t>work</a:t>
            </a:r>
            <a:r>
              <a:rPr lang="nl-NL" sz="2800" dirty="0"/>
              <a:t>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400" dirty="0" err="1"/>
              <a:t>Better</a:t>
            </a:r>
            <a:r>
              <a:rPr lang="nl-NL" sz="2400" dirty="0"/>
              <a:t> </a:t>
            </a:r>
            <a:r>
              <a:rPr lang="nl-NL" sz="2400" dirty="0" err="1"/>
              <a:t>approachable</a:t>
            </a:r>
            <a:endParaRPr lang="nl-NL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400" dirty="0" err="1"/>
              <a:t>Giving</a:t>
            </a:r>
            <a:r>
              <a:rPr lang="nl-NL" sz="2400" dirty="0"/>
              <a:t> </a:t>
            </a:r>
            <a:r>
              <a:rPr lang="nl-NL" sz="2400" dirty="0" err="1"/>
              <a:t>insight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professionals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dirty="0"/>
              <a:t>Change of system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3286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8AC23-DD34-2345-B88D-54666C764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23728" cy="1043174"/>
          </a:xfrm>
        </p:spPr>
        <p:txBody>
          <a:bodyPr/>
          <a:lstStyle/>
          <a:p>
            <a:r>
              <a:rPr lang="nl-NL" sz="3200" dirty="0"/>
              <a:t>Impact- en MKBA </a:t>
            </a:r>
            <a:r>
              <a:rPr lang="nl-NL" sz="3200" dirty="0" err="1"/>
              <a:t>investigation</a:t>
            </a:r>
            <a:br>
              <a:rPr lang="nl-NL" sz="3200" dirty="0"/>
            </a:br>
            <a:r>
              <a:rPr lang="nl-NL" sz="2800" dirty="0"/>
              <a:t>door ‘Alexander </a:t>
            </a:r>
            <a:r>
              <a:rPr lang="nl-NL" sz="2800" dirty="0" err="1"/>
              <a:t>Impactscientists</a:t>
            </a:r>
            <a:r>
              <a:rPr lang="nl-NL" sz="2800" dirty="0"/>
              <a:t>’, feb 2021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030724-4E0D-C74B-8FE7-9CE9C2704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46411"/>
            <a:ext cx="8417860" cy="4531659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Representatives</a:t>
            </a:r>
            <a:r>
              <a:rPr lang="nl-NL" dirty="0"/>
              <a:t> of </a:t>
            </a:r>
            <a:r>
              <a:rPr lang="nl-NL" dirty="0" err="1"/>
              <a:t>organisations</a:t>
            </a:r>
            <a:r>
              <a:rPr lang="nl-NL" dirty="0"/>
              <a:t>:</a:t>
            </a:r>
          </a:p>
          <a:p>
            <a:r>
              <a:rPr lang="nl-NL" sz="2800" dirty="0"/>
              <a:t>Policy </a:t>
            </a:r>
            <a:r>
              <a:rPr lang="nl-NL" sz="2800" dirty="0" err="1"/>
              <a:t>and</a:t>
            </a:r>
            <a:r>
              <a:rPr lang="nl-NL" sz="2800" dirty="0"/>
              <a:t> assistance </a:t>
            </a:r>
            <a:r>
              <a:rPr lang="nl-NL" sz="2800" dirty="0" err="1"/>
              <a:t>connect</a:t>
            </a:r>
            <a:r>
              <a:rPr lang="nl-NL" sz="2800" dirty="0"/>
              <a:t> </a:t>
            </a:r>
            <a:r>
              <a:rPr lang="nl-NL" sz="2800" dirty="0" err="1"/>
              <a:t>better</a:t>
            </a:r>
            <a:r>
              <a:rPr lang="nl-NL" sz="2800" dirty="0"/>
              <a:t> in real </a:t>
            </a:r>
            <a:r>
              <a:rPr lang="nl-NL" sz="2800" dirty="0" err="1"/>
              <a:t>terms</a:t>
            </a:r>
            <a:r>
              <a:rPr lang="nl-NL" sz="2800" dirty="0"/>
              <a:t>/</a:t>
            </a:r>
            <a:r>
              <a:rPr lang="nl-NL" sz="2800" dirty="0" err="1"/>
              <a:t>targetgroup</a:t>
            </a:r>
            <a:endParaRPr lang="nl-NL" sz="2800" dirty="0"/>
          </a:p>
          <a:p>
            <a:r>
              <a:rPr lang="nl-NL" sz="2800" dirty="0"/>
              <a:t>Prevention/</a:t>
            </a:r>
            <a:r>
              <a:rPr lang="nl-NL" sz="2800" dirty="0" err="1"/>
              <a:t>early</a:t>
            </a:r>
            <a:r>
              <a:rPr lang="nl-NL" sz="2800" dirty="0"/>
              <a:t> </a:t>
            </a:r>
            <a:r>
              <a:rPr lang="nl-NL" sz="2800" dirty="0" err="1"/>
              <a:t>detection</a:t>
            </a:r>
            <a:r>
              <a:rPr lang="nl-NL" sz="2800" dirty="0"/>
              <a:t> </a:t>
            </a:r>
          </a:p>
          <a:p>
            <a:r>
              <a:rPr lang="nl-NL" sz="2800" dirty="0" err="1"/>
              <a:t>Easier</a:t>
            </a:r>
            <a:r>
              <a:rPr lang="nl-NL" sz="2800" dirty="0"/>
              <a:t> </a:t>
            </a:r>
            <a:r>
              <a:rPr lang="nl-NL" sz="2800" dirty="0" err="1"/>
              <a:t>to</a:t>
            </a:r>
            <a:r>
              <a:rPr lang="nl-NL" sz="2800" dirty="0"/>
              <a:t> make contact </a:t>
            </a:r>
            <a:r>
              <a:rPr lang="nl-NL" sz="2800" dirty="0" err="1"/>
              <a:t>with</a:t>
            </a:r>
            <a:r>
              <a:rPr lang="nl-NL" sz="2800" dirty="0"/>
              <a:t> target </a:t>
            </a:r>
            <a:r>
              <a:rPr lang="nl-NL" sz="2800" dirty="0" err="1"/>
              <a:t>group</a:t>
            </a:r>
            <a:r>
              <a:rPr lang="nl-NL" sz="2800" dirty="0"/>
              <a:t> </a:t>
            </a:r>
          </a:p>
          <a:p>
            <a:r>
              <a:rPr lang="nl-NL" sz="2800" dirty="0"/>
              <a:t>Easy </a:t>
            </a:r>
            <a:r>
              <a:rPr lang="nl-NL" sz="2800" dirty="0" err="1"/>
              <a:t>approachable</a:t>
            </a:r>
            <a:r>
              <a:rPr lang="nl-NL" sz="2800" dirty="0"/>
              <a:t> contact </a:t>
            </a:r>
            <a:r>
              <a:rPr lang="nl-NL" sz="2800" dirty="0" err="1"/>
              <a:t>for</a:t>
            </a:r>
            <a:r>
              <a:rPr lang="nl-NL" sz="2800" dirty="0"/>
              <a:t> target </a:t>
            </a:r>
            <a:r>
              <a:rPr lang="nl-NL" sz="2800" dirty="0" err="1"/>
              <a:t>group</a:t>
            </a:r>
            <a:endParaRPr lang="nl-NL" sz="2800" dirty="0"/>
          </a:p>
          <a:p>
            <a:r>
              <a:rPr lang="nl-NL" sz="2800" dirty="0" err="1"/>
              <a:t>Expressing</a:t>
            </a:r>
            <a:r>
              <a:rPr lang="nl-NL" sz="2800" dirty="0"/>
              <a:t> issue(s) of </a:t>
            </a:r>
            <a:r>
              <a:rPr lang="nl-NL" sz="2800" dirty="0" err="1"/>
              <a:t>targetgroup</a:t>
            </a:r>
            <a:r>
              <a:rPr lang="nl-NL" sz="2800" dirty="0"/>
              <a:t> </a:t>
            </a:r>
            <a:r>
              <a:rPr lang="nl-NL" sz="2800" dirty="0" err="1"/>
              <a:t>sooner</a:t>
            </a:r>
            <a:r>
              <a:rPr lang="nl-NL" sz="2800" dirty="0"/>
              <a:t> </a:t>
            </a:r>
            <a:r>
              <a:rPr lang="nl-NL" sz="2800" dirty="0" err="1"/>
              <a:t>and</a:t>
            </a:r>
            <a:r>
              <a:rPr lang="nl-NL" sz="2800" dirty="0"/>
              <a:t> </a:t>
            </a:r>
            <a:r>
              <a:rPr lang="nl-NL" sz="2800" dirty="0" err="1"/>
              <a:t>better</a:t>
            </a:r>
            <a:endParaRPr lang="nl-NL" sz="2800" dirty="0"/>
          </a:p>
          <a:p>
            <a:r>
              <a:rPr lang="nl-NL" sz="2800" dirty="0"/>
              <a:t>Target </a:t>
            </a:r>
            <a:r>
              <a:rPr lang="nl-NL" sz="2800" dirty="0" err="1"/>
              <a:t>group</a:t>
            </a:r>
            <a:r>
              <a:rPr lang="nl-NL" sz="2800" dirty="0"/>
              <a:t> </a:t>
            </a:r>
            <a:r>
              <a:rPr lang="nl-NL" sz="2800" dirty="0" err="1"/>
              <a:t>accepts</a:t>
            </a:r>
            <a:r>
              <a:rPr lang="nl-NL" sz="2800" dirty="0"/>
              <a:t> </a:t>
            </a:r>
            <a:r>
              <a:rPr lang="nl-NL" sz="2800" dirty="0" err="1"/>
              <a:t>quicker</a:t>
            </a:r>
            <a:r>
              <a:rPr lang="nl-NL" sz="2800" dirty="0"/>
              <a:t> assistance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2498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8201F-C998-E646-98F0-2566650D7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sz="2400" dirty="0" err="1"/>
              <a:t>Cost</a:t>
            </a:r>
            <a:r>
              <a:rPr lang="nl-NL" sz="2400" dirty="0"/>
              <a:t>-benefits ratio- summary </a:t>
            </a:r>
            <a:br>
              <a:rPr lang="nl-NL" sz="2400" dirty="0"/>
            </a:br>
            <a:r>
              <a:rPr lang="nl-NL" sz="2400" dirty="0"/>
              <a:t>(2017-2020 – 24 ‘</a:t>
            </a:r>
            <a:r>
              <a:rPr lang="nl-NL" sz="2400" dirty="0" err="1"/>
              <a:t>EDers</a:t>
            </a:r>
            <a:r>
              <a:rPr lang="nl-NL" sz="2400" dirty="0"/>
              <a:t> in </a:t>
            </a:r>
            <a:r>
              <a:rPr lang="nl-NL" sz="2400" dirty="0" err="1"/>
              <a:t>education</a:t>
            </a:r>
            <a:r>
              <a:rPr lang="nl-NL" sz="2400" dirty="0"/>
              <a:t>’ in- + out)</a:t>
            </a:r>
            <a:br>
              <a:rPr lang="nl-NL" sz="2400" dirty="0"/>
            </a:br>
            <a:endParaRPr lang="nl-NL" sz="2400" dirty="0"/>
          </a:p>
        </p:txBody>
      </p:sp>
      <p:pic>
        <p:nvPicPr>
          <p:cNvPr id="1025" name="Afbeelding 3" descr="page27image56559440">
            <a:extLst>
              <a:ext uri="{FF2B5EF4-FFF2-40B4-BE49-F238E27FC236}">
                <a16:creationId xmlns:a16="http://schemas.microsoft.com/office/drawing/2014/main" id="{33215790-7D45-BB46-B65E-7275DE929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7474" y="1600200"/>
            <a:ext cx="6789051" cy="419223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1E182F7-D27D-774B-A365-9C49BDAE5BE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183340" y="470646"/>
            <a:ext cx="796065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6659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Afbeelding 5" descr="page35image56517568">
            <a:extLst>
              <a:ext uri="{FF2B5EF4-FFF2-40B4-BE49-F238E27FC236}">
                <a16:creationId xmlns:a16="http://schemas.microsoft.com/office/drawing/2014/main" id="{72F08543-9C39-6549-AF11-57CC9F04E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88" y="661667"/>
            <a:ext cx="8963025" cy="553466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101F89D-8D59-284F-A151-C698A45F8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9239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EAAD87-46CA-0445-A877-DB398A570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2440"/>
            <a:ext cx="8229600" cy="875197"/>
          </a:xfrm>
        </p:spPr>
        <p:txBody>
          <a:bodyPr/>
          <a:lstStyle/>
          <a:p>
            <a:pPr algn="l"/>
            <a:r>
              <a:rPr lang="nl-NL" dirty="0" err="1"/>
              <a:t>WWW.sterkuitarmoede.nl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75DA44-264C-8540-88AE-38EA8EAD6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 dirty="0"/>
              <a:t> </a:t>
            </a:r>
            <a:r>
              <a:rPr lang="nl-NL" b="1" dirty="0" err="1"/>
              <a:t>Thank</a:t>
            </a:r>
            <a:r>
              <a:rPr lang="nl-NL" b="1" dirty="0"/>
              <a:t> </a:t>
            </a:r>
            <a:r>
              <a:rPr lang="nl-NL" b="1" dirty="0" err="1"/>
              <a:t>you</a:t>
            </a:r>
            <a:r>
              <a:rPr lang="nl-NL" b="1" dirty="0"/>
              <a:t> </a:t>
            </a:r>
            <a:r>
              <a:rPr lang="nl-NL" b="1" dirty="0" err="1"/>
              <a:t>for</a:t>
            </a:r>
            <a:r>
              <a:rPr lang="nl-NL" b="1" dirty="0"/>
              <a:t> </a:t>
            </a:r>
            <a:r>
              <a:rPr lang="nl-NL" b="1" dirty="0" err="1"/>
              <a:t>your</a:t>
            </a:r>
            <a:r>
              <a:rPr lang="nl-NL" b="1" dirty="0"/>
              <a:t> interest in </a:t>
            </a:r>
            <a:r>
              <a:rPr lang="nl-NL" b="1" dirty="0" err="1"/>
              <a:t>our</a:t>
            </a:r>
            <a:r>
              <a:rPr lang="nl-NL" b="1" dirty="0"/>
              <a:t> </a:t>
            </a:r>
            <a:r>
              <a:rPr lang="nl-NL" b="1" dirty="0" err="1"/>
              <a:t>work</a:t>
            </a:r>
            <a:endParaRPr lang="nl-NL" b="1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 err="1"/>
              <a:t>Questions</a:t>
            </a:r>
            <a:r>
              <a:rPr lang="nl-NL" b="1" dirty="0"/>
              <a:t>? </a:t>
            </a:r>
            <a:r>
              <a:rPr lang="nl-NL" b="1" dirty="0" err="1"/>
              <a:t>Please</a:t>
            </a:r>
            <a:r>
              <a:rPr lang="nl-NL" b="1" dirty="0"/>
              <a:t> </a:t>
            </a:r>
            <a:r>
              <a:rPr lang="nl-NL" b="1" dirty="0" err="1"/>
              <a:t>ask</a:t>
            </a:r>
            <a:r>
              <a:rPr lang="nl-NL" b="1" dirty="0"/>
              <a:t>!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 err="1"/>
              <a:t>Especially</a:t>
            </a:r>
            <a:r>
              <a:rPr lang="nl-NL" b="1" dirty="0"/>
              <a:t> </a:t>
            </a:r>
            <a:r>
              <a:rPr lang="nl-NL" b="1" dirty="0" err="1"/>
              <a:t>the</a:t>
            </a:r>
            <a:r>
              <a:rPr lang="nl-NL" b="1" dirty="0"/>
              <a:t> </a:t>
            </a:r>
            <a:r>
              <a:rPr lang="nl-NL" b="1" dirty="0" err="1"/>
              <a:t>ones</a:t>
            </a:r>
            <a:r>
              <a:rPr lang="nl-NL" b="1" dirty="0"/>
              <a:t> </a:t>
            </a:r>
            <a:r>
              <a:rPr lang="nl-NL" b="1" dirty="0" err="1"/>
              <a:t>you</a:t>
            </a:r>
            <a:r>
              <a:rPr lang="nl-NL" b="1" dirty="0"/>
              <a:t> </a:t>
            </a:r>
            <a:r>
              <a:rPr lang="nl-NL" b="1" dirty="0" err="1"/>
              <a:t>don’t</a:t>
            </a:r>
            <a:r>
              <a:rPr lang="nl-NL" b="1" dirty="0"/>
              <a:t> </a:t>
            </a:r>
            <a:r>
              <a:rPr lang="nl-NL" b="1" dirty="0" err="1"/>
              <a:t>dare</a:t>
            </a:r>
            <a:r>
              <a:rPr lang="nl-NL" b="1" dirty="0"/>
              <a:t> </a:t>
            </a:r>
            <a:r>
              <a:rPr lang="nl-NL" b="1" dirty="0" err="1"/>
              <a:t>to</a:t>
            </a:r>
            <a:r>
              <a:rPr lang="nl-NL" b="1" dirty="0"/>
              <a:t> </a:t>
            </a:r>
            <a:r>
              <a:rPr lang="nl-NL" b="1" dirty="0" err="1"/>
              <a:t>ask</a:t>
            </a:r>
            <a:r>
              <a:rPr lang="nl-NL" b="1" dirty="0"/>
              <a:t>!</a:t>
            </a:r>
          </a:p>
          <a:p>
            <a:pPr marL="0" indent="0">
              <a:buNone/>
            </a:pPr>
            <a:endParaRPr lang="nl-NL" sz="1400" b="1" dirty="0"/>
          </a:p>
          <a:p>
            <a:pPr marL="0" indent="0">
              <a:buNone/>
            </a:pPr>
            <a:r>
              <a:rPr lang="nl-NL" sz="2000" b="1" i="1" dirty="0" err="1">
                <a:solidFill>
                  <a:srgbClr val="FF0000"/>
                </a:solidFill>
              </a:rPr>
              <a:t>And</a:t>
            </a:r>
            <a:r>
              <a:rPr lang="nl-NL" sz="2000" b="1" i="1" dirty="0">
                <a:solidFill>
                  <a:srgbClr val="FF0000"/>
                </a:solidFill>
              </a:rPr>
              <a:t> have a safe </a:t>
            </a:r>
            <a:r>
              <a:rPr lang="nl-NL" sz="2000" b="1" i="1" dirty="0" err="1">
                <a:solidFill>
                  <a:srgbClr val="FF0000"/>
                </a:solidFill>
              </a:rPr>
              <a:t>journey</a:t>
            </a:r>
            <a:r>
              <a:rPr lang="nl-NL" sz="2000" b="1" i="1" dirty="0">
                <a:solidFill>
                  <a:srgbClr val="FF0000"/>
                </a:solidFill>
              </a:rPr>
              <a:t> back.</a:t>
            </a:r>
          </a:p>
        </p:txBody>
      </p:sp>
    </p:spTree>
    <p:extLst>
      <p:ext uri="{BB962C8B-B14F-4D97-AF65-F5344CB8AC3E}">
        <p14:creationId xmlns:p14="http://schemas.microsoft.com/office/powerpoint/2010/main" val="3122334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393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AF0A9D-A152-AD49-BA99-DCC4AF9FF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4" y="314978"/>
            <a:ext cx="8204886" cy="2811679"/>
          </a:xfrm>
        </p:spPr>
        <p:txBody>
          <a:bodyPr/>
          <a:lstStyle/>
          <a:p>
            <a:pPr algn="l"/>
            <a:br>
              <a:rPr lang="nl-NL" sz="3200" dirty="0"/>
            </a:br>
            <a:br>
              <a:rPr lang="nl-NL" sz="3200" dirty="0"/>
            </a:br>
            <a:r>
              <a:rPr lang="nl-NL" sz="3200" dirty="0"/>
              <a:t>Presentation </a:t>
            </a:r>
            <a:r>
              <a:rPr lang="nl-NL" sz="3200" dirty="0" err="1"/>
              <a:t>for</a:t>
            </a:r>
            <a:r>
              <a:rPr lang="nl-NL" sz="3200" dirty="0"/>
              <a:t>:</a:t>
            </a:r>
            <a:br>
              <a:rPr lang="nl-NL" sz="3200" dirty="0"/>
            </a:br>
            <a:r>
              <a:rPr lang="nl-NL" sz="3200" dirty="0"/>
              <a:t>The European Anti </a:t>
            </a:r>
            <a:r>
              <a:rPr lang="nl-NL" sz="3200" dirty="0" err="1"/>
              <a:t>Poverty</a:t>
            </a:r>
            <a:r>
              <a:rPr lang="nl-NL" sz="3200" dirty="0"/>
              <a:t> Network</a:t>
            </a:r>
            <a:br>
              <a:rPr lang="nl-NL" sz="3200" dirty="0"/>
            </a:br>
            <a:r>
              <a:rPr lang="nl-NL" sz="3200" dirty="0"/>
              <a:t>May 12th 2022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8F0251-7B73-C241-9C56-C61B71233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914" y="3004457"/>
            <a:ext cx="7976287" cy="3058885"/>
          </a:xfrm>
        </p:spPr>
        <p:txBody>
          <a:bodyPr/>
          <a:lstStyle/>
          <a:p>
            <a:pPr marL="0" indent="0">
              <a:buNone/>
            </a:pPr>
            <a:endParaRPr lang="nl-NL" sz="3600" dirty="0"/>
          </a:p>
          <a:p>
            <a:pPr marL="0" indent="0">
              <a:buNone/>
            </a:pPr>
            <a:r>
              <a:rPr lang="nl-NL" sz="3600" dirty="0" err="1"/>
              <a:t>By</a:t>
            </a:r>
            <a:r>
              <a:rPr lang="nl-NL" sz="3600" dirty="0"/>
              <a:t>:  Riane Kuzee-Hoogeveen &amp;</a:t>
            </a:r>
          </a:p>
          <a:p>
            <a:pPr marL="0" indent="0">
              <a:buNone/>
            </a:pPr>
            <a:r>
              <a:rPr lang="nl-NL" sz="3600" dirty="0"/>
              <a:t>         Thomas de Boer</a:t>
            </a:r>
          </a:p>
          <a:p>
            <a:pPr marL="0" indent="0">
              <a:buNone/>
            </a:pPr>
            <a:endParaRPr lang="nl-NL" sz="3600" dirty="0"/>
          </a:p>
        </p:txBody>
      </p:sp>
      <p:pic>
        <p:nvPicPr>
          <p:cNvPr id="4" name="Picture 1" descr="page1image62987792">
            <a:extLst>
              <a:ext uri="{FF2B5EF4-FFF2-40B4-BE49-F238E27FC236}">
                <a16:creationId xmlns:a16="http://schemas.microsoft.com/office/drawing/2014/main" id="{203D6BA0-DB93-AF4E-AC0B-15C396AC1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007053" y="397407"/>
            <a:ext cx="3309633" cy="122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126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E8E12B-840D-0442-8FEE-650B104C1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0923"/>
          </a:xfrm>
        </p:spPr>
        <p:txBody>
          <a:bodyPr/>
          <a:lstStyle/>
          <a:p>
            <a:r>
              <a:rPr lang="nl-NL" sz="3600" dirty="0" err="1"/>
              <a:t>About</a:t>
            </a:r>
            <a:r>
              <a:rPr lang="nl-NL" sz="3600" dirty="0"/>
              <a:t> </a:t>
            </a:r>
            <a:r>
              <a:rPr lang="nl-NL" sz="3600" dirty="0" err="1"/>
              <a:t>poverty</a:t>
            </a:r>
            <a:endParaRPr lang="nl-NL" sz="3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130345-B607-4F45-8C82-A76F0C7CF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5562"/>
            <a:ext cx="8229600" cy="5199314"/>
          </a:xfrm>
        </p:spPr>
        <p:txBody>
          <a:bodyPr/>
          <a:lstStyle/>
          <a:p>
            <a:r>
              <a:rPr lang="nl-NL" sz="2000" dirty="0" err="1"/>
              <a:t>Poverty</a:t>
            </a:r>
            <a:r>
              <a:rPr lang="nl-NL" sz="2000" dirty="0"/>
              <a:t> is </a:t>
            </a:r>
            <a:r>
              <a:rPr lang="nl-NL" sz="2000" dirty="0" err="1"/>
              <a:t>an</a:t>
            </a:r>
            <a:r>
              <a:rPr lang="nl-NL" sz="2000" dirty="0"/>
              <a:t> </a:t>
            </a:r>
            <a:r>
              <a:rPr lang="nl-NL" sz="2000" dirty="0" err="1"/>
              <a:t>injustice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excludes</a:t>
            </a:r>
            <a:r>
              <a:rPr lang="nl-NL" sz="2000" dirty="0"/>
              <a:t> </a:t>
            </a:r>
            <a:r>
              <a:rPr lang="nl-NL" sz="2000" dirty="0" err="1"/>
              <a:t>people</a:t>
            </a:r>
            <a:r>
              <a:rPr lang="nl-NL" sz="2000" dirty="0"/>
              <a:t> (</a:t>
            </a:r>
            <a:r>
              <a:rPr lang="nl-NL" sz="2000" dirty="0" err="1"/>
              <a:t>inclusion</a:t>
            </a:r>
            <a:r>
              <a:rPr lang="nl-NL" sz="2000" dirty="0"/>
              <a:t> -</a:t>
            </a:r>
            <a:r>
              <a:rPr lang="nl-NL" sz="2000" dirty="0" err="1"/>
              <a:t>vision</a:t>
            </a:r>
            <a:r>
              <a:rPr lang="nl-NL" sz="2000" dirty="0"/>
              <a:t>)</a:t>
            </a:r>
          </a:p>
          <a:p>
            <a:r>
              <a:rPr lang="nl-NL" sz="2000" dirty="0"/>
              <a:t>‘</a:t>
            </a:r>
            <a:r>
              <a:rPr lang="nl-NL" sz="2000" dirty="0" err="1"/>
              <a:t>Systeemworld</a:t>
            </a:r>
            <a:r>
              <a:rPr lang="nl-NL" sz="2000" dirty="0"/>
              <a:t>’ </a:t>
            </a:r>
            <a:r>
              <a:rPr lang="nl-NL" sz="2000" dirty="0" err="1"/>
              <a:t>alienates</a:t>
            </a:r>
            <a:r>
              <a:rPr lang="nl-NL" sz="2000" dirty="0"/>
              <a:t> part of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residents</a:t>
            </a:r>
            <a:r>
              <a:rPr lang="nl-NL" sz="2000" dirty="0"/>
              <a:t> (distrust, </a:t>
            </a:r>
            <a:r>
              <a:rPr lang="nl-NL" sz="2000" dirty="0" err="1"/>
              <a:t>availabillity</a:t>
            </a:r>
            <a:r>
              <a:rPr lang="nl-NL" sz="2000" dirty="0"/>
              <a:t>) </a:t>
            </a:r>
          </a:p>
          <a:p>
            <a:r>
              <a:rPr lang="nl-NL" sz="2000" dirty="0" err="1"/>
              <a:t>Poverty</a:t>
            </a:r>
            <a:r>
              <a:rPr lang="nl-NL" sz="2000" dirty="0"/>
              <a:t> is </a:t>
            </a:r>
            <a:r>
              <a:rPr lang="nl-NL" sz="2000" dirty="0" err="1"/>
              <a:t>transferred</a:t>
            </a:r>
            <a:r>
              <a:rPr lang="nl-NL" sz="2000" dirty="0"/>
              <a:t> </a:t>
            </a:r>
            <a:r>
              <a:rPr lang="nl-NL" sz="2000" dirty="0" err="1"/>
              <a:t>to</a:t>
            </a:r>
            <a:r>
              <a:rPr lang="nl-NL" sz="2000" dirty="0"/>
              <a:t> </a:t>
            </a:r>
            <a:r>
              <a:rPr lang="nl-NL" sz="2000" dirty="0" err="1"/>
              <a:t>children</a:t>
            </a:r>
            <a:r>
              <a:rPr lang="nl-NL" sz="2000" dirty="0"/>
              <a:t>  (next </a:t>
            </a:r>
            <a:r>
              <a:rPr lang="nl-NL" sz="2000" dirty="0" err="1"/>
              <a:t>generation</a:t>
            </a:r>
            <a:r>
              <a:rPr lang="nl-NL" sz="2000" dirty="0"/>
              <a:t>) </a:t>
            </a:r>
          </a:p>
          <a:p>
            <a:r>
              <a:rPr lang="nl-NL" sz="2000" dirty="0" err="1"/>
              <a:t>Mechanism</a:t>
            </a:r>
            <a:r>
              <a:rPr lang="nl-NL" sz="2000" dirty="0"/>
              <a:t>, </a:t>
            </a:r>
            <a:r>
              <a:rPr lang="nl-NL" sz="2000" dirty="0" err="1"/>
              <a:t>patterns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 </a:t>
            </a:r>
            <a:r>
              <a:rPr lang="nl-NL" sz="2000" dirty="0" err="1"/>
              <a:t>gaps</a:t>
            </a:r>
            <a:r>
              <a:rPr lang="nl-NL" sz="2000" dirty="0"/>
              <a:t> – absence of life skills </a:t>
            </a:r>
            <a:r>
              <a:rPr lang="nl-NL" sz="2000" dirty="0" err="1"/>
              <a:t>keeps</a:t>
            </a:r>
            <a:r>
              <a:rPr lang="nl-NL" sz="2000" dirty="0"/>
              <a:t> 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inequality</a:t>
            </a:r>
            <a:r>
              <a:rPr lang="nl-NL" sz="2000" dirty="0"/>
              <a:t> of </a:t>
            </a:r>
            <a:r>
              <a:rPr lang="nl-NL" sz="2000" dirty="0" err="1"/>
              <a:t>people</a:t>
            </a:r>
            <a:endParaRPr lang="nl-NL" sz="2000" dirty="0"/>
          </a:p>
          <a:p>
            <a:r>
              <a:rPr lang="nl-NL" sz="2000" dirty="0" err="1"/>
              <a:t>Experiences</a:t>
            </a:r>
            <a:r>
              <a:rPr lang="nl-NL" sz="2000" dirty="0"/>
              <a:t> of  </a:t>
            </a:r>
            <a:r>
              <a:rPr lang="nl-NL" sz="2000" dirty="0" err="1"/>
              <a:t>scarcity</a:t>
            </a:r>
            <a:r>
              <a:rPr lang="nl-NL" sz="2000" dirty="0"/>
              <a:t> </a:t>
            </a:r>
            <a:r>
              <a:rPr lang="nl-NL" sz="2000" dirty="0" err="1"/>
              <a:t>gets</a:t>
            </a:r>
            <a:r>
              <a:rPr lang="nl-NL" sz="2000" dirty="0"/>
              <a:t> </a:t>
            </a:r>
            <a:r>
              <a:rPr lang="nl-NL" sz="2000" dirty="0" err="1"/>
              <a:t>into</a:t>
            </a:r>
            <a:r>
              <a:rPr lang="nl-NL" sz="2000" dirty="0"/>
              <a:t> personal development  (</a:t>
            </a:r>
            <a:r>
              <a:rPr lang="nl-NL" sz="2000" dirty="0" err="1"/>
              <a:t>harmed</a:t>
            </a:r>
            <a:r>
              <a:rPr lang="nl-NL" sz="2000" dirty="0"/>
              <a:t> </a:t>
            </a:r>
            <a:r>
              <a:rPr lang="nl-NL" sz="2000" dirty="0" err="1"/>
              <a:t>inside</a:t>
            </a:r>
            <a:r>
              <a:rPr lang="nl-NL" sz="2000" dirty="0"/>
              <a:t>, </a:t>
            </a:r>
            <a:r>
              <a:rPr lang="nl-NL" sz="2000" dirty="0" err="1"/>
              <a:t>self</a:t>
            </a:r>
            <a:r>
              <a:rPr lang="nl-NL" sz="2000" dirty="0"/>
              <a:t>-stigma, right </a:t>
            </a:r>
            <a:r>
              <a:rPr lang="nl-NL" sz="2000" dirty="0" err="1"/>
              <a:t>to</a:t>
            </a:r>
            <a:r>
              <a:rPr lang="nl-NL" sz="2000" dirty="0"/>
              <a:t> </a:t>
            </a:r>
            <a:r>
              <a:rPr lang="nl-NL" sz="2000" dirty="0" err="1"/>
              <a:t>exist</a:t>
            </a:r>
            <a:r>
              <a:rPr lang="nl-NL" sz="2000" dirty="0"/>
              <a:t>)</a:t>
            </a:r>
          </a:p>
          <a:p>
            <a:r>
              <a:rPr lang="nl-NL" sz="2000" dirty="0" err="1"/>
              <a:t>Excluding</a:t>
            </a:r>
            <a:r>
              <a:rPr lang="nl-NL" sz="2000" dirty="0"/>
              <a:t> </a:t>
            </a:r>
            <a:r>
              <a:rPr lang="nl-NL" sz="2000" dirty="0" err="1"/>
              <a:t>mechanism</a:t>
            </a:r>
            <a:r>
              <a:rPr lang="nl-NL" sz="2000" dirty="0"/>
              <a:t> = </a:t>
            </a:r>
            <a:r>
              <a:rPr lang="nl-NL" sz="2000" dirty="0" err="1"/>
              <a:t>individual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in society</a:t>
            </a:r>
          </a:p>
          <a:p>
            <a:r>
              <a:rPr lang="nl-NL" sz="2000" dirty="0"/>
              <a:t>Survival mode = stress = </a:t>
            </a:r>
            <a:r>
              <a:rPr lang="nl-NL" sz="2000" dirty="0" err="1"/>
              <a:t>shortage</a:t>
            </a:r>
            <a:r>
              <a:rPr lang="nl-NL" sz="2000" dirty="0"/>
              <a:t> of </a:t>
            </a:r>
            <a:r>
              <a:rPr lang="nl-NL" sz="2000" dirty="0" err="1"/>
              <a:t>safety</a:t>
            </a:r>
            <a:r>
              <a:rPr lang="nl-NL" sz="2000" dirty="0"/>
              <a:t>/</a:t>
            </a:r>
            <a:r>
              <a:rPr lang="nl-NL" sz="2000" dirty="0" err="1"/>
              <a:t>recognition</a:t>
            </a:r>
            <a:r>
              <a:rPr lang="nl-NL" sz="2000" dirty="0"/>
              <a:t>/attention = </a:t>
            </a:r>
            <a:r>
              <a:rPr lang="nl-NL" sz="2000" dirty="0" err="1"/>
              <a:t>influences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development of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brain</a:t>
            </a:r>
            <a:endParaRPr lang="nl-NL" sz="2000" dirty="0"/>
          </a:p>
          <a:p>
            <a:r>
              <a:rPr lang="nl-NL" sz="2000" dirty="0"/>
              <a:t>It’s complex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effects</a:t>
            </a:r>
            <a:r>
              <a:rPr lang="nl-NL" sz="2000" dirty="0"/>
              <a:t> on </a:t>
            </a:r>
            <a:r>
              <a:rPr lang="nl-NL" sz="2000" dirty="0" err="1"/>
              <a:t>all</a:t>
            </a:r>
            <a:r>
              <a:rPr lang="nl-NL" sz="2000" dirty="0"/>
              <a:t> area’s of life</a:t>
            </a:r>
          </a:p>
          <a:p>
            <a:pPr marL="0" indent="0">
              <a:buNone/>
            </a:pPr>
            <a:endParaRPr lang="nl-NL" sz="2000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9975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>
            <a:alphaModFix amt="31000"/>
          </a:blip>
          <a:srcRect t="3228" b="3228"/>
          <a:stretch>
            <a:fillRect/>
          </a:stretch>
        </p:blipFill>
        <p:spPr>
          <a:xfrm>
            <a:off x="3855932" y="188818"/>
            <a:ext cx="5288068" cy="5838631"/>
          </a:xfrm>
        </p:spPr>
      </p:pic>
      <p:sp>
        <p:nvSpPr>
          <p:cNvPr id="7" name="Tekstvak 6"/>
          <p:cNvSpPr txBox="1"/>
          <p:nvPr/>
        </p:nvSpPr>
        <p:spPr>
          <a:xfrm>
            <a:off x="389215" y="2806709"/>
            <a:ext cx="54695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rgbClr val="BB2109"/>
                </a:solidFill>
              </a:rPr>
              <a:t>‘</a:t>
            </a:r>
            <a:r>
              <a:rPr lang="nl-NL" sz="3600" dirty="0" err="1">
                <a:solidFill>
                  <a:srgbClr val="BB2109"/>
                </a:solidFill>
              </a:rPr>
              <a:t>Whatever</a:t>
            </a:r>
            <a:r>
              <a:rPr lang="nl-NL" sz="3600" dirty="0">
                <a:solidFill>
                  <a:srgbClr val="BB2109"/>
                </a:solidFill>
              </a:rPr>
              <a:t> </a:t>
            </a:r>
            <a:r>
              <a:rPr lang="nl-NL" sz="3600" dirty="0" err="1">
                <a:solidFill>
                  <a:srgbClr val="BB2109"/>
                </a:solidFill>
              </a:rPr>
              <a:t>you</a:t>
            </a:r>
            <a:r>
              <a:rPr lang="nl-NL" sz="3600" dirty="0">
                <a:solidFill>
                  <a:srgbClr val="BB2109"/>
                </a:solidFill>
              </a:rPr>
              <a:t> do </a:t>
            </a:r>
            <a:r>
              <a:rPr lang="nl-NL" sz="3600" dirty="0" err="1">
                <a:solidFill>
                  <a:srgbClr val="BB2109"/>
                </a:solidFill>
              </a:rPr>
              <a:t>for</a:t>
            </a:r>
            <a:r>
              <a:rPr lang="nl-NL" sz="3600" dirty="0">
                <a:solidFill>
                  <a:srgbClr val="BB2109"/>
                </a:solidFill>
              </a:rPr>
              <a:t> me but without me,</a:t>
            </a:r>
          </a:p>
          <a:p>
            <a:r>
              <a:rPr lang="nl-NL" sz="3600" dirty="0" err="1">
                <a:solidFill>
                  <a:srgbClr val="BB2109"/>
                </a:solidFill>
              </a:rPr>
              <a:t>you</a:t>
            </a:r>
            <a:r>
              <a:rPr lang="nl-NL" sz="3600" dirty="0">
                <a:solidFill>
                  <a:srgbClr val="BB2109"/>
                </a:solidFill>
              </a:rPr>
              <a:t> do </a:t>
            </a:r>
            <a:r>
              <a:rPr lang="nl-NL" sz="3600" dirty="0" err="1">
                <a:solidFill>
                  <a:srgbClr val="BB2109"/>
                </a:solidFill>
              </a:rPr>
              <a:t>against</a:t>
            </a:r>
            <a:r>
              <a:rPr lang="nl-NL" sz="3600" dirty="0">
                <a:solidFill>
                  <a:srgbClr val="BB2109"/>
                </a:solidFill>
              </a:rPr>
              <a:t> me’</a:t>
            </a:r>
          </a:p>
          <a:p>
            <a:endParaRPr lang="nl-NL" sz="3600" dirty="0"/>
          </a:p>
          <a:p>
            <a:r>
              <a:rPr lang="nl-NL" sz="2800" i="1" dirty="0" err="1"/>
              <a:t>Mahatma</a:t>
            </a:r>
            <a:r>
              <a:rPr lang="nl-NL" sz="2800" i="1" dirty="0"/>
              <a:t> Gandhi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46589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3A381FF-165E-8545-AE98-21658B1AC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108551" y="-1827162"/>
            <a:ext cx="6895646" cy="9758211"/>
          </a:xfrm>
        </p:spPr>
      </p:pic>
    </p:spTree>
    <p:extLst>
      <p:ext uri="{BB962C8B-B14F-4D97-AF65-F5344CB8AC3E}">
        <p14:creationId xmlns:p14="http://schemas.microsoft.com/office/powerpoint/2010/main" val="1187314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DD8D00-07AC-A842-843A-4257E7C6C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approach of  Sterk uit Armoede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F4DA83-AEE0-514F-B962-D96165B65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0766"/>
            <a:ext cx="8229600" cy="4739426"/>
          </a:xfrm>
        </p:spPr>
        <p:txBody>
          <a:bodyPr/>
          <a:lstStyle/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r>
              <a:rPr lang="nl-NL" sz="2800" dirty="0" err="1"/>
              <a:t>Trained</a:t>
            </a:r>
            <a:r>
              <a:rPr lang="nl-NL" sz="2800" dirty="0"/>
              <a:t>/</a:t>
            </a:r>
            <a:r>
              <a:rPr lang="nl-NL" sz="2800" dirty="0" err="1"/>
              <a:t>educated</a:t>
            </a:r>
            <a:r>
              <a:rPr lang="nl-NL" sz="2800" dirty="0"/>
              <a:t> experts of </a:t>
            </a:r>
            <a:r>
              <a:rPr lang="nl-NL" sz="2800" dirty="0" err="1"/>
              <a:t>experience</a:t>
            </a:r>
            <a:r>
              <a:rPr lang="nl-NL" sz="2800" dirty="0"/>
              <a:t> </a:t>
            </a:r>
            <a:r>
              <a:rPr lang="nl-NL" sz="2800" dirty="0" err="1"/>
              <a:t>functioning</a:t>
            </a:r>
            <a:r>
              <a:rPr lang="nl-NL" sz="2800" dirty="0"/>
              <a:t> as a bridge </a:t>
            </a:r>
            <a:r>
              <a:rPr lang="nl-NL" sz="2800" dirty="0" err="1"/>
              <a:t>between</a:t>
            </a:r>
            <a:r>
              <a:rPr lang="nl-NL" sz="2800" dirty="0"/>
              <a:t>  living environment </a:t>
            </a:r>
            <a:r>
              <a:rPr lang="nl-NL" sz="2800" dirty="0" err="1"/>
              <a:t>and</a:t>
            </a:r>
            <a:r>
              <a:rPr lang="nl-NL" sz="2800" dirty="0"/>
              <a:t> </a:t>
            </a:r>
            <a:r>
              <a:rPr lang="nl-NL" sz="2800" dirty="0" err="1"/>
              <a:t>the</a:t>
            </a:r>
            <a:r>
              <a:rPr lang="nl-NL" sz="2800" dirty="0"/>
              <a:t> </a:t>
            </a:r>
            <a:r>
              <a:rPr lang="nl-NL" sz="2800" dirty="0" err="1"/>
              <a:t>systemworld</a:t>
            </a:r>
            <a:r>
              <a:rPr lang="nl-NL" sz="2800" dirty="0"/>
              <a:t>. </a:t>
            </a:r>
            <a:r>
              <a:rPr lang="nl-NL" sz="2800" dirty="0" err="1"/>
              <a:t>Elements</a:t>
            </a:r>
            <a:r>
              <a:rPr lang="nl-NL" sz="2800" dirty="0"/>
              <a:t>:</a:t>
            </a:r>
          </a:p>
          <a:p>
            <a:r>
              <a:rPr lang="nl-NL" sz="2800" dirty="0"/>
              <a:t>Cooperation </a:t>
            </a:r>
            <a:r>
              <a:rPr lang="nl-NL" sz="2800" dirty="0" err="1"/>
              <a:t>with</a:t>
            </a:r>
            <a:r>
              <a:rPr lang="nl-NL" sz="2800" dirty="0"/>
              <a:t> </a:t>
            </a:r>
            <a:r>
              <a:rPr lang="nl-NL" sz="2800" dirty="0" err="1"/>
              <a:t>councils</a:t>
            </a:r>
            <a:endParaRPr lang="nl-NL" sz="2800" dirty="0"/>
          </a:p>
          <a:p>
            <a:r>
              <a:rPr lang="nl-NL" sz="2800" dirty="0" err="1"/>
              <a:t>Education</a:t>
            </a:r>
            <a:r>
              <a:rPr lang="nl-NL" sz="2800" dirty="0"/>
              <a:t> / development </a:t>
            </a:r>
          </a:p>
          <a:p>
            <a:r>
              <a:rPr lang="nl-NL" sz="2800" dirty="0" err="1"/>
              <a:t>Work</a:t>
            </a:r>
            <a:r>
              <a:rPr lang="nl-NL" sz="2800" dirty="0"/>
              <a:t>(</a:t>
            </a:r>
            <a:r>
              <a:rPr lang="nl-NL" sz="2800" dirty="0" err="1"/>
              <a:t>places</a:t>
            </a:r>
            <a:r>
              <a:rPr lang="nl-NL" sz="2800" dirty="0"/>
              <a:t>) –</a:t>
            </a:r>
            <a:r>
              <a:rPr lang="nl-NL" sz="2800" dirty="0" err="1"/>
              <a:t>tandemwork</a:t>
            </a:r>
            <a:r>
              <a:rPr lang="nl-NL" sz="2800" dirty="0"/>
              <a:t> (duo </a:t>
            </a:r>
            <a:r>
              <a:rPr lang="nl-NL" sz="2800" dirty="0" err="1"/>
              <a:t>work</a:t>
            </a:r>
            <a:r>
              <a:rPr lang="nl-NL" sz="2800" dirty="0"/>
              <a:t>)</a:t>
            </a:r>
          </a:p>
          <a:p>
            <a:r>
              <a:rPr lang="nl-NL" sz="2800" dirty="0" err="1"/>
              <a:t>Recognition</a:t>
            </a:r>
            <a:r>
              <a:rPr lang="nl-NL" sz="2800" dirty="0"/>
              <a:t> </a:t>
            </a:r>
            <a:r>
              <a:rPr lang="nl-NL" sz="2800" dirty="0" err="1"/>
              <a:t>and</a:t>
            </a:r>
            <a:r>
              <a:rPr lang="nl-NL" sz="2800" dirty="0"/>
              <a:t> </a:t>
            </a:r>
            <a:r>
              <a:rPr lang="nl-NL" sz="2800" dirty="0" err="1"/>
              <a:t>distribution</a:t>
            </a:r>
            <a:endParaRPr lang="nl-NL" sz="2800" dirty="0"/>
          </a:p>
          <a:p>
            <a:r>
              <a:rPr lang="nl-NL" sz="2800" dirty="0"/>
              <a:t>Development of </a:t>
            </a:r>
            <a:r>
              <a:rPr lang="nl-NL" sz="2800" dirty="0" err="1"/>
              <a:t>third</a:t>
            </a:r>
            <a:r>
              <a:rPr lang="nl-NL" sz="2800" dirty="0"/>
              <a:t> </a:t>
            </a:r>
            <a:r>
              <a:rPr lang="nl-NL" sz="2800" dirty="0" err="1"/>
              <a:t>knowledge</a:t>
            </a:r>
            <a:r>
              <a:rPr lang="nl-NL" sz="2800" dirty="0"/>
              <a:t> source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8427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8724EB-1F6B-CF47-8FEC-46D9A37A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14" y="3846285"/>
            <a:ext cx="3091543" cy="1480457"/>
          </a:xfrm>
        </p:spPr>
        <p:txBody>
          <a:bodyPr>
            <a:normAutofit fontScale="90000"/>
          </a:bodyPr>
          <a:lstStyle/>
          <a:p>
            <a:r>
              <a:rPr lang="nl-NL" sz="2400" dirty="0" err="1"/>
              <a:t>Collective</a:t>
            </a:r>
            <a:r>
              <a:rPr lang="nl-NL" sz="2400" dirty="0"/>
              <a:t> </a:t>
            </a:r>
            <a:r>
              <a:rPr lang="nl-NL" sz="2400" dirty="0" err="1"/>
              <a:t>knowledge</a:t>
            </a:r>
            <a:r>
              <a:rPr lang="nl-NL" sz="2400" dirty="0"/>
              <a:t> of </a:t>
            </a:r>
            <a:r>
              <a:rPr lang="nl-NL" sz="2400" dirty="0" err="1"/>
              <a:t>experience</a:t>
            </a:r>
            <a:br>
              <a:rPr lang="nl-NL" sz="2400" dirty="0"/>
            </a:br>
            <a:r>
              <a:rPr lang="nl-NL" sz="2400" dirty="0"/>
              <a:t> is </a:t>
            </a:r>
            <a:r>
              <a:rPr lang="nl-NL" sz="2400" dirty="0" err="1"/>
              <a:t>complementary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 </a:t>
            </a:r>
            <a:r>
              <a:rPr lang="nl-NL" sz="2400" dirty="0" err="1"/>
              <a:t>equal</a:t>
            </a:r>
            <a:endParaRPr lang="nl-NL" sz="2400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7BF563B-6039-AB44-8D8B-E0790A3DF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2629" y="1587453"/>
            <a:ext cx="4192588" cy="4192588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3C11644-9CC9-C34E-B08F-6184174CDFA0}"/>
              </a:ext>
            </a:extLst>
          </p:cNvPr>
          <p:cNvSpPr txBox="1"/>
          <p:nvPr/>
        </p:nvSpPr>
        <p:spPr>
          <a:xfrm>
            <a:off x="1567543" y="261257"/>
            <a:ext cx="60814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Three sources of </a:t>
            </a:r>
            <a:r>
              <a:rPr lang="nl-NL" sz="4400" dirty="0" err="1"/>
              <a:t>knowledge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582551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0CB02-76F3-AA42-B4EB-044909A4B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Employment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11EAD3-0AEA-0449-804A-6C3E25261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7315" y="1215025"/>
            <a:ext cx="4640075" cy="5156746"/>
          </a:xfrm>
        </p:spPr>
        <p:txBody>
          <a:bodyPr/>
          <a:lstStyle/>
          <a:p>
            <a:pPr algn="just"/>
            <a:r>
              <a:rPr lang="nl-NL" sz="2800" dirty="0" err="1"/>
              <a:t>Councils</a:t>
            </a:r>
            <a:endParaRPr lang="nl-NL" sz="2800" dirty="0"/>
          </a:p>
          <a:p>
            <a:pPr algn="just"/>
            <a:r>
              <a:rPr lang="nl-NL" sz="2800" dirty="0"/>
              <a:t>Welfare </a:t>
            </a:r>
            <a:r>
              <a:rPr lang="nl-NL" sz="2800" dirty="0" err="1"/>
              <a:t>work</a:t>
            </a:r>
            <a:endParaRPr lang="nl-NL" sz="2800" dirty="0"/>
          </a:p>
          <a:p>
            <a:pPr algn="just"/>
            <a:r>
              <a:rPr lang="nl-NL" sz="2800" dirty="0" err="1"/>
              <a:t>Social</a:t>
            </a:r>
            <a:r>
              <a:rPr lang="nl-NL" sz="2800" dirty="0"/>
              <a:t> community teams </a:t>
            </a:r>
          </a:p>
          <a:p>
            <a:pPr algn="just"/>
            <a:r>
              <a:rPr lang="nl-NL" sz="2800" dirty="0" err="1"/>
              <a:t>Education</a:t>
            </a:r>
            <a:endParaRPr lang="nl-NL" sz="2800" dirty="0"/>
          </a:p>
          <a:p>
            <a:pPr algn="just"/>
            <a:r>
              <a:rPr lang="nl-NL" sz="2800" dirty="0" err="1"/>
              <a:t>Good</a:t>
            </a:r>
            <a:r>
              <a:rPr lang="nl-NL" sz="2800" dirty="0"/>
              <a:t> start / </a:t>
            </a:r>
            <a:r>
              <a:rPr lang="nl-NL" sz="2800" dirty="0" err="1"/>
              <a:t>babycare</a:t>
            </a:r>
            <a:endParaRPr lang="nl-NL" sz="2800" dirty="0"/>
          </a:p>
          <a:p>
            <a:pPr algn="just"/>
            <a:r>
              <a:rPr lang="nl-NL" sz="2800" dirty="0" err="1"/>
              <a:t>Debt</a:t>
            </a:r>
            <a:r>
              <a:rPr lang="nl-NL" sz="2800" dirty="0"/>
              <a:t> care/assistance</a:t>
            </a:r>
          </a:p>
          <a:p>
            <a:pPr algn="just"/>
            <a:r>
              <a:rPr lang="nl-NL" sz="2800" dirty="0"/>
              <a:t>Care</a:t>
            </a:r>
          </a:p>
          <a:p>
            <a:pPr algn="just"/>
            <a:r>
              <a:rPr lang="nl-NL" sz="2800" dirty="0" err="1"/>
              <a:t>Probation</a:t>
            </a:r>
            <a:r>
              <a:rPr lang="nl-NL" sz="2800" dirty="0"/>
              <a:t> service</a:t>
            </a:r>
          </a:p>
          <a:p>
            <a:pPr algn="just"/>
            <a:r>
              <a:rPr lang="nl-NL" sz="2800" dirty="0"/>
              <a:t>Knowledge </a:t>
            </a:r>
            <a:r>
              <a:rPr lang="nl-NL" sz="2800" dirty="0" err="1"/>
              <a:t>institutions</a:t>
            </a:r>
            <a:endParaRPr lang="nl-NL" sz="2800" dirty="0"/>
          </a:p>
          <a:p>
            <a:pPr marL="0" indent="0" algn="just">
              <a:buNone/>
            </a:pP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397014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FFC484-721C-4E49-BFCF-82D25BD3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Clients (pool)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F03824-9ECF-A941-BB4F-32D3E8A10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342" y="1190171"/>
            <a:ext cx="7830457" cy="5123543"/>
          </a:xfrm>
        </p:spPr>
        <p:txBody>
          <a:bodyPr/>
          <a:lstStyle/>
          <a:p>
            <a:r>
              <a:rPr lang="nl-NL" sz="2800" dirty="0" err="1"/>
              <a:t>Scientific</a:t>
            </a:r>
            <a:r>
              <a:rPr lang="nl-NL" sz="2800" dirty="0"/>
              <a:t> research (e.g. low </a:t>
            </a:r>
            <a:r>
              <a:rPr lang="nl-NL" sz="2800" dirty="0" err="1"/>
              <a:t>social</a:t>
            </a:r>
            <a:r>
              <a:rPr lang="nl-NL" sz="2800" dirty="0"/>
              <a:t> status )</a:t>
            </a:r>
          </a:p>
          <a:p>
            <a:r>
              <a:rPr lang="nl-NL" sz="2800" dirty="0" err="1"/>
              <a:t>Councils</a:t>
            </a:r>
            <a:r>
              <a:rPr lang="nl-NL" sz="2800" dirty="0"/>
              <a:t> </a:t>
            </a:r>
            <a:r>
              <a:rPr lang="nl-NL" sz="2800" dirty="0" err="1"/>
              <a:t>and</a:t>
            </a:r>
            <a:r>
              <a:rPr lang="nl-NL" sz="2800" dirty="0"/>
              <a:t>  </a:t>
            </a:r>
            <a:r>
              <a:rPr lang="nl-NL" sz="2800" dirty="0" err="1"/>
              <a:t>civil</a:t>
            </a:r>
            <a:r>
              <a:rPr lang="nl-NL" sz="2800" dirty="0"/>
              <a:t> society </a:t>
            </a:r>
            <a:r>
              <a:rPr lang="nl-NL" sz="2800" dirty="0" err="1"/>
              <a:t>organisations</a:t>
            </a:r>
            <a:endParaRPr lang="nl-NL" sz="2800" dirty="0"/>
          </a:p>
          <a:p>
            <a:r>
              <a:rPr lang="nl-NL" sz="2800" dirty="0"/>
              <a:t>GGD (</a:t>
            </a:r>
            <a:r>
              <a:rPr lang="nl-NL" sz="2800" dirty="0" err="1"/>
              <a:t>regular</a:t>
            </a:r>
            <a:r>
              <a:rPr lang="nl-NL" sz="2800" dirty="0"/>
              <a:t> </a:t>
            </a:r>
            <a:r>
              <a:rPr lang="nl-NL" sz="2800" dirty="0" err="1"/>
              <a:t>poverty</a:t>
            </a:r>
            <a:r>
              <a:rPr lang="nl-NL" sz="2800" dirty="0"/>
              <a:t> team + </a:t>
            </a:r>
            <a:r>
              <a:rPr lang="nl-NL" sz="2800" dirty="0" err="1"/>
              <a:t>projects</a:t>
            </a:r>
            <a:r>
              <a:rPr lang="nl-NL" sz="2800" dirty="0"/>
              <a:t>)</a:t>
            </a:r>
          </a:p>
          <a:p>
            <a:r>
              <a:rPr lang="nl-NL" sz="2800" dirty="0"/>
              <a:t>Alliance of </a:t>
            </a:r>
            <a:r>
              <a:rPr lang="nl-NL" sz="2800" dirty="0" err="1"/>
              <a:t>Childpoverty</a:t>
            </a:r>
            <a:r>
              <a:rPr lang="nl-NL" sz="2800" dirty="0"/>
              <a:t> </a:t>
            </a:r>
          </a:p>
          <a:p>
            <a:r>
              <a:rPr lang="nl-NL" sz="2800" dirty="0"/>
              <a:t>Pilots </a:t>
            </a:r>
            <a:r>
              <a:rPr lang="nl-NL" sz="2800" dirty="0" err="1"/>
              <a:t>province</a:t>
            </a:r>
            <a:r>
              <a:rPr lang="nl-NL" sz="2800" dirty="0"/>
              <a:t> of Drenthe </a:t>
            </a:r>
            <a:r>
              <a:rPr lang="nl-NL" sz="2800" dirty="0" err="1"/>
              <a:t>together</a:t>
            </a:r>
            <a:r>
              <a:rPr lang="nl-NL" sz="2800" dirty="0"/>
              <a:t> </a:t>
            </a:r>
            <a:r>
              <a:rPr lang="nl-NL" sz="2800" dirty="0" err="1"/>
              <a:t>with</a:t>
            </a:r>
            <a:r>
              <a:rPr lang="nl-NL" sz="2800" dirty="0"/>
              <a:t> </a:t>
            </a:r>
            <a:r>
              <a:rPr lang="nl-NL" sz="2800" dirty="0" err="1"/>
              <a:t>councils</a:t>
            </a:r>
            <a:endParaRPr lang="nl-NL" sz="2800" dirty="0"/>
          </a:p>
          <a:p>
            <a:r>
              <a:rPr lang="nl-NL" sz="2800" dirty="0"/>
              <a:t>SZW (new </a:t>
            </a:r>
            <a:r>
              <a:rPr lang="nl-NL" sz="2800" dirty="0" err="1"/>
              <a:t>laws</a:t>
            </a:r>
            <a:r>
              <a:rPr lang="nl-NL" sz="2800" dirty="0"/>
              <a:t> </a:t>
            </a:r>
            <a:r>
              <a:rPr lang="nl-NL" sz="2800" dirty="0" err="1"/>
              <a:t>regarding</a:t>
            </a:r>
            <a:r>
              <a:rPr lang="nl-NL" sz="2800" dirty="0"/>
              <a:t> </a:t>
            </a:r>
            <a:r>
              <a:rPr lang="nl-NL" sz="2800" dirty="0" err="1"/>
              <a:t>income</a:t>
            </a:r>
            <a:r>
              <a:rPr lang="nl-NL" sz="2800" dirty="0"/>
              <a:t> support)</a:t>
            </a:r>
          </a:p>
          <a:p>
            <a:r>
              <a:rPr lang="nl-NL" sz="2800" dirty="0"/>
              <a:t>Consortium of </a:t>
            </a:r>
            <a:r>
              <a:rPr lang="nl-NL" sz="2800" dirty="0" err="1"/>
              <a:t>childpoverty</a:t>
            </a:r>
            <a:r>
              <a:rPr lang="nl-NL" sz="2800" dirty="0"/>
              <a:t> </a:t>
            </a:r>
          </a:p>
          <a:p>
            <a:pPr marL="0" indent="0">
              <a:buNone/>
            </a:pPr>
            <a:r>
              <a:rPr lang="nl-NL" sz="2800" dirty="0"/>
              <a:t>    ( </a:t>
            </a:r>
            <a:r>
              <a:rPr lang="nl-NL" sz="2800" dirty="0" err="1"/>
              <a:t>Divosa</a:t>
            </a:r>
            <a:r>
              <a:rPr lang="nl-NL" sz="2800" dirty="0"/>
              <a:t> – SWN- JEF – NCJ – Sterk uit Armoede)</a:t>
            </a:r>
          </a:p>
          <a:p>
            <a:r>
              <a:rPr lang="nl-NL" sz="2800" dirty="0"/>
              <a:t>Different </a:t>
            </a:r>
            <a:r>
              <a:rPr lang="nl-NL" sz="2800" dirty="0" err="1"/>
              <a:t>Ministries</a:t>
            </a:r>
            <a:endParaRPr lang="nl-NL" sz="28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3103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Sterk uit Armoede">
      <a:dk1>
        <a:srgbClr val="000000"/>
      </a:dk1>
      <a:lt1>
        <a:srgbClr val="FFFFFF"/>
      </a:lt1>
      <a:dk2>
        <a:srgbClr val="2A276D"/>
      </a:dk2>
      <a:lt2>
        <a:srgbClr val="00A0D6"/>
      </a:lt2>
      <a:accent1>
        <a:srgbClr val="FED517"/>
      </a:accent1>
      <a:accent2>
        <a:srgbClr val="E68323"/>
      </a:accent2>
      <a:accent3>
        <a:srgbClr val="7F2773"/>
      </a:accent3>
      <a:accent4>
        <a:srgbClr val="4C1A67"/>
      </a:accent4>
      <a:accent5>
        <a:srgbClr val="68B133"/>
      </a:accent5>
      <a:accent6>
        <a:srgbClr val="3EA237"/>
      </a:accent6>
      <a:hlink>
        <a:srgbClr val="DC5A20"/>
      </a:hlink>
      <a:folHlink>
        <a:srgbClr val="5C1157"/>
      </a:folHlink>
    </a:clrScheme>
    <a:fontScheme name="Avondschemering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B1EBB9071CEB45BD45B59679BBE654" ma:contentTypeVersion="9" ma:contentTypeDescription="Een nieuw document maken." ma:contentTypeScope="" ma:versionID="5f3b82f182fd0e29c46e7590edb7c149">
  <xsd:schema xmlns:xsd="http://www.w3.org/2001/XMLSchema" xmlns:xs="http://www.w3.org/2001/XMLSchema" xmlns:p="http://schemas.microsoft.com/office/2006/metadata/properties" xmlns:ns2="c19a051d-d9c6-4d11-a93a-45ad4b07e520" xmlns:ns3="b4fe1a5c-992d-4800-8040-eddabe4acf94" targetNamespace="http://schemas.microsoft.com/office/2006/metadata/properties" ma:root="true" ma:fieldsID="ec1bd228567ce46ff405dc320a4fcb80" ns2:_="" ns3:_="">
    <xsd:import namespace="c19a051d-d9c6-4d11-a93a-45ad4b07e520"/>
    <xsd:import namespace="b4fe1a5c-992d-4800-8040-eddabe4acf9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9a051d-d9c6-4d11-a93a-45ad4b07e52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fe1a5c-992d-4800-8040-eddabe4acf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19a051d-d9c6-4d11-a93a-45ad4b07e520">6M2P25WVZ6PY-1250936286-6850</_dlc_DocId>
    <_dlc_DocIdUrl xmlns="c19a051d-d9c6-4d11-a93a-45ad4b07e520">
      <Url>https://sterkuitarmoede.sharepoint.com/sites/sterkuitarmoede/_layouts/15/DocIdRedir.aspx?ID=6M2P25WVZ6PY-1250936286-6850</Url>
      <Description>6M2P25WVZ6PY-1250936286-6850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D04D52B-63ED-4897-B153-A59658F0B6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9a051d-d9c6-4d11-a93a-45ad4b07e520"/>
    <ds:schemaRef ds:uri="b4fe1a5c-992d-4800-8040-eddabe4acf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8B5881-3F80-400F-A7BB-9E06D0B55DAA}">
  <ds:schemaRefs>
    <ds:schemaRef ds:uri="http://schemas.microsoft.com/office/2006/metadata/properties"/>
    <ds:schemaRef ds:uri="http://schemas.microsoft.com/office/infopath/2007/PartnerControls"/>
    <ds:schemaRef ds:uri="c19a051d-d9c6-4d11-a93a-45ad4b07e520"/>
  </ds:schemaRefs>
</ds:datastoreItem>
</file>

<file path=customXml/itemProps3.xml><?xml version="1.0" encoding="utf-8"?>
<ds:datastoreItem xmlns:ds="http://schemas.openxmlformats.org/officeDocument/2006/customXml" ds:itemID="{0546957C-C317-4B90-82EF-2B18A39105A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F6F7DCC-4CEE-45DE-B0A3-698ABF2949B5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4743</TotalTime>
  <Words>848</Words>
  <Application>Microsoft Office PowerPoint</Application>
  <PresentationFormat>Diavoorstelling (4:3)</PresentationFormat>
  <Paragraphs>115</Paragraphs>
  <Slides>15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Corbel</vt:lpstr>
      <vt:lpstr>Office-thema</vt:lpstr>
      <vt:lpstr>PowerPoint-presentatie</vt:lpstr>
      <vt:lpstr>  Presentation for: The European Anti Poverty Network May 12th 2022</vt:lpstr>
      <vt:lpstr>About poverty</vt:lpstr>
      <vt:lpstr>PowerPoint-presentatie</vt:lpstr>
      <vt:lpstr>PowerPoint-presentatie</vt:lpstr>
      <vt:lpstr>The approach of  Sterk uit Armoede</vt:lpstr>
      <vt:lpstr>Collective knowledge of experience  is complementary and  equal</vt:lpstr>
      <vt:lpstr>Employment </vt:lpstr>
      <vt:lpstr>Clients (pool)</vt:lpstr>
      <vt:lpstr>The effect of experience work in poverty and social exclusion</vt:lpstr>
      <vt:lpstr>Impact- en MKBA investigation door ‘Alexander Impactscientists’, feb 2021</vt:lpstr>
      <vt:lpstr>Cost-benefits ratio- summary  (2017-2020 – 24 ‘EDers in education’ in- + out) </vt:lpstr>
      <vt:lpstr>PowerPoint-presentatie</vt:lpstr>
      <vt:lpstr>WWW.sterkuitarmoede.nl</vt:lpstr>
      <vt:lpstr>PowerPoint-presentatie</vt:lpstr>
    </vt:vector>
  </TitlesOfParts>
  <Company>Ontwerp 22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Ellen Okken</dc:creator>
  <cp:lastModifiedBy>Riane Kuzee</cp:lastModifiedBy>
  <cp:revision>85</cp:revision>
  <cp:lastPrinted>2021-02-18T13:33:23Z</cp:lastPrinted>
  <dcterms:created xsi:type="dcterms:W3CDTF">2016-05-20T12:01:09Z</dcterms:created>
  <dcterms:modified xsi:type="dcterms:W3CDTF">2022-05-11T10:31:05Z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0x010100ECB1EBB9071CEB45BD45B59679BBE654</vt:lpwstr>
  </property>
  <property fmtid="{D5CDD505-2E9C-101B-9397-08002B2CF9AE}" pid="3" name="_dlc_DocIdItemGuid">
    <vt:lpwstr>2d03ee41-d003-4e80-8227-e564813dc903</vt:lpwstr>
  </property>
</Properties>
</file>