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5" r:id="rId9"/>
    <p:sldId id="263" r:id="rId10"/>
    <p:sldId id="266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99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>
      <p:cViewPr varScale="1">
        <p:scale>
          <a:sx n="102" d="100"/>
          <a:sy n="102" d="100"/>
        </p:scale>
        <p:origin x="10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1C2EFA-0950-4EDD-B902-2C9FD7601EB2}" type="datetimeFigureOut">
              <a:rPr lang="cs-CZ"/>
              <a:pPr>
                <a:defRPr/>
              </a:pPr>
              <a:t>23.03.2021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38F04E-C256-4330-A7EA-E0EE7F5DA38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22B08D-22A7-44C7-9A9A-15F0430FEC6E}" type="datetimeFigureOut">
              <a:rPr lang="cs-CZ"/>
              <a:pPr>
                <a:defRPr/>
              </a:pPr>
              <a:t>23.03.2021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87C561E-2E38-4584-AB37-860AD06BBB3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/>
              <a:t>MINISTERSTVO PRO MÍSTNÍ ROZVOJ ČR</a:t>
            </a:r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98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6" name="Obrázek 2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13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8" name="Obrázek 4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5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916113"/>
            <a:ext cx="7272338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4581525"/>
            <a:ext cx="7200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841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  <p:sldLayoutId id="2147483666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2"/>
          <p:cNvSpPr>
            <a:spLocks noGrp="1"/>
          </p:cNvSpPr>
          <p:nvPr>
            <p:ph type="title"/>
          </p:nvPr>
        </p:nvSpPr>
        <p:spPr>
          <a:xfrm>
            <a:off x="1169549" y="2026426"/>
            <a:ext cx="6876912" cy="1223888"/>
          </a:xfrm>
          <a:noFill/>
        </p:spPr>
        <p:txBody>
          <a:bodyPr/>
          <a:lstStyle/>
          <a:p>
            <a:r>
              <a:rPr lang="en-US" altLang="cs-CZ" sz="4000" dirty="0" err="1"/>
              <a:t>Představení</a:t>
            </a:r>
            <a:r>
              <a:rPr lang="en-US" altLang="cs-CZ" sz="4000" dirty="0"/>
              <a:t> </a:t>
            </a:r>
            <a:r>
              <a:rPr lang="en-US" altLang="cs-CZ" sz="4000" dirty="0" err="1"/>
              <a:t>nových</a:t>
            </a:r>
            <a:r>
              <a:rPr lang="en-US" altLang="cs-CZ" sz="4000" dirty="0"/>
              <a:t> </a:t>
            </a:r>
            <a:r>
              <a:rPr lang="en-US" altLang="cs-CZ" sz="4000" dirty="0" err="1"/>
              <a:t>vrstev</a:t>
            </a:r>
            <a:r>
              <a:rPr lang="en-US" altLang="cs-CZ" sz="4000" dirty="0"/>
              <a:t> v </a:t>
            </a:r>
            <a:r>
              <a:rPr lang="en-US" altLang="cs-CZ" sz="4000" dirty="0" err="1"/>
              <a:t>systému</a:t>
            </a:r>
            <a:r>
              <a:rPr lang="en-US" altLang="cs-CZ" sz="4000" dirty="0"/>
              <a:t> AGIS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1" y="6237312"/>
            <a:ext cx="79928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Tento materiál vznikl za finanční podpory Evropského sociálního fondu prostřednictvím Operačního programu Zaměstnanost </a:t>
            </a:r>
            <a:br>
              <a:rPr lang="cs-CZ" sz="1050" dirty="0"/>
            </a:br>
            <a:r>
              <a:rPr lang="cs-CZ" sz="1050" dirty="0"/>
              <a:t>v rámci projektu „Agentura pro sociální začleňování jako inovační aktér politiky sociálního začleňování“,</a:t>
            </a:r>
          </a:p>
          <a:p>
            <a:pPr algn="ctr"/>
            <a:r>
              <a:rPr lang="cs-CZ" sz="1050" dirty="0"/>
              <a:t>registrační číslo projektu: CZ.03.3.X/0.0/0.0/15_018/0006191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869435" y="3571559"/>
            <a:ext cx="51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Odbor pro sociální začleňování (Agentura)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274"/>
            <a:ext cx="3941148" cy="11111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83" y="5213763"/>
            <a:ext cx="5454650" cy="8445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888056" y="3975700"/>
            <a:ext cx="51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Autor: Michal Ondruška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888056" y="4339365"/>
            <a:ext cx="51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Datum: 24.3.2021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D96C8EA-0C24-4D1A-83F6-7D5955E6A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16AF78-EAFB-4396-B5C9-FC49DCC2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9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12875"/>
            <a:ext cx="8353425" cy="576263"/>
          </a:xfrm>
        </p:spPr>
        <p:txBody>
          <a:bodyPr wrap="none" anchor="t"/>
          <a:lstStyle/>
          <a:p>
            <a:r>
              <a:rPr lang="cs-CZ" sz="2800" dirty="0">
                <a:cs typeface="Times New Roman" panose="02020603050405020304" pitchFamily="18" charset="0"/>
              </a:rPr>
              <a:t>Ekonomické proměnné</a:t>
            </a:r>
            <a:endParaRPr lang="en-US" altLang="cs-CZ" sz="28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3600"/>
            <a:ext cx="8353425" cy="4319588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cs typeface="Times New Roman" panose="02020603050405020304" pitchFamily="18" charset="0"/>
              </a:rPr>
              <a:t>Proměnné</a:t>
            </a:r>
            <a:endParaRPr lang="cs-CZ" sz="2000" dirty="0">
              <a:latin typeface="+mj-lt"/>
              <a:cs typeface="Times New Roman" panose="02020603050405020304" pitchFamily="18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Podíl dlouhodobě nezaměstnaných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Podíl exekucí na počet obyvatel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Podíl příspěvků na bydlení na počet obyvatel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Podíl příspěvků na živobytí na počet obyvatel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Podíl dlouhodobě nezaměstnaných obyvatel na počet obyvatel v produktivním </a:t>
            </a:r>
            <a:r>
              <a:rPr lang="cs-CZ" sz="2400" dirty="0" smtClean="0">
                <a:latin typeface="+mj-lt"/>
                <a:cs typeface="Times New Roman" panose="02020603050405020304" pitchFamily="18" charset="0"/>
              </a:rPr>
              <a:t>věku)</a:t>
            </a:r>
            <a:endParaRPr lang="cs-CZ" sz="2400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24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4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16CF948-A8A8-459F-BD36-3CED9FD17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5A1CD46-3AC9-4213-A219-AADD7AE7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84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6981CAA-5B33-45AD-A288-45D00DF9B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788F1BE-C2FC-4880-8825-7A2A874C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Otázky do diskuze </a:t>
            </a:r>
            <a:r>
              <a:rPr lang="cs-CZ" sz="2800" dirty="0" smtClean="0"/>
              <a:t>(chcete </a:t>
            </a:r>
            <a:r>
              <a:rPr lang="cs-CZ" sz="2800" dirty="0"/>
              <a:t>se </a:t>
            </a:r>
            <a:r>
              <a:rPr lang="cs-CZ" sz="2800" dirty="0" smtClean="0"/>
              <a:t>na </a:t>
            </a:r>
            <a:r>
              <a:rPr lang="cs-CZ" sz="2800" dirty="0" smtClean="0"/>
              <a:t>něco </a:t>
            </a:r>
            <a:r>
              <a:rPr lang="cs-CZ" sz="2800" dirty="0"/>
              <a:t>zeptat)?</a:t>
            </a:r>
          </a:p>
        </p:txBody>
      </p:sp>
    </p:spTree>
    <p:extLst>
      <p:ext uri="{BB962C8B-B14F-4D97-AF65-F5344CB8AC3E}">
        <p14:creationId xmlns:p14="http://schemas.microsoft.com/office/powerpoint/2010/main" val="901712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3D4277-3EC9-4945-97F9-E4E15E5AE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2592288"/>
          </a:xfrm>
        </p:spPr>
        <p:txBody>
          <a:bodyPr/>
          <a:lstStyle/>
          <a:p>
            <a:r>
              <a:rPr lang="cs-CZ" dirty="0"/>
              <a:t>	…jaká data byste chtěli do </a:t>
            </a:r>
            <a:r>
              <a:rPr lang="cs-CZ" dirty="0" smtClean="0"/>
              <a:t>databáze </a:t>
            </a:r>
            <a:r>
              <a:rPr lang="cs-CZ" dirty="0"/>
              <a:t>doplnit?</a:t>
            </a:r>
          </a:p>
          <a:p>
            <a:r>
              <a:rPr lang="cs-CZ" dirty="0"/>
              <a:t>	…jsou podle Vás nějaká data zbytečná?</a:t>
            </a:r>
          </a:p>
          <a:p>
            <a:r>
              <a:rPr lang="cs-CZ" dirty="0"/>
              <a:t>	…co byste změnili (podoba dat, výstupy)?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0001BF6-6CA9-4A6B-B149-833B73B1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 se chceme zeptat Vás na to…</a:t>
            </a:r>
          </a:p>
        </p:txBody>
      </p:sp>
    </p:spTree>
    <p:extLst>
      <p:ext uri="{BB962C8B-B14F-4D97-AF65-F5344CB8AC3E}">
        <p14:creationId xmlns:p14="http://schemas.microsoft.com/office/powerpoint/2010/main" val="159978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12875"/>
            <a:ext cx="8353425" cy="576263"/>
          </a:xfrm>
        </p:spPr>
        <p:txBody>
          <a:bodyPr wrap="none" anchor="t"/>
          <a:lstStyle/>
          <a:p>
            <a:r>
              <a:rPr lang="cs-CZ" sz="2800" dirty="0">
                <a:cs typeface="Times New Roman" panose="02020603050405020304" pitchFamily="18" charset="0"/>
              </a:rPr>
              <a:t>Aktuální vrstvy v projektu AGIS</a:t>
            </a:r>
            <a:endParaRPr lang="en-US" altLang="cs-CZ" sz="28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3600"/>
            <a:ext cx="8353425" cy="4319588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cs typeface="Times New Roman" panose="02020603050405020304" pitchFamily="18" charset="0"/>
              </a:rPr>
              <a:t>Administrativní informace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cs typeface="Times New Roman" panose="02020603050405020304" pitchFamily="18" charset="0"/>
              </a:rPr>
              <a:t>Sociálně vyloučené lokality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cs typeface="Times New Roman" panose="02020603050405020304" pitchFamily="18" charset="0"/>
              </a:rPr>
              <a:t>Index sociálního vyloučení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cs typeface="Times New Roman" panose="02020603050405020304" pitchFamily="18" charset="0"/>
              </a:rPr>
              <a:t>Sociodemografické proměnné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cs typeface="Times New Roman" panose="02020603050405020304" pitchFamily="18" charset="0"/>
              </a:rPr>
              <a:t>Ekonomické proměnné</a:t>
            </a:r>
          </a:p>
          <a:p>
            <a:pPr>
              <a:tabLst>
                <a:tab pos="3316288" algn="l"/>
              </a:tabLst>
            </a:pPr>
            <a:endParaRPr lang="en-US" altLang="cs-CZ" sz="29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12875"/>
            <a:ext cx="8353425" cy="576263"/>
          </a:xfrm>
        </p:spPr>
        <p:txBody>
          <a:bodyPr wrap="none" anchor="t"/>
          <a:lstStyle/>
          <a:p>
            <a:r>
              <a:rPr lang="cs-CZ" sz="2800" dirty="0">
                <a:cs typeface="Times New Roman" panose="02020603050405020304" pitchFamily="18" charset="0"/>
              </a:rPr>
              <a:t>Administrativní data – informace o obcích</a:t>
            </a:r>
            <a:endParaRPr lang="en-US" altLang="cs-CZ" sz="28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3600"/>
            <a:ext cx="8353425" cy="4319588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Proměnné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Kód obce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Název obce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Kód okresu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Název okresu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Kód kraje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Název kraje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ve většině případů slouží zejména pro potřeby OSZ a SMS</a:t>
            </a:r>
          </a:p>
        </p:txBody>
      </p:sp>
    </p:spTree>
    <p:extLst>
      <p:ext uri="{BB962C8B-B14F-4D97-AF65-F5344CB8AC3E}">
        <p14:creationId xmlns:p14="http://schemas.microsoft.com/office/powerpoint/2010/main" val="133368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8353425" cy="5040313"/>
          </a:xfrm>
        </p:spPr>
        <p:txBody>
          <a:bodyPr anchor="t"/>
          <a:lstStyle/>
          <a:p>
            <a:endParaRPr lang="en-US" altLang="cs-CZ" sz="2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12875"/>
            <a:ext cx="8353425" cy="576263"/>
          </a:xfrm>
        </p:spPr>
        <p:txBody>
          <a:bodyPr wrap="none" anchor="t"/>
          <a:lstStyle/>
          <a:p>
            <a:r>
              <a:rPr lang="cs-CZ" sz="2800" dirty="0">
                <a:cs typeface="Times New Roman" panose="02020603050405020304" pitchFamily="18" charset="0"/>
              </a:rPr>
              <a:t>Sociálně vyloučené lokality (SVL)</a:t>
            </a:r>
            <a:endParaRPr lang="en-US" altLang="cs-CZ" sz="28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3600"/>
            <a:ext cx="8353425" cy="4319588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Soubor bodových vrstev i polygonů (obce)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Propojení databáze OSZ a SMS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Proměnné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Počet obyvatel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Počet SVL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Přesná lokace SVL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Stručný popis + fotografie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Maximální podíl obyvatel SVL na celkovém počtu obyvatel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Podíl obyvatel SVL do 15 let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cs typeface="Times New Roman" panose="02020603050405020304" pitchFamily="18" charset="0"/>
              </a:rPr>
              <a:t>Podíl obyvatel SVL romské národnosti</a:t>
            </a:r>
          </a:p>
          <a:p>
            <a:pPr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en-US" altLang="cs-CZ" sz="28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F83BAD8-E0E4-43FD-9F36-697FDE575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0AEFB62-1800-4552-94D8-E40EDE23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17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7" y="1563443"/>
            <a:ext cx="7971276" cy="576263"/>
          </a:xfrm>
        </p:spPr>
        <p:txBody>
          <a:bodyPr wrap="none" anchor="t"/>
          <a:lstStyle/>
          <a:p>
            <a:r>
              <a:rPr lang="cs-CZ" sz="2800" dirty="0">
                <a:cs typeface="Times New Roman" panose="02020603050405020304" pitchFamily="18" charset="0"/>
              </a:rPr>
              <a:t>Index sociálního vyloučení</a:t>
            </a:r>
            <a:endParaRPr lang="en-US" altLang="cs-CZ" sz="28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3600"/>
            <a:ext cx="8353425" cy="4319588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cs typeface="Times New Roman" panose="02020603050405020304" pitchFamily="18" charset="0"/>
              </a:rPr>
              <a:t>Proměnné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5 dimenzí indexu sociálního vyloučení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cs typeface="Times New Roman" panose="02020603050405020304" pitchFamily="18" charset="0"/>
              </a:rPr>
              <a:t>Časové období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cs typeface="Times New Roman" panose="02020603050405020304" pitchFamily="18" charset="0"/>
              </a:rPr>
              <a:t>Přepočty na úroveň ORP, krajů i 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4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93292F9-5C64-407D-8CA6-C24388515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1CE75B6-3467-4EF4-95C9-397B881E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8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12875"/>
            <a:ext cx="8353425" cy="576263"/>
          </a:xfrm>
        </p:spPr>
        <p:txBody>
          <a:bodyPr wrap="none" anchor="t"/>
          <a:lstStyle/>
          <a:p>
            <a:r>
              <a:rPr lang="cs-CZ" sz="2800" dirty="0">
                <a:cs typeface="Times New Roman" panose="02020603050405020304" pitchFamily="18" charset="0"/>
              </a:rPr>
              <a:t>Sociodemografické proměnné</a:t>
            </a:r>
            <a:endParaRPr lang="en-US" altLang="cs-CZ" sz="28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3600"/>
            <a:ext cx="8353425" cy="4319588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cs typeface="Times New Roman" panose="02020603050405020304" pitchFamily="18" charset="0"/>
              </a:rPr>
              <a:t>Proměnné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Počet obyvatel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Počet obyvatel v produktivním věku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Podíl předčasných odchodů ze systému vzdělávání – běžné třídy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Počet základních škol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anose="02020603050405020304" pitchFamily="18" charset="0"/>
              </a:rPr>
              <a:t>Celková kapacita základních škol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cs typeface="Times New Roman" panose="02020603050405020304" pitchFamily="18" charset="0"/>
              </a:rPr>
              <a:t>Údaje za jednotlivé školy i za samotné obce</a:t>
            </a:r>
          </a:p>
        </p:txBody>
      </p:sp>
    </p:spTree>
    <p:extLst>
      <p:ext uri="{BB962C8B-B14F-4D97-AF65-F5344CB8AC3E}">
        <p14:creationId xmlns:p14="http://schemas.microsoft.com/office/powerpoint/2010/main" val="659584463"/>
      </p:ext>
    </p:extLst>
  </p:cSld>
  <p:clrMapOvr>
    <a:masterClrMapping/>
  </p:clrMapOvr>
</p:sld>
</file>

<file path=ppt/theme/theme1.xml><?xml version="1.0" encoding="utf-8"?>
<a:theme xmlns:a="http://schemas.openxmlformats.org/drawingml/2006/main" name="1_Úvodní list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a="http://schemas.openxmlformats.org/drawingml/2006/main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MMR šablona (klasický poměr stran)</Template>
  <TotalTime>1457</TotalTime>
  <Words>288</Words>
  <Application>Microsoft Office PowerPoint</Application>
  <PresentationFormat>Předvádění na obrazovce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1_Úvodní list</vt:lpstr>
      <vt:lpstr>Představení nových vrstev v systému AGIS </vt:lpstr>
      <vt:lpstr>Aktuální vrstvy v projektu AGIS</vt:lpstr>
      <vt:lpstr>Administrativní data – informace o obcích</vt:lpstr>
      <vt:lpstr>Prezentace aplikace PowerPoint</vt:lpstr>
      <vt:lpstr>Sociálně vyloučené lokality (SVL)</vt:lpstr>
      <vt:lpstr>Prezentace aplikace PowerPoint</vt:lpstr>
      <vt:lpstr>Index sociálního vyloučení</vt:lpstr>
      <vt:lpstr>Prezentace aplikace PowerPoint</vt:lpstr>
      <vt:lpstr>Sociodemografické proměnné</vt:lpstr>
      <vt:lpstr>Prezentace aplikace PowerPoint</vt:lpstr>
      <vt:lpstr>Ekonomické proměnné</vt:lpstr>
      <vt:lpstr>Prezentace aplikace PowerPoint</vt:lpstr>
      <vt:lpstr>Otázky do diskuze (chcete se na něco zeptat)?</vt:lpstr>
      <vt:lpstr>My se chceme zeptat Vás na to…</vt:lpstr>
    </vt:vector>
  </TitlesOfParts>
  <Company>Ministerstvo pro místní rozvoj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Syruček Petr</dc:creator>
  <cp:lastModifiedBy>Buociková Eliška</cp:lastModifiedBy>
  <cp:revision>18</cp:revision>
  <dcterms:created xsi:type="dcterms:W3CDTF">2020-01-13T10:41:51Z</dcterms:created>
  <dcterms:modified xsi:type="dcterms:W3CDTF">2021-03-23T15:23:47Z</dcterms:modified>
</cp:coreProperties>
</file>