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668">
          <p15:clr>
            <a:srgbClr val="A4A3A4"/>
          </p15:clr>
        </p15:guide>
        <p15:guide id="4" orient="horz" pos="3049">
          <p15:clr>
            <a:srgbClr val="A4A3A4"/>
          </p15:clr>
        </p15:guide>
        <p15:guide id="5" pos="5511">
          <p15:clr>
            <a:srgbClr val="A4A3A4"/>
          </p15:clr>
        </p15:guide>
        <p15:guide id="6" pos="249">
          <p15:clr>
            <a:srgbClr val="A4A3A4"/>
          </p15:clr>
        </p15:guide>
        <p15:guide id="7" orient="horz" pos="1008">
          <p15:clr>
            <a:srgbClr val="A4A3A4"/>
          </p15:clr>
        </p15:guide>
        <p15:guide id="8" orient="horz" pos="940">
          <p15:clr>
            <a:srgbClr val="A4A3A4"/>
          </p15:clr>
        </p15:guide>
        <p15:guide id="9" orient="horz" pos="1361">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a2NA7fKapakPQNk0DZWbwmt0L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714" y="84"/>
      </p:cViewPr>
      <p:guideLst>
        <p:guide orient="horz" pos="1620"/>
        <p:guide pos="2880"/>
        <p:guide orient="horz" pos="668"/>
        <p:guide orient="horz" pos="3049"/>
        <p:guide pos="5511"/>
        <p:guide pos="249"/>
        <p:guide orient="horz" pos="1008"/>
        <p:guide orient="horz" pos="940"/>
        <p:guide orient="horz" pos="13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b921d72f7f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 name="Google Shape;113;gb921d72f7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b921d72f7f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9" name="Google Shape;119;gb921d72f7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7a4fa9272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5" name="Google Shape;125;gb7a4fa927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7a4fa9272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gb7a4fa927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46022d21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3" name="Google Shape;143;gb46022d2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921d72f7f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921d72f7f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3" name="Google Shape;153;gb921d72f7f_0_1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b921d72f7f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b921d72f7f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gb921d72f7f_0_1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b921d72f7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b921d72f7f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 name="Google Shape;168;gb921d72f7f_0_1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b921d72f7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b921d72f7f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5" name="Google Shape;175;gb921d72f7f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b921d72f7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b921d72f7f_0_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4" name="Google Shape;184;gb921d72f7f_0_1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46022d219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 name="Google Shape;52;gb46022d21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0" name="Google Shape;1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6" name="Google Shape;1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5" name="Google Shape;2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b7a4fa9272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 name="Google Shape;214;gb7a4fa927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b921d72f7f_0_1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0" name="Google Shape;220;gb921d72f7f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b921d72f7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 name="Google Shape;227;gb921d72f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921d72f7f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b921d72f7f_0_1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4" name="Google Shape;234;gb921d72f7f_0_1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921d72f7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921d72f7f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 name="Google Shape;60;gb921d72f7f_0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b921d72f7f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 name="Google Shape;66;gb921d72f7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b921d72f7f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 name="Google Shape;73;gb921d72f7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b921d72f7f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 name="Google Shape;81;gb921d72f7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b921d72f7f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9" name="Google Shape;89;gb921d72f7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921d72f7f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 name="Google Shape;97;gb921d72f7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921d72f7f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5" name="Google Shape;105;gb921d72f7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Úvodní list">
  <p:cSld name="Úvodní list">
    <p:spTree>
      <p:nvGrpSpPr>
        <p:cNvPr id="1" name="Shape 12"/>
        <p:cNvGrpSpPr/>
        <p:nvPr/>
      </p:nvGrpSpPr>
      <p:grpSpPr>
        <a:xfrm>
          <a:off x="0" y="0"/>
          <a:ext cx="0" cy="0"/>
          <a:chOff x="0" y="0"/>
          <a:chExt cx="0" cy="0"/>
        </a:xfrm>
      </p:grpSpPr>
      <p:pic>
        <p:nvPicPr>
          <p:cNvPr id="13" name="Google Shape;13;p6" descr="podtisk_modry.emf"/>
          <p:cNvPicPr preferRelativeResize="0"/>
          <p:nvPr/>
        </p:nvPicPr>
        <p:blipFill rotWithShape="1">
          <a:blip r:embed="rId2">
            <a:alphaModFix/>
          </a:blip>
          <a:srcRect l="17007" b="8622"/>
          <a:stretch/>
        </p:blipFill>
        <p:spPr>
          <a:xfrm>
            <a:off x="-19690" y="1545638"/>
            <a:ext cx="7908925" cy="3651647"/>
          </a:xfrm>
          <a:prstGeom prst="rect">
            <a:avLst/>
          </a:prstGeom>
          <a:noFill/>
          <a:ln>
            <a:noFill/>
          </a:ln>
        </p:spPr>
      </p:pic>
      <p:sp>
        <p:nvSpPr>
          <p:cNvPr id="14" name="Google Shape;14;p6"/>
          <p:cNvSpPr/>
          <p:nvPr/>
        </p:nvSpPr>
        <p:spPr>
          <a:xfrm>
            <a:off x="0" y="2"/>
            <a:ext cx="9144000" cy="195263"/>
          </a:xfrm>
          <a:prstGeom prst="rect">
            <a:avLst/>
          </a:prstGeom>
          <a:solidFill>
            <a:srgbClr val="0000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Arial"/>
              <a:ea typeface="Arial"/>
              <a:cs typeface="Arial"/>
              <a:sym typeface="Arial"/>
            </a:endParaRPr>
          </a:p>
        </p:txBody>
      </p:sp>
      <p:sp>
        <p:nvSpPr>
          <p:cNvPr id="15" name="Google Shape;15;p6"/>
          <p:cNvSpPr/>
          <p:nvPr/>
        </p:nvSpPr>
        <p:spPr>
          <a:xfrm>
            <a:off x="0" y="195487"/>
            <a:ext cx="9144000" cy="108012"/>
          </a:xfrm>
          <a:prstGeom prst="rect">
            <a:avLst/>
          </a:prstGeom>
          <a:gradFill>
            <a:gsLst>
              <a:gs pos="0">
                <a:srgbClr val="000099"/>
              </a:gs>
              <a:gs pos="100000">
                <a:srgbClr val="FFFFFF">
                  <a:alpha val="0"/>
                </a:srgbClr>
              </a:gs>
            </a:gsLst>
            <a:lin ang="0" scaled="0"/>
          </a:gradFill>
          <a:ln>
            <a:noFill/>
          </a:ln>
          <a:effectLst>
            <a:reflection stA="52000" endA="300" endPos="35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Arial"/>
              <a:ea typeface="Arial"/>
              <a:cs typeface="Arial"/>
              <a:sym typeface="Arial"/>
            </a:endParaRPr>
          </a:p>
        </p:txBody>
      </p:sp>
      <p:sp>
        <p:nvSpPr>
          <p:cNvPr id="16" name="Google Shape;16;p6"/>
          <p:cNvSpPr txBox="1"/>
          <p:nvPr/>
        </p:nvSpPr>
        <p:spPr>
          <a:xfrm>
            <a:off x="2297539" y="2848145"/>
            <a:ext cx="4548931" cy="4321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cs-CZ" sz="1800" b="0" i="0" u="none" strike="noStrike" cap="none">
                <a:solidFill>
                  <a:schemeClr val="dk1"/>
                </a:solidFill>
                <a:latin typeface="Arial"/>
                <a:ea typeface="Arial"/>
                <a:cs typeface="Arial"/>
                <a:sym typeface="Arial"/>
              </a:rPr>
              <a:t>Odbor pro sociální začleňování (Agentura)</a:t>
            </a:r>
            <a:endParaRPr sz="1800" b="0" i="0" u="none" strike="noStrike" cap="none">
              <a:solidFill>
                <a:schemeClr val="dk1"/>
              </a:solidFill>
              <a:latin typeface="Arial"/>
              <a:ea typeface="Arial"/>
              <a:cs typeface="Arial"/>
              <a:sym typeface="Arial"/>
            </a:endParaRPr>
          </a:p>
        </p:txBody>
      </p:sp>
      <p:pic>
        <p:nvPicPr>
          <p:cNvPr id="17" name="Google Shape;17;p6" descr="mmr_cr_rgb.emf"/>
          <p:cNvPicPr preferRelativeResize="0"/>
          <p:nvPr/>
        </p:nvPicPr>
        <p:blipFill rotWithShape="1">
          <a:blip r:embed="rId3">
            <a:alphaModFix/>
          </a:blip>
          <a:srcRect/>
          <a:stretch/>
        </p:blipFill>
        <p:spPr>
          <a:xfrm>
            <a:off x="683568" y="4115602"/>
            <a:ext cx="2520280" cy="415238"/>
          </a:xfrm>
          <a:prstGeom prst="rect">
            <a:avLst/>
          </a:prstGeom>
          <a:noFill/>
          <a:ln>
            <a:noFill/>
          </a:ln>
        </p:spPr>
      </p:pic>
      <p:sp>
        <p:nvSpPr>
          <p:cNvPr id="18" name="Google Shape;18;p6"/>
          <p:cNvSpPr txBox="1">
            <a:spLocks noGrp="1"/>
          </p:cNvSpPr>
          <p:nvPr>
            <p:ph type="title"/>
          </p:nvPr>
        </p:nvSpPr>
        <p:spPr>
          <a:xfrm>
            <a:off x="930423" y="1380380"/>
            <a:ext cx="7283152" cy="14041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b="1">
                <a:solidFill>
                  <a:srgbClr val="000099"/>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9" name="Google Shape;19;p6"/>
          <p:cNvPicPr preferRelativeResize="0"/>
          <p:nvPr/>
        </p:nvPicPr>
        <p:blipFill rotWithShape="1">
          <a:blip r:embed="rId4">
            <a:alphaModFix/>
          </a:blip>
          <a:srcRect/>
          <a:stretch/>
        </p:blipFill>
        <p:spPr>
          <a:xfrm>
            <a:off x="1704274" y="359859"/>
            <a:ext cx="5735457" cy="954683"/>
          </a:xfrm>
          <a:prstGeom prst="rect">
            <a:avLst/>
          </a:prstGeom>
          <a:noFill/>
          <a:ln>
            <a:noFill/>
          </a:ln>
        </p:spPr>
      </p:pic>
      <p:sp>
        <p:nvSpPr>
          <p:cNvPr id="20" name="Google Shape;20;p6"/>
          <p:cNvSpPr txBox="1"/>
          <p:nvPr/>
        </p:nvSpPr>
        <p:spPr>
          <a:xfrm>
            <a:off x="539553" y="4717570"/>
            <a:ext cx="8033914" cy="29298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1200"/>
              <a:buFont typeface="Arial"/>
              <a:buNone/>
            </a:pPr>
            <a:r>
              <a:rPr lang="cs-CZ" sz="1200" b="0" i="0" u="none" strike="noStrike" cap="none">
                <a:solidFill>
                  <a:schemeClr val="dk1"/>
                </a:solidFill>
                <a:latin typeface="Arial"/>
                <a:ea typeface="Arial"/>
                <a:cs typeface="Arial"/>
                <a:sym typeface="Arial"/>
              </a:rPr>
              <a:t>Prezentace se koná v rámci projektu „Inkluzivní a kvalitní vzdělávání v územích se sociálně vyloučenými lokalitami“ č. CZ.02.3.62/0.0/0.0/15_001/0000586</a:t>
            </a:r>
            <a:endParaRPr sz="1200" b="0" i="0" u="none" strike="noStrike" cap="none">
              <a:solidFill>
                <a:schemeClr val="dk1"/>
              </a:solidFill>
              <a:latin typeface="Arial"/>
              <a:ea typeface="Arial"/>
              <a:cs typeface="Arial"/>
              <a:sym typeface="Arial"/>
            </a:endParaRPr>
          </a:p>
        </p:txBody>
      </p:sp>
      <p:pic>
        <p:nvPicPr>
          <p:cNvPr id="21" name="Google Shape;21;p6"/>
          <p:cNvPicPr preferRelativeResize="0"/>
          <p:nvPr/>
        </p:nvPicPr>
        <p:blipFill rotWithShape="1">
          <a:blip r:embed="rId5">
            <a:alphaModFix/>
          </a:blip>
          <a:srcRect/>
          <a:stretch/>
        </p:blipFill>
        <p:spPr>
          <a:xfrm>
            <a:off x="6012166" y="4107768"/>
            <a:ext cx="2432671" cy="50156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nitřní list s nadpisem">
  <p:cSld name="Vnitřní list s nadpisem">
    <p:spTree>
      <p:nvGrpSpPr>
        <p:cNvPr id="1" name="Shape 22"/>
        <p:cNvGrpSpPr/>
        <p:nvPr/>
      </p:nvGrpSpPr>
      <p:grpSpPr>
        <a:xfrm>
          <a:off x="0" y="0"/>
          <a:ext cx="0" cy="0"/>
          <a:chOff x="0" y="0"/>
          <a:chExt cx="0" cy="0"/>
        </a:xfrm>
      </p:grpSpPr>
      <p:pic>
        <p:nvPicPr>
          <p:cNvPr id="23" name="Google Shape;23;p7" descr="podtisk_modry.emf"/>
          <p:cNvPicPr preferRelativeResize="0"/>
          <p:nvPr/>
        </p:nvPicPr>
        <p:blipFill rotWithShape="1">
          <a:blip r:embed="rId2">
            <a:alphaModFix/>
          </a:blip>
          <a:srcRect l="17007" b="8622"/>
          <a:stretch/>
        </p:blipFill>
        <p:spPr>
          <a:xfrm>
            <a:off x="6" y="1491855"/>
            <a:ext cx="7908925" cy="3651647"/>
          </a:xfrm>
          <a:prstGeom prst="rect">
            <a:avLst/>
          </a:prstGeom>
          <a:noFill/>
          <a:ln>
            <a:noFill/>
          </a:ln>
        </p:spPr>
      </p:pic>
      <p:sp>
        <p:nvSpPr>
          <p:cNvPr id="24" name="Google Shape;24;p7"/>
          <p:cNvSpPr/>
          <p:nvPr/>
        </p:nvSpPr>
        <p:spPr>
          <a:xfrm>
            <a:off x="0" y="2"/>
            <a:ext cx="9144000" cy="195263"/>
          </a:xfrm>
          <a:prstGeom prst="rect">
            <a:avLst/>
          </a:prstGeom>
          <a:solidFill>
            <a:srgbClr val="0000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Arial"/>
              <a:ea typeface="Arial"/>
              <a:cs typeface="Arial"/>
              <a:sym typeface="Arial"/>
            </a:endParaRPr>
          </a:p>
        </p:txBody>
      </p:sp>
      <p:sp>
        <p:nvSpPr>
          <p:cNvPr id="25" name="Google Shape;25;p7"/>
          <p:cNvSpPr/>
          <p:nvPr/>
        </p:nvSpPr>
        <p:spPr>
          <a:xfrm>
            <a:off x="0" y="195487"/>
            <a:ext cx="9144000" cy="108012"/>
          </a:xfrm>
          <a:prstGeom prst="rect">
            <a:avLst/>
          </a:prstGeom>
          <a:gradFill>
            <a:gsLst>
              <a:gs pos="0">
                <a:srgbClr val="000099"/>
              </a:gs>
              <a:gs pos="100000">
                <a:srgbClr val="FFFFFF">
                  <a:alpha val="0"/>
                </a:srgbClr>
              </a:gs>
            </a:gsLst>
            <a:lin ang="0" scaled="0"/>
          </a:gradFill>
          <a:ln>
            <a:noFill/>
          </a:ln>
          <a:effectLst>
            <a:reflection stA="52000" endA="300" endPos="35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Arial"/>
              <a:ea typeface="Arial"/>
              <a:cs typeface="Arial"/>
              <a:sym typeface="Arial"/>
            </a:endParaRPr>
          </a:p>
        </p:txBody>
      </p:sp>
      <p:pic>
        <p:nvPicPr>
          <p:cNvPr id="26" name="Google Shape;26;p7" descr="mmr_cr_rgb.emf"/>
          <p:cNvPicPr preferRelativeResize="0"/>
          <p:nvPr/>
        </p:nvPicPr>
        <p:blipFill rotWithShape="1">
          <a:blip r:embed="rId3">
            <a:alphaModFix/>
          </a:blip>
          <a:srcRect/>
          <a:stretch/>
        </p:blipFill>
        <p:spPr>
          <a:xfrm>
            <a:off x="425405" y="4507818"/>
            <a:ext cx="2016125" cy="332184"/>
          </a:xfrm>
          <a:prstGeom prst="rect">
            <a:avLst/>
          </a:prstGeom>
          <a:noFill/>
          <a:ln>
            <a:noFill/>
          </a:ln>
        </p:spPr>
      </p:pic>
      <p:sp>
        <p:nvSpPr>
          <p:cNvPr id="27" name="Google Shape;27;p7"/>
          <p:cNvSpPr txBox="1">
            <a:spLocks noGrp="1"/>
          </p:cNvSpPr>
          <p:nvPr>
            <p:ph type="body" idx="1"/>
          </p:nvPr>
        </p:nvSpPr>
        <p:spPr>
          <a:xfrm>
            <a:off x="395536" y="1545636"/>
            <a:ext cx="8291264" cy="329436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Clr>
                <a:schemeClr val="dk1"/>
              </a:buClr>
              <a:buSzPts val="2400"/>
              <a:buFont typeface="Arial"/>
              <a:buNone/>
              <a:defRPr sz="2400">
                <a:latin typeface="Arial"/>
                <a:ea typeface="Arial"/>
                <a:cs typeface="Arial"/>
                <a:sym typeface="Arial"/>
              </a:defRPr>
            </a:lvl1pPr>
            <a:lvl2pPr marL="914400" lvl="1" indent="-228600" algn="l">
              <a:spcBef>
                <a:spcPts val="1000"/>
              </a:spcBef>
              <a:spcAft>
                <a:spcPts val="0"/>
              </a:spcAft>
              <a:buClr>
                <a:schemeClr val="dk1"/>
              </a:buClr>
              <a:buSzPts val="2400"/>
              <a:buFont typeface="Arial"/>
              <a:buNone/>
              <a:defRPr sz="2400">
                <a:latin typeface="Arial"/>
                <a:ea typeface="Arial"/>
                <a:cs typeface="Arial"/>
                <a:sym typeface="Arial"/>
              </a:defRPr>
            </a:lvl2pPr>
            <a:lvl3pPr marL="1371600" lvl="2" indent="-228600" algn="l">
              <a:spcBef>
                <a:spcPts val="400"/>
              </a:spcBef>
              <a:spcAft>
                <a:spcPts val="0"/>
              </a:spcAft>
              <a:buClr>
                <a:schemeClr val="dk1"/>
              </a:buClr>
              <a:buSzPts val="2000"/>
              <a:buFont typeface="Arial"/>
              <a:buNone/>
              <a:defRPr sz="2000">
                <a:latin typeface="Arial"/>
                <a:ea typeface="Arial"/>
                <a:cs typeface="Arial"/>
                <a:sym typeface="Arial"/>
              </a:defRPr>
            </a:lvl3pPr>
            <a:lvl4pPr marL="1828800" lvl="3" indent="-228600" algn="l">
              <a:spcBef>
                <a:spcPts val="360"/>
              </a:spcBef>
              <a:spcAft>
                <a:spcPts val="0"/>
              </a:spcAft>
              <a:buClr>
                <a:schemeClr val="dk1"/>
              </a:buClr>
              <a:buSzPts val="1800"/>
              <a:buFont typeface="Arial"/>
              <a:buNone/>
              <a:defRPr sz="1800">
                <a:latin typeface="Arial"/>
                <a:ea typeface="Arial"/>
                <a:cs typeface="Arial"/>
                <a:sym typeface="Arial"/>
              </a:defRPr>
            </a:lvl4pPr>
            <a:lvl5pPr marL="2286000" lvl="4" indent="-228600" algn="l">
              <a:spcBef>
                <a:spcPts val="360"/>
              </a:spcBef>
              <a:spcAft>
                <a:spcPts val="0"/>
              </a:spcAft>
              <a:buClr>
                <a:schemeClr val="dk1"/>
              </a:buClr>
              <a:buSzPts val="1800"/>
              <a:buFont typeface="Arial"/>
              <a:buNone/>
              <a:defRPr sz="1800">
                <a:latin typeface="Arial"/>
                <a:ea typeface="Arial"/>
                <a:cs typeface="Arial"/>
                <a:sym typeface="Arial"/>
              </a:defRPr>
            </a:lvl5pPr>
            <a:lvl6pPr marL="2743200" lvl="5" indent="-228600" algn="l">
              <a:spcBef>
                <a:spcPts val="400"/>
              </a:spcBef>
              <a:spcAft>
                <a:spcPts val="0"/>
              </a:spcAft>
              <a:buClr>
                <a:schemeClr val="dk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7"/>
          <p:cNvSpPr txBox="1">
            <a:spLocks noGrp="1"/>
          </p:cNvSpPr>
          <p:nvPr>
            <p:ph type="title"/>
          </p:nvPr>
        </p:nvSpPr>
        <p:spPr>
          <a:xfrm>
            <a:off x="395536" y="1059582"/>
            <a:ext cx="8291264" cy="37804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rgbClr val="000099"/>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9" name="Google Shape;29;p7"/>
          <p:cNvPicPr preferRelativeResize="0"/>
          <p:nvPr/>
        </p:nvPicPr>
        <p:blipFill rotWithShape="1">
          <a:blip r:embed="rId4">
            <a:alphaModFix/>
          </a:blip>
          <a:srcRect/>
          <a:stretch/>
        </p:blipFill>
        <p:spPr>
          <a:xfrm>
            <a:off x="2036250" y="314605"/>
            <a:ext cx="5009847" cy="83390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nitřní list bez nadpisu">
  <p:cSld name="Vnitřní list bez nadpisu">
    <p:spTree>
      <p:nvGrpSpPr>
        <p:cNvPr id="1" name="Shape 30"/>
        <p:cNvGrpSpPr/>
        <p:nvPr/>
      </p:nvGrpSpPr>
      <p:grpSpPr>
        <a:xfrm>
          <a:off x="0" y="0"/>
          <a:ext cx="0" cy="0"/>
          <a:chOff x="0" y="0"/>
          <a:chExt cx="0" cy="0"/>
        </a:xfrm>
      </p:grpSpPr>
      <p:pic>
        <p:nvPicPr>
          <p:cNvPr id="31" name="Google Shape;31;p8" descr="podtisk_modry.emf"/>
          <p:cNvPicPr preferRelativeResize="0"/>
          <p:nvPr/>
        </p:nvPicPr>
        <p:blipFill rotWithShape="1">
          <a:blip r:embed="rId2">
            <a:alphaModFix/>
          </a:blip>
          <a:srcRect l="17007" b="8622"/>
          <a:stretch/>
        </p:blipFill>
        <p:spPr>
          <a:xfrm>
            <a:off x="6" y="1491855"/>
            <a:ext cx="7908925" cy="3651647"/>
          </a:xfrm>
          <a:prstGeom prst="rect">
            <a:avLst/>
          </a:prstGeom>
          <a:noFill/>
          <a:ln>
            <a:noFill/>
          </a:ln>
        </p:spPr>
      </p:pic>
      <p:sp>
        <p:nvSpPr>
          <p:cNvPr id="32" name="Google Shape;32;p8"/>
          <p:cNvSpPr/>
          <p:nvPr/>
        </p:nvSpPr>
        <p:spPr>
          <a:xfrm>
            <a:off x="0" y="2"/>
            <a:ext cx="9144000" cy="195263"/>
          </a:xfrm>
          <a:prstGeom prst="rect">
            <a:avLst/>
          </a:prstGeom>
          <a:solidFill>
            <a:srgbClr val="0000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Arial"/>
              <a:ea typeface="Arial"/>
              <a:cs typeface="Arial"/>
              <a:sym typeface="Arial"/>
            </a:endParaRPr>
          </a:p>
        </p:txBody>
      </p:sp>
      <p:sp>
        <p:nvSpPr>
          <p:cNvPr id="33" name="Google Shape;33;p8"/>
          <p:cNvSpPr/>
          <p:nvPr/>
        </p:nvSpPr>
        <p:spPr>
          <a:xfrm>
            <a:off x="0" y="195487"/>
            <a:ext cx="9144000" cy="108012"/>
          </a:xfrm>
          <a:prstGeom prst="rect">
            <a:avLst/>
          </a:prstGeom>
          <a:gradFill>
            <a:gsLst>
              <a:gs pos="0">
                <a:srgbClr val="000099"/>
              </a:gs>
              <a:gs pos="100000">
                <a:srgbClr val="FFFFFF">
                  <a:alpha val="0"/>
                </a:srgbClr>
              </a:gs>
            </a:gsLst>
            <a:lin ang="0" scaled="0"/>
          </a:gradFill>
          <a:ln>
            <a:noFill/>
          </a:ln>
          <a:effectLst>
            <a:reflection stA="52000" endA="300" endPos="35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Arial"/>
              <a:ea typeface="Arial"/>
              <a:cs typeface="Arial"/>
              <a:sym typeface="Arial"/>
            </a:endParaRPr>
          </a:p>
        </p:txBody>
      </p:sp>
      <p:pic>
        <p:nvPicPr>
          <p:cNvPr id="34" name="Google Shape;34;p8" descr="mmr_cr_rgb.emf"/>
          <p:cNvPicPr preferRelativeResize="0"/>
          <p:nvPr/>
        </p:nvPicPr>
        <p:blipFill rotWithShape="1">
          <a:blip r:embed="rId3">
            <a:alphaModFix/>
          </a:blip>
          <a:srcRect/>
          <a:stretch/>
        </p:blipFill>
        <p:spPr>
          <a:xfrm>
            <a:off x="395539" y="4507818"/>
            <a:ext cx="2016125" cy="332184"/>
          </a:xfrm>
          <a:prstGeom prst="rect">
            <a:avLst/>
          </a:prstGeom>
          <a:noFill/>
          <a:ln>
            <a:noFill/>
          </a:ln>
        </p:spPr>
      </p:pic>
      <p:sp>
        <p:nvSpPr>
          <p:cNvPr id="35" name="Google Shape;35;p8"/>
          <p:cNvSpPr txBox="1">
            <a:spLocks noGrp="1"/>
          </p:cNvSpPr>
          <p:nvPr>
            <p:ph type="body" idx="1"/>
          </p:nvPr>
        </p:nvSpPr>
        <p:spPr>
          <a:xfrm>
            <a:off x="395536" y="1059582"/>
            <a:ext cx="8291264" cy="378042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Clr>
                <a:schemeClr val="dk1"/>
              </a:buClr>
              <a:buSzPts val="2400"/>
              <a:buFont typeface="Arial"/>
              <a:buNone/>
              <a:defRPr sz="2400">
                <a:latin typeface="Arial"/>
                <a:ea typeface="Arial"/>
                <a:cs typeface="Arial"/>
                <a:sym typeface="Arial"/>
              </a:defRPr>
            </a:lvl1pPr>
            <a:lvl2pPr marL="914400" lvl="1" indent="-228600" algn="l">
              <a:spcBef>
                <a:spcPts val="1000"/>
              </a:spcBef>
              <a:spcAft>
                <a:spcPts val="0"/>
              </a:spcAft>
              <a:buClr>
                <a:schemeClr val="dk1"/>
              </a:buClr>
              <a:buSzPts val="2400"/>
              <a:buFont typeface="Arial"/>
              <a:buNone/>
              <a:defRPr sz="2400">
                <a:latin typeface="Arial"/>
                <a:ea typeface="Arial"/>
                <a:cs typeface="Arial"/>
                <a:sym typeface="Arial"/>
              </a:defRPr>
            </a:lvl2pPr>
            <a:lvl3pPr marL="1371600" lvl="2" indent="-228600" algn="l">
              <a:spcBef>
                <a:spcPts val="400"/>
              </a:spcBef>
              <a:spcAft>
                <a:spcPts val="0"/>
              </a:spcAft>
              <a:buClr>
                <a:schemeClr val="dk1"/>
              </a:buClr>
              <a:buSzPts val="2000"/>
              <a:buFont typeface="Arial"/>
              <a:buNone/>
              <a:defRPr sz="2000">
                <a:latin typeface="Arial"/>
                <a:ea typeface="Arial"/>
                <a:cs typeface="Arial"/>
                <a:sym typeface="Arial"/>
              </a:defRPr>
            </a:lvl3pPr>
            <a:lvl4pPr marL="1828800" lvl="3" indent="-228600" algn="l">
              <a:spcBef>
                <a:spcPts val="360"/>
              </a:spcBef>
              <a:spcAft>
                <a:spcPts val="0"/>
              </a:spcAft>
              <a:buClr>
                <a:schemeClr val="dk1"/>
              </a:buClr>
              <a:buSzPts val="1800"/>
              <a:buFont typeface="Arial"/>
              <a:buNone/>
              <a:defRPr sz="1800">
                <a:latin typeface="Arial"/>
                <a:ea typeface="Arial"/>
                <a:cs typeface="Arial"/>
                <a:sym typeface="Arial"/>
              </a:defRPr>
            </a:lvl4pPr>
            <a:lvl5pPr marL="2286000" lvl="4" indent="-228600" algn="l">
              <a:spcBef>
                <a:spcPts val="360"/>
              </a:spcBef>
              <a:spcAft>
                <a:spcPts val="0"/>
              </a:spcAft>
              <a:buClr>
                <a:schemeClr val="dk1"/>
              </a:buClr>
              <a:buSzPts val="1800"/>
              <a:buFont typeface="Arial"/>
              <a:buNone/>
              <a:defRPr sz="1800">
                <a:latin typeface="Arial"/>
                <a:ea typeface="Arial"/>
                <a:cs typeface="Arial"/>
                <a:sym typeface="Arial"/>
              </a:defRPr>
            </a:lvl5pPr>
            <a:lvl6pPr marL="2743200" lvl="5" indent="-228600" algn="l">
              <a:spcBef>
                <a:spcPts val="400"/>
              </a:spcBef>
              <a:spcAft>
                <a:spcPts val="0"/>
              </a:spcAft>
              <a:buClr>
                <a:schemeClr val="dk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6" name="Google Shape;36;p8"/>
          <p:cNvPicPr preferRelativeResize="0"/>
          <p:nvPr/>
        </p:nvPicPr>
        <p:blipFill rotWithShape="1">
          <a:blip r:embed="rId4">
            <a:alphaModFix/>
          </a:blip>
          <a:srcRect/>
          <a:stretch/>
        </p:blipFill>
        <p:spPr>
          <a:xfrm>
            <a:off x="2026942" y="337584"/>
            <a:ext cx="5028452" cy="837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nitřní list s odrážkami">
  <p:cSld name="Vnitřní list s odrážkami">
    <p:spTree>
      <p:nvGrpSpPr>
        <p:cNvPr id="1" name="Shape 37"/>
        <p:cNvGrpSpPr/>
        <p:nvPr/>
      </p:nvGrpSpPr>
      <p:grpSpPr>
        <a:xfrm>
          <a:off x="0" y="0"/>
          <a:ext cx="0" cy="0"/>
          <a:chOff x="0" y="0"/>
          <a:chExt cx="0" cy="0"/>
        </a:xfrm>
      </p:grpSpPr>
      <p:pic>
        <p:nvPicPr>
          <p:cNvPr id="38" name="Google Shape;38;p9" descr="podtisk_modry.emf"/>
          <p:cNvPicPr preferRelativeResize="0"/>
          <p:nvPr/>
        </p:nvPicPr>
        <p:blipFill rotWithShape="1">
          <a:blip r:embed="rId2">
            <a:alphaModFix/>
          </a:blip>
          <a:srcRect l="17007" b="8622"/>
          <a:stretch/>
        </p:blipFill>
        <p:spPr>
          <a:xfrm>
            <a:off x="6" y="1491855"/>
            <a:ext cx="7908925" cy="3651647"/>
          </a:xfrm>
          <a:prstGeom prst="rect">
            <a:avLst/>
          </a:prstGeom>
          <a:noFill/>
          <a:ln>
            <a:noFill/>
          </a:ln>
        </p:spPr>
      </p:pic>
      <p:sp>
        <p:nvSpPr>
          <p:cNvPr id="39" name="Google Shape;39;p9"/>
          <p:cNvSpPr/>
          <p:nvPr/>
        </p:nvSpPr>
        <p:spPr>
          <a:xfrm>
            <a:off x="0" y="2"/>
            <a:ext cx="9144000" cy="195263"/>
          </a:xfrm>
          <a:prstGeom prst="rect">
            <a:avLst/>
          </a:prstGeom>
          <a:solidFill>
            <a:srgbClr val="0000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Arial"/>
              <a:ea typeface="Arial"/>
              <a:cs typeface="Arial"/>
              <a:sym typeface="Arial"/>
            </a:endParaRPr>
          </a:p>
        </p:txBody>
      </p:sp>
      <p:sp>
        <p:nvSpPr>
          <p:cNvPr id="40" name="Google Shape;40;p9"/>
          <p:cNvSpPr/>
          <p:nvPr/>
        </p:nvSpPr>
        <p:spPr>
          <a:xfrm>
            <a:off x="0" y="195487"/>
            <a:ext cx="9144000" cy="108012"/>
          </a:xfrm>
          <a:prstGeom prst="rect">
            <a:avLst/>
          </a:prstGeom>
          <a:gradFill>
            <a:gsLst>
              <a:gs pos="0">
                <a:srgbClr val="000099"/>
              </a:gs>
              <a:gs pos="100000">
                <a:srgbClr val="FFFFFF">
                  <a:alpha val="0"/>
                </a:srgbClr>
              </a:gs>
            </a:gsLst>
            <a:lin ang="0" scaled="0"/>
          </a:gradFill>
          <a:ln>
            <a:noFill/>
          </a:ln>
          <a:effectLst>
            <a:reflection stA="52000" endA="300" endPos="35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Arial"/>
              <a:ea typeface="Arial"/>
              <a:cs typeface="Arial"/>
              <a:sym typeface="Arial"/>
            </a:endParaRPr>
          </a:p>
        </p:txBody>
      </p:sp>
      <p:pic>
        <p:nvPicPr>
          <p:cNvPr id="41" name="Google Shape;41;p9" descr="mmr_cr_rgb.emf"/>
          <p:cNvPicPr preferRelativeResize="0"/>
          <p:nvPr/>
        </p:nvPicPr>
        <p:blipFill rotWithShape="1">
          <a:blip r:embed="rId3">
            <a:alphaModFix/>
          </a:blip>
          <a:srcRect/>
          <a:stretch/>
        </p:blipFill>
        <p:spPr>
          <a:xfrm>
            <a:off x="395539" y="4493476"/>
            <a:ext cx="2016125" cy="332184"/>
          </a:xfrm>
          <a:prstGeom prst="rect">
            <a:avLst/>
          </a:prstGeom>
          <a:noFill/>
          <a:ln>
            <a:noFill/>
          </a:ln>
        </p:spPr>
      </p:pic>
      <p:sp>
        <p:nvSpPr>
          <p:cNvPr id="42" name="Google Shape;42;p9"/>
          <p:cNvSpPr txBox="1">
            <a:spLocks noGrp="1"/>
          </p:cNvSpPr>
          <p:nvPr>
            <p:ph type="title"/>
          </p:nvPr>
        </p:nvSpPr>
        <p:spPr>
          <a:xfrm>
            <a:off x="395536" y="1059582"/>
            <a:ext cx="8291264" cy="37804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rgbClr val="000099"/>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body" idx="1"/>
          </p:nvPr>
        </p:nvSpPr>
        <p:spPr>
          <a:xfrm>
            <a:off x="395536" y="1545637"/>
            <a:ext cx="8291264" cy="32943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accent1"/>
              </a:buClr>
              <a:buSzPts val="2400"/>
              <a:buFont typeface="Noto Sans Symbols"/>
              <a:buChar char="▪"/>
              <a:defRPr sz="2400"/>
            </a:lvl1pPr>
            <a:lvl2pPr marL="914400" lvl="1" indent="-355600" algn="l">
              <a:spcBef>
                <a:spcPts val="400"/>
              </a:spcBef>
              <a:spcAft>
                <a:spcPts val="0"/>
              </a:spcAft>
              <a:buClr>
                <a:schemeClr val="accent1"/>
              </a:buClr>
              <a:buSzPts val="2000"/>
              <a:buFont typeface="Noto Sans Symbols"/>
              <a:buChar char="▪"/>
              <a:defRPr sz="2000"/>
            </a:lvl2pPr>
            <a:lvl3pPr marL="1371600" lvl="2" indent="-342900" algn="l">
              <a:spcBef>
                <a:spcPts val="360"/>
              </a:spcBef>
              <a:spcAft>
                <a:spcPts val="0"/>
              </a:spcAft>
              <a:buClr>
                <a:schemeClr val="accent1"/>
              </a:buClr>
              <a:buSzPts val="1800"/>
              <a:buFont typeface="Noto Sans Symbols"/>
              <a:buChar char="▪"/>
              <a:defRPr sz="1800"/>
            </a:lvl3pPr>
            <a:lvl4pPr marL="1828800" lvl="3" indent="-330200" algn="l">
              <a:spcBef>
                <a:spcPts val="320"/>
              </a:spcBef>
              <a:spcAft>
                <a:spcPts val="0"/>
              </a:spcAft>
              <a:buClr>
                <a:schemeClr val="accent1"/>
              </a:buClr>
              <a:buSzPts val="1600"/>
              <a:buFont typeface="Noto Sans Symbols"/>
              <a:buChar char="▪"/>
              <a:defRPr sz="1600"/>
            </a:lvl4pPr>
            <a:lvl5pPr marL="2286000" lvl="4" indent="-330200" algn="l">
              <a:spcBef>
                <a:spcPts val="320"/>
              </a:spcBef>
              <a:spcAft>
                <a:spcPts val="0"/>
              </a:spcAft>
              <a:buClr>
                <a:schemeClr val="accent1"/>
              </a:buClr>
              <a:buSzPts val="1600"/>
              <a:buFont typeface="Noto Sans Symbols"/>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4" name="Google Shape;44;p9"/>
          <p:cNvPicPr preferRelativeResize="0"/>
          <p:nvPr/>
        </p:nvPicPr>
        <p:blipFill rotWithShape="1">
          <a:blip r:embed="rId4">
            <a:alphaModFix/>
          </a:blip>
          <a:srcRect/>
          <a:stretch/>
        </p:blipFill>
        <p:spPr>
          <a:xfrm>
            <a:off x="2026948" y="333873"/>
            <a:ext cx="5028451" cy="837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1403350" y="1437087"/>
            <a:ext cx="7272338" cy="14037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4400" b="1" i="0" u="none" strike="noStrike" cap="none">
                <a:solidFill>
                  <a:srgbClr val="000099"/>
                </a:solidFill>
                <a:latin typeface="Arial"/>
                <a:ea typeface="Arial"/>
                <a:cs typeface="Arial"/>
                <a:sym typeface="Arial"/>
              </a:defRPr>
            </a:lvl1pPr>
            <a:lvl2pPr marR="0" lvl="1" algn="l" rtl="0">
              <a:spcBef>
                <a:spcPts val="0"/>
              </a:spcBef>
              <a:spcAft>
                <a:spcPts val="0"/>
              </a:spcAft>
              <a:buSzPts val="1400"/>
              <a:buNone/>
              <a:defRPr sz="4400" b="1" i="0" u="none" strike="noStrike" cap="none">
                <a:solidFill>
                  <a:srgbClr val="000099"/>
                </a:solidFill>
                <a:latin typeface="Arial"/>
                <a:ea typeface="Arial"/>
                <a:cs typeface="Arial"/>
                <a:sym typeface="Arial"/>
              </a:defRPr>
            </a:lvl2pPr>
            <a:lvl3pPr marR="0" lvl="2" algn="l" rtl="0">
              <a:spcBef>
                <a:spcPts val="0"/>
              </a:spcBef>
              <a:spcAft>
                <a:spcPts val="0"/>
              </a:spcAft>
              <a:buSzPts val="1400"/>
              <a:buNone/>
              <a:defRPr sz="4400" b="1" i="0" u="none" strike="noStrike" cap="none">
                <a:solidFill>
                  <a:srgbClr val="000099"/>
                </a:solidFill>
                <a:latin typeface="Arial"/>
                <a:ea typeface="Arial"/>
                <a:cs typeface="Arial"/>
                <a:sym typeface="Arial"/>
              </a:defRPr>
            </a:lvl3pPr>
            <a:lvl4pPr marR="0" lvl="3" algn="l" rtl="0">
              <a:spcBef>
                <a:spcPts val="0"/>
              </a:spcBef>
              <a:spcAft>
                <a:spcPts val="0"/>
              </a:spcAft>
              <a:buSzPts val="1400"/>
              <a:buNone/>
              <a:defRPr sz="4400" b="1" i="0" u="none" strike="noStrike" cap="none">
                <a:solidFill>
                  <a:srgbClr val="000099"/>
                </a:solidFill>
                <a:latin typeface="Arial"/>
                <a:ea typeface="Arial"/>
                <a:cs typeface="Arial"/>
                <a:sym typeface="Arial"/>
              </a:defRPr>
            </a:lvl4pPr>
            <a:lvl5pPr marR="0" lvl="4" algn="l" rtl="0">
              <a:spcBef>
                <a:spcPts val="0"/>
              </a:spcBef>
              <a:spcAft>
                <a:spcPts val="0"/>
              </a:spcAft>
              <a:buSzPts val="1400"/>
              <a:buNone/>
              <a:defRPr sz="4400" b="1" i="0" u="none" strike="noStrike" cap="none">
                <a:solidFill>
                  <a:srgbClr val="000099"/>
                </a:solidFill>
                <a:latin typeface="Arial"/>
                <a:ea typeface="Arial"/>
                <a:cs typeface="Arial"/>
                <a:sym typeface="Arial"/>
              </a:defRPr>
            </a:lvl5pPr>
            <a:lvl6pPr marR="0" lvl="5" algn="l" rtl="0">
              <a:spcBef>
                <a:spcPts val="0"/>
              </a:spcBef>
              <a:spcAft>
                <a:spcPts val="0"/>
              </a:spcAft>
              <a:buSzPts val="1400"/>
              <a:buNone/>
              <a:defRPr sz="4400" b="1" i="0" u="none" strike="noStrike" cap="none">
                <a:solidFill>
                  <a:srgbClr val="000099"/>
                </a:solidFill>
                <a:latin typeface="Arial"/>
                <a:ea typeface="Arial"/>
                <a:cs typeface="Arial"/>
                <a:sym typeface="Arial"/>
              </a:defRPr>
            </a:lvl6pPr>
            <a:lvl7pPr marR="0" lvl="6" algn="l" rtl="0">
              <a:spcBef>
                <a:spcPts val="0"/>
              </a:spcBef>
              <a:spcAft>
                <a:spcPts val="0"/>
              </a:spcAft>
              <a:buSzPts val="1400"/>
              <a:buNone/>
              <a:defRPr sz="4400" b="1" i="0" u="none" strike="noStrike" cap="none">
                <a:solidFill>
                  <a:srgbClr val="000099"/>
                </a:solidFill>
                <a:latin typeface="Arial"/>
                <a:ea typeface="Arial"/>
                <a:cs typeface="Arial"/>
                <a:sym typeface="Arial"/>
              </a:defRPr>
            </a:lvl7pPr>
            <a:lvl8pPr marR="0" lvl="7" algn="l" rtl="0">
              <a:spcBef>
                <a:spcPts val="0"/>
              </a:spcBef>
              <a:spcAft>
                <a:spcPts val="0"/>
              </a:spcAft>
              <a:buSzPts val="1400"/>
              <a:buNone/>
              <a:defRPr sz="4400" b="1" i="0" u="none" strike="noStrike" cap="none">
                <a:solidFill>
                  <a:srgbClr val="000099"/>
                </a:solidFill>
                <a:latin typeface="Arial"/>
                <a:ea typeface="Arial"/>
                <a:cs typeface="Arial"/>
                <a:sym typeface="Arial"/>
              </a:defRPr>
            </a:lvl8pPr>
            <a:lvl9pPr marR="0" lvl="8" algn="l" rtl="0">
              <a:spcBef>
                <a:spcPts val="0"/>
              </a:spcBef>
              <a:spcAft>
                <a:spcPts val="0"/>
              </a:spcAft>
              <a:buSzPts val="1400"/>
              <a:buNone/>
              <a:defRPr sz="4400" b="1" i="0" u="none" strike="noStrike" cap="none">
                <a:solidFill>
                  <a:srgbClr val="000099"/>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1403350" y="3436148"/>
            <a:ext cx="7200900" cy="1350169"/>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640"/>
              </a:spcBef>
              <a:spcAft>
                <a:spcPts val="0"/>
              </a:spcAft>
              <a:buSzPts val="1400"/>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title"/>
          </p:nvPr>
        </p:nvSpPr>
        <p:spPr>
          <a:xfrm>
            <a:off x="930300" y="1600201"/>
            <a:ext cx="7283400" cy="1020000"/>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cs-CZ"/>
              <a:t>Brno for you</a:t>
            </a:r>
            <a:endParaRPr/>
          </a:p>
          <a:p>
            <a:pPr marL="0" lvl="0" indent="0" algn="l" rtl="0">
              <a:lnSpc>
                <a:spcPct val="115000"/>
              </a:lnSpc>
              <a:spcBef>
                <a:spcPts val="0"/>
              </a:spcBef>
              <a:spcAft>
                <a:spcPts val="0"/>
              </a:spcAft>
              <a:buNone/>
            </a:pPr>
            <a:r>
              <a:rPr lang="cs-CZ" sz="2100"/>
              <a:t>“Mezinárodní prostor, kde si tvoříš své vlastní hodnoty”</a:t>
            </a:r>
            <a:endParaRPr sz="2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b921d72f7f_0_32"/>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cs-CZ">
                <a:solidFill>
                  <a:schemeClr val="dk2"/>
                </a:solidFill>
              </a:rPr>
              <a:t>Neformální vzdělávání jako nástroj přirozené inkluze</a:t>
            </a:r>
            <a:endParaRPr>
              <a:solidFill>
                <a:schemeClr val="dk2"/>
              </a:solidFill>
            </a:endParaRPr>
          </a:p>
        </p:txBody>
      </p:sp>
      <p:sp>
        <p:nvSpPr>
          <p:cNvPr id="116" name="Google Shape;116;gb921d72f7f_0_32"/>
          <p:cNvSpPr txBox="1">
            <a:spLocks noGrp="1"/>
          </p:cNvSpPr>
          <p:nvPr>
            <p:ph type="body" idx="1"/>
          </p:nvPr>
        </p:nvSpPr>
        <p:spPr>
          <a:xfrm>
            <a:off x="395525" y="1845202"/>
            <a:ext cx="8291400" cy="2865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cs-CZ" sz="1650">
                <a:solidFill>
                  <a:srgbClr val="140172"/>
                </a:solidFill>
              </a:rPr>
              <a:t>Pouze 10% účastníků ze znevýhodněného prostředí je zapojeno do těchto projektů v ČR!</a:t>
            </a:r>
            <a:endParaRPr sz="1650">
              <a:solidFill>
                <a:srgbClr val="140172"/>
              </a:solidFill>
            </a:endParaRPr>
          </a:p>
          <a:p>
            <a:pPr marL="0" marR="0" lvl="0" indent="0" algn="l" rtl="0">
              <a:lnSpc>
                <a:spcPct val="115000"/>
              </a:lnSpc>
              <a:spcBef>
                <a:spcPts val="0"/>
              </a:spcBef>
              <a:spcAft>
                <a:spcPts val="0"/>
              </a:spcAft>
              <a:buNone/>
            </a:pPr>
            <a:endParaRPr sz="1650">
              <a:solidFill>
                <a:srgbClr val="140172"/>
              </a:solidFill>
            </a:endParaRPr>
          </a:p>
          <a:p>
            <a:pPr marL="0" marR="0" lvl="0" indent="0" algn="l" rtl="0">
              <a:lnSpc>
                <a:spcPct val="115000"/>
              </a:lnSpc>
              <a:spcBef>
                <a:spcPts val="0"/>
              </a:spcBef>
              <a:spcAft>
                <a:spcPts val="0"/>
              </a:spcAft>
              <a:buNone/>
            </a:pPr>
            <a:r>
              <a:rPr lang="cs-CZ" sz="1650">
                <a:solidFill>
                  <a:srgbClr val="140172"/>
                </a:solidFill>
              </a:rPr>
              <a:t>Naším cílem je zapojit do těchto mezinárodních příležitostí především ty, kteří nejvíce potřebují nové zkušenosti. Pomáháme tak předcházet sociálnímu vyloučení mládeže.</a:t>
            </a:r>
            <a:endParaRPr sz="1650">
              <a:solidFill>
                <a:srgbClr val="140172"/>
              </a:solidFill>
            </a:endParaRPr>
          </a:p>
          <a:p>
            <a:pPr marL="0" marR="0" lvl="0" indent="0" algn="l" rtl="0">
              <a:lnSpc>
                <a:spcPct val="115000"/>
              </a:lnSpc>
              <a:spcBef>
                <a:spcPts val="0"/>
              </a:spcBef>
              <a:spcAft>
                <a:spcPts val="0"/>
              </a:spcAft>
              <a:buNone/>
            </a:pPr>
            <a:endParaRPr sz="1650">
              <a:solidFill>
                <a:srgbClr val="140172"/>
              </a:solidFill>
            </a:endParaRPr>
          </a:p>
          <a:p>
            <a:pPr marL="0" marR="0" lvl="0" indent="0" algn="l" rtl="0">
              <a:lnSpc>
                <a:spcPct val="115000"/>
              </a:lnSpc>
              <a:spcBef>
                <a:spcPts val="0"/>
              </a:spcBef>
              <a:spcAft>
                <a:spcPts val="0"/>
              </a:spcAft>
              <a:buNone/>
            </a:pPr>
            <a:r>
              <a:rPr lang="cs-CZ" sz="1650">
                <a:solidFill>
                  <a:srgbClr val="140172"/>
                </a:solidFill>
              </a:rPr>
              <a:t>519 účastníků s námi rozvíjelo svoje postoje a hodnoty</a:t>
            </a:r>
            <a:endParaRPr sz="1650">
              <a:solidFill>
                <a:srgbClr val="140172"/>
              </a:solidFill>
            </a:endParaRPr>
          </a:p>
          <a:p>
            <a:pPr marL="0" marR="0" lvl="0" indent="0" algn="l" rtl="0">
              <a:lnSpc>
                <a:spcPct val="115000"/>
              </a:lnSpc>
              <a:spcBef>
                <a:spcPts val="0"/>
              </a:spcBef>
              <a:spcAft>
                <a:spcPts val="0"/>
              </a:spcAft>
              <a:buNone/>
            </a:pPr>
            <a:r>
              <a:rPr lang="cs-CZ" sz="1650">
                <a:solidFill>
                  <a:srgbClr val="140172"/>
                </a:solidFill>
              </a:rPr>
              <a:t>513 účastníků se nám vrátilo ze zahraničí s novými zkušenostmi</a:t>
            </a:r>
            <a:endParaRPr sz="1650">
              <a:solidFill>
                <a:srgbClr val="140172"/>
              </a:solidFill>
            </a:endParaRPr>
          </a:p>
          <a:p>
            <a:pPr marL="0" marR="0" lvl="0" indent="0" algn="l" rtl="0">
              <a:lnSpc>
                <a:spcPct val="115000"/>
              </a:lnSpc>
              <a:spcBef>
                <a:spcPts val="0"/>
              </a:spcBef>
              <a:spcAft>
                <a:spcPts val="0"/>
              </a:spcAft>
              <a:buNone/>
            </a:pPr>
            <a:r>
              <a:rPr lang="cs-CZ" sz="1650">
                <a:solidFill>
                  <a:srgbClr val="140172"/>
                </a:solidFill>
              </a:rPr>
              <a:t>258 více než jednu čtvrtinu tvořili ti, kteří nemají v životě rovné příležitosti</a:t>
            </a:r>
            <a:endParaRPr sz="1650">
              <a:solidFill>
                <a:srgbClr val="140172"/>
              </a:solidFill>
            </a:endParaRPr>
          </a:p>
          <a:p>
            <a:pPr marL="0" lvl="0" indent="0" algn="l" rtl="0">
              <a:spcBef>
                <a:spcPts val="0"/>
              </a:spcBef>
              <a:spcAft>
                <a:spcPts val="0"/>
              </a:spcAft>
              <a:buNone/>
            </a:pPr>
            <a:endParaRPr sz="1150">
              <a:solidFill>
                <a:srgbClr val="140172"/>
              </a:solidFill>
              <a:highlight>
                <a:srgbClr val="FAFAFA"/>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b921d72f7f_0_71"/>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Jak se zapojit?</a:t>
            </a:r>
            <a:endParaRPr/>
          </a:p>
        </p:txBody>
      </p:sp>
      <p:sp>
        <p:nvSpPr>
          <p:cNvPr id="122" name="Google Shape;122;gb921d72f7f_0_71"/>
          <p:cNvSpPr txBox="1">
            <a:spLocks noGrp="1"/>
          </p:cNvSpPr>
          <p:nvPr>
            <p:ph type="body" idx="1"/>
          </p:nvPr>
        </p:nvSpPr>
        <p:spPr>
          <a:xfrm>
            <a:off x="395525" y="1600201"/>
            <a:ext cx="8291400" cy="3110100"/>
          </a:xfrm>
          <a:prstGeom prst="rect">
            <a:avLst/>
          </a:prstGeom>
          <a:noFill/>
          <a:ln>
            <a:noFill/>
          </a:ln>
        </p:spPr>
        <p:txBody>
          <a:bodyPr spcFirstLastPara="1" wrap="square" lIns="91425" tIns="45700" rIns="91425" bIns="45700" anchor="t" anchorCtr="0">
            <a:noAutofit/>
          </a:bodyPr>
          <a:lstStyle/>
          <a:p>
            <a:pPr marL="457200" marR="0" lvl="0" indent="-352425" algn="l" rtl="0">
              <a:lnSpc>
                <a:spcPct val="115000"/>
              </a:lnSpc>
              <a:spcBef>
                <a:spcPts val="0"/>
              </a:spcBef>
              <a:spcAft>
                <a:spcPts val="0"/>
              </a:spcAft>
              <a:buClr>
                <a:srgbClr val="140172"/>
              </a:buClr>
              <a:buSzPts val="1950"/>
              <a:buChar char="●"/>
            </a:pPr>
            <a:r>
              <a:rPr lang="cs-CZ" sz="1950" b="1">
                <a:solidFill>
                  <a:srgbClr val="140172"/>
                </a:solidFill>
              </a:rPr>
              <a:t>Jednotlivci </a:t>
            </a:r>
            <a:r>
              <a:rPr lang="cs-CZ" sz="1950">
                <a:solidFill>
                  <a:srgbClr val="140172"/>
                </a:solidFill>
              </a:rPr>
              <a:t>- nabídka projektů neziskových organizací jako je Brno for you, Mladiinfo, Youth centre Břeclav, Be international, Brno connected, Dice Zlín apod. nebo nabídky ve FB skupinách Youth opportunities for Czech, Youth projects Czech republic</a:t>
            </a:r>
            <a:endParaRPr sz="1950">
              <a:solidFill>
                <a:srgbClr val="140172"/>
              </a:solidFill>
            </a:endParaRPr>
          </a:p>
          <a:p>
            <a:pPr marL="457200" marR="0" lvl="0" indent="-352425" algn="l" rtl="0">
              <a:lnSpc>
                <a:spcPct val="115000"/>
              </a:lnSpc>
              <a:spcBef>
                <a:spcPts val="0"/>
              </a:spcBef>
              <a:spcAft>
                <a:spcPts val="0"/>
              </a:spcAft>
              <a:buClr>
                <a:srgbClr val="140172"/>
              </a:buClr>
              <a:buSzPts val="1950"/>
              <a:buChar char="●"/>
            </a:pPr>
            <a:r>
              <a:rPr lang="cs-CZ" sz="1950" b="1">
                <a:solidFill>
                  <a:srgbClr val="140172"/>
                </a:solidFill>
              </a:rPr>
              <a:t>Školy</a:t>
            </a:r>
            <a:r>
              <a:rPr lang="cs-CZ" sz="1950">
                <a:solidFill>
                  <a:srgbClr val="140172"/>
                </a:solidFill>
              </a:rPr>
              <a:t> - stát se našimi partnery a dostávat nabídky aktuálních projektů, do kterých je možné se zapojit</a:t>
            </a:r>
            <a:endParaRPr sz="1950">
              <a:solidFill>
                <a:srgbClr val="140172"/>
              </a:solidFill>
            </a:endParaRPr>
          </a:p>
          <a:p>
            <a:pPr marL="457200" marR="0" lvl="0" indent="-352425" algn="l" rtl="0">
              <a:lnSpc>
                <a:spcPct val="115000"/>
              </a:lnSpc>
              <a:spcBef>
                <a:spcPts val="0"/>
              </a:spcBef>
              <a:spcAft>
                <a:spcPts val="0"/>
              </a:spcAft>
              <a:buClr>
                <a:srgbClr val="140172"/>
              </a:buClr>
              <a:buSzPts val="1950"/>
              <a:buChar char="●"/>
            </a:pPr>
            <a:r>
              <a:rPr lang="cs-CZ" sz="1950" b="1">
                <a:solidFill>
                  <a:srgbClr val="140172"/>
                </a:solidFill>
              </a:rPr>
              <a:t>Učitelé, vychovatelé, pracovníci s mládeží</a:t>
            </a:r>
            <a:r>
              <a:rPr lang="cs-CZ" sz="1950">
                <a:solidFill>
                  <a:srgbClr val="140172"/>
                </a:solidFill>
              </a:rPr>
              <a:t> - mezinárodní projekty, nové metody, které můžete využít ve své práci</a:t>
            </a:r>
            <a:endParaRPr sz="1950">
              <a:solidFill>
                <a:srgbClr val="14017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b7a4fa9272_0_3"/>
          <p:cNvSpPr txBox="1">
            <a:spLocks noGrp="1"/>
          </p:cNvSpPr>
          <p:nvPr>
            <p:ph type="body" idx="1"/>
          </p:nvPr>
        </p:nvSpPr>
        <p:spPr>
          <a:xfrm>
            <a:off x="395536" y="1059582"/>
            <a:ext cx="8291400" cy="3780300"/>
          </a:xfrm>
          <a:prstGeom prst="rect">
            <a:avLst/>
          </a:prstGeom>
          <a:noFill/>
          <a:ln>
            <a:noFill/>
          </a:ln>
        </p:spPr>
        <p:txBody>
          <a:bodyPr spcFirstLastPara="1" wrap="square" lIns="91425" tIns="45700" rIns="91425" bIns="45700" anchor="t" anchorCtr="0">
            <a:noAutofit/>
          </a:bodyPr>
          <a:lstStyle/>
          <a:p>
            <a:pPr marL="342882" lvl="0" indent="-342882" algn="l" rtl="0">
              <a:spcBef>
                <a:spcPts val="0"/>
              </a:spcBef>
              <a:spcAft>
                <a:spcPts val="0"/>
              </a:spcAft>
              <a:buClr>
                <a:schemeClr val="dk1"/>
              </a:buClr>
              <a:buSzPts val="2400"/>
              <a:buFont typeface="Arial"/>
              <a:buNone/>
            </a:pPr>
            <a:r>
              <a:rPr lang="cs-CZ"/>
              <a:t> </a:t>
            </a:r>
            <a:endParaRPr/>
          </a:p>
        </p:txBody>
      </p:sp>
      <p:pic>
        <p:nvPicPr>
          <p:cNvPr id="128" name="Google Shape;128;gb7a4fa9272_0_3"/>
          <p:cNvPicPr preferRelativeResize="0"/>
          <p:nvPr/>
        </p:nvPicPr>
        <p:blipFill>
          <a:blip r:embed="rId3">
            <a:alphaModFix/>
          </a:blip>
          <a:stretch>
            <a:fillRect/>
          </a:stretch>
        </p:blipFill>
        <p:spPr>
          <a:xfrm>
            <a:off x="268275" y="2087500"/>
            <a:ext cx="2928075" cy="2196050"/>
          </a:xfrm>
          <a:prstGeom prst="rect">
            <a:avLst/>
          </a:prstGeom>
          <a:noFill/>
          <a:ln>
            <a:noFill/>
          </a:ln>
        </p:spPr>
      </p:pic>
      <p:pic>
        <p:nvPicPr>
          <p:cNvPr id="129" name="Google Shape;129;gb7a4fa9272_0_3"/>
          <p:cNvPicPr preferRelativeResize="0"/>
          <p:nvPr/>
        </p:nvPicPr>
        <p:blipFill>
          <a:blip r:embed="rId4">
            <a:alphaModFix/>
          </a:blip>
          <a:stretch>
            <a:fillRect/>
          </a:stretch>
        </p:blipFill>
        <p:spPr>
          <a:xfrm>
            <a:off x="5933575" y="2365401"/>
            <a:ext cx="2815150" cy="2111350"/>
          </a:xfrm>
          <a:prstGeom prst="rect">
            <a:avLst/>
          </a:prstGeom>
          <a:noFill/>
          <a:ln>
            <a:noFill/>
          </a:ln>
        </p:spPr>
      </p:pic>
      <p:pic>
        <p:nvPicPr>
          <p:cNvPr id="130" name="Google Shape;130;gb7a4fa9272_0_3"/>
          <p:cNvPicPr preferRelativeResize="0"/>
          <p:nvPr/>
        </p:nvPicPr>
        <p:blipFill>
          <a:blip r:embed="rId5">
            <a:alphaModFix/>
          </a:blip>
          <a:stretch>
            <a:fillRect/>
          </a:stretch>
        </p:blipFill>
        <p:spPr>
          <a:xfrm>
            <a:off x="2836525" y="1661575"/>
            <a:ext cx="3188950" cy="2391707"/>
          </a:xfrm>
          <a:prstGeom prst="rect">
            <a:avLst/>
          </a:prstGeom>
          <a:noFill/>
          <a:ln>
            <a:noFill/>
          </a:ln>
        </p:spPr>
      </p:pic>
      <p:sp>
        <p:nvSpPr>
          <p:cNvPr id="131" name="Google Shape;131;gb7a4fa9272_0_3"/>
          <p:cNvSpPr txBox="1"/>
          <p:nvPr/>
        </p:nvSpPr>
        <p:spPr>
          <a:xfrm>
            <a:off x="444500" y="1016000"/>
            <a:ext cx="730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CZ" sz="2800" b="1">
                <a:solidFill>
                  <a:srgbClr val="000099"/>
                </a:solidFill>
              </a:rPr>
              <a:t>Můj příběh</a:t>
            </a:r>
            <a:endParaRPr sz="2800" b="1">
              <a:solidFill>
                <a:srgbClr val="00009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b7a4fa9272_0_19"/>
          <p:cNvSpPr txBox="1">
            <a:spLocks noGrp="1"/>
          </p:cNvSpPr>
          <p:nvPr>
            <p:ph type="title"/>
          </p:nvPr>
        </p:nvSpPr>
        <p:spPr>
          <a:xfrm>
            <a:off x="395536" y="10595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 </a:t>
            </a:r>
            <a:endParaRPr/>
          </a:p>
        </p:txBody>
      </p:sp>
      <p:sp>
        <p:nvSpPr>
          <p:cNvPr id="137" name="Google Shape;137;gb7a4fa9272_0_19"/>
          <p:cNvSpPr txBox="1">
            <a:spLocks noGrp="1"/>
          </p:cNvSpPr>
          <p:nvPr>
            <p:ph type="body" idx="1"/>
          </p:nvPr>
        </p:nvSpPr>
        <p:spPr>
          <a:xfrm>
            <a:off x="395536" y="1545637"/>
            <a:ext cx="8291400" cy="3294300"/>
          </a:xfrm>
          <a:prstGeom prst="rect">
            <a:avLst/>
          </a:prstGeom>
          <a:noFill/>
          <a:ln>
            <a:noFill/>
          </a:ln>
        </p:spPr>
        <p:txBody>
          <a:bodyPr spcFirstLastPara="1" wrap="square" lIns="91425" tIns="45700" rIns="91425" bIns="45700" anchor="t" anchorCtr="0">
            <a:noAutofit/>
          </a:bodyPr>
          <a:lstStyle/>
          <a:p>
            <a:pPr marL="342882" lvl="0" indent="-190482" algn="l" rtl="0">
              <a:spcBef>
                <a:spcPts val="0"/>
              </a:spcBef>
              <a:spcAft>
                <a:spcPts val="0"/>
              </a:spcAft>
              <a:buClr>
                <a:schemeClr val="accent1"/>
              </a:buClr>
              <a:buSzPts val="2400"/>
              <a:buFont typeface="Noto Sans Symbols"/>
              <a:buNone/>
            </a:pPr>
            <a:r>
              <a:rPr lang="cs-CZ"/>
              <a:t> </a:t>
            </a:r>
            <a:endParaRPr/>
          </a:p>
        </p:txBody>
      </p:sp>
      <p:pic>
        <p:nvPicPr>
          <p:cNvPr id="138" name="Google Shape;138;gb7a4fa9272_0_19"/>
          <p:cNvPicPr preferRelativeResize="0"/>
          <p:nvPr/>
        </p:nvPicPr>
        <p:blipFill>
          <a:blip r:embed="rId3">
            <a:alphaModFix/>
          </a:blip>
          <a:stretch>
            <a:fillRect/>
          </a:stretch>
        </p:blipFill>
        <p:spPr>
          <a:xfrm>
            <a:off x="264850" y="1643550"/>
            <a:ext cx="2739087" cy="1823698"/>
          </a:xfrm>
          <a:prstGeom prst="rect">
            <a:avLst/>
          </a:prstGeom>
          <a:noFill/>
          <a:ln>
            <a:noFill/>
          </a:ln>
        </p:spPr>
      </p:pic>
      <p:pic>
        <p:nvPicPr>
          <p:cNvPr id="139" name="Google Shape;139;gb7a4fa9272_0_19"/>
          <p:cNvPicPr preferRelativeResize="0"/>
          <p:nvPr/>
        </p:nvPicPr>
        <p:blipFill>
          <a:blip r:embed="rId4">
            <a:alphaModFix/>
          </a:blip>
          <a:stretch>
            <a:fillRect/>
          </a:stretch>
        </p:blipFill>
        <p:spPr>
          <a:xfrm>
            <a:off x="2857800" y="2248675"/>
            <a:ext cx="3217048" cy="2141925"/>
          </a:xfrm>
          <a:prstGeom prst="rect">
            <a:avLst/>
          </a:prstGeom>
          <a:noFill/>
          <a:ln>
            <a:noFill/>
          </a:ln>
        </p:spPr>
      </p:pic>
      <p:pic>
        <p:nvPicPr>
          <p:cNvPr id="140" name="Google Shape;140;gb7a4fa9272_0_19"/>
          <p:cNvPicPr preferRelativeResize="0"/>
          <p:nvPr/>
        </p:nvPicPr>
        <p:blipFill>
          <a:blip r:embed="rId5">
            <a:alphaModFix/>
          </a:blip>
          <a:stretch>
            <a:fillRect/>
          </a:stretch>
        </p:blipFill>
        <p:spPr>
          <a:xfrm>
            <a:off x="5947825" y="1138450"/>
            <a:ext cx="2739102" cy="18236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b46022d219_0_0"/>
          <p:cNvSpPr txBox="1">
            <a:spLocks noGrp="1"/>
          </p:cNvSpPr>
          <p:nvPr>
            <p:ph type="body" idx="1"/>
          </p:nvPr>
        </p:nvSpPr>
        <p:spPr>
          <a:xfrm>
            <a:off x="395536" y="1545637"/>
            <a:ext cx="8291400" cy="3294300"/>
          </a:xfrm>
          <a:prstGeom prst="rect">
            <a:avLst/>
          </a:prstGeom>
          <a:noFill/>
          <a:ln>
            <a:noFill/>
          </a:ln>
        </p:spPr>
        <p:txBody>
          <a:bodyPr spcFirstLastPara="1" wrap="square" lIns="91425" tIns="45700" rIns="91425" bIns="45700" anchor="t" anchorCtr="0">
            <a:noAutofit/>
          </a:bodyPr>
          <a:lstStyle/>
          <a:p>
            <a:pPr marL="342882" lvl="0" indent="-190482" algn="l" rtl="0">
              <a:spcBef>
                <a:spcPts val="0"/>
              </a:spcBef>
              <a:spcAft>
                <a:spcPts val="0"/>
              </a:spcAft>
              <a:buClr>
                <a:schemeClr val="accent1"/>
              </a:buClr>
              <a:buSzPts val="2400"/>
              <a:buFont typeface="Noto Sans Symbols"/>
              <a:buNone/>
            </a:pPr>
            <a:r>
              <a:rPr lang="cs-CZ"/>
              <a:t> </a:t>
            </a:r>
            <a:endParaRPr/>
          </a:p>
        </p:txBody>
      </p:sp>
      <p:pic>
        <p:nvPicPr>
          <p:cNvPr id="146" name="Google Shape;146;gb46022d219_0_0"/>
          <p:cNvPicPr preferRelativeResize="0"/>
          <p:nvPr/>
        </p:nvPicPr>
        <p:blipFill>
          <a:blip r:embed="rId3">
            <a:alphaModFix/>
          </a:blip>
          <a:stretch>
            <a:fillRect/>
          </a:stretch>
        </p:blipFill>
        <p:spPr>
          <a:xfrm>
            <a:off x="2534713" y="1703925"/>
            <a:ext cx="3355760" cy="2234276"/>
          </a:xfrm>
          <a:prstGeom prst="rect">
            <a:avLst/>
          </a:prstGeom>
          <a:noFill/>
          <a:ln>
            <a:noFill/>
          </a:ln>
        </p:spPr>
      </p:pic>
      <p:sp>
        <p:nvSpPr>
          <p:cNvPr id="147" name="Google Shape;147;gb46022d219_0_0"/>
          <p:cNvSpPr txBox="1">
            <a:spLocks noGrp="1"/>
          </p:cNvSpPr>
          <p:nvPr>
            <p:ph type="title"/>
          </p:nvPr>
        </p:nvSpPr>
        <p:spPr>
          <a:xfrm>
            <a:off x="395536" y="10595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 </a:t>
            </a:r>
            <a:endParaRPr/>
          </a:p>
        </p:txBody>
      </p:sp>
      <p:pic>
        <p:nvPicPr>
          <p:cNvPr id="148" name="Google Shape;148;gb46022d219_0_0"/>
          <p:cNvPicPr preferRelativeResize="0"/>
          <p:nvPr/>
        </p:nvPicPr>
        <p:blipFill>
          <a:blip r:embed="rId4">
            <a:alphaModFix/>
          </a:blip>
          <a:stretch>
            <a:fillRect/>
          </a:stretch>
        </p:blipFill>
        <p:spPr>
          <a:xfrm>
            <a:off x="658400" y="1528233"/>
            <a:ext cx="1876326" cy="2818171"/>
          </a:xfrm>
          <a:prstGeom prst="rect">
            <a:avLst/>
          </a:prstGeom>
          <a:noFill/>
          <a:ln>
            <a:noFill/>
          </a:ln>
        </p:spPr>
      </p:pic>
      <p:pic>
        <p:nvPicPr>
          <p:cNvPr id="149" name="Google Shape;149;gb46022d219_0_0"/>
          <p:cNvPicPr preferRelativeResize="0"/>
          <p:nvPr/>
        </p:nvPicPr>
        <p:blipFill>
          <a:blip r:embed="rId5">
            <a:alphaModFix/>
          </a:blip>
          <a:stretch>
            <a:fillRect/>
          </a:stretch>
        </p:blipFill>
        <p:spPr>
          <a:xfrm>
            <a:off x="5658800" y="1818175"/>
            <a:ext cx="3218632" cy="24139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b921d72f7f_0_109"/>
          <p:cNvSpPr txBox="1">
            <a:spLocks noGrp="1"/>
          </p:cNvSpPr>
          <p:nvPr>
            <p:ph type="title"/>
          </p:nvPr>
        </p:nvSpPr>
        <p:spPr>
          <a:xfrm>
            <a:off x="395536" y="1059582"/>
            <a:ext cx="8291400" cy="37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Workshopy Brno for you - metody neformálního vzdělávání</a:t>
            </a:r>
            <a:endParaRPr/>
          </a:p>
        </p:txBody>
      </p:sp>
      <p:sp>
        <p:nvSpPr>
          <p:cNvPr id="156" name="Google Shape;156;gb921d72f7f_0_109"/>
          <p:cNvSpPr txBox="1">
            <a:spLocks noGrp="1"/>
          </p:cNvSpPr>
          <p:nvPr>
            <p:ph type="body" idx="1"/>
          </p:nvPr>
        </p:nvSpPr>
        <p:spPr>
          <a:xfrm>
            <a:off x="395525" y="2353575"/>
            <a:ext cx="8291400" cy="2486400"/>
          </a:xfrm>
          <a:prstGeom prst="rect">
            <a:avLst/>
          </a:prstGeom>
        </p:spPr>
        <p:txBody>
          <a:bodyPr spcFirstLastPara="1" wrap="square" lIns="91425" tIns="45700" rIns="91425" bIns="45700" anchor="t" anchorCtr="0">
            <a:noAutofit/>
          </a:bodyPr>
          <a:lstStyle/>
          <a:p>
            <a:pPr marL="457200" lvl="0" indent="-406400" algn="l" rtl="0">
              <a:spcBef>
                <a:spcPts val="480"/>
              </a:spcBef>
              <a:spcAft>
                <a:spcPts val="0"/>
              </a:spcAft>
              <a:buClr>
                <a:srgbClr val="140172"/>
              </a:buClr>
              <a:buSzPts val="2800"/>
              <a:buChar char="●"/>
            </a:pPr>
            <a:r>
              <a:rPr lang="cs-CZ" sz="2800">
                <a:solidFill>
                  <a:srgbClr val="140172"/>
                </a:solidFill>
              </a:rPr>
              <a:t>Oxfordské debaty</a:t>
            </a:r>
            <a:endParaRPr sz="2800">
              <a:solidFill>
                <a:srgbClr val="140172"/>
              </a:solidFill>
            </a:endParaRPr>
          </a:p>
          <a:p>
            <a:pPr marL="0" lvl="0" indent="0" algn="l" rtl="0">
              <a:spcBef>
                <a:spcPts val="480"/>
              </a:spcBef>
              <a:spcAft>
                <a:spcPts val="0"/>
              </a:spcAft>
              <a:buNone/>
            </a:pPr>
            <a:endParaRPr sz="2800">
              <a:solidFill>
                <a:srgbClr val="140172"/>
              </a:solidFill>
            </a:endParaRPr>
          </a:p>
          <a:p>
            <a:pPr marL="457200" lvl="0" indent="-406400" algn="l" rtl="0">
              <a:spcBef>
                <a:spcPts val="480"/>
              </a:spcBef>
              <a:spcAft>
                <a:spcPts val="0"/>
              </a:spcAft>
              <a:buClr>
                <a:srgbClr val="140172"/>
              </a:buClr>
              <a:buSzPts val="2800"/>
              <a:buChar char="●"/>
            </a:pPr>
            <a:r>
              <a:rPr lang="cs-CZ" sz="2800">
                <a:solidFill>
                  <a:srgbClr val="140172"/>
                </a:solidFill>
              </a:rPr>
              <a:t>Živé knihovny</a:t>
            </a:r>
            <a:endParaRPr sz="2800">
              <a:solidFill>
                <a:srgbClr val="140172"/>
              </a:solidFill>
            </a:endParaRPr>
          </a:p>
        </p:txBody>
      </p:sp>
      <p:pic>
        <p:nvPicPr>
          <p:cNvPr id="157" name="Google Shape;157;gb921d72f7f_0_109"/>
          <p:cNvPicPr preferRelativeResize="0"/>
          <p:nvPr/>
        </p:nvPicPr>
        <p:blipFill>
          <a:blip r:embed="rId3">
            <a:alphaModFix/>
          </a:blip>
          <a:stretch>
            <a:fillRect/>
          </a:stretch>
        </p:blipFill>
        <p:spPr>
          <a:xfrm>
            <a:off x="4403025" y="1635875"/>
            <a:ext cx="4146791" cy="31101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b921d72f7f_0_115"/>
          <p:cNvSpPr txBox="1">
            <a:spLocks noGrp="1"/>
          </p:cNvSpPr>
          <p:nvPr>
            <p:ph type="title"/>
          </p:nvPr>
        </p:nvSpPr>
        <p:spPr>
          <a:xfrm>
            <a:off x="395536" y="1059582"/>
            <a:ext cx="8291400" cy="37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Oxfordské debaty</a:t>
            </a:r>
            <a:endParaRPr/>
          </a:p>
        </p:txBody>
      </p:sp>
      <p:sp>
        <p:nvSpPr>
          <p:cNvPr id="164" name="Google Shape;164;gb921d72f7f_0_115"/>
          <p:cNvSpPr txBox="1">
            <a:spLocks noGrp="1"/>
          </p:cNvSpPr>
          <p:nvPr>
            <p:ph type="body" idx="1"/>
          </p:nvPr>
        </p:nvSpPr>
        <p:spPr>
          <a:xfrm>
            <a:off x="395536" y="1545637"/>
            <a:ext cx="8291400" cy="3294300"/>
          </a:xfrm>
          <a:prstGeom prst="rect">
            <a:avLst/>
          </a:prstGeom>
        </p:spPr>
        <p:txBody>
          <a:bodyPr spcFirstLastPara="1" wrap="square" lIns="91425" tIns="45700" rIns="91425" bIns="45700" anchor="t" anchorCtr="0">
            <a:noAutofit/>
          </a:bodyPr>
          <a:lstStyle/>
          <a:p>
            <a:pPr marL="457200" marR="0" lvl="0" indent="-393700" algn="l" rtl="0">
              <a:lnSpc>
                <a:spcPct val="100000"/>
              </a:lnSpc>
              <a:spcBef>
                <a:spcPts val="0"/>
              </a:spcBef>
              <a:spcAft>
                <a:spcPts val="0"/>
              </a:spcAft>
              <a:buClr>
                <a:srgbClr val="140172"/>
              </a:buClr>
              <a:buSzPts val="2600"/>
              <a:buChar char="●"/>
            </a:pPr>
            <a:r>
              <a:rPr lang="cs-CZ" sz="2600">
                <a:solidFill>
                  <a:srgbClr val="140172"/>
                </a:solidFill>
              </a:rPr>
              <a:t>Tolerance</a:t>
            </a:r>
            <a:endParaRPr sz="2600">
              <a:solidFill>
                <a:srgbClr val="140172"/>
              </a:solidFill>
            </a:endParaRPr>
          </a:p>
          <a:p>
            <a:pPr marL="457200" marR="0" lvl="0" indent="-393700" algn="l" rtl="0">
              <a:lnSpc>
                <a:spcPct val="100000"/>
              </a:lnSpc>
              <a:spcBef>
                <a:spcPts val="0"/>
              </a:spcBef>
              <a:spcAft>
                <a:spcPts val="0"/>
              </a:spcAft>
              <a:buClr>
                <a:srgbClr val="140172"/>
              </a:buClr>
              <a:buSzPts val="2600"/>
              <a:buChar char="●"/>
            </a:pPr>
            <a:r>
              <a:rPr lang="cs-CZ" sz="2600">
                <a:solidFill>
                  <a:srgbClr val="140172"/>
                </a:solidFill>
              </a:rPr>
              <a:t>Důležitost demokratické společnosti</a:t>
            </a:r>
            <a:endParaRPr sz="2600">
              <a:solidFill>
                <a:srgbClr val="140172"/>
              </a:solidFill>
            </a:endParaRPr>
          </a:p>
          <a:p>
            <a:pPr marL="457200" marR="0" lvl="0" indent="-393700" algn="l" rtl="0">
              <a:lnSpc>
                <a:spcPct val="100000"/>
              </a:lnSpc>
              <a:spcBef>
                <a:spcPts val="0"/>
              </a:spcBef>
              <a:spcAft>
                <a:spcPts val="0"/>
              </a:spcAft>
              <a:buClr>
                <a:srgbClr val="140172"/>
              </a:buClr>
              <a:buSzPts val="2600"/>
              <a:buChar char="●"/>
            </a:pPr>
            <a:r>
              <a:rPr lang="cs-CZ" sz="2600">
                <a:solidFill>
                  <a:srgbClr val="140172"/>
                </a:solidFill>
              </a:rPr>
              <a:t>Kritické myšlení</a:t>
            </a:r>
            <a:endParaRPr sz="2600">
              <a:solidFill>
                <a:srgbClr val="140172"/>
              </a:solidFill>
            </a:endParaRPr>
          </a:p>
          <a:p>
            <a:pPr marL="457200" marR="0" lvl="0" indent="-393700" algn="l" rtl="0">
              <a:lnSpc>
                <a:spcPct val="100000"/>
              </a:lnSpc>
              <a:spcBef>
                <a:spcPts val="0"/>
              </a:spcBef>
              <a:spcAft>
                <a:spcPts val="0"/>
              </a:spcAft>
              <a:buClr>
                <a:srgbClr val="140172"/>
              </a:buClr>
              <a:buSzPts val="2600"/>
              <a:buChar char="●"/>
            </a:pPr>
            <a:r>
              <a:rPr lang="cs-CZ" sz="2600">
                <a:solidFill>
                  <a:srgbClr val="140172"/>
                </a:solidFill>
              </a:rPr>
              <a:t>Rétorické dovednosti</a:t>
            </a:r>
            <a:endParaRPr sz="2600">
              <a:solidFill>
                <a:srgbClr val="140172"/>
              </a:solidFill>
            </a:endParaRPr>
          </a:p>
          <a:p>
            <a:pPr marL="457200" marR="0" lvl="0" indent="-393700" algn="l" rtl="0">
              <a:lnSpc>
                <a:spcPct val="100000"/>
              </a:lnSpc>
              <a:spcBef>
                <a:spcPts val="0"/>
              </a:spcBef>
              <a:spcAft>
                <a:spcPts val="0"/>
              </a:spcAft>
              <a:buClr>
                <a:srgbClr val="140172"/>
              </a:buClr>
              <a:buSzPts val="2600"/>
              <a:buChar char="●"/>
            </a:pPr>
            <a:r>
              <a:rPr lang="cs-CZ" sz="2600">
                <a:solidFill>
                  <a:srgbClr val="140172"/>
                </a:solidFill>
              </a:rPr>
              <a:t>Týmová práce</a:t>
            </a:r>
            <a:endParaRPr sz="2600">
              <a:solidFill>
                <a:srgbClr val="140172"/>
              </a:solidFill>
            </a:endParaRPr>
          </a:p>
          <a:p>
            <a:pPr marL="457200" marR="0" lvl="0" indent="-393700" algn="l" rtl="0">
              <a:lnSpc>
                <a:spcPct val="100000"/>
              </a:lnSpc>
              <a:spcBef>
                <a:spcPts val="0"/>
              </a:spcBef>
              <a:spcAft>
                <a:spcPts val="0"/>
              </a:spcAft>
              <a:buClr>
                <a:srgbClr val="140172"/>
              </a:buClr>
              <a:buSzPts val="2600"/>
              <a:buChar char="●"/>
            </a:pPr>
            <a:r>
              <a:rPr lang="cs-CZ" sz="2600">
                <a:solidFill>
                  <a:srgbClr val="140172"/>
                </a:solidFill>
              </a:rPr>
              <a:t>Zájem o řešení lokálních problémů a veřejné dění</a:t>
            </a:r>
            <a:endParaRPr sz="2600">
              <a:solidFill>
                <a:srgbClr val="14017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b921d72f7f_0_132"/>
          <p:cNvSpPr txBox="1">
            <a:spLocks noGrp="1"/>
          </p:cNvSpPr>
          <p:nvPr>
            <p:ph type="title"/>
          </p:nvPr>
        </p:nvSpPr>
        <p:spPr>
          <a:xfrm>
            <a:off x="395536" y="1059582"/>
            <a:ext cx="8291400" cy="37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Oxfordské debaty</a:t>
            </a:r>
            <a:endParaRPr/>
          </a:p>
        </p:txBody>
      </p:sp>
      <p:sp>
        <p:nvSpPr>
          <p:cNvPr id="171" name="Google Shape;171;gb921d72f7f_0_132"/>
          <p:cNvSpPr txBox="1">
            <a:spLocks noGrp="1"/>
          </p:cNvSpPr>
          <p:nvPr>
            <p:ph type="body" idx="1"/>
          </p:nvPr>
        </p:nvSpPr>
        <p:spPr>
          <a:xfrm>
            <a:off x="395536" y="1545637"/>
            <a:ext cx="8291400" cy="3294300"/>
          </a:xfrm>
          <a:prstGeom prst="rect">
            <a:avLst/>
          </a:prstGeom>
        </p:spPr>
        <p:txBody>
          <a:bodyPr spcFirstLastPara="1" wrap="square" lIns="91425" tIns="45700" rIns="91425" bIns="45700" anchor="t" anchorCtr="0">
            <a:noAutofit/>
          </a:bodyPr>
          <a:lstStyle/>
          <a:p>
            <a:pPr marL="457200" marR="0" lvl="0" indent="-393700" algn="l" rtl="0">
              <a:lnSpc>
                <a:spcPct val="100000"/>
              </a:lnSpc>
              <a:spcBef>
                <a:spcPts val="0"/>
              </a:spcBef>
              <a:spcAft>
                <a:spcPts val="0"/>
              </a:spcAft>
              <a:buClr>
                <a:srgbClr val="000099"/>
              </a:buClr>
              <a:buSzPts val="2600"/>
              <a:buChar char="●"/>
            </a:pPr>
            <a:r>
              <a:rPr lang="cs-CZ" sz="2600">
                <a:solidFill>
                  <a:srgbClr val="000099"/>
                </a:solidFill>
              </a:rPr>
              <a:t>Video</a:t>
            </a:r>
            <a:endParaRPr sz="2600">
              <a:solidFill>
                <a:srgbClr val="00009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b921d72f7f_0_121"/>
          <p:cNvSpPr txBox="1">
            <a:spLocks noGrp="1"/>
          </p:cNvSpPr>
          <p:nvPr>
            <p:ph type="title"/>
          </p:nvPr>
        </p:nvSpPr>
        <p:spPr>
          <a:xfrm>
            <a:off x="395536" y="1059582"/>
            <a:ext cx="8291400" cy="37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Oxfordské debaty na školách</a:t>
            </a:r>
            <a:endParaRPr/>
          </a:p>
        </p:txBody>
      </p:sp>
      <p:sp>
        <p:nvSpPr>
          <p:cNvPr id="178" name="Google Shape;178;gb921d72f7f_0_121"/>
          <p:cNvSpPr txBox="1">
            <a:spLocks noGrp="1"/>
          </p:cNvSpPr>
          <p:nvPr>
            <p:ph type="body" idx="1"/>
          </p:nvPr>
        </p:nvSpPr>
        <p:spPr>
          <a:xfrm>
            <a:off x="395525" y="1692476"/>
            <a:ext cx="8291400" cy="31476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sz="2600">
              <a:solidFill>
                <a:srgbClr val="140172"/>
              </a:solidFill>
            </a:endParaRPr>
          </a:p>
        </p:txBody>
      </p:sp>
      <p:pic>
        <p:nvPicPr>
          <p:cNvPr id="179" name="Google Shape;179;gb921d72f7f_0_121"/>
          <p:cNvPicPr preferRelativeResize="0"/>
          <p:nvPr/>
        </p:nvPicPr>
        <p:blipFill>
          <a:blip r:embed="rId3">
            <a:alphaModFix/>
          </a:blip>
          <a:stretch>
            <a:fillRect/>
          </a:stretch>
        </p:blipFill>
        <p:spPr>
          <a:xfrm>
            <a:off x="4490134" y="1692475"/>
            <a:ext cx="4196788" cy="3147598"/>
          </a:xfrm>
          <a:prstGeom prst="rect">
            <a:avLst/>
          </a:prstGeom>
          <a:noFill/>
          <a:ln>
            <a:noFill/>
          </a:ln>
        </p:spPr>
      </p:pic>
      <p:pic>
        <p:nvPicPr>
          <p:cNvPr id="180" name="Google Shape;180;gb921d72f7f_0_121"/>
          <p:cNvPicPr preferRelativeResize="0"/>
          <p:nvPr/>
        </p:nvPicPr>
        <p:blipFill>
          <a:blip r:embed="rId4">
            <a:alphaModFix/>
          </a:blip>
          <a:stretch>
            <a:fillRect/>
          </a:stretch>
        </p:blipFill>
        <p:spPr>
          <a:xfrm>
            <a:off x="395525" y="1692475"/>
            <a:ext cx="3531526" cy="2648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b921d72f7f_0_140"/>
          <p:cNvSpPr txBox="1">
            <a:spLocks noGrp="1"/>
          </p:cNvSpPr>
          <p:nvPr>
            <p:ph type="title"/>
          </p:nvPr>
        </p:nvSpPr>
        <p:spPr>
          <a:xfrm>
            <a:off x="395536" y="1059582"/>
            <a:ext cx="8291400" cy="37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Oxfordské debaty - zpětná vazba</a:t>
            </a:r>
            <a:endParaRPr/>
          </a:p>
        </p:txBody>
      </p:sp>
      <p:sp>
        <p:nvSpPr>
          <p:cNvPr id="187" name="Google Shape;187;gb921d72f7f_0_140"/>
          <p:cNvSpPr txBox="1">
            <a:spLocks noGrp="1"/>
          </p:cNvSpPr>
          <p:nvPr>
            <p:ph type="body" idx="1"/>
          </p:nvPr>
        </p:nvSpPr>
        <p:spPr>
          <a:xfrm>
            <a:off x="395536" y="1545637"/>
            <a:ext cx="8291400" cy="3294300"/>
          </a:xfrm>
          <a:prstGeom prst="rect">
            <a:avLst/>
          </a:prstGeom>
        </p:spPr>
        <p:txBody>
          <a:bodyPr spcFirstLastPara="1" wrap="square" lIns="91425" tIns="45700" rIns="91425" bIns="45700" anchor="t" anchorCtr="0">
            <a:noAutofit/>
          </a:bodyPr>
          <a:lstStyle/>
          <a:p>
            <a:pPr marL="457200" marR="0" lvl="0" indent="-327025" algn="l" rtl="0">
              <a:lnSpc>
                <a:spcPct val="100000"/>
              </a:lnSpc>
              <a:spcBef>
                <a:spcPts val="0"/>
              </a:spcBef>
              <a:spcAft>
                <a:spcPts val="0"/>
              </a:spcAft>
              <a:buClr>
                <a:srgbClr val="140172"/>
              </a:buClr>
              <a:buSzPts val="1550"/>
              <a:buChar char="●"/>
            </a:pPr>
            <a:r>
              <a:rPr lang="cs-CZ" sz="1550">
                <a:solidFill>
                  <a:srgbClr val="140172"/>
                </a:solidFill>
                <a:highlight>
                  <a:srgbClr val="FAFAFA"/>
                </a:highlight>
              </a:rPr>
              <a:t>“V podstatě jsem se naučila, jak správně debatovat a srovnat si argumenty než je použiju…”</a:t>
            </a:r>
            <a:endParaRPr sz="1550">
              <a:solidFill>
                <a:srgbClr val="140172"/>
              </a:solidFill>
              <a:highlight>
                <a:srgbClr val="FAFAFA"/>
              </a:highlight>
            </a:endParaRPr>
          </a:p>
          <a:p>
            <a:pPr marL="0" marR="0" lvl="0" indent="0" algn="l" rtl="0">
              <a:lnSpc>
                <a:spcPct val="100000"/>
              </a:lnSpc>
              <a:spcBef>
                <a:spcPts val="0"/>
              </a:spcBef>
              <a:spcAft>
                <a:spcPts val="0"/>
              </a:spcAft>
              <a:buNone/>
            </a:pPr>
            <a:endParaRPr sz="1550">
              <a:solidFill>
                <a:srgbClr val="140172"/>
              </a:solidFill>
              <a:highlight>
                <a:srgbClr val="FAFAFA"/>
              </a:highlight>
            </a:endParaRPr>
          </a:p>
          <a:p>
            <a:pPr marL="457200" marR="0" lvl="0" indent="-327025" algn="l" rtl="0">
              <a:lnSpc>
                <a:spcPct val="100000"/>
              </a:lnSpc>
              <a:spcBef>
                <a:spcPts val="0"/>
              </a:spcBef>
              <a:spcAft>
                <a:spcPts val="0"/>
              </a:spcAft>
              <a:buClr>
                <a:srgbClr val="140172"/>
              </a:buClr>
              <a:buSzPts val="1550"/>
              <a:buChar char="●"/>
            </a:pPr>
            <a:r>
              <a:rPr lang="cs-CZ" sz="1550">
                <a:solidFill>
                  <a:srgbClr val="140172"/>
                </a:solidFill>
                <a:highlight>
                  <a:srgbClr val="FAFAFA"/>
                </a:highlight>
              </a:rPr>
              <a:t>“Vzájemný respekt. Je důležité vyslechnout druhého, poslechnout si druhou stranu. I když se naše názory neshodují, neznamená, že jsou špatné.”</a:t>
            </a:r>
            <a:endParaRPr sz="1550">
              <a:solidFill>
                <a:srgbClr val="140172"/>
              </a:solidFill>
              <a:highlight>
                <a:srgbClr val="FAFAFA"/>
              </a:highlight>
            </a:endParaRPr>
          </a:p>
          <a:p>
            <a:pPr marL="0" marR="0" lvl="0" indent="0" algn="l" rtl="0">
              <a:lnSpc>
                <a:spcPct val="100000"/>
              </a:lnSpc>
              <a:spcBef>
                <a:spcPts val="0"/>
              </a:spcBef>
              <a:spcAft>
                <a:spcPts val="0"/>
              </a:spcAft>
              <a:buNone/>
            </a:pPr>
            <a:endParaRPr sz="1550">
              <a:solidFill>
                <a:srgbClr val="140172"/>
              </a:solidFill>
              <a:highlight>
                <a:srgbClr val="FAFAFA"/>
              </a:highlight>
            </a:endParaRPr>
          </a:p>
          <a:p>
            <a:pPr marL="457200" marR="0" lvl="0" indent="-327025" algn="l" rtl="0">
              <a:lnSpc>
                <a:spcPct val="100000"/>
              </a:lnSpc>
              <a:spcBef>
                <a:spcPts val="0"/>
              </a:spcBef>
              <a:spcAft>
                <a:spcPts val="0"/>
              </a:spcAft>
              <a:buClr>
                <a:srgbClr val="140172"/>
              </a:buClr>
              <a:buSzPts val="1550"/>
              <a:buChar char="●"/>
            </a:pPr>
            <a:r>
              <a:rPr lang="cs-CZ" sz="1550">
                <a:solidFill>
                  <a:srgbClr val="140172"/>
                </a:solidFill>
                <a:highlight>
                  <a:srgbClr val="FAFAFA"/>
                </a:highlight>
              </a:rPr>
              <a:t>“Někdy mohou mít obě strany pravdu, je jenom na nás jak se na to podíváme.”</a:t>
            </a:r>
            <a:endParaRPr sz="1550">
              <a:solidFill>
                <a:srgbClr val="140172"/>
              </a:solidFill>
              <a:highlight>
                <a:srgbClr val="FAFAFA"/>
              </a:highlight>
            </a:endParaRPr>
          </a:p>
          <a:p>
            <a:pPr marL="0" marR="0" lvl="0" indent="0" algn="l" rtl="0">
              <a:lnSpc>
                <a:spcPct val="100000"/>
              </a:lnSpc>
              <a:spcBef>
                <a:spcPts val="0"/>
              </a:spcBef>
              <a:spcAft>
                <a:spcPts val="0"/>
              </a:spcAft>
              <a:buNone/>
            </a:pPr>
            <a:endParaRPr sz="1550">
              <a:solidFill>
                <a:srgbClr val="140172"/>
              </a:solidFill>
              <a:highlight>
                <a:srgbClr val="FAFAFA"/>
              </a:highlight>
            </a:endParaRPr>
          </a:p>
          <a:p>
            <a:pPr marL="457200" marR="0" lvl="0" indent="-327025" algn="l" rtl="0">
              <a:lnSpc>
                <a:spcPct val="100000"/>
              </a:lnSpc>
              <a:spcBef>
                <a:spcPts val="0"/>
              </a:spcBef>
              <a:spcAft>
                <a:spcPts val="0"/>
              </a:spcAft>
              <a:buClr>
                <a:srgbClr val="140172"/>
              </a:buClr>
              <a:buSzPts val="1550"/>
              <a:buChar char="●"/>
            </a:pPr>
            <a:r>
              <a:rPr lang="cs-CZ" sz="1550">
                <a:solidFill>
                  <a:srgbClr val="140172"/>
                </a:solidFill>
                <a:highlight>
                  <a:srgbClr val="FAFAFA"/>
                </a:highlight>
              </a:rPr>
              <a:t>“Že za nás nemusí rozhodovat jenom politici , ale i my můžeme rozhodovat o různých věcech.”</a:t>
            </a:r>
            <a:endParaRPr sz="1550">
              <a:solidFill>
                <a:srgbClr val="140172"/>
              </a:solidFill>
              <a:highlight>
                <a:srgbClr val="FAFAFA"/>
              </a:highlight>
            </a:endParaRPr>
          </a:p>
          <a:p>
            <a:pPr marL="0" marR="0" lvl="0" indent="0" algn="l" rtl="0">
              <a:lnSpc>
                <a:spcPct val="100000"/>
              </a:lnSpc>
              <a:spcBef>
                <a:spcPts val="0"/>
              </a:spcBef>
              <a:spcAft>
                <a:spcPts val="0"/>
              </a:spcAft>
              <a:buNone/>
            </a:pPr>
            <a:endParaRPr sz="1550">
              <a:solidFill>
                <a:srgbClr val="140172"/>
              </a:solidFill>
              <a:highlight>
                <a:srgbClr val="FAFAFA"/>
              </a:highlight>
            </a:endParaRPr>
          </a:p>
          <a:p>
            <a:pPr marL="457200" marR="0" lvl="0" indent="-327025" algn="l" rtl="0">
              <a:lnSpc>
                <a:spcPct val="100000"/>
              </a:lnSpc>
              <a:spcBef>
                <a:spcPts val="0"/>
              </a:spcBef>
              <a:spcAft>
                <a:spcPts val="0"/>
              </a:spcAft>
              <a:buClr>
                <a:srgbClr val="140172"/>
              </a:buClr>
              <a:buSzPts val="1550"/>
              <a:buChar char="●"/>
            </a:pPr>
            <a:r>
              <a:rPr lang="cs-CZ" sz="1550">
                <a:solidFill>
                  <a:srgbClr val="140172"/>
                </a:solidFill>
                <a:highlight>
                  <a:srgbClr val="FAFAFA"/>
                </a:highlight>
              </a:rPr>
              <a:t>“Že problémy si dají řešit v klidu a bez problémů!”</a:t>
            </a:r>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gb46022d219_0_23"/>
          <p:cNvSpPr txBox="1">
            <a:spLocks noGrp="1"/>
          </p:cNvSpPr>
          <p:nvPr>
            <p:ph type="body" idx="1"/>
          </p:nvPr>
        </p:nvSpPr>
        <p:spPr>
          <a:xfrm>
            <a:off x="395529" y="1059575"/>
            <a:ext cx="5301600" cy="378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2050">
              <a:solidFill>
                <a:srgbClr val="140172"/>
              </a:solidFill>
            </a:endParaRPr>
          </a:p>
          <a:p>
            <a:pPr marL="457200" lvl="0" indent="-358775" algn="l" rtl="0">
              <a:lnSpc>
                <a:spcPct val="115000"/>
              </a:lnSpc>
              <a:spcBef>
                <a:spcPts val="1000"/>
              </a:spcBef>
              <a:spcAft>
                <a:spcPts val="0"/>
              </a:spcAft>
              <a:buClr>
                <a:srgbClr val="140172"/>
              </a:buClr>
              <a:buSzPts val="2050"/>
              <a:buChar char="●"/>
            </a:pPr>
            <a:r>
              <a:rPr lang="cs-CZ" sz="2050">
                <a:solidFill>
                  <a:srgbClr val="140172"/>
                </a:solidFill>
              </a:rPr>
              <a:t>každý 24. mladý člověk ve věku od 15 do 30 let pochází ze sociálně znevýhodněné domácnosti</a:t>
            </a:r>
            <a:endParaRPr sz="2050">
              <a:solidFill>
                <a:srgbClr val="140172"/>
              </a:solidFill>
            </a:endParaRPr>
          </a:p>
          <a:p>
            <a:pPr marL="457200" lvl="0" indent="-358775" algn="l" rtl="0">
              <a:lnSpc>
                <a:spcPct val="115000"/>
              </a:lnSpc>
              <a:spcBef>
                <a:spcPts val="0"/>
              </a:spcBef>
              <a:spcAft>
                <a:spcPts val="0"/>
              </a:spcAft>
              <a:buClr>
                <a:srgbClr val="140172"/>
              </a:buClr>
              <a:buSzPts val="2050"/>
              <a:buChar char="●"/>
            </a:pPr>
            <a:r>
              <a:rPr lang="cs-CZ" sz="2050">
                <a:solidFill>
                  <a:srgbClr val="140172"/>
                </a:solidFill>
              </a:rPr>
              <a:t>téměř 3 % mladých lidí mezi 15-30 lety lidí trpí fyzickým handicapem</a:t>
            </a:r>
            <a:endParaRPr sz="2050">
              <a:solidFill>
                <a:srgbClr val="140172"/>
              </a:solidFill>
            </a:endParaRPr>
          </a:p>
          <a:p>
            <a:pPr marL="457200" lvl="0" indent="-358775" algn="l" rtl="0">
              <a:lnSpc>
                <a:spcPct val="115000"/>
              </a:lnSpc>
              <a:spcBef>
                <a:spcPts val="0"/>
              </a:spcBef>
              <a:spcAft>
                <a:spcPts val="0"/>
              </a:spcAft>
              <a:buClr>
                <a:srgbClr val="140172"/>
              </a:buClr>
              <a:buSzPts val="2050"/>
              <a:buChar char="●"/>
            </a:pPr>
            <a:r>
              <a:rPr lang="cs-CZ" sz="2050">
                <a:solidFill>
                  <a:srgbClr val="140172"/>
                </a:solidFill>
              </a:rPr>
              <a:t>registrujeme téměř 200 000 rodin, kde je pouze 1 rodič "matka samoživitelka"</a:t>
            </a:r>
            <a:endParaRPr sz="550">
              <a:solidFill>
                <a:srgbClr val="140172"/>
              </a:solidFill>
              <a:highlight>
                <a:srgbClr val="FAFAFA"/>
              </a:highlight>
            </a:endParaRPr>
          </a:p>
        </p:txBody>
      </p:sp>
      <p:pic>
        <p:nvPicPr>
          <p:cNvPr id="55" name="Google Shape;55;gb46022d219_0_23"/>
          <p:cNvPicPr preferRelativeResize="0"/>
          <p:nvPr/>
        </p:nvPicPr>
        <p:blipFill rotWithShape="1">
          <a:blip r:embed="rId3">
            <a:alphaModFix/>
          </a:blip>
          <a:srcRect r="51352"/>
          <a:stretch/>
        </p:blipFill>
        <p:spPr>
          <a:xfrm>
            <a:off x="5800797" y="1060450"/>
            <a:ext cx="2842827" cy="3895776"/>
          </a:xfrm>
          <a:prstGeom prst="rect">
            <a:avLst/>
          </a:prstGeom>
          <a:noFill/>
          <a:ln>
            <a:noFill/>
          </a:ln>
        </p:spPr>
      </p:pic>
      <p:sp>
        <p:nvSpPr>
          <p:cNvPr id="56" name="Google Shape;56;gb46022d219_0_23"/>
          <p:cNvSpPr txBox="1"/>
          <p:nvPr/>
        </p:nvSpPr>
        <p:spPr>
          <a:xfrm>
            <a:off x="7272300" y="1626350"/>
            <a:ext cx="7341000" cy="85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
          <p:cNvSpPr txBox="1">
            <a:spLocks noGrp="1"/>
          </p:cNvSpPr>
          <p:nvPr>
            <p:ph type="body" idx="1"/>
          </p:nvPr>
        </p:nvSpPr>
        <p:spPr>
          <a:xfrm>
            <a:off x="395525" y="1545625"/>
            <a:ext cx="8178900" cy="2764800"/>
          </a:xfrm>
          <a:prstGeom prst="rect">
            <a:avLst/>
          </a:prstGeom>
          <a:noFill/>
          <a:ln>
            <a:noFill/>
          </a:ln>
        </p:spPr>
        <p:txBody>
          <a:bodyPr spcFirstLastPara="1" wrap="square" lIns="91425" tIns="45700" rIns="91425" bIns="45700" anchor="t" anchorCtr="0">
            <a:normAutofit lnSpcReduction="10000"/>
          </a:bodyPr>
          <a:lstStyle/>
          <a:p>
            <a:pPr marL="457200" lvl="0" indent="0" algn="l" rtl="0">
              <a:spcBef>
                <a:spcPts val="0"/>
              </a:spcBef>
              <a:spcAft>
                <a:spcPts val="0"/>
              </a:spcAft>
              <a:buNone/>
            </a:pPr>
            <a:endParaRPr sz="2200">
              <a:solidFill>
                <a:srgbClr val="140172"/>
              </a:solidFill>
            </a:endParaRPr>
          </a:p>
          <a:p>
            <a:pPr marL="457200" lvl="0" indent="-368300" algn="l" rtl="0">
              <a:spcBef>
                <a:spcPts val="0"/>
              </a:spcBef>
              <a:spcAft>
                <a:spcPts val="0"/>
              </a:spcAft>
              <a:buClr>
                <a:srgbClr val="140172"/>
              </a:buClr>
              <a:buSzPts val="2200"/>
              <a:buChar char="●"/>
            </a:pPr>
            <a:r>
              <a:rPr lang="cs-CZ" sz="2200">
                <a:solidFill>
                  <a:srgbClr val="140172"/>
                </a:solidFill>
              </a:rPr>
              <a:t>Živá knihovna je vzdělávací nástroj na odbourávání předsudků a stereotypních názorů.</a:t>
            </a:r>
            <a:endParaRPr sz="2200">
              <a:solidFill>
                <a:srgbClr val="140172"/>
              </a:solidFill>
            </a:endParaRPr>
          </a:p>
          <a:p>
            <a:pPr marL="457200" lvl="0" indent="-368300" algn="l" rtl="0">
              <a:spcBef>
                <a:spcPts val="0"/>
              </a:spcBef>
              <a:spcAft>
                <a:spcPts val="0"/>
              </a:spcAft>
              <a:buClr>
                <a:srgbClr val="140172"/>
              </a:buClr>
              <a:buSzPts val="2200"/>
              <a:buChar char="●"/>
            </a:pPr>
            <a:r>
              <a:rPr lang="cs-CZ" sz="2200">
                <a:solidFill>
                  <a:srgbClr val="140172"/>
                </a:solidFill>
              </a:rPr>
              <a:t>Realizuje se na školách, ve firmách, institucích, na festivalech, ve veřejném prostoru…</a:t>
            </a:r>
            <a:endParaRPr sz="2200">
              <a:solidFill>
                <a:srgbClr val="140172"/>
              </a:solidFill>
            </a:endParaRPr>
          </a:p>
          <a:p>
            <a:pPr marL="457200" lvl="0" indent="-368300" algn="l" rtl="0">
              <a:spcBef>
                <a:spcPts val="0"/>
              </a:spcBef>
              <a:spcAft>
                <a:spcPts val="0"/>
              </a:spcAft>
              <a:buClr>
                <a:srgbClr val="140172"/>
              </a:buClr>
              <a:buSzPts val="2200"/>
              <a:buChar char="●"/>
            </a:pPr>
            <a:r>
              <a:rPr lang="cs-CZ" sz="2200">
                <a:solidFill>
                  <a:srgbClr val="140172"/>
                </a:solidFill>
              </a:rPr>
              <a:t>Knihy jsou lidé s příběhem. Patří do sociálně vyčleněné skupiny</a:t>
            </a:r>
            <a:endParaRPr sz="2200">
              <a:solidFill>
                <a:srgbClr val="140172"/>
              </a:solidFill>
            </a:endParaRPr>
          </a:p>
          <a:p>
            <a:pPr marL="457200" lvl="0" indent="-368300" algn="l" rtl="0">
              <a:spcBef>
                <a:spcPts val="0"/>
              </a:spcBef>
              <a:spcAft>
                <a:spcPts val="0"/>
              </a:spcAft>
              <a:buClr>
                <a:srgbClr val="140172"/>
              </a:buClr>
              <a:buSzPts val="2200"/>
              <a:buChar char="●"/>
            </a:pPr>
            <a:r>
              <a:rPr lang="cs-CZ" sz="2200">
                <a:solidFill>
                  <a:srgbClr val="140172"/>
                </a:solidFill>
              </a:rPr>
              <a:t>Čtenáři aktivně poslouchají příběh knihy</a:t>
            </a:r>
            <a:endParaRPr sz="2200">
              <a:solidFill>
                <a:srgbClr val="140172"/>
              </a:solidFill>
            </a:endParaRPr>
          </a:p>
          <a:p>
            <a:pPr marL="457200" lvl="0" indent="0" algn="l" rtl="0">
              <a:spcBef>
                <a:spcPts val="0"/>
              </a:spcBef>
              <a:spcAft>
                <a:spcPts val="0"/>
              </a:spcAft>
              <a:buNone/>
            </a:pPr>
            <a:endParaRPr sz="2200">
              <a:solidFill>
                <a:srgbClr val="140172"/>
              </a:solidFill>
            </a:endParaRPr>
          </a:p>
        </p:txBody>
      </p:sp>
      <p:sp>
        <p:nvSpPr>
          <p:cNvPr id="193" name="Google Shape;193;p2"/>
          <p:cNvSpPr txBox="1">
            <a:spLocks noGrp="1"/>
          </p:cNvSpPr>
          <p:nvPr>
            <p:ph type="title"/>
          </p:nvPr>
        </p:nvSpPr>
        <p:spPr>
          <a:xfrm>
            <a:off x="395536" y="1059582"/>
            <a:ext cx="8291264" cy="3780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Živé knihovny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title"/>
          </p:nvPr>
        </p:nvSpPr>
        <p:spPr>
          <a:xfrm>
            <a:off x="395536" y="1059582"/>
            <a:ext cx="8291264" cy="3780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solidFill>
                  <a:schemeClr val="dk2"/>
                </a:solidFill>
              </a:rPr>
              <a:t>Živé knihovny - </a:t>
            </a:r>
            <a:r>
              <a:rPr lang="cs-CZ"/>
              <a:t>školy, firmy</a:t>
            </a:r>
            <a:endParaRPr/>
          </a:p>
        </p:txBody>
      </p:sp>
      <p:sp>
        <p:nvSpPr>
          <p:cNvPr id="199" name="Google Shape;199;p4"/>
          <p:cNvSpPr txBox="1">
            <a:spLocks noGrp="1"/>
          </p:cNvSpPr>
          <p:nvPr>
            <p:ph type="body" idx="1"/>
          </p:nvPr>
        </p:nvSpPr>
        <p:spPr>
          <a:xfrm>
            <a:off x="395536" y="1545637"/>
            <a:ext cx="8291264" cy="3294366"/>
          </a:xfrm>
          <a:prstGeom prst="rect">
            <a:avLst/>
          </a:prstGeom>
          <a:noFill/>
          <a:ln>
            <a:noFill/>
          </a:ln>
        </p:spPr>
        <p:txBody>
          <a:bodyPr spcFirstLastPara="1" wrap="square" lIns="91425" tIns="45700" rIns="91425" bIns="45700" anchor="t" anchorCtr="0">
            <a:noAutofit/>
          </a:bodyPr>
          <a:lstStyle/>
          <a:p>
            <a:pPr marL="342882" lvl="0" indent="-190482" algn="l" rtl="0">
              <a:spcBef>
                <a:spcPts val="0"/>
              </a:spcBef>
              <a:spcAft>
                <a:spcPts val="0"/>
              </a:spcAft>
              <a:buClr>
                <a:schemeClr val="accent1"/>
              </a:buClr>
              <a:buSzPts val="2400"/>
              <a:buFont typeface="Noto Sans Symbols"/>
              <a:buNone/>
            </a:pPr>
            <a:r>
              <a:rPr lang="cs-CZ"/>
              <a:t> </a:t>
            </a:r>
            <a:endParaRPr/>
          </a:p>
        </p:txBody>
      </p:sp>
      <p:pic>
        <p:nvPicPr>
          <p:cNvPr id="200" name="Google Shape;200;p4"/>
          <p:cNvPicPr preferRelativeResize="0"/>
          <p:nvPr/>
        </p:nvPicPr>
        <p:blipFill>
          <a:blip r:embed="rId3">
            <a:alphaModFix/>
          </a:blip>
          <a:stretch>
            <a:fillRect/>
          </a:stretch>
        </p:blipFill>
        <p:spPr>
          <a:xfrm>
            <a:off x="438425" y="1717828"/>
            <a:ext cx="3177649" cy="2118423"/>
          </a:xfrm>
          <a:prstGeom prst="rect">
            <a:avLst/>
          </a:prstGeom>
          <a:noFill/>
          <a:ln>
            <a:noFill/>
          </a:ln>
        </p:spPr>
      </p:pic>
      <p:pic>
        <p:nvPicPr>
          <p:cNvPr id="201" name="Google Shape;201;p4"/>
          <p:cNvPicPr preferRelativeResize="0"/>
          <p:nvPr/>
        </p:nvPicPr>
        <p:blipFill>
          <a:blip r:embed="rId4">
            <a:alphaModFix/>
          </a:blip>
          <a:stretch>
            <a:fillRect/>
          </a:stretch>
        </p:blipFill>
        <p:spPr>
          <a:xfrm>
            <a:off x="3203363" y="2166326"/>
            <a:ext cx="2737274" cy="2052963"/>
          </a:xfrm>
          <a:prstGeom prst="rect">
            <a:avLst/>
          </a:prstGeom>
          <a:noFill/>
          <a:ln>
            <a:noFill/>
          </a:ln>
        </p:spPr>
      </p:pic>
      <p:pic>
        <p:nvPicPr>
          <p:cNvPr id="202" name="Google Shape;202;p4"/>
          <p:cNvPicPr preferRelativeResize="0"/>
          <p:nvPr/>
        </p:nvPicPr>
        <p:blipFill>
          <a:blip r:embed="rId5">
            <a:alphaModFix/>
          </a:blip>
          <a:stretch>
            <a:fillRect/>
          </a:stretch>
        </p:blipFill>
        <p:spPr>
          <a:xfrm>
            <a:off x="5806325" y="2571740"/>
            <a:ext cx="3030175" cy="202111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
          <p:cNvSpPr txBox="1">
            <a:spLocks noGrp="1"/>
          </p:cNvSpPr>
          <p:nvPr>
            <p:ph type="body" idx="1"/>
          </p:nvPr>
        </p:nvSpPr>
        <p:spPr>
          <a:xfrm>
            <a:off x="395536" y="1059582"/>
            <a:ext cx="8291264" cy="3780420"/>
          </a:xfrm>
          <a:prstGeom prst="rect">
            <a:avLst/>
          </a:prstGeom>
          <a:noFill/>
          <a:ln>
            <a:noFill/>
          </a:ln>
        </p:spPr>
        <p:txBody>
          <a:bodyPr spcFirstLastPara="1" wrap="square" lIns="91425" tIns="45700" rIns="91425" bIns="45700" anchor="t" anchorCtr="0">
            <a:normAutofit/>
          </a:bodyPr>
          <a:lstStyle/>
          <a:p>
            <a:pPr marL="342882" lvl="0" indent="-342882" algn="l" rtl="0">
              <a:spcBef>
                <a:spcPts val="0"/>
              </a:spcBef>
              <a:spcAft>
                <a:spcPts val="0"/>
              </a:spcAft>
              <a:buClr>
                <a:schemeClr val="dk1"/>
              </a:buClr>
              <a:buSzPts val="2400"/>
              <a:buFont typeface="Arial"/>
              <a:buNone/>
            </a:pPr>
            <a:r>
              <a:rPr lang="cs-CZ"/>
              <a:t> </a:t>
            </a:r>
            <a:endParaRPr/>
          </a:p>
        </p:txBody>
      </p:sp>
      <p:pic>
        <p:nvPicPr>
          <p:cNvPr id="208" name="Google Shape;208;p3"/>
          <p:cNvPicPr preferRelativeResize="0"/>
          <p:nvPr/>
        </p:nvPicPr>
        <p:blipFill>
          <a:blip r:embed="rId3">
            <a:alphaModFix/>
          </a:blip>
          <a:stretch>
            <a:fillRect/>
          </a:stretch>
        </p:blipFill>
        <p:spPr>
          <a:xfrm>
            <a:off x="524325" y="2210050"/>
            <a:ext cx="2756425" cy="2067300"/>
          </a:xfrm>
          <a:prstGeom prst="rect">
            <a:avLst/>
          </a:prstGeom>
          <a:noFill/>
          <a:ln>
            <a:noFill/>
          </a:ln>
        </p:spPr>
      </p:pic>
      <p:pic>
        <p:nvPicPr>
          <p:cNvPr id="209" name="Google Shape;209;p3"/>
          <p:cNvPicPr preferRelativeResize="0"/>
          <p:nvPr/>
        </p:nvPicPr>
        <p:blipFill>
          <a:blip r:embed="rId4">
            <a:alphaModFix/>
          </a:blip>
          <a:stretch>
            <a:fillRect/>
          </a:stretch>
        </p:blipFill>
        <p:spPr>
          <a:xfrm>
            <a:off x="5801576" y="2210050"/>
            <a:ext cx="2756425" cy="2067326"/>
          </a:xfrm>
          <a:prstGeom prst="rect">
            <a:avLst/>
          </a:prstGeom>
          <a:noFill/>
          <a:ln>
            <a:noFill/>
          </a:ln>
        </p:spPr>
      </p:pic>
      <p:sp>
        <p:nvSpPr>
          <p:cNvPr id="210" name="Google Shape;210;p3"/>
          <p:cNvSpPr txBox="1"/>
          <p:nvPr/>
        </p:nvSpPr>
        <p:spPr>
          <a:xfrm>
            <a:off x="537875" y="1170675"/>
            <a:ext cx="81489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cs-CZ" sz="2800" b="1">
                <a:solidFill>
                  <a:schemeClr val="dk2"/>
                </a:solidFill>
              </a:rPr>
              <a:t>Živé knihovny - instituce, festivaly a veřejný prostor</a:t>
            </a:r>
            <a:endParaRPr sz="2800" b="1">
              <a:solidFill>
                <a:schemeClr val="dk2"/>
              </a:solidFill>
            </a:endParaRPr>
          </a:p>
          <a:p>
            <a:pPr marL="0" lvl="0" indent="0" algn="l" rtl="0">
              <a:spcBef>
                <a:spcPts val="0"/>
              </a:spcBef>
              <a:spcAft>
                <a:spcPts val="0"/>
              </a:spcAft>
              <a:buNone/>
            </a:pPr>
            <a:endParaRPr/>
          </a:p>
        </p:txBody>
      </p:sp>
      <p:pic>
        <p:nvPicPr>
          <p:cNvPr id="211" name="Google Shape;211;p3"/>
          <p:cNvPicPr preferRelativeResize="0"/>
          <p:nvPr/>
        </p:nvPicPr>
        <p:blipFill>
          <a:blip r:embed="rId5">
            <a:alphaModFix/>
          </a:blip>
          <a:stretch>
            <a:fillRect/>
          </a:stretch>
        </p:blipFill>
        <p:spPr>
          <a:xfrm>
            <a:off x="3298063" y="2000612"/>
            <a:ext cx="2486197" cy="2486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b7a4fa9272_0_7"/>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Živé knihovny - zpětná vazba</a:t>
            </a:r>
            <a:endParaRPr/>
          </a:p>
        </p:txBody>
      </p:sp>
      <p:sp>
        <p:nvSpPr>
          <p:cNvPr id="217" name="Google Shape;217;gb7a4fa9272_0_7"/>
          <p:cNvSpPr txBox="1">
            <a:spLocks noGrp="1"/>
          </p:cNvSpPr>
          <p:nvPr>
            <p:ph type="body" idx="1"/>
          </p:nvPr>
        </p:nvSpPr>
        <p:spPr>
          <a:xfrm>
            <a:off x="395536" y="1416062"/>
            <a:ext cx="8291400" cy="3294300"/>
          </a:xfrm>
          <a:prstGeom prst="rect">
            <a:avLst/>
          </a:prstGeom>
          <a:noFill/>
          <a:ln>
            <a:noFill/>
          </a:ln>
        </p:spPr>
        <p:txBody>
          <a:bodyPr spcFirstLastPara="1" wrap="square" lIns="91425" tIns="45700" rIns="91425" bIns="45700" anchor="t" anchorCtr="0">
            <a:noAutofit/>
          </a:bodyPr>
          <a:lstStyle/>
          <a:p>
            <a:pPr marL="457200" lvl="0" indent="-333375" algn="l" rtl="0">
              <a:spcBef>
                <a:spcPts val="0"/>
              </a:spcBef>
              <a:spcAft>
                <a:spcPts val="0"/>
              </a:spcAft>
              <a:buClr>
                <a:srgbClr val="140172"/>
              </a:buClr>
              <a:buSzPts val="1650"/>
              <a:buChar char="●"/>
            </a:pPr>
            <a:r>
              <a:rPr lang="cs-CZ" sz="1650">
                <a:solidFill>
                  <a:srgbClr val="140172"/>
                </a:solidFill>
                <a:highlight>
                  <a:srgbClr val="FAFAFA"/>
                </a:highlight>
              </a:rPr>
              <a:t>“Velmi inspirativní příběhy. Bylo by skvělé, kdyby živé knihy mohlo slyšet více lidí. Pro mě je velmi inspirativní ta energie a odvaha, kterou mají živé knihy. Oceňuji možnost klást otázky. Krásná otevřenost.”</a:t>
            </a:r>
            <a:endParaRPr sz="1650">
              <a:solidFill>
                <a:srgbClr val="140172"/>
              </a:solidFill>
              <a:highlight>
                <a:srgbClr val="FAFAFA"/>
              </a:highlight>
            </a:endParaRPr>
          </a:p>
          <a:p>
            <a:pPr marL="457200" lvl="0" indent="0" algn="l" rtl="0">
              <a:spcBef>
                <a:spcPts val="0"/>
              </a:spcBef>
              <a:spcAft>
                <a:spcPts val="0"/>
              </a:spcAft>
              <a:buNone/>
            </a:pPr>
            <a:endParaRPr sz="1650">
              <a:solidFill>
                <a:srgbClr val="140172"/>
              </a:solidFill>
              <a:highlight>
                <a:srgbClr val="FAFAFA"/>
              </a:highlight>
            </a:endParaRPr>
          </a:p>
          <a:p>
            <a:pPr marL="457200" lvl="0" indent="-333375" algn="l" rtl="0">
              <a:spcBef>
                <a:spcPts val="0"/>
              </a:spcBef>
              <a:spcAft>
                <a:spcPts val="0"/>
              </a:spcAft>
              <a:buClr>
                <a:srgbClr val="140172"/>
              </a:buClr>
              <a:buSzPts val="1650"/>
              <a:buChar char="●"/>
            </a:pPr>
            <a:r>
              <a:rPr lang="cs-CZ" sz="1650">
                <a:solidFill>
                  <a:srgbClr val="140172"/>
                </a:solidFill>
                <a:highlight>
                  <a:srgbClr val="FAFAFA"/>
                </a:highlight>
              </a:rPr>
              <a:t>“Do teď jsem si neuvědomoval, jak snadný život mám. Děkuji všem za dnešní otevření očí, uší ve velmi pozitivní atmosféře živých knih. Jste silní lidé.”</a:t>
            </a:r>
            <a:endParaRPr sz="1650">
              <a:solidFill>
                <a:srgbClr val="140172"/>
              </a:solidFill>
              <a:highlight>
                <a:srgbClr val="FAFAFA"/>
              </a:highlight>
            </a:endParaRPr>
          </a:p>
          <a:p>
            <a:pPr marL="457200" lvl="0" indent="0" algn="l" rtl="0">
              <a:spcBef>
                <a:spcPts val="0"/>
              </a:spcBef>
              <a:spcAft>
                <a:spcPts val="0"/>
              </a:spcAft>
              <a:buNone/>
            </a:pPr>
            <a:endParaRPr sz="1650">
              <a:solidFill>
                <a:srgbClr val="140172"/>
              </a:solidFill>
              <a:highlight>
                <a:srgbClr val="FAFAFA"/>
              </a:highlight>
            </a:endParaRPr>
          </a:p>
          <a:p>
            <a:pPr marL="457200" lvl="0" indent="-333375" algn="l" rtl="0">
              <a:spcBef>
                <a:spcPts val="0"/>
              </a:spcBef>
              <a:spcAft>
                <a:spcPts val="0"/>
              </a:spcAft>
              <a:buClr>
                <a:srgbClr val="140172"/>
              </a:buClr>
              <a:buSzPts val="1650"/>
              <a:buChar char="●"/>
            </a:pPr>
            <a:r>
              <a:rPr lang="cs-CZ" sz="1650">
                <a:solidFill>
                  <a:srgbClr val="140172"/>
                </a:solidFill>
                <a:highlight>
                  <a:srgbClr val="FAFAFA"/>
                </a:highlight>
              </a:rPr>
              <a:t>“Myslím si, že hodně věcí kolem nás proudí. O hodně věcech se člověk dozví, ale když má před sebou živého člověka s jeho příběhem je to více hmatatelné.”</a:t>
            </a:r>
            <a:endParaRPr sz="1650">
              <a:solidFill>
                <a:srgbClr val="140172"/>
              </a:solidFill>
              <a:highlight>
                <a:srgbClr val="FAFAFA"/>
              </a:highlight>
            </a:endParaRPr>
          </a:p>
          <a:p>
            <a:pPr marL="457200" lvl="0" indent="0" algn="l" rtl="0">
              <a:spcBef>
                <a:spcPts val="0"/>
              </a:spcBef>
              <a:spcAft>
                <a:spcPts val="0"/>
              </a:spcAft>
              <a:buNone/>
            </a:pPr>
            <a:endParaRPr sz="1650">
              <a:solidFill>
                <a:srgbClr val="140172"/>
              </a:solidFill>
              <a:highlight>
                <a:srgbClr val="FAFAFA"/>
              </a:highlight>
            </a:endParaRPr>
          </a:p>
          <a:p>
            <a:pPr marL="457200" lvl="0" indent="-333375" algn="l" rtl="0">
              <a:spcBef>
                <a:spcPts val="0"/>
              </a:spcBef>
              <a:spcAft>
                <a:spcPts val="0"/>
              </a:spcAft>
              <a:buClr>
                <a:srgbClr val="140172"/>
              </a:buClr>
              <a:buSzPts val="1650"/>
              <a:buChar char="●"/>
            </a:pPr>
            <a:r>
              <a:rPr lang="cs-CZ" sz="1650">
                <a:solidFill>
                  <a:srgbClr val="140172"/>
                </a:solidFill>
                <a:highlight>
                  <a:srgbClr val="FAFAFA"/>
                </a:highlight>
              </a:rPr>
              <a:t>“Vlastně jsem ani netušila, kolik předsudků existuje, protože se sama považuju za tolerantní, ale být jiný je evidentně hodně náročné, přeju všem hodně štěstí.”</a:t>
            </a:r>
            <a:endParaRPr sz="1650">
              <a:solidFill>
                <a:srgbClr val="140172"/>
              </a:solidFill>
              <a:highlight>
                <a:srgbClr val="FAFAFA"/>
              </a:highlight>
            </a:endParaRPr>
          </a:p>
          <a:p>
            <a:pPr marL="457200" lvl="0" indent="-333375" algn="l" rtl="0">
              <a:spcBef>
                <a:spcPts val="0"/>
              </a:spcBef>
              <a:spcAft>
                <a:spcPts val="0"/>
              </a:spcAft>
              <a:buClr>
                <a:srgbClr val="140172"/>
              </a:buClr>
              <a:buSzPts val="1650"/>
              <a:buChar char="●"/>
            </a:pPr>
            <a:endParaRPr sz="1650">
              <a:solidFill>
                <a:srgbClr val="140172"/>
              </a:solidFill>
              <a:highlight>
                <a:srgbClr val="FAFAFA"/>
              </a:highlight>
            </a:endParaRPr>
          </a:p>
          <a:p>
            <a:pPr marL="457200" lvl="0" indent="-333375" algn="l" rtl="0">
              <a:spcBef>
                <a:spcPts val="0"/>
              </a:spcBef>
              <a:spcAft>
                <a:spcPts val="0"/>
              </a:spcAft>
              <a:buClr>
                <a:srgbClr val="140172"/>
              </a:buClr>
              <a:buSzPts val="1650"/>
              <a:buChar char="●"/>
            </a:pPr>
            <a:endParaRPr sz="1650">
              <a:solidFill>
                <a:srgbClr val="140172"/>
              </a:solidFill>
              <a:highlight>
                <a:srgbClr val="FAFAFA"/>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b921d72f7f_0_154"/>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Komunitní projekty</a:t>
            </a:r>
            <a:endParaRPr/>
          </a:p>
        </p:txBody>
      </p:sp>
      <p:sp>
        <p:nvSpPr>
          <p:cNvPr id="223" name="Google Shape;223;gb921d72f7f_0_154"/>
          <p:cNvSpPr txBox="1">
            <a:spLocks noGrp="1"/>
          </p:cNvSpPr>
          <p:nvPr>
            <p:ph type="body" idx="1"/>
          </p:nvPr>
        </p:nvSpPr>
        <p:spPr>
          <a:xfrm>
            <a:off x="395524" y="1416050"/>
            <a:ext cx="3372900" cy="3294300"/>
          </a:xfrm>
          <a:prstGeom prst="rect">
            <a:avLst/>
          </a:prstGeom>
          <a:noFill/>
          <a:ln>
            <a:noFill/>
          </a:ln>
        </p:spPr>
        <p:txBody>
          <a:bodyPr spcFirstLastPara="1" wrap="square" lIns="91425" tIns="45700" rIns="91425" bIns="45700" anchor="t" anchorCtr="0">
            <a:noAutofit/>
          </a:bodyPr>
          <a:lstStyle/>
          <a:p>
            <a:pPr marL="457200" marR="0" lvl="0" indent="-365125" algn="l" rtl="0">
              <a:lnSpc>
                <a:spcPct val="100000"/>
              </a:lnSpc>
              <a:spcBef>
                <a:spcPts val="0"/>
              </a:spcBef>
              <a:spcAft>
                <a:spcPts val="0"/>
              </a:spcAft>
              <a:buClr>
                <a:srgbClr val="140172"/>
              </a:buClr>
              <a:buSzPts val="2150"/>
              <a:buChar char="●"/>
            </a:pPr>
            <a:r>
              <a:rPr lang="cs-CZ" sz="2150">
                <a:solidFill>
                  <a:srgbClr val="140172"/>
                </a:solidFill>
                <a:highlight>
                  <a:srgbClr val="FAFAFA"/>
                </a:highlight>
              </a:rPr>
              <a:t>Solidární projekty</a:t>
            </a:r>
            <a:endParaRPr sz="2150">
              <a:solidFill>
                <a:srgbClr val="140172"/>
              </a:solidFill>
              <a:highlight>
                <a:srgbClr val="FAFAFA"/>
              </a:highlight>
            </a:endParaRPr>
          </a:p>
          <a:p>
            <a:pPr marL="457200" marR="0" lvl="0" indent="-365125" algn="l" rtl="0">
              <a:lnSpc>
                <a:spcPct val="100000"/>
              </a:lnSpc>
              <a:spcBef>
                <a:spcPts val="0"/>
              </a:spcBef>
              <a:spcAft>
                <a:spcPts val="0"/>
              </a:spcAft>
              <a:buClr>
                <a:srgbClr val="140172"/>
              </a:buClr>
              <a:buSzPts val="2150"/>
              <a:buChar char="●"/>
            </a:pPr>
            <a:r>
              <a:rPr lang="cs-CZ" sz="2150">
                <a:solidFill>
                  <a:srgbClr val="140172"/>
                </a:solidFill>
                <a:highlight>
                  <a:srgbClr val="FAFAFA"/>
                </a:highlight>
              </a:rPr>
              <a:t>Iniciuje, připravuje a realizuje skupina mladých lidí</a:t>
            </a:r>
            <a:endParaRPr sz="2150">
              <a:solidFill>
                <a:srgbClr val="140172"/>
              </a:solidFill>
              <a:highlight>
                <a:srgbClr val="FAFAFA"/>
              </a:highlight>
            </a:endParaRPr>
          </a:p>
          <a:p>
            <a:pPr marL="457200" marR="0" lvl="0" indent="-365125" algn="l" rtl="0">
              <a:lnSpc>
                <a:spcPct val="100000"/>
              </a:lnSpc>
              <a:spcBef>
                <a:spcPts val="0"/>
              </a:spcBef>
              <a:spcAft>
                <a:spcPts val="0"/>
              </a:spcAft>
              <a:buClr>
                <a:srgbClr val="140172"/>
              </a:buClr>
              <a:buSzPts val="2150"/>
              <a:buChar char="●"/>
            </a:pPr>
            <a:r>
              <a:rPr lang="cs-CZ" sz="2150">
                <a:solidFill>
                  <a:srgbClr val="140172"/>
                </a:solidFill>
                <a:highlight>
                  <a:srgbClr val="FAFAFA"/>
                </a:highlight>
              </a:rPr>
              <a:t>Reagují jimi na klíčové výzvy v místní komunitě, a přispívají tak k pozitivní změně</a:t>
            </a:r>
            <a:endParaRPr sz="2350">
              <a:solidFill>
                <a:srgbClr val="333333"/>
              </a:solidFill>
              <a:highlight>
                <a:srgbClr val="FAFAFA"/>
              </a:highlight>
            </a:endParaRPr>
          </a:p>
        </p:txBody>
      </p:sp>
      <p:pic>
        <p:nvPicPr>
          <p:cNvPr id="224" name="Google Shape;224;gb921d72f7f_0_154"/>
          <p:cNvPicPr preferRelativeResize="0"/>
          <p:nvPr/>
        </p:nvPicPr>
        <p:blipFill>
          <a:blip r:embed="rId3">
            <a:alphaModFix/>
          </a:blip>
          <a:stretch>
            <a:fillRect/>
          </a:stretch>
        </p:blipFill>
        <p:spPr>
          <a:xfrm>
            <a:off x="3920824" y="1437582"/>
            <a:ext cx="4738023" cy="355351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b921d72f7f_0_0"/>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Jak se zapojit?</a:t>
            </a:r>
            <a:endParaRPr/>
          </a:p>
        </p:txBody>
      </p:sp>
      <p:sp>
        <p:nvSpPr>
          <p:cNvPr id="230" name="Google Shape;230;gb921d72f7f_0_0"/>
          <p:cNvSpPr txBox="1">
            <a:spLocks noGrp="1"/>
          </p:cNvSpPr>
          <p:nvPr>
            <p:ph type="body" idx="1"/>
          </p:nvPr>
        </p:nvSpPr>
        <p:spPr>
          <a:xfrm>
            <a:off x="395536" y="1416062"/>
            <a:ext cx="8291400" cy="3294300"/>
          </a:xfrm>
          <a:prstGeom prst="rect">
            <a:avLst/>
          </a:prstGeom>
          <a:noFill/>
          <a:ln>
            <a:noFill/>
          </a:ln>
        </p:spPr>
        <p:txBody>
          <a:bodyPr spcFirstLastPara="1" wrap="square" lIns="91425" tIns="45700" rIns="91425" bIns="45700" anchor="t" anchorCtr="0">
            <a:noAutofit/>
          </a:bodyPr>
          <a:lstStyle/>
          <a:p>
            <a:pPr marL="457200" marR="0" lvl="0" indent="-371475" algn="l" rtl="0">
              <a:lnSpc>
                <a:spcPct val="100000"/>
              </a:lnSpc>
              <a:spcBef>
                <a:spcPts val="0"/>
              </a:spcBef>
              <a:spcAft>
                <a:spcPts val="0"/>
              </a:spcAft>
              <a:buClr>
                <a:srgbClr val="140172"/>
              </a:buClr>
              <a:buSzPts val="2250"/>
              <a:buChar char="●"/>
            </a:pPr>
            <a:r>
              <a:rPr lang="cs-CZ" sz="2250">
                <a:solidFill>
                  <a:srgbClr val="140172"/>
                </a:solidFill>
                <a:highlight>
                  <a:srgbClr val="FAFAFA"/>
                </a:highlight>
              </a:rPr>
              <a:t>Využít workshopy jako metodu vzdělávání učitelů a pracovníků s mládeží (i v rámci výzvy Šablony).</a:t>
            </a:r>
            <a:endParaRPr sz="2250">
              <a:solidFill>
                <a:srgbClr val="140172"/>
              </a:solidFill>
              <a:highlight>
                <a:srgbClr val="FAFAFA"/>
              </a:highlight>
            </a:endParaRPr>
          </a:p>
          <a:p>
            <a:pPr marL="457200" marR="0" lvl="0" indent="0" algn="l" rtl="0">
              <a:lnSpc>
                <a:spcPct val="100000"/>
              </a:lnSpc>
              <a:spcBef>
                <a:spcPts val="0"/>
              </a:spcBef>
              <a:spcAft>
                <a:spcPts val="0"/>
              </a:spcAft>
              <a:buNone/>
            </a:pPr>
            <a:endParaRPr sz="2250">
              <a:solidFill>
                <a:srgbClr val="140172"/>
              </a:solidFill>
              <a:highlight>
                <a:srgbClr val="FAFAFA"/>
              </a:highlight>
            </a:endParaRPr>
          </a:p>
          <a:p>
            <a:pPr marL="457200" marR="0" lvl="0" indent="-371475" algn="l" rtl="0">
              <a:lnSpc>
                <a:spcPct val="100000"/>
              </a:lnSpc>
              <a:spcBef>
                <a:spcPts val="0"/>
              </a:spcBef>
              <a:spcAft>
                <a:spcPts val="0"/>
              </a:spcAft>
              <a:buClr>
                <a:srgbClr val="140172"/>
              </a:buClr>
              <a:buSzPts val="2250"/>
              <a:buChar char="●"/>
            </a:pPr>
            <a:r>
              <a:rPr lang="cs-CZ" sz="2250">
                <a:solidFill>
                  <a:srgbClr val="140172"/>
                </a:solidFill>
                <a:highlight>
                  <a:srgbClr val="FAFAFA"/>
                </a:highlight>
              </a:rPr>
              <a:t>Předat náš kontakt a informace o těchto příležitostech mládeži, školám, spolkům a motivovat je k zapojení se.</a:t>
            </a:r>
            <a:endParaRPr sz="2250">
              <a:solidFill>
                <a:srgbClr val="140172"/>
              </a:solidFill>
              <a:highlight>
                <a:srgbClr val="FAFAFA"/>
              </a:highlight>
            </a:endParaRPr>
          </a:p>
          <a:p>
            <a:pPr marL="457200" marR="0" lvl="0" indent="0" algn="l" rtl="0">
              <a:lnSpc>
                <a:spcPct val="100000"/>
              </a:lnSpc>
              <a:spcBef>
                <a:spcPts val="0"/>
              </a:spcBef>
              <a:spcAft>
                <a:spcPts val="0"/>
              </a:spcAft>
              <a:buNone/>
            </a:pPr>
            <a:endParaRPr sz="2250">
              <a:solidFill>
                <a:srgbClr val="140172"/>
              </a:solidFill>
              <a:highlight>
                <a:srgbClr val="FAFAFA"/>
              </a:highlight>
            </a:endParaRPr>
          </a:p>
          <a:p>
            <a:pPr marL="457200" marR="0" lvl="0" indent="-371475" algn="l" rtl="0">
              <a:lnSpc>
                <a:spcPct val="100000"/>
              </a:lnSpc>
              <a:spcBef>
                <a:spcPts val="0"/>
              </a:spcBef>
              <a:spcAft>
                <a:spcPts val="0"/>
              </a:spcAft>
              <a:buClr>
                <a:srgbClr val="140172"/>
              </a:buClr>
              <a:buSzPts val="2250"/>
              <a:buChar char="●"/>
            </a:pPr>
            <a:r>
              <a:rPr lang="cs-CZ" sz="2250">
                <a:solidFill>
                  <a:srgbClr val="140172"/>
                </a:solidFill>
                <a:highlight>
                  <a:srgbClr val="FAFAFA"/>
                </a:highlight>
              </a:rPr>
              <a:t>Spojit síly a vytvořit společně projekt pro místní komunitu, organizaci či instituci.</a:t>
            </a:r>
            <a:endParaRPr sz="2250">
              <a:solidFill>
                <a:srgbClr val="140172"/>
              </a:solidFill>
              <a:highlight>
                <a:srgbClr val="FAFAFA"/>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b921d72f7f_0_177"/>
          <p:cNvSpPr txBox="1">
            <a:spLocks noGrp="1"/>
          </p:cNvSpPr>
          <p:nvPr>
            <p:ph type="body" idx="1"/>
          </p:nvPr>
        </p:nvSpPr>
        <p:spPr>
          <a:xfrm>
            <a:off x="395536" y="1545637"/>
            <a:ext cx="8291400" cy="32943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Font typeface="Arial"/>
              <a:buNone/>
            </a:pPr>
            <a:r>
              <a:rPr lang="cs-CZ" sz="3400" b="1">
                <a:solidFill>
                  <a:srgbClr val="000099"/>
                </a:solidFill>
              </a:rPr>
              <a:t>Brno for you</a:t>
            </a:r>
            <a:endParaRPr sz="3400" b="1">
              <a:solidFill>
                <a:srgbClr val="000099"/>
              </a:solidFill>
            </a:endParaRPr>
          </a:p>
          <a:p>
            <a:pPr marL="0" lvl="0" indent="0" algn="l" rtl="0">
              <a:lnSpc>
                <a:spcPct val="115000"/>
              </a:lnSpc>
              <a:spcBef>
                <a:spcPts val="0"/>
              </a:spcBef>
              <a:spcAft>
                <a:spcPts val="0"/>
              </a:spcAft>
              <a:buNone/>
            </a:pPr>
            <a:r>
              <a:rPr lang="cs-CZ" sz="1000" b="1">
                <a:solidFill>
                  <a:srgbClr val="000099"/>
                </a:solidFill>
              </a:rPr>
              <a:t>“Mezinárodní prostor, kde si tvoříš své vlastní hodnoty”</a:t>
            </a:r>
            <a:endParaRPr sz="1000" b="1">
              <a:solidFill>
                <a:srgbClr val="000099"/>
              </a:solidFill>
            </a:endParaRPr>
          </a:p>
          <a:p>
            <a:pPr marL="0" lvl="0" indent="0" algn="l" rtl="0">
              <a:lnSpc>
                <a:spcPct val="115000"/>
              </a:lnSpc>
              <a:spcBef>
                <a:spcPts val="0"/>
              </a:spcBef>
              <a:spcAft>
                <a:spcPts val="0"/>
              </a:spcAft>
              <a:buNone/>
            </a:pPr>
            <a:endParaRPr sz="2100" b="1">
              <a:solidFill>
                <a:srgbClr val="140172"/>
              </a:solidFill>
            </a:endParaRPr>
          </a:p>
          <a:p>
            <a:pPr marL="0" lvl="0" indent="0" algn="ctr" rtl="0">
              <a:lnSpc>
                <a:spcPct val="115000"/>
              </a:lnSpc>
              <a:spcBef>
                <a:spcPts val="0"/>
              </a:spcBef>
              <a:spcAft>
                <a:spcPts val="0"/>
              </a:spcAft>
              <a:buNone/>
            </a:pPr>
            <a:r>
              <a:rPr lang="cs-CZ" sz="3600" b="1">
                <a:solidFill>
                  <a:srgbClr val="140172"/>
                </a:solidFill>
              </a:rPr>
              <a:t>Děkujeme za pozornost</a:t>
            </a:r>
            <a:endParaRPr sz="3600" b="1">
              <a:solidFill>
                <a:srgbClr val="140172"/>
              </a:solidFill>
            </a:endParaRPr>
          </a:p>
          <a:p>
            <a:pPr marL="0" lvl="0" indent="0" algn="ctr" rtl="0">
              <a:lnSpc>
                <a:spcPct val="115000"/>
              </a:lnSpc>
              <a:spcBef>
                <a:spcPts val="0"/>
              </a:spcBef>
              <a:spcAft>
                <a:spcPts val="0"/>
              </a:spcAft>
              <a:buNone/>
            </a:pPr>
            <a:endParaRPr sz="2700" b="1">
              <a:solidFill>
                <a:srgbClr val="140172"/>
              </a:solidFill>
            </a:endParaRPr>
          </a:p>
          <a:p>
            <a:pPr marL="0" lvl="0" indent="0" algn="r" rtl="0">
              <a:lnSpc>
                <a:spcPct val="115000"/>
              </a:lnSpc>
              <a:spcBef>
                <a:spcPts val="0"/>
              </a:spcBef>
              <a:spcAft>
                <a:spcPts val="0"/>
              </a:spcAft>
              <a:buNone/>
            </a:pPr>
            <a:r>
              <a:rPr lang="cs-CZ" sz="1400" b="1">
                <a:solidFill>
                  <a:srgbClr val="140172"/>
                </a:solidFill>
              </a:rPr>
              <a:t>  www.brnoforyou.cz		</a:t>
            </a:r>
            <a:endParaRPr sz="1400" b="1">
              <a:solidFill>
                <a:srgbClr val="140172"/>
              </a:solidFill>
            </a:endParaRPr>
          </a:p>
          <a:p>
            <a:pPr marL="5029200" lvl="0" indent="457200" algn="ctr" rtl="0">
              <a:lnSpc>
                <a:spcPct val="115000"/>
              </a:lnSpc>
              <a:spcBef>
                <a:spcPts val="0"/>
              </a:spcBef>
              <a:spcAft>
                <a:spcPts val="0"/>
              </a:spcAft>
              <a:buClr>
                <a:schemeClr val="dk1"/>
              </a:buClr>
              <a:buFont typeface="Arial"/>
              <a:buNone/>
            </a:pPr>
            <a:r>
              <a:rPr lang="cs-CZ" sz="1400" b="1">
                <a:solidFill>
                  <a:srgbClr val="140172"/>
                </a:solidFill>
              </a:rPr>
              <a:t>      katka@brnoforyou.cz</a:t>
            </a:r>
            <a:r>
              <a:rPr lang="cs-CZ" sz="1500" b="1">
                <a:solidFill>
                  <a:srgbClr val="140172"/>
                </a:solidFill>
              </a:rPr>
              <a:t>	</a:t>
            </a:r>
            <a:endParaRPr sz="1500" b="1">
              <a:solidFill>
                <a:srgbClr val="140172"/>
              </a:solidFill>
            </a:endParaRPr>
          </a:p>
          <a:p>
            <a:pPr marL="5486400" lvl="0" indent="457200" algn="l" rtl="0">
              <a:lnSpc>
                <a:spcPct val="115000"/>
              </a:lnSpc>
              <a:spcBef>
                <a:spcPts val="0"/>
              </a:spcBef>
              <a:spcAft>
                <a:spcPts val="0"/>
              </a:spcAft>
              <a:buClr>
                <a:schemeClr val="dk1"/>
              </a:buClr>
              <a:buFont typeface="Arial"/>
              <a:buNone/>
            </a:pPr>
            <a:r>
              <a:rPr lang="cs-CZ" sz="1400" b="1">
                <a:solidFill>
                  <a:srgbClr val="140172"/>
                </a:solidFill>
              </a:rPr>
              <a:t>marty@brnoforyou.cz	</a:t>
            </a:r>
            <a:endParaRPr sz="1500" b="1">
              <a:solidFill>
                <a:srgbClr val="140172"/>
              </a:solidFill>
            </a:endParaRPr>
          </a:p>
          <a:p>
            <a:pPr marL="0" lvl="0" indent="0" algn="l" rtl="0">
              <a:spcBef>
                <a:spcPts val="480"/>
              </a:spcBef>
              <a:spcAft>
                <a:spcPts val="0"/>
              </a:spcAft>
              <a:buNone/>
            </a:pPr>
            <a:endParaRPr sz="1900">
              <a:solidFill>
                <a:srgbClr val="14017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b921d72f7f_0_80"/>
          <p:cNvSpPr txBox="1">
            <a:spLocks noGrp="1"/>
          </p:cNvSpPr>
          <p:nvPr>
            <p:ph type="body" idx="1"/>
          </p:nvPr>
        </p:nvSpPr>
        <p:spPr>
          <a:xfrm>
            <a:off x="395536" y="1545636"/>
            <a:ext cx="8291400" cy="32943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3050">
              <a:solidFill>
                <a:srgbClr val="140172"/>
              </a:solidFill>
            </a:endParaRPr>
          </a:p>
          <a:p>
            <a:pPr marL="0" lvl="0" indent="0" algn="l" rtl="0">
              <a:lnSpc>
                <a:spcPct val="115000"/>
              </a:lnSpc>
              <a:spcBef>
                <a:spcPts val="0"/>
              </a:spcBef>
              <a:spcAft>
                <a:spcPts val="0"/>
              </a:spcAft>
              <a:buClr>
                <a:schemeClr val="dk1"/>
              </a:buClr>
              <a:buSzPts val="1100"/>
              <a:buFont typeface="Arial"/>
              <a:buNone/>
            </a:pPr>
            <a:r>
              <a:rPr lang="cs-CZ" sz="3050">
                <a:solidFill>
                  <a:srgbClr val="140172"/>
                </a:solidFill>
              </a:rPr>
              <a:t>Pořádáme t</a:t>
            </a:r>
            <a:r>
              <a:rPr lang="cs-CZ" sz="2850">
                <a:solidFill>
                  <a:srgbClr val="140172"/>
                </a:solidFill>
              </a:rPr>
              <a:t>ýdenní mezinárodní kempy neformálního vzdělávání prostřednictím kterých pomáháme znevýhodněné mládeži získat nové dovednosti a kompetence.</a:t>
            </a:r>
            <a:endParaRPr sz="3200">
              <a:solidFill>
                <a:srgbClr val="140172"/>
              </a:solidFill>
            </a:endParaRPr>
          </a:p>
        </p:txBody>
      </p:sp>
      <p:sp>
        <p:nvSpPr>
          <p:cNvPr id="63" name="Google Shape;63;gb921d72f7f_0_80"/>
          <p:cNvSpPr txBox="1">
            <a:spLocks noGrp="1"/>
          </p:cNvSpPr>
          <p:nvPr>
            <p:ph type="title"/>
          </p:nvPr>
        </p:nvSpPr>
        <p:spPr>
          <a:xfrm>
            <a:off x="395525" y="1169145"/>
            <a:ext cx="8291400" cy="64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3200">
                <a:solidFill>
                  <a:schemeClr val="dk2"/>
                </a:solidFill>
              </a:rPr>
              <a:t>Brno for you</a:t>
            </a:r>
            <a:endParaRPr sz="3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b921d72f7f_0_17"/>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Mezinárodní kempy neformálního vzdělávání</a:t>
            </a:r>
            <a:endParaRPr/>
          </a:p>
        </p:txBody>
      </p:sp>
      <p:sp>
        <p:nvSpPr>
          <p:cNvPr id="69" name="Google Shape;69;gb921d72f7f_0_17"/>
          <p:cNvSpPr txBox="1">
            <a:spLocks noGrp="1"/>
          </p:cNvSpPr>
          <p:nvPr>
            <p:ph type="body" idx="1"/>
          </p:nvPr>
        </p:nvSpPr>
        <p:spPr>
          <a:xfrm>
            <a:off x="395525" y="1416050"/>
            <a:ext cx="5634000" cy="3294300"/>
          </a:xfrm>
          <a:prstGeom prst="rect">
            <a:avLst/>
          </a:prstGeom>
          <a:noFill/>
          <a:ln>
            <a:noFill/>
          </a:ln>
        </p:spPr>
        <p:txBody>
          <a:bodyPr spcFirstLastPara="1" wrap="square" lIns="91425" tIns="45700" rIns="91425" bIns="45700" anchor="t" anchorCtr="0">
            <a:noAutofit/>
          </a:bodyPr>
          <a:lstStyle/>
          <a:p>
            <a:pPr marL="457200" lvl="0" indent="-304800" algn="l" rtl="0">
              <a:lnSpc>
                <a:spcPct val="150000"/>
              </a:lnSpc>
              <a:spcBef>
                <a:spcPts val="1200"/>
              </a:spcBef>
              <a:spcAft>
                <a:spcPts val="0"/>
              </a:spcAft>
              <a:buClr>
                <a:srgbClr val="140172"/>
              </a:buClr>
              <a:buSzPts val="1200"/>
              <a:buFont typeface="Arial"/>
              <a:buChar char="●"/>
            </a:pPr>
            <a:r>
              <a:rPr lang="cs-CZ" sz="1200">
                <a:solidFill>
                  <a:srgbClr val="140172"/>
                </a:solidFill>
              </a:rPr>
              <a:t>Pro mladé lidi ve věku 13-30 let, ale každý projekt má blíže určenou věkovou skupinu dle tématu projektu</a:t>
            </a:r>
            <a:endParaRPr sz="1200">
              <a:solidFill>
                <a:srgbClr val="140172"/>
              </a:solidFill>
            </a:endParaRPr>
          </a:p>
          <a:p>
            <a:pPr marL="457200" lvl="0" indent="-304800" algn="l" rtl="0">
              <a:lnSpc>
                <a:spcPct val="150000"/>
              </a:lnSpc>
              <a:spcBef>
                <a:spcPts val="0"/>
              </a:spcBef>
              <a:spcAft>
                <a:spcPts val="0"/>
              </a:spcAft>
              <a:buClr>
                <a:srgbClr val="140172"/>
              </a:buClr>
              <a:buSzPts val="1200"/>
              <a:buChar char="●"/>
            </a:pPr>
            <a:r>
              <a:rPr lang="cs-CZ" sz="1200">
                <a:solidFill>
                  <a:srgbClr val="140172"/>
                </a:solidFill>
              </a:rPr>
              <a:t>Témata projektu se liší obvykle dle zaměření činnosti organizace, která kemp pořádá</a:t>
            </a:r>
            <a:endParaRPr sz="1200">
              <a:solidFill>
                <a:srgbClr val="140172"/>
              </a:solidFill>
            </a:endParaRPr>
          </a:p>
          <a:p>
            <a:pPr marL="457200" lvl="0" indent="-304800" algn="l" rtl="0">
              <a:lnSpc>
                <a:spcPct val="150000"/>
              </a:lnSpc>
              <a:spcBef>
                <a:spcPts val="0"/>
              </a:spcBef>
              <a:spcAft>
                <a:spcPts val="0"/>
              </a:spcAft>
              <a:buClr>
                <a:srgbClr val="140172"/>
              </a:buClr>
              <a:buSzPts val="1200"/>
              <a:buChar char="●"/>
            </a:pPr>
            <a:r>
              <a:rPr lang="cs-CZ" sz="1200">
                <a:solidFill>
                  <a:srgbClr val="140172"/>
                </a:solidFill>
              </a:rPr>
              <a:t>Projekty probíhají jak v Česku, tak i v zahraničí (EU a partnerské země)</a:t>
            </a:r>
            <a:endParaRPr sz="1200">
              <a:solidFill>
                <a:srgbClr val="140172"/>
              </a:solidFill>
            </a:endParaRPr>
          </a:p>
          <a:p>
            <a:pPr marL="457200" lvl="0" indent="-304800" algn="l" rtl="0">
              <a:lnSpc>
                <a:spcPct val="150000"/>
              </a:lnSpc>
              <a:spcBef>
                <a:spcPts val="0"/>
              </a:spcBef>
              <a:spcAft>
                <a:spcPts val="0"/>
              </a:spcAft>
              <a:buClr>
                <a:srgbClr val="140172"/>
              </a:buClr>
              <a:buSzPts val="1200"/>
              <a:buChar char="●"/>
            </a:pPr>
            <a:r>
              <a:rPr lang="cs-CZ" sz="1200">
                <a:solidFill>
                  <a:srgbClr val="140172"/>
                </a:solidFill>
              </a:rPr>
              <a:t>Účast na vzdělávacích kempech je zdarma. Finančně jsou podpořeny z evropských programů, nejčastěji se jedná o program Erasmus+ </a:t>
            </a:r>
            <a:endParaRPr sz="1200">
              <a:solidFill>
                <a:srgbClr val="140172"/>
              </a:solidFill>
            </a:endParaRPr>
          </a:p>
          <a:p>
            <a:pPr marL="457200" lvl="0" indent="-304800" algn="l" rtl="0">
              <a:lnSpc>
                <a:spcPct val="150000"/>
              </a:lnSpc>
              <a:spcBef>
                <a:spcPts val="0"/>
              </a:spcBef>
              <a:spcAft>
                <a:spcPts val="0"/>
              </a:spcAft>
              <a:buClr>
                <a:srgbClr val="140172"/>
              </a:buClr>
              <a:buSzPts val="1200"/>
              <a:buChar char="●"/>
            </a:pPr>
            <a:r>
              <a:rPr lang="cs-CZ" sz="1200">
                <a:solidFill>
                  <a:srgbClr val="140172"/>
                </a:solidFill>
              </a:rPr>
              <a:t>Tyto kempy trvají většinou týden</a:t>
            </a:r>
            <a:endParaRPr sz="1200">
              <a:solidFill>
                <a:srgbClr val="140172"/>
              </a:solidFill>
            </a:endParaRPr>
          </a:p>
          <a:p>
            <a:pPr marL="457200" lvl="0" indent="-304800" algn="l" rtl="0">
              <a:lnSpc>
                <a:spcPct val="115000"/>
              </a:lnSpc>
              <a:spcBef>
                <a:spcPts val="0"/>
              </a:spcBef>
              <a:spcAft>
                <a:spcPts val="0"/>
              </a:spcAft>
              <a:buClr>
                <a:srgbClr val="140172"/>
              </a:buClr>
              <a:buSzPts val="1200"/>
              <a:buChar char="●"/>
            </a:pPr>
            <a:r>
              <a:rPr lang="cs-CZ" sz="1200">
                <a:solidFill>
                  <a:srgbClr val="140172"/>
                </a:solidFill>
              </a:rPr>
              <a:t>Aktivity mají přesně danou vzdělávací strukturu a cíl, kterého chceme dosáhnout v neformálním prostředí</a:t>
            </a:r>
            <a:endParaRPr sz="1350">
              <a:solidFill>
                <a:srgbClr val="140172"/>
              </a:solidFill>
              <a:highlight>
                <a:srgbClr val="FAFAFA"/>
              </a:highlight>
            </a:endParaRPr>
          </a:p>
        </p:txBody>
      </p:sp>
      <p:pic>
        <p:nvPicPr>
          <p:cNvPr id="70" name="Google Shape;70;gb921d72f7f_0_17"/>
          <p:cNvPicPr preferRelativeResize="0"/>
          <p:nvPr/>
        </p:nvPicPr>
        <p:blipFill>
          <a:blip r:embed="rId3">
            <a:alphaModFix/>
          </a:blip>
          <a:stretch>
            <a:fillRect/>
          </a:stretch>
        </p:blipFill>
        <p:spPr>
          <a:xfrm>
            <a:off x="6141550" y="1416057"/>
            <a:ext cx="2545370" cy="33938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b921d72f7f_0_22"/>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Jak si takový mezinárodní kemp představit?</a:t>
            </a:r>
            <a:endParaRPr/>
          </a:p>
        </p:txBody>
      </p:sp>
      <p:sp>
        <p:nvSpPr>
          <p:cNvPr id="76" name="Google Shape;76;gb921d72f7f_0_22"/>
          <p:cNvSpPr txBox="1">
            <a:spLocks noGrp="1"/>
          </p:cNvSpPr>
          <p:nvPr>
            <p:ph type="body" idx="1"/>
          </p:nvPr>
        </p:nvSpPr>
        <p:spPr>
          <a:xfrm>
            <a:off x="395536" y="1416062"/>
            <a:ext cx="8291400" cy="3294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50">
              <a:solidFill>
                <a:srgbClr val="333333"/>
              </a:solidFill>
              <a:highlight>
                <a:srgbClr val="FAFAFA"/>
              </a:highlight>
            </a:endParaRPr>
          </a:p>
        </p:txBody>
      </p:sp>
      <p:pic>
        <p:nvPicPr>
          <p:cNvPr id="77" name="Google Shape;77;gb921d72f7f_0_22"/>
          <p:cNvPicPr preferRelativeResize="0"/>
          <p:nvPr/>
        </p:nvPicPr>
        <p:blipFill>
          <a:blip r:embed="rId3">
            <a:alphaModFix/>
          </a:blip>
          <a:stretch>
            <a:fillRect/>
          </a:stretch>
        </p:blipFill>
        <p:spPr>
          <a:xfrm>
            <a:off x="395525" y="1416050"/>
            <a:ext cx="4576077" cy="3029850"/>
          </a:xfrm>
          <a:prstGeom prst="rect">
            <a:avLst/>
          </a:prstGeom>
          <a:noFill/>
          <a:ln>
            <a:noFill/>
          </a:ln>
        </p:spPr>
      </p:pic>
      <p:pic>
        <p:nvPicPr>
          <p:cNvPr id="78" name="Google Shape;78;gb921d72f7f_0_22"/>
          <p:cNvPicPr preferRelativeResize="0"/>
          <p:nvPr/>
        </p:nvPicPr>
        <p:blipFill rotWithShape="1">
          <a:blip r:embed="rId4">
            <a:alphaModFix/>
          </a:blip>
          <a:srcRect t="17614"/>
          <a:stretch/>
        </p:blipFill>
        <p:spPr>
          <a:xfrm>
            <a:off x="5042775" y="1416050"/>
            <a:ext cx="2758250" cy="30298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b921d72f7f_0_49"/>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Jak si takový mezinárodní kemp představit?</a:t>
            </a:r>
            <a:endParaRPr/>
          </a:p>
        </p:txBody>
      </p:sp>
      <p:sp>
        <p:nvSpPr>
          <p:cNvPr id="84" name="Google Shape;84;gb921d72f7f_0_49"/>
          <p:cNvSpPr txBox="1">
            <a:spLocks noGrp="1"/>
          </p:cNvSpPr>
          <p:nvPr>
            <p:ph type="body" idx="1"/>
          </p:nvPr>
        </p:nvSpPr>
        <p:spPr>
          <a:xfrm>
            <a:off x="395536" y="1416062"/>
            <a:ext cx="8291400" cy="3294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50">
              <a:solidFill>
                <a:srgbClr val="333333"/>
              </a:solidFill>
              <a:highlight>
                <a:srgbClr val="FAFAFA"/>
              </a:highlight>
            </a:endParaRPr>
          </a:p>
        </p:txBody>
      </p:sp>
      <p:pic>
        <p:nvPicPr>
          <p:cNvPr id="85" name="Google Shape;85;gb921d72f7f_0_49"/>
          <p:cNvPicPr preferRelativeResize="0"/>
          <p:nvPr/>
        </p:nvPicPr>
        <p:blipFill>
          <a:blip r:embed="rId3">
            <a:alphaModFix/>
          </a:blip>
          <a:stretch>
            <a:fillRect/>
          </a:stretch>
        </p:blipFill>
        <p:spPr>
          <a:xfrm>
            <a:off x="5031125" y="1416050"/>
            <a:ext cx="3655797" cy="3655797"/>
          </a:xfrm>
          <a:prstGeom prst="rect">
            <a:avLst/>
          </a:prstGeom>
          <a:noFill/>
          <a:ln>
            <a:noFill/>
          </a:ln>
        </p:spPr>
      </p:pic>
      <p:pic>
        <p:nvPicPr>
          <p:cNvPr id="86" name="Google Shape;86;gb921d72f7f_0_49"/>
          <p:cNvPicPr preferRelativeResize="0"/>
          <p:nvPr/>
        </p:nvPicPr>
        <p:blipFill>
          <a:blip r:embed="rId4">
            <a:alphaModFix/>
          </a:blip>
          <a:stretch>
            <a:fillRect/>
          </a:stretch>
        </p:blipFill>
        <p:spPr>
          <a:xfrm>
            <a:off x="395300" y="1416050"/>
            <a:ext cx="4459874" cy="2973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b921d72f7f_0_64"/>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Jak si takový mezinárodní kemp představit?</a:t>
            </a:r>
            <a:endParaRPr/>
          </a:p>
        </p:txBody>
      </p:sp>
      <p:sp>
        <p:nvSpPr>
          <p:cNvPr id="92" name="Google Shape;92;gb921d72f7f_0_64"/>
          <p:cNvSpPr txBox="1">
            <a:spLocks noGrp="1"/>
          </p:cNvSpPr>
          <p:nvPr>
            <p:ph type="body" idx="1"/>
          </p:nvPr>
        </p:nvSpPr>
        <p:spPr>
          <a:xfrm>
            <a:off x="395536" y="1416062"/>
            <a:ext cx="8291400" cy="3294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50">
              <a:solidFill>
                <a:srgbClr val="333333"/>
              </a:solidFill>
              <a:highlight>
                <a:srgbClr val="FAFAFA"/>
              </a:highlight>
            </a:endParaRPr>
          </a:p>
        </p:txBody>
      </p:sp>
      <p:pic>
        <p:nvPicPr>
          <p:cNvPr id="93" name="Google Shape;93;gb921d72f7f_0_64"/>
          <p:cNvPicPr preferRelativeResize="0"/>
          <p:nvPr/>
        </p:nvPicPr>
        <p:blipFill>
          <a:blip r:embed="rId3">
            <a:alphaModFix/>
          </a:blip>
          <a:stretch>
            <a:fillRect/>
          </a:stretch>
        </p:blipFill>
        <p:spPr>
          <a:xfrm>
            <a:off x="395525" y="1416050"/>
            <a:ext cx="3985828" cy="2989371"/>
          </a:xfrm>
          <a:prstGeom prst="rect">
            <a:avLst/>
          </a:prstGeom>
          <a:noFill/>
          <a:ln>
            <a:noFill/>
          </a:ln>
        </p:spPr>
      </p:pic>
      <p:pic>
        <p:nvPicPr>
          <p:cNvPr id="94" name="Google Shape;94;gb921d72f7f_0_64"/>
          <p:cNvPicPr preferRelativeResize="0"/>
          <p:nvPr/>
        </p:nvPicPr>
        <p:blipFill>
          <a:blip r:embed="rId4">
            <a:alphaModFix/>
          </a:blip>
          <a:stretch>
            <a:fillRect/>
          </a:stretch>
        </p:blipFill>
        <p:spPr>
          <a:xfrm>
            <a:off x="4463075" y="1542475"/>
            <a:ext cx="4223854" cy="31678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b921d72f7f_0_99"/>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cs-CZ">
                <a:solidFill>
                  <a:schemeClr val="dk2"/>
                </a:solidFill>
              </a:rPr>
              <a:t>Jak si takový mezinárodní kemp představit?</a:t>
            </a:r>
            <a:endParaRPr>
              <a:solidFill>
                <a:schemeClr val="dk2"/>
              </a:solidFill>
            </a:endParaRPr>
          </a:p>
          <a:p>
            <a:pPr marL="0" lvl="0" indent="0" algn="l" rtl="0">
              <a:spcBef>
                <a:spcPts val="0"/>
              </a:spcBef>
              <a:spcAft>
                <a:spcPts val="0"/>
              </a:spcAft>
              <a:buNone/>
            </a:pPr>
            <a:endParaRPr/>
          </a:p>
        </p:txBody>
      </p:sp>
      <p:sp>
        <p:nvSpPr>
          <p:cNvPr id="100" name="Google Shape;100;gb921d72f7f_0_99"/>
          <p:cNvSpPr txBox="1">
            <a:spLocks noGrp="1"/>
          </p:cNvSpPr>
          <p:nvPr>
            <p:ph type="body" idx="1"/>
          </p:nvPr>
        </p:nvSpPr>
        <p:spPr>
          <a:xfrm>
            <a:off x="395536" y="1416062"/>
            <a:ext cx="8291400" cy="3294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50">
              <a:solidFill>
                <a:srgbClr val="333333"/>
              </a:solidFill>
              <a:highlight>
                <a:srgbClr val="FAFAFA"/>
              </a:highlight>
            </a:endParaRPr>
          </a:p>
        </p:txBody>
      </p:sp>
      <p:pic>
        <p:nvPicPr>
          <p:cNvPr id="101" name="Google Shape;101;gb921d72f7f_0_99"/>
          <p:cNvPicPr preferRelativeResize="0"/>
          <p:nvPr/>
        </p:nvPicPr>
        <p:blipFill>
          <a:blip r:embed="rId3">
            <a:alphaModFix/>
          </a:blip>
          <a:stretch>
            <a:fillRect/>
          </a:stretch>
        </p:blipFill>
        <p:spPr>
          <a:xfrm>
            <a:off x="4572000" y="1649774"/>
            <a:ext cx="4080775" cy="3060576"/>
          </a:xfrm>
          <a:prstGeom prst="rect">
            <a:avLst/>
          </a:prstGeom>
          <a:noFill/>
          <a:ln>
            <a:noFill/>
          </a:ln>
        </p:spPr>
      </p:pic>
      <p:pic>
        <p:nvPicPr>
          <p:cNvPr id="102" name="Google Shape;102;gb921d72f7f_0_99"/>
          <p:cNvPicPr preferRelativeResize="0"/>
          <p:nvPr/>
        </p:nvPicPr>
        <p:blipFill>
          <a:blip r:embed="rId4">
            <a:alphaModFix/>
          </a:blip>
          <a:stretch>
            <a:fillRect/>
          </a:stretch>
        </p:blipFill>
        <p:spPr>
          <a:xfrm>
            <a:off x="395525" y="1416050"/>
            <a:ext cx="4080780" cy="27205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b921d72f7f_0_27"/>
          <p:cNvSpPr txBox="1">
            <a:spLocks noGrp="1"/>
          </p:cNvSpPr>
          <p:nvPr>
            <p:ph type="title"/>
          </p:nvPr>
        </p:nvSpPr>
        <p:spPr>
          <a:xfrm>
            <a:off x="395536" y="907182"/>
            <a:ext cx="8291400" cy="3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cs-CZ">
                <a:solidFill>
                  <a:schemeClr val="dk2"/>
                </a:solidFill>
              </a:rPr>
              <a:t>Jak si takový mezinárodní kemp představit?</a:t>
            </a:r>
            <a:endParaRPr>
              <a:solidFill>
                <a:schemeClr val="dk2"/>
              </a:solidFill>
            </a:endParaRPr>
          </a:p>
          <a:p>
            <a:pPr marL="0" lvl="0" indent="0" algn="l" rtl="0">
              <a:spcBef>
                <a:spcPts val="0"/>
              </a:spcBef>
              <a:spcAft>
                <a:spcPts val="0"/>
              </a:spcAft>
              <a:buNone/>
            </a:pPr>
            <a:endParaRPr/>
          </a:p>
        </p:txBody>
      </p:sp>
      <p:sp>
        <p:nvSpPr>
          <p:cNvPr id="108" name="Google Shape;108;gb921d72f7f_0_27"/>
          <p:cNvSpPr txBox="1">
            <a:spLocks noGrp="1"/>
          </p:cNvSpPr>
          <p:nvPr>
            <p:ph type="body" idx="1"/>
          </p:nvPr>
        </p:nvSpPr>
        <p:spPr>
          <a:xfrm>
            <a:off x="395536" y="1416062"/>
            <a:ext cx="8291400" cy="3294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50">
              <a:solidFill>
                <a:srgbClr val="333333"/>
              </a:solidFill>
              <a:highlight>
                <a:srgbClr val="FAFAFA"/>
              </a:highlight>
            </a:endParaRPr>
          </a:p>
        </p:txBody>
      </p:sp>
      <p:pic>
        <p:nvPicPr>
          <p:cNvPr id="109" name="Google Shape;109;gb921d72f7f_0_27"/>
          <p:cNvPicPr preferRelativeResize="0"/>
          <p:nvPr/>
        </p:nvPicPr>
        <p:blipFill>
          <a:blip r:embed="rId3">
            <a:alphaModFix/>
          </a:blip>
          <a:stretch>
            <a:fillRect/>
          </a:stretch>
        </p:blipFill>
        <p:spPr>
          <a:xfrm>
            <a:off x="4454625" y="1536151"/>
            <a:ext cx="4232298" cy="3174199"/>
          </a:xfrm>
          <a:prstGeom prst="rect">
            <a:avLst/>
          </a:prstGeom>
          <a:noFill/>
          <a:ln>
            <a:noFill/>
          </a:ln>
        </p:spPr>
      </p:pic>
      <p:pic>
        <p:nvPicPr>
          <p:cNvPr id="110" name="Google Shape;110;gb921d72f7f_0_27"/>
          <p:cNvPicPr preferRelativeResize="0"/>
          <p:nvPr/>
        </p:nvPicPr>
        <p:blipFill>
          <a:blip r:embed="rId4">
            <a:alphaModFix/>
          </a:blip>
          <a:stretch>
            <a:fillRect/>
          </a:stretch>
        </p:blipFill>
        <p:spPr>
          <a:xfrm>
            <a:off x="395300" y="1416050"/>
            <a:ext cx="3975519" cy="2650346"/>
          </a:xfrm>
          <a:prstGeom prst="rect">
            <a:avLst/>
          </a:prstGeom>
          <a:noFill/>
          <a:ln>
            <a:noFill/>
          </a:ln>
        </p:spPr>
      </p:pic>
    </p:spTree>
  </p:cSld>
  <p:clrMapOvr>
    <a:masterClrMapping/>
  </p:clrMapOvr>
</p:sld>
</file>

<file path=ppt/theme/theme1.xml><?xml version="1.0" encoding="utf-8"?>
<a:theme xmlns:a="http://schemas.openxmlformats.org/drawingml/2006/main" name="1_Úvodní list">
  <a:themeElements>
    <a:clrScheme name="Úvodní list 2">
      <a:dk1>
        <a:srgbClr val="000000"/>
      </a:dk1>
      <a:lt1>
        <a:srgbClr val="FFFFFF"/>
      </a:lt1>
      <a:dk2>
        <a:srgbClr val="000099"/>
      </a:dk2>
      <a:lt2>
        <a:srgbClr val="EEECE1"/>
      </a:lt2>
      <a:accent1>
        <a:srgbClr val="000099"/>
      </a:accent1>
      <a:accent2>
        <a:srgbClr val="00AF3F"/>
      </a:accent2>
      <a:accent3>
        <a:srgbClr val="FFFFFF"/>
      </a:accent3>
      <a:accent4>
        <a:srgbClr val="000000"/>
      </a:accent4>
      <a:accent5>
        <a:srgbClr val="AAAACA"/>
      </a:accent5>
      <a:accent6>
        <a:srgbClr val="009E38"/>
      </a:accent6>
      <a:hlink>
        <a:srgbClr val="00AF3F"/>
      </a:hlink>
      <a:folHlink>
        <a:srgbClr val="8686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830</Words>
  <Application>Microsoft Office PowerPoint</Application>
  <PresentationFormat>Předvádění na obrazovce (16:9)</PresentationFormat>
  <Paragraphs>106</Paragraphs>
  <Slides>26</Slides>
  <Notes>26</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Calibri</vt:lpstr>
      <vt:lpstr>Noto Sans Symbols</vt:lpstr>
      <vt:lpstr>1_Úvodní list</vt:lpstr>
      <vt:lpstr>Brno for you “Mezinárodní prostor, kde si tvoříš své vlastní hodnoty”</vt:lpstr>
      <vt:lpstr>Prezentace aplikace PowerPoint</vt:lpstr>
      <vt:lpstr>Brno for you</vt:lpstr>
      <vt:lpstr>Mezinárodní kempy neformálního vzdělávání</vt:lpstr>
      <vt:lpstr>Jak si takový mezinárodní kemp představit?</vt:lpstr>
      <vt:lpstr>Jak si takový mezinárodní kemp představit?</vt:lpstr>
      <vt:lpstr>Jak si takový mezinárodní kemp představit?</vt:lpstr>
      <vt:lpstr>Jak si takový mezinárodní kemp představit? </vt:lpstr>
      <vt:lpstr>Jak si takový mezinárodní kemp představit? </vt:lpstr>
      <vt:lpstr>Neformální vzdělávání jako nástroj přirozené inkluze</vt:lpstr>
      <vt:lpstr>Jak se zapojit?</vt:lpstr>
      <vt:lpstr>Prezentace aplikace PowerPoint</vt:lpstr>
      <vt:lpstr> </vt:lpstr>
      <vt:lpstr> </vt:lpstr>
      <vt:lpstr>Workshopy Brno for you - metody neformálního vzdělávání</vt:lpstr>
      <vt:lpstr>Oxfordské debaty</vt:lpstr>
      <vt:lpstr>Oxfordské debaty</vt:lpstr>
      <vt:lpstr>Oxfordské debaty na školách</vt:lpstr>
      <vt:lpstr>Oxfordské debaty - zpětná vazba</vt:lpstr>
      <vt:lpstr>Živé knihovny</vt:lpstr>
      <vt:lpstr>Živé knihovny - školy, firmy</vt:lpstr>
      <vt:lpstr>Prezentace aplikace PowerPoint</vt:lpstr>
      <vt:lpstr>Živé knihovny - zpětná vazba</vt:lpstr>
      <vt:lpstr>Komunitní projekty</vt:lpstr>
      <vt:lpstr>Jak se zapojit?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Brno for you “Mezinárodní prostor, kde si tvoříš své vlastní hodnoty”</dc:title>
  <dc:creator>Syruček Petr</dc:creator>
  <cp:lastModifiedBy>Syruček Petr</cp:lastModifiedBy>
  <cp:revision>2</cp:revision>
  <dcterms:created xsi:type="dcterms:W3CDTF">2020-01-13T10:41:51Z</dcterms:created>
  <dcterms:modified xsi:type="dcterms:W3CDTF">2021-02-08T17:06:59Z</dcterms:modified>
</cp:coreProperties>
</file>