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25"/>
  </p:notesMasterIdLst>
  <p:sldIdLst>
    <p:sldId id="256" r:id="rId5"/>
    <p:sldId id="261" r:id="rId6"/>
    <p:sldId id="25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468" r:id="rId16"/>
    <p:sldId id="270" r:id="rId17"/>
    <p:sldId id="511" r:id="rId18"/>
    <p:sldId id="513" r:id="rId19"/>
    <p:sldId id="339" r:id="rId20"/>
    <p:sldId id="512" r:id="rId21"/>
    <p:sldId id="515" r:id="rId22"/>
    <p:sldId id="514" r:id="rId23"/>
    <p:sldId id="516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50" roundtripDataSignature="AMtx7miBFwBIruBTb9dkLfsZP9sssPE1v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C77F7D1-E595-FB6C-1AD1-D7D32B2F4F40}" name="Huječek Roman" initials="HR" userId="S::roman.hujecek@mmr.cz::e8dc6e14-bdd5-4c0c-96b4-a8b90d46ff31" providerId="AD"/>
  <p188:author id="{6B0C7AD5-717C-9375-DDA5-548E185EC25C}" name="Danovská Krista" initials="KD" userId="S::krista.danovska@mmr.cz::4e4f32ad-0b9a-4541-aba5-a2ce538ab1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887A"/>
    <a:srgbClr val="3A525C"/>
    <a:srgbClr val="005A75"/>
    <a:srgbClr val="B1ACA4"/>
    <a:srgbClr val="EFE4D5"/>
    <a:srgbClr val="003458"/>
    <a:srgbClr val="FFFFFF"/>
    <a:srgbClr val="FAF7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6AAAA84-C7BF-495B-AA2B-9CCD1904EBCE}">
  <a:tblStyle styleId="{56AAAA84-C7BF-495B-AA2B-9CCD1904EBC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2B0DA8AB-3381-4E41-8C6D-92B696BEC4A9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4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50" Type="http://customschemas.google.com/relationships/presentationmetadata" Target="metadata"/><Relationship Id="rId55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2" name="Google Shape;282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7" name="Google Shape;32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p1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6" name="Google Shape;376;p17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cs-CZ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1926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9" name="Google Shape;34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4632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cs-CZ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8272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cs-CZ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7791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cs-CZ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7791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2451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76811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277a7447323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g277a7447323_4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4" name="Google Shape;424;g277a7447323_4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20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" name="Google Shape;1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0" name="Google Shape;18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" name="Google Shape;2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vislý nadpis a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hlaví oddílu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ovnání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mailto:sabina.ludvikova@mmr.cz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anna.hajkova@mmr.cz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145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34300" y="0"/>
            <a:ext cx="44577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200" y="6105108"/>
            <a:ext cx="1354667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788" y="1266776"/>
            <a:ext cx="24098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81600" y="0"/>
            <a:ext cx="7010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/>
          <p:nvPr/>
        </p:nvSpPr>
        <p:spPr>
          <a:xfrm>
            <a:off x="562934" y="1942354"/>
            <a:ext cx="454331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cs-CZ" sz="3600" b="1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Zákon o podpoře  bydlení </a:t>
            </a:r>
            <a:endParaRPr sz="3600" b="1" i="0" u="none" strike="noStrike" cap="none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" name="Google Shape;94;p1"/>
          <p:cNvCxnSpPr/>
          <p:nvPr/>
        </p:nvCxnSpPr>
        <p:spPr>
          <a:xfrm>
            <a:off x="653788" y="5098143"/>
            <a:ext cx="3646069" cy="0"/>
          </a:xfrm>
          <a:prstGeom prst="straightConnector1">
            <a:avLst/>
          </a:prstGeom>
          <a:noFill/>
          <a:ln w="9525" cap="flat" cmpd="sng">
            <a:solidFill>
              <a:srgbClr val="EFE4D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9" name="Google Shape;99;p1" descr="Obsah obrázku text, Písmo, Grafika, symbol&#10;&#10;Popis byl vytvořen automaticky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78253" y="6075228"/>
            <a:ext cx="1229901" cy="31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8" y="270236"/>
            <a:ext cx="3110914" cy="806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2"/>
          <p:cNvSpPr/>
          <p:nvPr/>
        </p:nvSpPr>
        <p:spPr>
          <a:xfrm>
            <a:off x="0" y="5866033"/>
            <a:ext cx="12192000" cy="991967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2"/>
          <p:cNvSpPr txBox="1"/>
          <p:nvPr/>
        </p:nvSpPr>
        <p:spPr>
          <a:xfrm>
            <a:off x="266478" y="85729"/>
            <a:ext cx="820171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Poskytování bydlení s ručením a poskytování podnájemního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7" name="Google Shape;287;p12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8" name="Google Shape;288;p12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9" name="Google Shape;289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2"/>
          <p:cNvSpPr txBox="1"/>
          <p:nvPr/>
        </p:nvSpPr>
        <p:spPr>
          <a:xfrm>
            <a:off x="1246755" y="6337502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2" name="Google Shape;292;p12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6647" y="1209548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2"/>
          <p:cNvSpPr txBox="1"/>
          <p:nvPr/>
        </p:nvSpPr>
        <p:spPr>
          <a:xfrm>
            <a:off x="1011798" y="1174760"/>
            <a:ext cx="8600016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5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Poskytovatel 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2402" y="3969329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2"/>
          <p:cNvSpPr txBox="1"/>
          <p:nvPr/>
        </p:nvSpPr>
        <p:spPr>
          <a:xfrm>
            <a:off x="965873" y="3903891"/>
            <a:ext cx="8554253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500" b="1" i="0" u="none" strike="noStrike" cap="none" dirty="0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Nájemné – nejvýše v místě obvyklé nájemné (vychází z cenových map MF).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9773" y="4865037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2"/>
          <p:cNvSpPr txBox="1"/>
          <p:nvPr/>
        </p:nvSpPr>
        <p:spPr>
          <a:xfrm>
            <a:off x="965874" y="4828120"/>
            <a:ext cx="8554253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Většina klientů bude čerpat současně asistenci v bydlení.</a:t>
            </a:r>
            <a:endParaRPr lang="cs-CZ"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2"/>
          <p:cNvSpPr txBox="1"/>
          <p:nvPr/>
        </p:nvSpPr>
        <p:spPr>
          <a:xfrm>
            <a:off x="1189173" y="1528756"/>
            <a:ext cx="8600016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35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Garantuje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 po omezenou dobu vlastníkovi bytu úhradu nájemného, nákladů na služby a škod a popřípadě náhradu, na kterou má vlastník bytu nárok, neodevzdá-li nájemce byt vlastníkovi bytu v den skončení nájmu. Případné výpadky, nedoplatky a škody kryje ze státního příspěvku. </a:t>
            </a:r>
            <a:endParaRPr sz="13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Ručení do výše nejméně </a:t>
            </a:r>
            <a:r>
              <a:rPr lang="cs-CZ" sz="135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2 nájmů dle cenových map 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(obce max. 4)</a:t>
            </a:r>
            <a:endParaRPr sz="13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35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Poskytuje další servis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, jak směrem k vlastníkovi bytu, tak k zabydlené domácnosti – zákon stanoví minimální požadavky, volba ohledně zbytku je na poskytovateli.</a:t>
            </a:r>
            <a:endParaRPr sz="13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2402" y="3512660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2"/>
          <p:cNvSpPr txBox="1"/>
          <p:nvPr/>
        </p:nvSpPr>
        <p:spPr>
          <a:xfrm>
            <a:off x="965873" y="3464738"/>
            <a:ext cx="8554253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Poskytovatel </a:t>
            </a:r>
            <a:r>
              <a:rPr lang="cs-CZ" sz="15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čerpá na tyto služby příspěvky.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9773" y="4425999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2"/>
          <p:cNvSpPr txBox="1"/>
          <p:nvPr/>
        </p:nvSpPr>
        <p:spPr>
          <a:xfrm>
            <a:off x="976147" y="4375360"/>
            <a:ext cx="8554253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Předpoklad trvání – 2 roky, možnost prodloužení o 1 rok; poté konec státních příspěvků.</a:t>
            </a:r>
            <a:endParaRPr lang="cs-CZ"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4"/>
          <p:cNvSpPr/>
          <p:nvPr/>
        </p:nvSpPr>
        <p:spPr>
          <a:xfrm>
            <a:off x="0" y="5866033"/>
            <a:ext cx="12192000" cy="991967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4"/>
          <p:cNvSpPr txBox="1"/>
          <p:nvPr/>
        </p:nvSpPr>
        <p:spPr>
          <a:xfrm>
            <a:off x="356403" y="399979"/>
            <a:ext cx="8201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  </a:ext>
                </a:extLst>
              </a:rPr>
              <a:t>Asistence v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2" name="Google Shape;332;p14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3" name="Google Shape;333;p14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4" name="Google Shape;3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14"/>
          <p:cNvSpPr txBox="1"/>
          <p:nvPr/>
        </p:nvSpPr>
        <p:spPr>
          <a:xfrm>
            <a:off x="1256262" y="6340734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p14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392" y="1241792"/>
            <a:ext cx="442771" cy="31905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14"/>
          <p:cNvSpPr txBox="1"/>
          <p:nvPr/>
        </p:nvSpPr>
        <p:spPr>
          <a:xfrm>
            <a:off x="946650" y="1011260"/>
            <a:ext cx="8600100" cy="715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cs-CZ" sz="135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Je jedním z podpůrných opatření podle zákona o podpoře v bydlení – s její pomocí si lidé dokáží získané bydlení udržet.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400" y="2996140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14"/>
          <p:cNvSpPr txBox="1"/>
          <p:nvPr/>
        </p:nvSpPr>
        <p:spPr>
          <a:xfrm>
            <a:off x="903028" y="2925527"/>
            <a:ext cx="8554200" cy="78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cs-CZ" sz="15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Asistencí je odborná dlouhodobá a individualizovaná činnost za účelem udržení vyhovujícího bydlení zahrnující podporu a pomoc </a:t>
            </a:r>
            <a:r>
              <a:rPr lang="cs-CZ" sz="1500" b="1">
                <a:solidFill>
                  <a:srgbClr val="005A75"/>
                </a:solidFill>
              </a:rPr>
              <a:t>nájemcům v těchto oblastech:</a:t>
            </a:r>
            <a:endParaRPr sz="1500" b="1">
              <a:solidFill>
                <a:srgbClr val="005A75"/>
              </a:solidFill>
            </a:endParaRPr>
          </a:p>
        </p:txBody>
      </p:sp>
      <p:pic>
        <p:nvPicPr>
          <p:cNvPr id="342" name="Google Shape;342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400" y="2015085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4"/>
          <p:cNvSpPr txBox="1"/>
          <p:nvPr/>
        </p:nvSpPr>
        <p:spPr>
          <a:xfrm>
            <a:off x="911252" y="1601608"/>
            <a:ext cx="8554200" cy="113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cs-CZ" sz="1500" b="1">
                <a:solidFill>
                  <a:srgbClr val="005A75"/>
                </a:solidFill>
              </a:rPr>
              <a:t>A</a:t>
            </a:r>
            <a:r>
              <a:rPr lang="cs-CZ" sz="1500" b="1" i="0" u="none" strike="noStrike" cap="none">
                <a:solidFill>
                  <a:srgbClr val="005A75"/>
                </a:solidFill>
              </a:rPr>
              <a:t>sistenc</a:t>
            </a:r>
            <a:r>
              <a:rPr lang="cs-CZ" sz="1500" b="1">
                <a:solidFill>
                  <a:srgbClr val="005A75"/>
                </a:solidFill>
              </a:rPr>
              <a:t>e</a:t>
            </a:r>
            <a:r>
              <a:rPr lang="cs-CZ" sz="1500" b="1" i="0" u="none" strike="noStrike" cap="none">
                <a:solidFill>
                  <a:srgbClr val="005A75"/>
                </a:solidFill>
              </a:rPr>
              <a:t> v bydlení a sociální služb</a:t>
            </a:r>
            <a:r>
              <a:rPr lang="cs-CZ" sz="1500" b="1">
                <a:solidFill>
                  <a:srgbClr val="005A75"/>
                </a:solidFill>
              </a:rPr>
              <a:t>a se liší</a:t>
            </a:r>
            <a:r>
              <a:rPr lang="cs-CZ" sz="1500" b="1" i="0" u="none" strike="noStrike" cap="none">
                <a:solidFill>
                  <a:srgbClr val="005A75"/>
                </a:solidFill>
              </a:rPr>
              <a:t> rozsahem činností </a:t>
            </a: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(vyšší míra kontroly, specializace na řešení bytové nouze, přesah mimo rozsah činností v zákoně o sociálních službách) – proto upravena v </a:t>
            </a:r>
            <a:r>
              <a:rPr lang="cs-CZ" sz="1500">
                <a:solidFill>
                  <a:srgbClr val="005A75"/>
                </a:solidFill>
              </a:rPr>
              <a:t>zákoně o podpoře bydlení</a:t>
            </a: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4"/>
          <p:cNvSpPr txBox="1"/>
          <p:nvPr/>
        </p:nvSpPr>
        <p:spPr>
          <a:xfrm>
            <a:off x="897035" y="3590146"/>
            <a:ext cx="8787900" cy="133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1432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350"/>
              <a:buChar char="●"/>
            </a:pPr>
            <a:r>
              <a:rPr lang="cs-CZ" sz="1350">
                <a:solidFill>
                  <a:srgbClr val="005A75"/>
                </a:solidFill>
              </a:rPr>
              <a:t>Z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ajištění finančních prostředků a nakládá</a:t>
            </a:r>
            <a:r>
              <a:rPr lang="cs-CZ" sz="1350">
                <a:solidFill>
                  <a:srgbClr val="005A75"/>
                </a:solidFill>
              </a:rPr>
              <a:t>ní s nimi, 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řešení zadlužení</a:t>
            </a:r>
            <a:r>
              <a:rPr lang="cs-CZ" sz="1350">
                <a:solidFill>
                  <a:srgbClr val="005A75"/>
                </a:solidFill>
              </a:rPr>
              <a:t> ohrožujícího bydlení, navázání na další služby, pomoc s připojením energií, udržováním sousedských vztahů a řešení sporů,  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hospodárn</a:t>
            </a:r>
            <a:r>
              <a:rPr lang="cs-CZ" sz="1350">
                <a:solidFill>
                  <a:srgbClr val="005A75"/>
                </a:solidFill>
              </a:rPr>
              <a:t>ým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 užívání</a:t>
            </a:r>
            <a:r>
              <a:rPr lang="cs-CZ" sz="1350">
                <a:solidFill>
                  <a:srgbClr val="005A75"/>
                </a:solidFill>
              </a:rPr>
              <a:t>m</a:t>
            </a:r>
            <a:r>
              <a:rPr lang="cs-CZ" sz="135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 bytu, které nevede k jeho nadměrnému opotřebení, a udržováním bytu ve vyhovujícím stavu. </a:t>
            </a:r>
            <a:endParaRPr sz="1350" b="0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5A75"/>
              </a:solidFill>
            </a:endParaRPr>
          </a:p>
        </p:txBody>
      </p:sp>
      <p:pic>
        <p:nvPicPr>
          <p:cNvPr id="345" name="Google Shape;345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392" y="4620167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14"/>
          <p:cNvSpPr txBox="1"/>
          <p:nvPr/>
        </p:nvSpPr>
        <p:spPr>
          <a:xfrm>
            <a:off x="969603" y="4668857"/>
            <a:ext cx="8554200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Asistenci je možné čerpat max. 2 roky (přezkoumání potřebnosti vždy po roce). 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345;p14">
            <a:extLst>
              <a:ext uri="{FF2B5EF4-FFF2-40B4-BE49-F238E27FC236}">
                <a16:creationId xmlns:a16="http://schemas.microsoft.com/office/drawing/2014/main" id="{851D6F15-A3F7-7A64-039B-CC69FB4B362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392" y="5280720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46;p14">
            <a:extLst>
              <a:ext uri="{FF2B5EF4-FFF2-40B4-BE49-F238E27FC236}">
                <a16:creationId xmlns:a16="http://schemas.microsoft.com/office/drawing/2014/main" id="{72CD1E08-1EA3-4FF2-E010-5D2F5A05A025}"/>
              </a:ext>
            </a:extLst>
          </p:cNvPr>
          <p:cNvSpPr txBox="1"/>
          <p:nvPr/>
        </p:nvSpPr>
        <p:spPr>
          <a:xfrm>
            <a:off x="969600" y="5197464"/>
            <a:ext cx="8554200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cs-CZ" sz="1500">
                <a:solidFill>
                  <a:srgbClr val="005A75"/>
                </a:solidFill>
              </a:rPr>
              <a:t>Nespolupráce s asistencí může být výpovědním důvodem</a:t>
            </a:r>
            <a:r>
              <a:rPr lang="cs-CZ" sz="1350">
                <a:solidFill>
                  <a:srgbClr val="005A75"/>
                </a:solidFill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7"/>
          <p:cNvSpPr/>
          <p:nvPr/>
        </p:nvSpPr>
        <p:spPr>
          <a:xfrm>
            <a:off x="0" y="5866033"/>
            <a:ext cx="12192000" cy="9921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17"/>
          <p:cNvSpPr txBox="1"/>
          <p:nvPr/>
        </p:nvSpPr>
        <p:spPr>
          <a:xfrm>
            <a:off x="726709" y="209070"/>
            <a:ext cx="820171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lang="cs-CZ" sz="2800" b="1" dirty="0">
                <a:solidFill>
                  <a:srgbClr val="005A75"/>
                </a:solidFill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  </a:ext>
                </a:extLst>
              </a:rPr>
              <a:t>Financování podpůrných opatření</a:t>
            </a:r>
            <a:endParaRPr sz="2800" b="1" dirty="0">
              <a:solidFill>
                <a:srgbClr val="005A75"/>
              </a:solidFill>
              <a:extLst>
                <a:ext uri="http://customooxmlschemas.google.com/">
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</a:ext>
              </a:extLst>
            </a:endParaRPr>
          </a:p>
        </p:txBody>
      </p:sp>
      <p:cxnSp>
        <p:nvCxnSpPr>
          <p:cNvPr id="381" name="Google Shape;381;p17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82" name="Google Shape;382;p17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17"/>
          <p:cNvSpPr txBox="1"/>
          <p:nvPr/>
        </p:nvSpPr>
        <p:spPr>
          <a:xfrm>
            <a:off x="1246755" y="6349134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12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6" name="Google Shape;386;p17" descr="Obsah obrázku text, Písmo, Grafika, symbol&#10;&#10;Popis byl vytvořen automaticky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17"/>
          <p:cNvSpPr txBox="1"/>
          <p:nvPr/>
        </p:nvSpPr>
        <p:spPr>
          <a:xfrm>
            <a:off x="726709" y="848813"/>
            <a:ext cx="913876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Výkonové financování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vyplácí krajský úřad ve správním řízení po doložení uzavřených smluv</a:t>
            </a:r>
          </a:p>
        </p:txBody>
      </p:sp>
      <p:sp>
        <p:nvSpPr>
          <p:cNvPr id="391" name="Google Shape;391;p17"/>
          <p:cNvSpPr txBox="1"/>
          <p:nvPr/>
        </p:nvSpPr>
        <p:spPr>
          <a:xfrm>
            <a:off x="858818" y="4982889"/>
            <a:ext cx="913876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600"/>
              <a:buFont typeface="Arial"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ožnost bonifikace + 20 % nebo + 40 % </a:t>
            </a:r>
            <a:r>
              <a:rPr kumimoji="0" lang="cs-CZ" sz="1600" b="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 základní sazbě v zákonem stanovených případech.</a:t>
            </a:r>
            <a:endParaRPr kumimoji="0" lang="cs-CZ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" name="Google Shape;404;p18">
            <a:extLst>
              <a:ext uri="{FF2B5EF4-FFF2-40B4-BE49-F238E27FC236}">
                <a16:creationId xmlns:a16="http://schemas.microsoft.com/office/drawing/2014/main" id="{9F34B9B4-C67D-1AB8-D890-1FA66EDF6B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84537"/>
              </p:ext>
            </p:extLst>
          </p:nvPr>
        </p:nvGraphicFramePr>
        <p:xfrm>
          <a:off x="992622" y="1971480"/>
          <a:ext cx="8502538" cy="2872855"/>
        </p:xfrm>
        <a:graphic>
          <a:graphicData uri="http://schemas.openxmlformats.org/drawingml/2006/table">
            <a:tbl>
              <a:tblPr>
                <a:noFill/>
                <a:tableStyleId>{56AAAA84-C7BF-495B-AA2B-9CCD1904EBCE}</a:tableStyleId>
              </a:tblPr>
              <a:tblGrid>
                <a:gridCol w="4584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7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48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EFE4D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Typ příspěvku</a:t>
                      </a:r>
                      <a:endParaRPr sz="1400" b="0" i="0" u="none" strike="noStrike" cap="none">
                        <a:solidFill>
                          <a:srgbClr val="EFE4D5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125" marR="48125" marT="24075" marB="2407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3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EFE4D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Navrhovaná výše dle návrhu nařízení vlády</a:t>
                      </a:r>
                      <a:endParaRPr sz="1400" b="0" i="0" u="none" strike="noStrike" cap="none">
                        <a:solidFill>
                          <a:srgbClr val="EFE4D5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125" marR="48125" marT="24075" marB="240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3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4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Asistence v bydlení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1400" b="0" i="0" u="none" strike="noStrike" cap="none">
                        <a:solidFill>
                          <a:srgbClr val="003145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35775" marR="35775" marT="17875" marB="1787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</a:rPr>
                        <a:t>89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000 Kč na 1 případ /rok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Příspěvek na správu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AF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1-50 bytů: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</a:rPr>
                        <a:t>20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tis./byt/rok</a:t>
                      </a:r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pl-PL" sz="1400" u="none" strike="noStrike" cap="none">
                          <a:solidFill>
                            <a:srgbClr val="003145"/>
                          </a:solidFill>
                          <a:latin typeface="+mn-lt"/>
                        </a:rPr>
                        <a:t>51 a více bytů: 13 tis./byt/rok</a:t>
                      </a:r>
                    </a:p>
                  </a:txBody>
                  <a:tcPr marL="35775" marR="35775" marT="17875" marB="17875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AF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25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Navýšení příspěvku na správu při první výplatě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pro Prahu a Brno: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</a:rPr>
                        <a:t>20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tis./byt jednorázově</a:t>
                      </a:r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pro zbytek ČR: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</a:rPr>
                        <a:t>13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 tis./byt jednorázově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956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Příspěvek na poskytování podnájemního bydlení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NEBO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Příspěvek na poskytování bydlení s ručením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AF7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pro Prahu a Brno: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</a:rPr>
                        <a:t>42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tis./byt/ ročně</a:t>
                      </a:r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pro zbytek ČR: 36 tis./byt/ročně</a:t>
                      </a:r>
                      <a:endParaRPr lang="cs-CZ"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AF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19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1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Příspěvek na poskytování obecního podporovaného bydlení</a:t>
                      </a:r>
                      <a:endParaRPr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pro Prahu a Brno: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</a:rPr>
                        <a:t>54 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tis./byt/ ročně</a:t>
                      </a:r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pro zbytek ČR: 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</a:rPr>
                        <a:t>48 </a:t>
                      </a:r>
                      <a:r>
                        <a:rPr lang="cs-CZ" sz="1400" b="0" i="0" u="none" strike="noStrike" cap="none">
                          <a:solidFill>
                            <a:srgbClr val="003145"/>
                          </a:solidFill>
                          <a:latin typeface="+mn-lt"/>
                          <a:cs typeface="Calibri"/>
                          <a:sym typeface="Calibri"/>
                        </a:rPr>
                        <a:t>tis./byt/ročně</a:t>
                      </a:r>
                      <a:endParaRPr lang="cs-CZ" sz="1400" u="none" strike="noStrike" cap="none">
                        <a:solidFill>
                          <a:srgbClr val="003145"/>
                        </a:solidFill>
                        <a:latin typeface="+mn-lt"/>
                      </a:endParaRPr>
                    </a:p>
                  </a:txBody>
                  <a:tcPr marL="35775" marR="35775" marT="17875" marB="17875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469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145"/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5"/>
          <p:cNvSpPr txBox="1">
            <a:spLocks noGrp="1"/>
          </p:cNvSpPr>
          <p:nvPr>
            <p:ph type="sldNum" idx="12"/>
          </p:nvPr>
        </p:nvSpPr>
        <p:spPr>
          <a:xfrm>
            <a:off x="1176323" y="6352225"/>
            <a:ext cx="387000" cy="1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13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2" name="Google Shape;352;p15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3" name="Google Shape;353;p15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5"/>
          <p:cNvSpPr txBox="1"/>
          <p:nvPr/>
        </p:nvSpPr>
        <p:spPr>
          <a:xfrm>
            <a:off x="356400" y="127573"/>
            <a:ext cx="5334537" cy="99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50"/>
              </a:spcBef>
              <a:spcAft>
                <a:spcPts val="30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cs-CZ" sz="4000" b="1" i="0" u="none" strike="noStrike" kern="0" cap="none" spc="0" normalizeH="0" baseline="0" noProof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Role krajského úřadu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15"/>
          <p:cNvSpPr txBox="1"/>
          <p:nvPr/>
        </p:nvSpPr>
        <p:spPr>
          <a:xfrm>
            <a:off x="356400" y="1241839"/>
            <a:ext cx="8953855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5725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800"/>
              <a:buFont typeface="Arial"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Nadřízený správní orgán 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vůči KMB (ale odvolání možné jen výjimečně).</a:t>
            </a:r>
            <a:endParaRPr kumimoji="0" lang="cs-CZ" sz="14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85725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800"/>
              <a:buFont typeface="Arial"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Pověřování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krajský úřad uděluje či odebírá pověření k poskytování: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828675" marR="0" lvl="1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1800"/>
              <a:buFont typeface="Arial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asistence v bydlení,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828675" marR="0" lvl="1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1800"/>
              <a:buFont typeface="Arial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bydlení s ručením a podnájemního bydlení (soukromé byty),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828675" marR="0" lvl="1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1800"/>
              <a:buFont typeface="Arial"/>
              <a:buChar char="•"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podporovaného obecního bydlení.</a:t>
            </a: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85725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800"/>
              <a:buFont typeface="Arial"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Výplata státních příspěvků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 podpůrná opatření a příjem vyúčtování.</a:t>
            </a:r>
            <a:endParaRPr kumimoji="0" lang="cs-CZ" sz="14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85725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800"/>
              <a:buFont typeface="Arial"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Doplňkově - kontrola 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ve vztahu k poskytování podpůrných opatření (vykonává hlavně KMB).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29;p14">
            <a:extLst>
              <a:ext uri="{FF2B5EF4-FFF2-40B4-BE49-F238E27FC236}">
                <a16:creationId xmlns:a16="http://schemas.microsoft.com/office/drawing/2014/main" id="{B4ABB351-C003-A715-484D-ACBDB2A673A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335;p14">
            <a:extLst>
              <a:ext uri="{FF2B5EF4-FFF2-40B4-BE49-F238E27FC236}">
                <a16:creationId xmlns:a16="http://schemas.microsoft.com/office/drawing/2014/main" id="{DF09D9C2-17CF-3D85-FA1C-0CA3E5024C5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37;p14" descr="Obsah obrázku text, Písmo, Grafika, symbol&#10;&#10;Popis byl vytvořen automaticky">
            <a:extLst>
              <a:ext uri="{FF2B5EF4-FFF2-40B4-BE49-F238E27FC236}">
                <a16:creationId xmlns:a16="http://schemas.microsoft.com/office/drawing/2014/main" id="{474BC565-25EF-3BA5-6191-D7E7CC086D6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334;p14">
            <a:extLst>
              <a:ext uri="{FF2B5EF4-FFF2-40B4-BE49-F238E27FC236}">
                <a16:creationId xmlns:a16="http://schemas.microsoft.com/office/drawing/2014/main" id="{B589D6FE-38EE-0269-DA61-489E47FDE88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A75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sldNum" idx="12"/>
          </p:nvPr>
        </p:nvSpPr>
        <p:spPr>
          <a:xfrm>
            <a:off x="1281003" y="6341457"/>
            <a:ext cx="345567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14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0" name="Google Shape;22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1" name="Google Shape;221;p9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9"/>
          <p:cNvSpPr txBox="1"/>
          <p:nvPr/>
        </p:nvSpPr>
        <p:spPr>
          <a:xfrm>
            <a:off x="1256262" y="6212390"/>
            <a:ext cx="52015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9"/>
          <p:cNvSpPr txBox="1"/>
          <p:nvPr/>
        </p:nvSpPr>
        <p:spPr>
          <a:xfrm>
            <a:off x="2237468" y="2474017"/>
            <a:ext cx="6529758" cy="1877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lang="cs-CZ" sz="4800" b="1">
                <a:solidFill>
                  <a:srgbClr val="EFE4D5"/>
                </a:solidFill>
              </a:rPr>
              <a:t>HLAVNÍ ZMĚNY V ZPB</a:t>
            </a:r>
            <a:endParaRPr kumimoji="0" lang="cs-CZ" sz="4800" b="1" i="0" u="none" strike="noStrike" kern="0" cap="none" spc="0" normalizeH="0" baseline="0" noProof="0">
              <a:ln>
                <a:noFill/>
              </a:ln>
              <a:solidFill>
                <a:srgbClr val="EFE4D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cs-CZ" sz="2000" b="0" i="0" u="none" strike="noStrike" kern="0" cap="none" spc="0" normalizeH="0" baseline="0" noProof="0">
                <a:ln>
                  <a:noFill/>
                </a:ln>
                <a:solidFill>
                  <a:srgbClr val="EFE4D5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lang="cs-CZ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9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67;p6">
            <a:extLst>
              <a:ext uri="{FF2B5EF4-FFF2-40B4-BE49-F238E27FC236}">
                <a16:creationId xmlns:a16="http://schemas.microsoft.com/office/drawing/2014/main" id="{5A01802C-C428-0598-2853-346D49E8DB5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66610" y="2559800"/>
            <a:ext cx="1309803" cy="9671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8038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"/>
          <p:cNvSpPr/>
          <p:nvPr/>
        </p:nvSpPr>
        <p:spPr>
          <a:xfrm>
            <a:off x="0" y="5866033"/>
            <a:ext cx="12192000" cy="9921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356399" y="234087"/>
            <a:ext cx="967658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cs-CZ" sz="2800" b="1" i="0" u="none" strike="noStrike" kern="100" cap="none" spc="0" normalizeH="0" baseline="0" noProof="0" dirty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Velké změny v zákoně o podpoře bydlení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1" name="Google Shape;161;p6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" name="Google Shape;162;p6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1189173" y="634324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15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6"/>
          <p:cNvSpPr txBox="1"/>
          <p:nvPr/>
        </p:nvSpPr>
        <p:spPr>
          <a:xfrm>
            <a:off x="269422" y="781309"/>
            <a:ext cx="11922578" cy="5970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lang="cs-CZ" sz="1600" b="1">
                <a:solidFill>
                  <a:srgbClr val="E7887A"/>
                </a:solidFill>
              </a:rPr>
              <a:t>Zúžení sítě KMB</a:t>
            </a:r>
            <a:r>
              <a:rPr lang="cs-CZ" sz="1600" b="1">
                <a:solidFill>
                  <a:srgbClr val="005A75"/>
                </a:solidFill>
              </a:rPr>
              <a:t> z původních 205 na 115 (+ 22 MČ Prahy). </a:t>
            </a:r>
            <a:r>
              <a:rPr lang="cs-CZ" sz="1600">
                <a:solidFill>
                  <a:srgbClr val="005A75"/>
                </a:solidFill>
                <a:latin typeface="+mn-lt"/>
              </a:rPr>
              <a:t>ORP v základní povinné síti jsou specifikována v příloze č. 5 zákona, všechna ostatní ORP se mohou MMR přihlásit a povinnost zřídit ORP a výsledné správní obvody jim stanoví nařízení vlády („</a:t>
            </a:r>
            <a:r>
              <a:rPr lang="cs-CZ" sz="1600" err="1">
                <a:solidFill>
                  <a:srgbClr val="005A75"/>
                </a:solidFill>
                <a:latin typeface="+mn-lt"/>
              </a:rPr>
              <a:t>opt</a:t>
            </a:r>
            <a:r>
              <a:rPr lang="cs-CZ" sz="1600">
                <a:solidFill>
                  <a:srgbClr val="005A75"/>
                </a:solidFill>
                <a:latin typeface="+mn-lt"/>
              </a:rPr>
              <a:t>-in“ ORP).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lang="cs-CZ" sz="1600" b="1">
                <a:solidFill>
                  <a:srgbClr val="E7887A"/>
                </a:solidFill>
                <a:latin typeface="+mn-lt"/>
              </a:rPr>
              <a:t>Z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ávazné stanovisko ÚP 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při posouzení </a:t>
            </a:r>
            <a:r>
              <a:rPr lang="cs-CZ" sz="1600" b="1">
                <a:solidFill>
                  <a:srgbClr val="005A75"/>
                </a:solidFill>
                <a:latin typeface="+mn-lt"/>
              </a:rPr>
              <a:t>žádosti o podpůrné opatření. </a:t>
            </a:r>
            <a:r>
              <a:rPr lang="cs-CZ" sz="1600">
                <a:solidFill>
                  <a:srgbClr val="005A75"/>
                </a:solidFill>
                <a:latin typeface="+mn-lt"/>
              </a:rPr>
              <a:t>Při posuzování nároku na zápis údaje o potřebě podpůrného opatření si KMB vyžádá od ÚP závazné stanovisko týkající se splnění příjmového limitu.  Plánované navýšení limitu na 1,6 násobek ŽM.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lang="cs-CZ" sz="1600" b="1">
                <a:solidFill>
                  <a:srgbClr val="005A75"/>
                </a:solidFill>
                <a:latin typeface="+mn-lt"/>
              </a:rPr>
              <a:t>Posouzení </a:t>
            </a:r>
            <a:r>
              <a:rPr lang="cs-CZ" sz="1600" b="1">
                <a:solidFill>
                  <a:srgbClr val="E7887A"/>
                </a:solidFill>
                <a:latin typeface="+mn-lt"/>
              </a:rPr>
              <a:t>„uplatitelnosti bytu“ </a:t>
            </a:r>
            <a:r>
              <a:rPr lang="cs-CZ" sz="1600">
                <a:solidFill>
                  <a:srgbClr val="005A75"/>
                </a:solidFill>
                <a:latin typeface="+mn-lt"/>
              </a:rPr>
              <a:t>krajským úřadem při výplatě příspěvku poskytovateli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Přidání CS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osob ve vyhovujícím bydlení </a:t>
            </a:r>
            <a:r>
              <a:rPr lang="cs-CZ" sz="1600" b="1">
                <a:solidFill>
                  <a:srgbClr val="005A75"/>
                </a:solidFill>
              </a:rPr>
              <a:t>s příliš vysokými náklady na bydlení. </a:t>
            </a:r>
            <a:r>
              <a:rPr lang="cs-CZ" sz="1600">
                <a:solidFill>
                  <a:srgbClr val="005A75"/>
                </a:solidFill>
              </a:rPr>
              <a:t>CS musí též projít závazným stanoviskem ÚP, je na ni uplatňován přísnější násobek ŽM.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Asistence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v bydlení 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nejv</a:t>
            </a:r>
            <a:r>
              <a:rPr lang="cs-CZ" sz="1600" b="1">
                <a:solidFill>
                  <a:srgbClr val="E7887A"/>
                </a:solidFill>
              </a:rPr>
              <a:t>ýše 2 roky</a:t>
            </a:r>
            <a:r>
              <a:rPr lang="cs-CZ" sz="1600">
                <a:solidFill>
                  <a:srgbClr val="005A75"/>
                </a:solidFill>
              </a:rPr>
              <a:t>, poté podpora soc. služby.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5A75"/>
              </a:buClr>
              <a:buSzTx/>
              <a:buFont typeface="+mj-lt"/>
              <a:buAutoNum type="arabicPeriod"/>
              <a:tabLst/>
              <a:defRPr/>
            </a:pP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Změny v účinnosti </a:t>
            </a:r>
            <a:r>
              <a:rPr kumimoji="0" lang="cs-CZ" sz="16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zákona:</a:t>
            </a:r>
          </a:p>
          <a:p>
            <a:pPr marL="285750" lvl="1" indent="-285750" algn="just">
              <a:spcAft>
                <a:spcPts val="1200"/>
              </a:spcAft>
              <a:buClr>
                <a:srgbClr val="005A75"/>
              </a:buClr>
              <a:buFontTx/>
              <a:buChar char="-"/>
              <a:defRPr/>
            </a:pPr>
            <a:r>
              <a:rPr lang="cs-CZ" sz="1600">
                <a:solidFill>
                  <a:srgbClr val="005A75"/>
                </a:solidFill>
              </a:rPr>
              <a:t>p</a:t>
            </a:r>
            <a:r>
              <a:rPr kumimoji="0" lang="cs-CZ" sz="16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ředsazená účinnost ustanovení o převodu peněz na kraje od července 2025</a:t>
            </a:r>
          </a:p>
          <a:p>
            <a:pPr marL="285750" lvl="1" indent="-285750" algn="just">
              <a:spcAft>
                <a:spcPts val="1200"/>
              </a:spcAft>
              <a:buClr>
                <a:srgbClr val="005A75"/>
              </a:buClr>
              <a:buFontTx/>
              <a:buChar char="-"/>
              <a:defRPr/>
            </a:pPr>
            <a:r>
              <a:rPr kumimoji="0" lang="cs-CZ" sz="16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hlavní účinnost zákona od 1.1. 2026 </a:t>
            </a:r>
            <a:r>
              <a:rPr lang="cs-CZ" sz="1600">
                <a:solidFill>
                  <a:srgbClr val="005A75"/>
                </a:solidFill>
              </a:rPr>
              <a:t>- </a:t>
            </a:r>
            <a:r>
              <a:rPr kumimoji="0" lang="cs-CZ" sz="16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kontaktní místa, poradenství, pověřování, zápis bytů</a:t>
            </a:r>
          </a:p>
          <a:p>
            <a:pPr marL="285750" lvl="1" indent="-285750" algn="just">
              <a:spcAft>
                <a:spcPts val="1200"/>
              </a:spcAft>
              <a:buClr>
                <a:srgbClr val="005A75"/>
              </a:buClr>
              <a:buFontTx/>
              <a:buChar char="-"/>
              <a:defRPr/>
            </a:pPr>
            <a:r>
              <a:rPr kumimoji="0" lang="cs-CZ" sz="16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část třetí (žádosti osob o podpůrná opatření) od </a:t>
            </a:r>
            <a:r>
              <a:rPr lang="cs-CZ" sz="1600">
                <a:solidFill>
                  <a:srgbClr val="005A75"/>
                </a:solidFill>
              </a:rPr>
              <a:t>1.7.2026</a:t>
            </a:r>
            <a:r>
              <a:rPr kumimoji="0" lang="cs-CZ" sz="16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tzn. i příspěvky na PO nejdříve </a:t>
            </a:r>
            <a:r>
              <a:rPr kumimoji="0" lang="cs-CZ" sz="18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až od tohoto okamžiku</a:t>
            </a: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5A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314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3145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232;p9" descr="Obsah obrázku text, Písmo, Grafika, symbol&#10;&#10;Popis byl vytvořen automaticky">
            <a:extLst>
              <a:ext uri="{FF2B5EF4-FFF2-40B4-BE49-F238E27FC236}">
                <a16:creationId xmlns:a16="http://schemas.microsoft.com/office/drawing/2014/main" id="{377363D2-8B7F-86A6-CC26-BA160E7D659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8910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"/>
          <p:cNvSpPr/>
          <p:nvPr/>
        </p:nvSpPr>
        <p:spPr>
          <a:xfrm>
            <a:off x="0" y="5866033"/>
            <a:ext cx="12192000" cy="9921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356399" y="234087"/>
            <a:ext cx="967658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lang="cs-CZ" sz="2800" b="1" kern="100">
                <a:solidFill>
                  <a:srgbClr val="005A75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Další z</a:t>
            </a:r>
            <a:r>
              <a:rPr kumimoji="0" lang="cs-CZ" sz="2800" b="1" i="0" u="none" strike="noStrike" kern="10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měny v zákoně o podpoře bydlení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1" name="Google Shape;161;p6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" name="Google Shape;162;p6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1189173" y="634324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16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356399" y="1221383"/>
            <a:ext cx="11305085" cy="4739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Arial"/>
              <a:buAutoNum type="arabicPeriod"/>
              <a:tabLst/>
              <a:defRPr/>
            </a:pPr>
            <a:r>
              <a:rPr lang="cs-CZ" sz="1800" b="1">
                <a:solidFill>
                  <a:srgbClr val="E7887A"/>
                </a:solidFill>
              </a:rPr>
              <a:t>V</a:t>
            </a:r>
            <a:r>
              <a:rPr kumimoji="0" lang="cs-CZ" sz="1800" b="1" i="0" u="none" strike="noStrike" kern="0" cap="none" spc="0" normalizeH="0" baseline="0" noProof="0" err="1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yškrtnutí</a:t>
            </a: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specializovaného poradenství </a:t>
            </a: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ze zákona.</a:t>
            </a: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Tato část agendy kontaktních míst se tak stává zcela dobrovolnou. Díky tomu dochází rovněž ke snížení nákladů zákona.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Arial"/>
              <a:buAutoNum type="arabicPeriod"/>
              <a:tabLst/>
              <a:defRPr/>
            </a:pPr>
            <a:r>
              <a:rPr lang="cs-CZ" sz="1800" b="0" i="0" u="none" strike="noStrike">
                <a:solidFill>
                  <a:srgbClr val="005A75"/>
                </a:solidFill>
                <a:effectLst/>
                <a:latin typeface="+mn-lt"/>
              </a:rPr>
              <a:t>Z okruhu zvláště zranitelných osob byly </a:t>
            </a:r>
            <a:r>
              <a:rPr lang="cs-CZ" sz="1800" b="1" i="0" u="none" strike="noStrike">
                <a:solidFill>
                  <a:srgbClr val="005A75"/>
                </a:solidFill>
                <a:effectLst/>
                <a:latin typeface="+mn-lt"/>
              </a:rPr>
              <a:t>vypuštěny </a:t>
            </a:r>
            <a:r>
              <a:rPr lang="cs-CZ" sz="1800" b="1" i="0" u="none" strike="noStrike">
                <a:solidFill>
                  <a:srgbClr val="E7887A"/>
                </a:solidFill>
                <a:effectLst/>
                <a:latin typeface="+mn-lt"/>
              </a:rPr>
              <a:t>osoby v exekuci</a:t>
            </a:r>
            <a:r>
              <a:rPr lang="cs-CZ" sz="1800" b="1" i="0" u="none" strike="noStrike">
                <a:solidFill>
                  <a:srgbClr val="005A75"/>
                </a:solidFill>
                <a:effectLst/>
                <a:latin typeface="+mn-lt"/>
              </a:rPr>
              <a:t>. </a:t>
            </a:r>
            <a:r>
              <a:rPr lang="cs-CZ" sz="1800" i="0" u="none" strike="noStrike">
                <a:solidFill>
                  <a:srgbClr val="005A75"/>
                </a:solidFill>
                <a:effectLst/>
                <a:latin typeface="+mn-lt"/>
              </a:rPr>
              <a:t>Naopak byly</a:t>
            </a:r>
            <a:r>
              <a:rPr lang="cs-CZ" sz="1800" b="1" i="0" u="none" strike="noStrike">
                <a:solidFill>
                  <a:srgbClr val="005A75"/>
                </a:solidFill>
                <a:effectLst/>
                <a:latin typeface="+mn-lt"/>
              </a:rPr>
              <a:t> přidány </a:t>
            </a:r>
            <a:r>
              <a:rPr lang="cs-CZ" sz="1800" b="1" i="0" u="none" strike="noStrike">
                <a:solidFill>
                  <a:srgbClr val="E7887A"/>
                </a:solidFill>
                <a:effectLst/>
                <a:latin typeface="+mn-lt"/>
              </a:rPr>
              <a:t>těhotné ženy</a:t>
            </a:r>
            <a:r>
              <a:rPr lang="cs-CZ" sz="1800" b="1" i="0" u="none" strike="noStrike">
                <a:solidFill>
                  <a:srgbClr val="005A75"/>
                </a:solidFill>
                <a:effectLst/>
                <a:latin typeface="+mn-lt"/>
              </a:rPr>
              <a:t>.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Font typeface="Arial"/>
              <a:buAutoNum type="arabicPeriod"/>
              <a:defRPr/>
            </a:pPr>
            <a:r>
              <a:rPr lang="cs-CZ" sz="1800" b="1">
                <a:solidFill>
                  <a:srgbClr val="E7887A"/>
                </a:solidFill>
              </a:rPr>
              <a:t>Nespolupráce s asistencí </a:t>
            </a:r>
            <a:r>
              <a:rPr lang="cs-CZ" sz="1800" b="1">
                <a:solidFill>
                  <a:srgbClr val="005A75"/>
                </a:solidFill>
              </a:rPr>
              <a:t>jako možný </a:t>
            </a:r>
            <a:r>
              <a:rPr lang="cs-CZ" sz="1800" b="1">
                <a:solidFill>
                  <a:srgbClr val="E7887A"/>
                </a:solidFill>
              </a:rPr>
              <a:t>výpovědní důvod</a:t>
            </a:r>
            <a:r>
              <a:rPr lang="cs-CZ" sz="1800" b="1">
                <a:solidFill>
                  <a:srgbClr val="005A75"/>
                </a:solidFill>
              </a:rPr>
              <a:t>.</a:t>
            </a:r>
            <a:endParaRPr lang="cs-CZ" sz="1800" b="1" i="0" u="none" strike="noStrike">
              <a:solidFill>
                <a:srgbClr val="005A75"/>
              </a:solidFill>
              <a:effectLst/>
              <a:latin typeface="+mn-lt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Arial"/>
              <a:buAutoNum type="arabicPeriod"/>
              <a:tabLst/>
              <a:defRPr/>
            </a:pPr>
            <a:r>
              <a:rPr lang="cs-CZ" sz="1800" b="1">
                <a:solidFill>
                  <a:srgbClr val="E7887A"/>
                </a:solidFill>
              </a:rPr>
              <a:t>Volné podání </a:t>
            </a:r>
            <a:r>
              <a:rPr lang="cs-CZ" sz="1800">
                <a:solidFill>
                  <a:srgbClr val="005A75"/>
                </a:solidFill>
              </a:rPr>
              <a:t>– zrušení nutnosti používat předepsané formuláře.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Font typeface="Arial"/>
              <a:buAutoNum type="arabicPeriod"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Potvrzení o bezdlužnosti </a:t>
            </a: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od SVJ </a:t>
            </a:r>
            <a:r>
              <a:rPr kumimoji="0" lang="cs-CZ" sz="1800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jako podmínka zápisu bytu.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5A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314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Google Shape;232;p9" descr="Obsah obrázku text, Písmo, Grafika, symbol&#10;&#10;Popis byl vytvořen automaticky">
            <a:extLst>
              <a:ext uri="{FF2B5EF4-FFF2-40B4-BE49-F238E27FC236}">
                <a16:creationId xmlns:a16="http://schemas.microsoft.com/office/drawing/2014/main" id="{377363D2-8B7F-86A6-CC26-BA160E7D659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6931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"/>
          <p:cNvSpPr/>
          <p:nvPr/>
        </p:nvSpPr>
        <p:spPr>
          <a:xfrm>
            <a:off x="0" y="5866033"/>
            <a:ext cx="12192000" cy="9921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356399" y="234087"/>
            <a:ext cx="967658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cs-CZ" sz="2800" b="1" i="0" u="none" strike="noStrike" kern="10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Změny v zákoně o podpoře bydlení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1" name="Google Shape;161;p6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" name="Google Shape;162;p6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Strana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1189173" y="634324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fld id="{00000000-1234-1234-1234-123412341234}" type="slidenum">
              <a:rPr kumimoji="0" lang="cs-CZ" sz="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  <a:tabLst/>
                <a:defRPr/>
              </a:pPr>
              <a:t>17</a:t>
            </a:fld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556601" y="1176631"/>
            <a:ext cx="11078798" cy="4985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+mj-lt"/>
              <a:buAutoNum type="arabicPeriod" startAt="6"/>
              <a:tabLst/>
              <a:defRPr/>
            </a:pPr>
            <a:r>
              <a:rPr lang="cs-CZ" sz="1800">
                <a:solidFill>
                  <a:srgbClr val="005A75"/>
                </a:solidFill>
                <a:latin typeface="+mn-lt"/>
              </a:rPr>
              <a:t>Povinnost MMR vydávat </a:t>
            </a:r>
            <a:r>
              <a:rPr lang="cs-CZ" sz="1800" b="1">
                <a:solidFill>
                  <a:srgbClr val="E7887A"/>
                </a:solidFill>
                <a:latin typeface="+mn-lt"/>
              </a:rPr>
              <a:t>směrnici k sociálnímu vyloučení</a:t>
            </a:r>
            <a:r>
              <a:rPr lang="cs-CZ" sz="1800">
                <a:solidFill>
                  <a:srgbClr val="005A75"/>
                </a:solidFill>
                <a:latin typeface="+mn-lt"/>
              </a:rPr>
              <a:t>, tj. směrnici upravující za jakých podmínek je možné zapsat byt do systému tak, aby se poskytováním podpůrného opatření v konkrétním bytě nezhoršila míra prostorového a sociálního vyloučení v oblasti, kde se tento byt nachází.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+mj-lt"/>
              <a:buAutoNum type="arabicPeriod" startAt="6"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E7887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Další </a:t>
            </a:r>
            <a:r>
              <a:rPr lang="cs-CZ" sz="1800" b="1">
                <a:solidFill>
                  <a:srgbClr val="E7887A"/>
                </a:solidFill>
              </a:rPr>
              <a:t>změny u asistence </a:t>
            </a:r>
            <a:r>
              <a:rPr lang="cs-CZ" sz="1800">
                <a:solidFill>
                  <a:srgbClr val="005A75"/>
                </a:solidFill>
              </a:rPr>
              <a:t>(možnost vyúčtovat činnost asistence max. 1 měsíc před uzavřením nájemní smlouvy) a překlenovací asistence, což je asistence, která na omezenou dobu poskytuje podporu i po ztrátě vyhovujícího bydlení.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5A75"/>
              </a:buClr>
              <a:buSzTx/>
              <a:buFont typeface="+mj-lt"/>
              <a:buAutoNum type="arabicPeriod" startAt="6"/>
              <a:tabLst/>
              <a:defRPr/>
            </a:pPr>
            <a:r>
              <a:rPr lang="cs-CZ" sz="1800">
                <a:solidFill>
                  <a:srgbClr val="005A75"/>
                </a:solidFill>
              </a:rPr>
              <a:t>Další </a:t>
            </a:r>
            <a:r>
              <a:rPr lang="cs-CZ" sz="1800" b="1">
                <a:solidFill>
                  <a:srgbClr val="E7887A"/>
                </a:solidFill>
              </a:rPr>
              <a:t>legislativně-technické změny</a:t>
            </a:r>
            <a:endParaRPr lang="cs-CZ" sz="1800">
              <a:solidFill>
                <a:srgbClr val="E7887A"/>
              </a:solidFill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005A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Další změny v doprovodném změnovém zákoně: datové schránky, </a:t>
            </a:r>
            <a:r>
              <a:rPr lang="cs-CZ" sz="1800" b="1">
                <a:solidFill>
                  <a:srgbClr val="005A75"/>
                </a:solidFill>
              </a:rPr>
              <a:t>rozkaz k vyklizení, úpravy definice dostupného bydlení, přidání penzijních fondů do investic</a:t>
            </a: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5A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5A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00314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Google Shape;232;p9" descr="Obsah obrázku text, Písmo, Grafika, symbol&#10;&#10;Popis byl vytvořen automaticky">
            <a:extLst>
              <a:ext uri="{FF2B5EF4-FFF2-40B4-BE49-F238E27FC236}">
                <a16:creationId xmlns:a16="http://schemas.microsoft.com/office/drawing/2014/main" id="{377363D2-8B7F-86A6-CC26-BA160E7D659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0749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A75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sldNum" idx="12"/>
          </p:nvPr>
        </p:nvSpPr>
        <p:spPr>
          <a:xfrm>
            <a:off x="1281003" y="6341457"/>
            <a:ext cx="133071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9"/>
          <p:cNvPicPr preferRelativeResize="0"/>
          <p:nvPr/>
        </p:nvPicPr>
        <p:blipFill rotWithShape="1">
          <a:blip r:embed="rId3">
            <a:alphaModFix/>
          </a:blip>
          <a:srcRect l="22001" r="30513"/>
          <a:stretch/>
        </p:blipFill>
        <p:spPr>
          <a:xfrm>
            <a:off x="7307451" y="2691"/>
            <a:ext cx="4884549" cy="685261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 txBox="1"/>
          <p:nvPr/>
        </p:nvSpPr>
        <p:spPr>
          <a:xfrm>
            <a:off x="316646" y="286036"/>
            <a:ext cx="623560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Další kroky pro implementaci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9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9"/>
          <p:cNvSpPr txBox="1"/>
          <p:nvPr/>
        </p:nvSpPr>
        <p:spPr>
          <a:xfrm>
            <a:off x="1256262" y="6212390"/>
            <a:ext cx="52015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9"/>
          <p:cNvSpPr txBox="1"/>
          <p:nvPr/>
        </p:nvSpPr>
        <p:spPr>
          <a:xfrm>
            <a:off x="413550" y="1536194"/>
            <a:ext cx="6710988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2000"/>
            </a:pPr>
            <a:r>
              <a:rPr lang="cs-CZ" sz="2000" b="1" i="0" u="none" strike="noStrike" cap="none" dirty="0">
                <a:solidFill>
                  <a:srgbClr val="E7887A"/>
                </a:solidFill>
                <a:latin typeface="Arial"/>
                <a:ea typeface="Arial"/>
                <a:cs typeface="Arial"/>
                <a:sym typeface="Arial"/>
              </a:rPr>
              <a:t>Prováděcí předpisy</a:t>
            </a:r>
          </a:p>
          <a:p>
            <a:pPr>
              <a:buSzPts val="2000"/>
            </a:pPr>
            <a:endParaRPr lang="cs-CZ" sz="2000" b="0" i="0" u="none" strike="noStrike" cap="none" dirty="0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 dirty="0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NV o výši příspěvků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 dirty="0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NV o síti kontaktních míst (OPT-IN ORP osloveny dopisem ohledně zařazení do základní sítě)</a:t>
            </a:r>
            <a:endParaRPr lang="cs-CZ" sz="2000" b="0" i="0" u="none" strike="noStrike" cap="none" dirty="0">
              <a:solidFill>
                <a:srgbClr val="EFE4D5"/>
              </a:solidFill>
              <a:latin typeface="Arial"/>
              <a:ea typeface="Arial"/>
              <a:cs typeface="Arial"/>
            </a:endParaRP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 dirty="0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NV o navýšení násobku životního minima pro provádění příjmového testu v rámci závazného stanoviska ÚP (na 1,6 násobek) (</a:t>
            </a:r>
            <a:r>
              <a:rPr lang="cs-CZ" sz="2000" dirty="0">
                <a:solidFill>
                  <a:srgbClr val="EFE4D5"/>
                </a:solidFill>
              </a:rPr>
              <a:t>schváleno</a:t>
            </a:r>
            <a:r>
              <a:rPr lang="cs-CZ" sz="2000" b="0" i="0" u="none" strike="noStrike" cap="none" dirty="0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lang="cs-CZ" sz="2000" b="0" i="0" u="none" strike="noStrike" cap="none" dirty="0">
              <a:solidFill>
                <a:srgbClr val="EFE4D5"/>
              </a:solidFill>
              <a:latin typeface="Arial"/>
              <a:ea typeface="Arial"/>
              <a:cs typeface="Arial"/>
            </a:endParaRP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 dirty="0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Vyúčtovací vyhláška</a:t>
            </a:r>
            <a:r>
              <a:rPr lang="cs-CZ" sz="2000" dirty="0">
                <a:solidFill>
                  <a:srgbClr val="EFE4D5"/>
                </a:solidFill>
              </a:rPr>
              <a:t> (v přípravě)</a:t>
            </a:r>
            <a:endParaRPr lang="cs-CZ" sz="2000" b="0" i="0" u="none" strike="noStrike" cap="none" dirty="0">
              <a:solidFill>
                <a:srgbClr val="EFE4D5"/>
              </a:solidFill>
              <a:latin typeface="Arial"/>
              <a:ea typeface="Arial"/>
              <a:cs typeface="Arial"/>
            </a:endParaRP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EFE4D5"/>
                </a:solidFill>
              </a:rPr>
              <a:t>Vyhláška s činnostmi asistence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EFE4D5"/>
                </a:solidFill>
              </a:rPr>
              <a:t>Směrnice k posuzování sociálního a prostorového vyloučení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endParaRPr lang="cs-CZ" sz="2000" dirty="0">
              <a:solidFill>
                <a:srgbClr val="EFE4D5"/>
              </a:solidFill>
            </a:endParaRPr>
          </a:p>
          <a:p>
            <a:pPr>
              <a:buSzPts val="2000"/>
            </a:pPr>
            <a:endParaRPr lang="cs-CZ" sz="2000" b="0" i="0" u="none" strike="noStrike" cap="none" dirty="0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9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039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A75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sldNum" idx="12"/>
          </p:nvPr>
        </p:nvSpPr>
        <p:spPr>
          <a:xfrm>
            <a:off x="1281003" y="6341457"/>
            <a:ext cx="133071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9"/>
          <p:cNvPicPr preferRelativeResize="0"/>
          <p:nvPr/>
        </p:nvPicPr>
        <p:blipFill rotWithShape="1">
          <a:blip r:embed="rId3">
            <a:alphaModFix/>
          </a:blip>
          <a:srcRect l="22001" r="30513"/>
          <a:stretch/>
        </p:blipFill>
        <p:spPr>
          <a:xfrm>
            <a:off x="7307451" y="2691"/>
            <a:ext cx="4884549" cy="685261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 txBox="1"/>
          <p:nvPr/>
        </p:nvSpPr>
        <p:spPr>
          <a:xfrm>
            <a:off x="316646" y="286036"/>
            <a:ext cx="623560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Další kroky pro implementaci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9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9"/>
          <p:cNvSpPr txBox="1"/>
          <p:nvPr/>
        </p:nvSpPr>
        <p:spPr>
          <a:xfrm>
            <a:off x="1256262" y="6212390"/>
            <a:ext cx="52015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9"/>
          <p:cNvSpPr txBox="1"/>
          <p:nvPr/>
        </p:nvSpPr>
        <p:spPr>
          <a:xfrm>
            <a:off x="356400" y="1120231"/>
            <a:ext cx="6710988" cy="4093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000"/>
            </a:pPr>
            <a:r>
              <a:rPr lang="cs-CZ" sz="2000" b="1">
                <a:solidFill>
                  <a:srgbClr val="E7887A"/>
                </a:solidFill>
              </a:rPr>
              <a:t>Informační systém – Evidence podpory bydlení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EFE4D5"/>
                </a:solidFill>
              </a:rPr>
              <a:t>pro MMR vyvíjí MPSV (Karel Trpkoš), testování systému v září 2025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endParaRPr lang="cs-CZ" sz="2000" b="0" i="0" u="none" strike="noStrike" cap="none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EFE4D5"/>
              </a:buClr>
              <a:buSzPts val="2000"/>
            </a:pPr>
            <a:endParaRPr lang="cs-CZ" sz="2000" b="0" i="0" u="none" strike="noStrike" cap="none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EFE4D5"/>
              </a:buClr>
              <a:buSzPts val="2000"/>
            </a:pPr>
            <a:r>
              <a:rPr lang="cs-CZ" sz="2000" b="1" i="0" u="none" strike="noStrike" cap="none">
                <a:solidFill>
                  <a:srgbClr val="E7887A"/>
                </a:solidFill>
                <a:latin typeface="Arial"/>
                <a:ea typeface="Arial"/>
                <a:cs typeface="Arial"/>
                <a:sym typeface="Arial"/>
              </a:rPr>
              <a:t>Setkání na krajích – září a říjen 2025</a:t>
            </a:r>
          </a:p>
          <a:p>
            <a:pPr marL="34290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účast zástupců obcí, sociálních odborů, poskytovatelů soc. služeb, pilotních realizátorů aj.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2000"/>
            </a:pPr>
            <a:r>
              <a:rPr lang="cs-CZ" sz="20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lvl="0">
              <a:buClr>
                <a:srgbClr val="EFE4D5"/>
              </a:buClr>
              <a:buSzPts val="2000"/>
            </a:pPr>
            <a:endParaRPr lang="cs-CZ" sz="2000">
              <a:solidFill>
                <a:srgbClr val="EFE4D5"/>
              </a:solidFill>
            </a:endParaRPr>
          </a:p>
          <a:p>
            <a:pPr lvl="0">
              <a:buClr>
                <a:srgbClr val="EFE4D5"/>
              </a:buClr>
              <a:buSzPts val="2000"/>
            </a:pPr>
            <a:r>
              <a:rPr lang="cs-CZ" sz="2000" b="1">
                <a:solidFill>
                  <a:srgbClr val="E7887A"/>
                </a:solidFill>
              </a:rPr>
              <a:t>Příprava metodik a vzdělávání</a:t>
            </a:r>
          </a:p>
          <a:p>
            <a:pPr marL="342900" lvl="0" indent="-342900">
              <a:buClr>
                <a:srgbClr val="EFE4D5"/>
              </a:buClr>
              <a:buSzPts val="2000"/>
              <a:buFont typeface="Arial" panose="020B0604020202020204" pitchFamily="34" charset="0"/>
              <a:buChar char="•"/>
            </a:pPr>
            <a:r>
              <a:rPr lang="cs-CZ" sz="20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metodiky, vzdělávání, informační videa, kampaň zaměřená na vlastníky bytů</a:t>
            </a:r>
          </a:p>
        </p:txBody>
      </p:sp>
      <p:pic>
        <p:nvPicPr>
          <p:cNvPr id="231" name="Google Shape;23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9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2849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6"/>
          <p:cNvSpPr/>
          <p:nvPr/>
        </p:nvSpPr>
        <p:spPr>
          <a:xfrm>
            <a:off x="0" y="5866033"/>
            <a:ext cx="12192000" cy="9921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356396" y="368000"/>
            <a:ext cx="8201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Přijetí zákona pomůže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1" name="Google Shape;161;p6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" name="Google Shape;162;p6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1189173" y="634324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6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7297" y="1391936"/>
            <a:ext cx="442771" cy="34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7294" y="2933498"/>
            <a:ext cx="442771" cy="34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7297" y="2146861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6"/>
          <p:cNvSpPr txBox="1"/>
          <p:nvPr/>
        </p:nvSpPr>
        <p:spPr>
          <a:xfrm>
            <a:off x="999325" y="1272575"/>
            <a:ext cx="81204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Chránit </a:t>
            </a:r>
            <a:r>
              <a:rPr lang="cs-CZ" b="1">
                <a:solidFill>
                  <a:srgbClr val="005A75"/>
                </a:solidFill>
              </a:rPr>
              <a:t>až 1,6</a:t>
            </a: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 milionu osob ohrožených bytovou nouzí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. Jedná se zejména o </a:t>
            </a: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děti, seniory, samoživitele i oběti domácího násilí.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 Celkový počet ohrožených osob stále roste.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6"/>
          <p:cNvSpPr txBox="1"/>
          <p:nvPr/>
        </p:nvSpPr>
        <p:spPr>
          <a:xfrm>
            <a:off x="999321" y="2072838"/>
            <a:ext cx="86001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Snížit počet osob v bytové nouzi nejméně o 30 % za 10 let. </a:t>
            </a: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V bytové nouzi se nyní nachází 161 000 obyvatel ČR 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(a z toho více než 2/3 připadá na rodiny s dětmi).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982448" y="2842626"/>
            <a:ext cx="85542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Zpomalit nárůst počtu dětí ve státní péči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. Bytová nouze výrazně zvyšuje pravděpodobnost odebrání dětí z rodin či nedokončení vzdělání.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7295" y="4315298"/>
            <a:ext cx="442771" cy="34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3466" y="3611665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6"/>
          <p:cNvSpPr txBox="1"/>
          <p:nvPr/>
        </p:nvSpPr>
        <p:spPr>
          <a:xfrm>
            <a:off x="959567" y="3562243"/>
            <a:ext cx="8600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Omezit sekundární trh s bydlením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, a to díky cenovým mapám a kontrolám standardu bytů v evidenci.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6"/>
          <p:cNvSpPr txBox="1"/>
          <p:nvPr/>
        </p:nvSpPr>
        <p:spPr>
          <a:xfrm>
            <a:off x="953396" y="4170196"/>
            <a:ext cx="8554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s-CZ" sz="14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Přinést systémové řešení, 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které bude spolu s dalšími nástroji fungovat dlouhodobě. Díky tomu můžeme lépe nastavit investice do bydlení.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277a7447323_4_0"/>
          <p:cNvSpPr txBox="1"/>
          <p:nvPr/>
        </p:nvSpPr>
        <p:spPr>
          <a:xfrm>
            <a:off x="370009" y="365563"/>
            <a:ext cx="837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>
                <a:solidFill>
                  <a:srgbClr val="005A75"/>
                </a:solidFill>
              </a:rPr>
              <a:t>Kontakty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7" name="Google Shape;427;g277a7447323_4_0"/>
          <p:cNvCxnSpPr/>
          <p:nvPr/>
        </p:nvCxnSpPr>
        <p:spPr>
          <a:xfrm>
            <a:off x="1237100" y="6249195"/>
            <a:ext cx="0" cy="242700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28" name="Google Shape;428;g277a7447323_4_0"/>
          <p:cNvSpPr txBox="1"/>
          <p:nvPr/>
        </p:nvSpPr>
        <p:spPr>
          <a:xfrm>
            <a:off x="1256262" y="6212390"/>
            <a:ext cx="814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9" name="Google Shape;429;g277a7447323_4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g277a7447323_4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g277a7447323_4_0"/>
          <p:cNvSpPr txBox="1"/>
          <p:nvPr/>
        </p:nvSpPr>
        <p:spPr>
          <a:xfrm>
            <a:off x="1165677" y="6339292"/>
            <a:ext cx="3642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800" b="0" i="0" u="none" strike="noStrike" cap="none">
              <a:solidFill>
                <a:srgbClr val="003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2" name="Google Shape;432;g277a7447323_4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8650" y="6236559"/>
            <a:ext cx="1094276" cy="268092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g277a7447323_4_0"/>
          <p:cNvSpPr txBox="1"/>
          <p:nvPr/>
        </p:nvSpPr>
        <p:spPr>
          <a:xfrm>
            <a:off x="6602358" y="1012038"/>
            <a:ext cx="6031800" cy="1883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Ing. Vít Lesák</a:t>
            </a:r>
            <a:r>
              <a:rPr lang="cs-CZ" sz="1600">
                <a:solidFill>
                  <a:schemeClr val="dk1"/>
                </a:solidFill>
              </a:rPr>
              <a:t>​ </a:t>
            </a:r>
            <a:r>
              <a:rPr lang="cs-CZ" sz="1600" b="1">
                <a:solidFill>
                  <a:schemeClr val="dk1"/>
                </a:solidFill>
              </a:rPr>
              <a:t>MSc.</a:t>
            </a:r>
            <a:endParaRPr sz="16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mob.: +420 705 894 915​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e-mail: </a:t>
            </a:r>
            <a:r>
              <a:rPr lang="cs-CZ" sz="1600" u="sng">
                <a:solidFill>
                  <a:srgbClr val="00517B"/>
                </a:solidFill>
              </a:rPr>
              <a:t>vit.lesak@mmr.gov.cz</a:t>
            </a:r>
            <a:r>
              <a:rPr lang="cs-CZ" sz="1600">
                <a:solidFill>
                  <a:srgbClr val="00517B"/>
                </a:solidFill>
              </a:rPr>
              <a:t>​</a:t>
            </a:r>
            <a:endParaRPr sz="1600">
              <a:solidFill>
                <a:srgbClr val="00517B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​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Ministerstvo pro místní rozvoj</a:t>
            </a:r>
            <a:r>
              <a:rPr lang="cs-CZ" sz="1600">
                <a:solidFill>
                  <a:schemeClr val="dk1"/>
                </a:solidFill>
              </a:rPr>
              <a:t>​​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Ředitel odboru politiky bydlení</a:t>
            </a:r>
            <a:endParaRPr/>
          </a:p>
        </p:txBody>
      </p:sp>
      <p:sp>
        <p:nvSpPr>
          <p:cNvPr id="435" name="Google Shape;435;g277a7447323_4_0"/>
          <p:cNvSpPr txBox="1"/>
          <p:nvPr/>
        </p:nvSpPr>
        <p:spPr>
          <a:xfrm>
            <a:off x="372864" y="1007335"/>
            <a:ext cx="4434300" cy="2449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Mgr. et Mgr. Anna Hájková</a:t>
            </a:r>
            <a:endParaRPr sz="16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mob.: +420 705 894 887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e-mail: </a:t>
            </a:r>
            <a:r>
              <a:rPr lang="cs-CZ" sz="1600" u="sng">
                <a:solidFill>
                  <a:srgbClr val="00517B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anna.hajkova@mmr.gov.cz</a:t>
            </a:r>
            <a:endParaRPr sz="1600" u="sng">
              <a:solidFill>
                <a:srgbClr val="00517B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u="sng">
              <a:solidFill>
                <a:srgbClr val="00517B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Ministerstvo pro místní rozvoj</a:t>
            </a:r>
            <a:endParaRPr sz="16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Vedoucí oddělení implementace zákona o podpoře bydlení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odbor politiky bydlení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436" name="Google Shape;436;g277a7447323_4_0"/>
          <p:cNvSpPr txBox="1"/>
          <p:nvPr/>
        </p:nvSpPr>
        <p:spPr>
          <a:xfrm>
            <a:off x="370009" y="3390159"/>
            <a:ext cx="4657200" cy="2449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Ing. Sabina Ludvíková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mob.: +420 704 992 811</a:t>
            </a:r>
          </a:p>
          <a:p>
            <a:pPr>
              <a:lnSpc>
                <a:spcPct val="115000"/>
              </a:lnSpc>
            </a:pPr>
            <a:r>
              <a:rPr lang="cs-CZ" sz="1600">
                <a:solidFill>
                  <a:schemeClr val="dk1"/>
                </a:solidFill>
              </a:rPr>
              <a:t>e-mail: </a:t>
            </a:r>
            <a:r>
              <a:rPr lang="cs-CZ" sz="1600" u="sng">
                <a:solidFill>
                  <a:srgbClr val="00517B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sabina.ludvikova@mmr.gov.cz</a:t>
            </a:r>
            <a:r>
              <a:rPr lang="cs-CZ" sz="1600" u="sng">
                <a:solidFill>
                  <a:srgbClr val="00517B"/>
                </a:solidFill>
              </a:rPr>
              <a:t>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16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>
                <a:solidFill>
                  <a:schemeClr val="dk1"/>
                </a:solidFill>
              </a:rPr>
              <a:t>Ministerstvo pro místní rozvoj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>
                <a:solidFill>
                  <a:schemeClr val="dk1"/>
                </a:solidFill>
              </a:rPr>
              <a:t>oddělení implementace zákona o podpoře bydlení odbor politiky bydlení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u="sng">
              <a:solidFill>
                <a:srgbClr val="00517B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"/>
          <p:cNvSpPr txBox="1">
            <a:spLocks noGrp="1"/>
          </p:cNvSpPr>
          <p:nvPr>
            <p:ph type="sldNum" idx="12"/>
          </p:nvPr>
        </p:nvSpPr>
        <p:spPr>
          <a:xfrm>
            <a:off x="1260340" y="6344772"/>
            <a:ext cx="133200" cy="2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800">
              <a:solidFill>
                <a:srgbClr val="003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0" name="Google Shape;120;p3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1" name="Google Shape;121;p3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7913" y="430175"/>
            <a:ext cx="11836174" cy="554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58650" y="6236559"/>
            <a:ext cx="1094276" cy="268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511622181">
            <a:extLst>
              <a:ext uri="{FF2B5EF4-FFF2-40B4-BE49-F238E27FC236}">
                <a16:creationId xmlns:a16="http://schemas.microsoft.com/office/drawing/2014/main" id="{5E76E9F2-A5EC-E09F-8C14-574CB478A1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1" y="552578"/>
            <a:ext cx="8356486" cy="55421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"/>
          <p:cNvSpPr txBox="1">
            <a:spLocks noGrp="1"/>
          </p:cNvSpPr>
          <p:nvPr>
            <p:ph type="sldNum" idx="12"/>
          </p:nvPr>
        </p:nvSpPr>
        <p:spPr>
          <a:xfrm>
            <a:off x="1256240" y="6341816"/>
            <a:ext cx="133200" cy="2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800">
              <a:solidFill>
                <a:srgbClr val="003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" name="Google Shape;131;p4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4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344628" y="543910"/>
            <a:ext cx="11526926" cy="656479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4"/>
          <p:cNvSpPr txBox="1"/>
          <p:nvPr/>
        </p:nvSpPr>
        <p:spPr>
          <a:xfrm>
            <a:off x="356410" y="43185"/>
            <a:ext cx="87678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rm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050"/>
              </a:spcBef>
              <a:spcAft>
                <a:spcPts val="3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-CZ" sz="4000" b="1" i="0" u="none" strike="noStrike" cap="none">
                <a:solidFill>
                  <a:srgbClr val="00517B"/>
                </a:solidFill>
                <a:latin typeface="Arial"/>
                <a:ea typeface="Arial"/>
                <a:cs typeface="Arial"/>
                <a:sym typeface="Arial"/>
              </a:rPr>
              <a:t>Bytová</a:t>
            </a:r>
            <a:r>
              <a:rPr lang="cs-CZ" sz="2400" b="1" i="0" u="none" strike="noStrike" cap="none">
                <a:solidFill>
                  <a:srgbClr val="00335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4000" b="1" i="0" u="none" strike="noStrike" cap="none">
                <a:solidFill>
                  <a:srgbClr val="00517B"/>
                </a:solidFill>
                <a:latin typeface="Arial"/>
                <a:ea typeface="Arial"/>
                <a:cs typeface="Arial"/>
                <a:sym typeface="Arial"/>
              </a:rPr>
              <a:t>nouze dle ORP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14025" y="6234359"/>
            <a:ext cx="1094276" cy="268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7"/>
          <p:cNvSpPr/>
          <p:nvPr/>
        </p:nvSpPr>
        <p:spPr>
          <a:xfrm>
            <a:off x="0" y="5866033"/>
            <a:ext cx="12192000" cy="991967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7"/>
          <p:cNvSpPr txBox="1"/>
          <p:nvPr/>
        </p:nvSpPr>
        <p:spPr>
          <a:xfrm>
            <a:off x="316645" y="367912"/>
            <a:ext cx="820171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Pilíře zákona o podpoře bydlení</a:t>
            </a:r>
            <a:endParaRPr sz="2800" b="1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5" name="Google Shape;185;p7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7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" name="Google Shape;18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7"/>
          <p:cNvSpPr txBox="1"/>
          <p:nvPr/>
        </p:nvSpPr>
        <p:spPr>
          <a:xfrm>
            <a:off x="1189173" y="634324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7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7"/>
          <p:cNvSpPr txBox="1"/>
          <p:nvPr/>
        </p:nvSpPr>
        <p:spPr>
          <a:xfrm>
            <a:off x="980299" y="1017611"/>
            <a:ext cx="86001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Kontaktní místa pro bydlení na obcích (KMB)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7"/>
          <p:cNvSpPr txBox="1"/>
          <p:nvPr/>
        </p:nvSpPr>
        <p:spPr>
          <a:xfrm>
            <a:off x="980298" y="1441107"/>
            <a:ext cx="86001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 dirty="0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Poradenství v bydlení, posouzení bytové situace a návrh podpory, kontrola a sběr dat.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 dirty="0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Vzor – Velká Británie, v ČR již v cca 15 městech (Praha, Plzeň, Liberec, Most, Otrokovice, Brno, Písek, Ostrava).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dirty="0">
                <a:solidFill>
                  <a:srgbClr val="005A75"/>
                </a:solidFill>
              </a:rPr>
              <a:t>Ze zákona na 115 ORP, zbylá ORP měla možnost se zapojit dobrovolně- 17 využilo</a:t>
            </a:r>
            <a:r>
              <a:rPr lang="cs-CZ" sz="1500" b="0" i="0" u="none" strike="noStrike" cap="none" dirty="0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7"/>
          <p:cNvSpPr txBox="1"/>
          <p:nvPr/>
        </p:nvSpPr>
        <p:spPr>
          <a:xfrm>
            <a:off x="983450" y="2871479"/>
            <a:ext cx="860010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Systém garancí pro soukromé majitele a kompenzací pro obce pronajímající</a:t>
            </a:r>
            <a:b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byty v rámci obecního podporovaného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7"/>
          <p:cNvSpPr txBox="1"/>
          <p:nvPr/>
        </p:nvSpPr>
        <p:spPr>
          <a:xfrm>
            <a:off x="980298" y="3645945"/>
            <a:ext cx="8600100" cy="1454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Motivace zvýšit nabídku nájemních bytů na trhu, které budou dostupné ohroženým skupinám.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Kompenzace i pro obce za volitelné využití obecních bytů v systému.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Vzor – Belgie a Francie, v ČR např. Ostravsko, Most, Praha, Ústí nad Labem, Plzeň aj.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7"/>
          <p:cNvSpPr txBox="1"/>
          <p:nvPr/>
        </p:nvSpPr>
        <p:spPr>
          <a:xfrm>
            <a:off x="977059" y="4682465"/>
            <a:ext cx="860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Asistence v bydlení (podpora nájemníků v bytech)</a:t>
            </a:r>
            <a:endParaRPr sz="1800" b="1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7"/>
          <p:cNvSpPr txBox="1"/>
          <p:nvPr/>
        </p:nvSpPr>
        <p:spPr>
          <a:xfrm>
            <a:off x="983537" y="5064158"/>
            <a:ext cx="8600100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Arial"/>
              <a:buChar char="•"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Nezbytná pro prevenci ztráty bydlení, minimalizaci rizik po majitele i sousedy</a:t>
            </a:r>
            <a:r>
              <a:rPr lang="cs-CZ"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7"/>
          <p:cNvSpPr txBox="1"/>
          <p:nvPr/>
        </p:nvSpPr>
        <p:spPr>
          <a:xfrm>
            <a:off x="413202" y="974403"/>
            <a:ext cx="627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7"/>
          <p:cNvSpPr txBox="1"/>
          <p:nvPr/>
        </p:nvSpPr>
        <p:spPr>
          <a:xfrm>
            <a:off x="356450" y="2858456"/>
            <a:ext cx="627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7"/>
          <p:cNvSpPr txBox="1"/>
          <p:nvPr/>
        </p:nvSpPr>
        <p:spPr>
          <a:xfrm>
            <a:off x="356388" y="4645927"/>
            <a:ext cx="627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8"/>
          <p:cNvSpPr txBox="1">
            <a:spLocks noGrp="1"/>
          </p:cNvSpPr>
          <p:nvPr>
            <p:ph type="sldNum" idx="12"/>
          </p:nvPr>
        </p:nvSpPr>
        <p:spPr>
          <a:xfrm>
            <a:off x="1279990" y="6338241"/>
            <a:ext cx="133071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800">
              <a:solidFill>
                <a:srgbClr val="003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p8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7" name="Google Shape;207;p8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8650" y="6236559"/>
            <a:ext cx="1094276" cy="268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ázek 2" descr="Obsah obrázku text, snímek obrazovky, diagram, Písmo&#10;&#10;Popis byl vytvořen automaticky">
            <a:extLst>
              <a:ext uri="{FF2B5EF4-FFF2-40B4-BE49-F238E27FC236}">
                <a16:creationId xmlns:a16="http://schemas.microsoft.com/office/drawing/2014/main" id="{F4934AEA-ED6D-CB8C-11B0-EB26734A10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2473"/>
            <a:ext cx="12192000" cy="55793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A75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sldNum" idx="12"/>
          </p:nvPr>
        </p:nvSpPr>
        <p:spPr>
          <a:xfrm>
            <a:off x="1281003" y="6341457"/>
            <a:ext cx="133071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9"/>
          <p:cNvPicPr preferRelativeResize="0"/>
          <p:nvPr/>
        </p:nvPicPr>
        <p:blipFill rotWithShape="1">
          <a:blip r:embed="rId3">
            <a:alphaModFix/>
          </a:blip>
          <a:srcRect l="22001" r="30513"/>
          <a:stretch/>
        </p:blipFill>
        <p:spPr>
          <a:xfrm>
            <a:off x="7307451" y="2691"/>
            <a:ext cx="4884549" cy="6852619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 txBox="1"/>
          <p:nvPr/>
        </p:nvSpPr>
        <p:spPr>
          <a:xfrm>
            <a:off x="316646" y="286036"/>
            <a:ext cx="623560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PODPŮRNÁ OPATŘENÍ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9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9"/>
          <p:cNvSpPr txBox="1"/>
          <p:nvPr/>
        </p:nvSpPr>
        <p:spPr>
          <a:xfrm>
            <a:off x="1256262" y="6212390"/>
            <a:ext cx="52015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4" name="Google Shape;224;p9"/>
          <p:cNvGrpSpPr/>
          <p:nvPr/>
        </p:nvGrpSpPr>
        <p:grpSpPr>
          <a:xfrm>
            <a:off x="316646" y="1022307"/>
            <a:ext cx="7264462" cy="3351990"/>
            <a:chOff x="383911" y="2066482"/>
            <a:chExt cx="6427906" cy="2633853"/>
          </a:xfrm>
        </p:grpSpPr>
        <p:sp>
          <p:nvSpPr>
            <p:cNvPr id="225" name="Google Shape;225;p9"/>
            <p:cNvSpPr txBox="1"/>
            <p:nvPr/>
          </p:nvSpPr>
          <p:spPr>
            <a:xfrm>
              <a:off x="1130633" y="2143426"/>
              <a:ext cx="5226623" cy="3143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cs-CZ" sz="2000" b="1" i="0" u="none" strike="noStrike" cap="none">
                  <a:solidFill>
                    <a:srgbClr val="EFE4D5"/>
                  </a:solidFill>
                  <a:latin typeface="Arial"/>
                  <a:ea typeface="Arial"/>
                  <a:cs typeface="Arial"/>
                  <a:sym typeface="Arial"/>
                </a:rPr>
                <a:t>Podporované obecní bydlení </a:t>
              </a:r>
              <a:endParaRPr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9"/>
            <p:cNvSpPr txBox="1"/>
            <p:nvPr/>
          </p:nvSpPr>
          <p:spPr>
            <a:xfrm>
              <a:off x="1130634" y="2830196"/>
              <a:ext cx="5681183" cy="4352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cs-CZ" sz="2000" b="1" i="0" u="none" strike="noStrike" cap="none">
                  <a:solidFill>
                    <a:srgbClr val="EFE4D5"/>
                  </a:solidFill>
                  <a:latin typeface="Arial"/>
                  <a:ea typeface="Arial"/>
                  <a:cs typeface="Arial"/>
                  <a:sym typeface="Arial"/>
                </a:rPr>
                <a:t>Bydlení s garancí pro majitele bytu </a:t>
              </a:r>
              <a:endParaRPr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9"/>
            <p:cNvSpPr txBox="1"/>
            <p:nvPr/>
          </p:nvSpPr>
          <p:spPr>
            <a:xfrm>
              <a:off x="1130633" y="4366885"/>
              <a:ext cx="5226623" cy="3143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cs-CZ" sz="2000" b="1" i="0" u="none" strike="noStrike" cap="none">
                  <a:solidFill>
                    <a:srgbClr val="EFE4D5"/>
                  </a:solidFill>
                  <a:latin typeface="Arial"/>
                  <a:ea typeface="Arial"/>
                  <a:cs typeface="Arial"/>
                  <a:sym typeface="Arial"/>
                </a:rPr>
                <a:t>Asistence v bydlení</a:t>
              </a:r>
              <a:endParaRPr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9"/>
            <p:cNvSpPr txBox="1"/>
            <p:nvPr/>
          </p:nvSpPr>
          <p:spPr>
            <a:xfrm>
              <a:off x="383911" y="2066482"/>
              <a:ext cx="627000" cy="41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cs-CZ" sz="2800" b="1" i="0" u="none" strike="noStrike" cap="none">
                  <a:solidFill>
                    <a:srgbClr val="E7887A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3600" b="1" i="0" u="none" strike="noStrike" cap="none">
                <a:solidFill>
                  <a:srgbClr val="E7887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9"/>
            <p:cNvSpPr txBox="1"/>
            <p:nvPr/>
          </p:nvSpPr>
          <p:spPr>
            <a:xfrm>
              <a:off x="383911" y="2830196"/>
              <a:ext cx="627000" cy="41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cs-CZ" sz="2800" b="1" i="0" u="none" strike="noStrike" cap="none">
                  <a:solidFill>
                    <a:srgbClr val="E7887A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3600" b="1" i="0" u="none" strike="noStrike" cap="none">
                <a:solidFill>
                  <a:srgbClr val="E7887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9"/>
            <p:cNvSpPr txBox="1"/>
            <p:nvPr/>
          </p:nvSpPr>
          <p:spPr>
            <a:xfrm>
              <a:off x="383911" y="4289035"/>
              <a:ext cx="627000" cy="41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cs-CZ" sz="2800" b="1" i="0" u="none" strike="noStrike" cap="none">
                  <a:solidFill>
                    <a:srgbClr val="E7887A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sz="3600" b="1" i="0" u="none" strike="noStrike" cap="none">
                <a:solidFill>
                  <a:srgbClr val="E7887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1" name="Google Shape;23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9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9"/>
          <p:cNvSpPr txBox="1"/>
          <p:nvPr/>
        </p:nvSpPr>
        <p:spPr>
          <a:xfrm>
            <a:off x="1212206" y="2570900"/>
            <a:ext cx="40698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2 formy: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01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1600"/>
              <a:buFont typeface="Arial"/>
              <a:buChar char="•"/>
            </a:pPr>
            <a:r>
              <a:rPr lang="cs-CZ" sz="1600">
                <a:solidFill>
                  <a:srgbClr val="EFE4D5"/>
                </a:solidFill>
              </a:rPr>
              <a:t> </a:t>
            </a: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Poskytování podnájemního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01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FE4D5"/>
              </a:buClr>
              <a:buSzPts val="1600"/>
              <a:buFont typeface="Arial"/>
              <a:buChar char="•"/>
            </a:pPr>
            <a:r>
              <a:rPr lang="cs-CZ" sz="1600">
                <a:solidFill>
                  <a:srgbClr val="EFE4D5"/>
                </a:solidFill>
              </a:rPr>
              <a:t> </a:t>
            </a: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Poskytování bydlení s ručením</a:t>
            </a:r>
            <a:endParaRPr sz="2000" b="0" i="0" u="none" strike="noStrike" cap="none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9"/>
          <p:cNvSpPr txBox="1"/>
          <p:nvPr/>
        </p:nvSpPr>
        <p:spPr>
          <a:xfrm>
            <a:off x="316646" y="4760192"/>
            <a:ext cx="642055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Realizují je poskytovatelé s pověřením, kteří na tuto činnost čerpají státní příspěvky.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EFE4D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Pokud vykonávají obce, činí tak v </a:t>
            </a:r>
            <a:r>
              <a:rPr lang="cs-CZ" sz="1600" b="1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samostatné</a:t>
            </a:r>
            <a:r>
              <a:rPr lang="cs-CZ" sz="1600" b="1" i="0" u="none" strike="noStrike" cap="none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600" b="0" i="0" u="none" strike="noStrike" cap="none">
                <a:solidFill>
                  <a:srgbClr val="EFE4D5"/>
                </a:solidFill>
                <a:latin typeface="Arial"/>
                <a:ea typeface="Arial"/>
                <a:cs typeface="Arial"/>
                <a:sym typeface="Arial"/>
              </a:rPr>
              <a:t>působnosti.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8950" y="0"/>
            <a:ext cx="2813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0"/>
          <p:cNvSpPr/>
          <p:nvPr/>
        </p:nvSpPr>
        <p:spPr>
          <a:xfrm>
            <a:off x="0" y="5853850"/>
            <a:ext cx="12192000" cy="1015800"/>
          </a:xfrm>
          <a:prstGeom prst="rect">
            <a:avLst/>
          </a:prstGeom>
          <a:solidFill>
            <a:srgbClr val="00314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0"/>
          <p:cNvSpPr txBox="1"/>
          <p:nvPr/>
        </p:nvSpPr>
        <p:spPr>
          <a:xfrm>
            <a:off x="356400" y="429470"/>
            <a:ext cx="820171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s-CZ" sz="2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Podporované obecní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3" name="Google Shape;243;p10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4" name="Google Shape;244;p10"/>
          <p:cNvSpPr txBox="1"/>
          <p:nvPr/>
        </p:nvSpPr>
        <p:spPr>
          <a:xfrm>
            <a:off x="1256262" y="6212390"/>
            <a:ext cx="81474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5" name="Google Shape;245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400" y="6256800"/>
            <a:ext cx="740618" cy="2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0"/>
          <p:cNvSpPr txBox="1"/>
          <p:nvPr/>
        </p:nvSpPr>
        <p:spPr>
          <a:xfrm>
            <a:off x="1237100" y="6340976"/>
            <a:ext cx="300680" cy="21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cs-CZ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10" descr="Obsah obrázku text, Písmo, Grafika, symbol&#10;&#10;Popis byl vytvořen automatick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6054" y="6224654"/>
            <a:ext cx="1094270" cy="2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9527" y="2495766"/>
            <a:ext cx="442771" cy="34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9528" y="1813563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0"/>
          <p:cNvSpPr txBox="1"/>
          <p:nvPr/>
        </p:nvSpPr>
        <p:spPr>
          <a:xfrm>
            <a:off x="465221" y="1118609"/>
            <a:ext cx="9186431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= dobrovolné zapojení obcí podpořené finančním příspěvkem.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0"/>
          <p:cNvSpPr txBox="1"/>
          <p:nvPr/>
        </p:nvSpPr>
        <p:spPr>
          <a:xfrm>
            <a:off x="1051552" y="1569853"/>
            <a:ext cx="86001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Spočívá </a:t>
            </a:r>
            <a:r>
              <a:rPr lang="cs-CZ" sz="1500" i="0" u="none" strike="noStrike" cap="none">
                <a:solidFill>
                  <a:srgbClr val="005A75"/>
                </a:solidFill>
              </a:rPr>
              <a:t>v pronájmu obecních bytů cílovým skupinám </a:t>
            </a: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= samostatná působnost.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10"/>
          <p:cNvSpPr txBox="1"/>
          <p:nvPr/>
        </p:nvSpPr>
        <p:spPr>
          <a:xfrm>
            <a:off x="1036344" y="2021115"/>
            <a:ext cx="8554200" cy="113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1" i="0" u="none" strike="noStrike" cap="none">
                <a:solidFill>
                  <a:srgbClr val="005A75"/>
                </a:solidFill>
              </a:rPr>
              <a:t>Pokud obec svými standardními schvalovacími postupy a dle svých pravidel pronajme byt obyvateli daného ORP, který je v bytové nouzi a zvláště zranitelný, může čerpat státní příspěvek, který přiznává krajský úřad.</a:t>
            </a:r>
            <a:endParaRPr sz="1400" b="1" i="0" u="none" strike="noStrike" cap="none">
              <a:solidFill>
                <a:srgbClr val="000000"/>
              </a:solidFill>
            </a:endParaRPr>
          </a:p>
        </p:txBody>
      </p:sp>
      <p:pic>
        <p:nvPicPr>
          <p:cNvPr id="255" name="Google Shape;255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7293" y="3810954"/>
            <a:ext cx="442771" cy="34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7293" y="3230066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0"/>
          <p:cNvSpPr txBox="1"/>
          <p:nvPr/>
        </p:nvSpPr>
        <p:spPr>
          <a:xfrm>
            <a:off x="1013394" y="3131135"/>
            <a:ext cx="86001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i="0" u="none" strike="noStrike" cap="none">
                <a:solidFill>
                  <a:srgbClr val="005A75"/>
                </a:solidFill>
              </a:rPr>
              <a:t>Kontaktní místo napojuje klienta na poskytovatele asistence (tím může být i obec).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0"/>
          <p:cNvSpPr txBox="1"/>
          <p:nvPr/>
        </p:nvSpPr>
        <p:spPr>
          <a:xfrm>
            <a:off x="1013394" y="3616343"/>
            <a:ext cx="85542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Obec využívá příspěvek pro účely bytové politiky.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Byty musí projít kontrolou kontaktního místa.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9527" y="4553240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0"/>
          <p:cNvSpPr txBox="1"/>
          <p:nvPr/>
        </p:nvSpPr>
        <p:spPr>
          <a:xfrm>
            <a:off x="1005628" y="4466814"/>
            <a:ext cx="8554200" cy="78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1" i="0" u="none" strike="noStrike" cap="none">
                <a:solidFill>
                  <a:srgbClr val="005A75"/>
                </a:solidFill>
              </a:rPr>
              <a:t>Zákon nezasahuje do pravidel pronájmu </a:t>
            </a: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- finální výběr klienta a pronájem bytu zůstává </a:t>
            </a:r>
            <a:b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v kompetenci obce.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9527" y="5203554"/>
            <a:ext cx="442771" cy="348682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0"/>
          <p:cNvSpPr txBox="1"/>
          <p:nvPr/>
        </p:nvSpPr>
        <p:spPr>
          <a:xfrm>
            <a:off x="983142" y="5171683"/>
            <a:ext cx="85542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cs-CZ" sz="15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Předpoklad trvání – 3 roky, možnost prodloužení až o 2 roky; poté konec státních příspěvků.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D5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1"/>
          <p:cNvSpPr txBox="1">
            <a:spLocks noGrp="1"/>
          </p:cNvSpPr>
          <p:nvPr>
            <p:ph type="sldNum" idx="12"/>
          </p:nvPr>
        </p:nvSpPr>
        <p:spPr>
          <a:xfrm>
            <a:off x="1184972" y="6343600"/>
            <a:ext cx="369900" cy="1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cs-CZ" sz="800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800">
              <a:solidFill>
                <a:srgbClr val="003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8" name="Google Shape;268;p11"/>
          <p:cNvCxnSpPr/>
          <p:nvPr/>
        </p:nvCxnSpPr>
        <p:spPr>
          <a:xfrm>
            <a:off x="1237100" y="6249195"/>
            <a:ext cx="0" cy="242798"/>
          </a:xfrm>
          <a:prstGeom prst="straightConnector1">
            <a:avLst/>
          </a:prstGeom>
          <a:noFill/>
          <a:ln w="9525" cap="flat" cmpd="sng">
            <a:solidFill>
              <a:srgbClr val="00314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9" name="Google Shape;269;p11"/>
          <p:cNvSpPr txBox="1"/>
          <p:nvPr/>
        </p:nvSpPr>
        <p:spPr>
          <a:xfrm>
            <a:off x="1256262" y="6212390"/>
            <a:ext cx="814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cs-CZ" sz="800" b="0" i="0" u="none" strike="noStrike" cap="none">
                <a:solidFill>
                  <a:srgbClr val="003145"/>
                </a:solidFill>
                <a:latin typeface="Arial"/>
                <a:ea typeface="Arial"/>
                <a:cs typeface="Arial"/>
                <a:sym typeface="Arial"/>
              </a:rPr>
              <a:t>Strana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400" y="6256800"/>
            <a:ext cx="740618" cy="22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6000" y="6272765"/>
            <a:ext cx="920317" cy="19565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1"/>
          <p:cNvSpPr txBox="1"/>
          <p:nvPr/>
        </p:nvSpPr>
        <p:spPr>
          <a:xfrm>
            <a:off x="387878" y="41671"/>
            <a:ext cx="11416222" cy="99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rmAutofit fontScale="62500" lnSpcReduction="20000"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050"/>
              </a:spcBef>
              <a:spcAft>
                <a:spcPts val="300"/>
              </a:spcAft>
              <a:buClr>
                <a:schemeClr val="dk1"/>
              </a:buClr>
              <a:buSzPct val="44000"/>
              <a:buFont typeface="Arial"/>
              <a:buNone/>
            </a:pPr>
            <a:r>
              <a:rPr lang="cs-CZ" sz="4000" b="1" i="0" u="none" strike="noStrike" cap="none">
                <a:solidFill>
                  <a:srgbClr val="00517B"/>
                </a:solidFill>
                <a:latin typeface="Arial"/>
                <a:ea typeface="Arial"/>
                <a:cs typeface="Arial"/>
                <a:sym typeface="Arial"/>
              </a:rPr>
              <a:t>Poskytování bydlení s ručením a poskytování podnájemního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71687" y="2341444"/>
            <a:ext cx="1971604" cy="3575093"/>
          </a:xfrm>
          <a:prstGeom prst="rect">
            <a:avLst/>
          </a:prstGeom>
          <a:solidFill>
            <a:srgbClr val="F0E7D6"/>
          </a:solidFill>
          <a:ln>
            <a:noFill/>
          </a:ln>
        </p:spPr>
      </p:pic>
      <p:pic>
        <p:nvPicPr>
          <p:cNvPr id="274" name="Google Shape;274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80198" y="2496755"/>
            <a:ext cx="3228349" cy="3444808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1"/>
          <p:cNvSpPr txBox="1"/>
          <p:nvPr/>
        </p:nvSpPr>
        <p:spPr>
          <a:xfrm>
            <a:off x="356400" y="958277"/>
            <a:ext cx="114477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dva možné modely spolupráce </a:t>
            </a:r>
            <a:r>
              <a:rPr lang="cs-CZ" sz="18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poskytovatele s pověřením se </a:t>
            </a: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soukromými vlastníky. </a:t>
            </a:r>
            <a:endParaRPr sz="1800" b="1" i="0" u="none" strike="noStrike" cap="none">
              <a:solidFill>
                <a:srgbClr val="005A7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Poskytovatel (nikoli vlastník) získá na tyto činnosti státní příspěvky.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1"/>
          <p:cNvSpPr txBox="1"/>
          <p:nvPr/>
        </p:nvSpPr>
        <p:spPr>
          <a:xfrm>
            <a:off x="1117977" y="1846373"/>
            <a:ext cx="4253025" cy="450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Poskytování podnájemního bydlení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1"/>
          <p:cNvSpPr txBox="1"/>
          <p:nvPr/>
        </p:nvSpPr>
        <p:spPr>
          <a:xfrm>
            <a:off x="6982034" y="1858906"/>
            <a:ext cx="425302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-CZ" sz="1800" b="1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rPr>
              <a:t>Poskytování </a:t>
            </a:r>
            <a:r>
              <a:rPr lang="cs-CZ" sz="1800" b="1">
                <a:solidFill>
                  <a:srgbClr val="005A75"/>
                </a:solidFill>
              </a:rPr>
              <a:t>bydlení s ručením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58650" y="6236559"/>
            <a:ext cx="1094276" cy="268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582340A5EF404F800BCEBB74AB68B2" ma:contentTypeVersion="6" ma:contentTypeDescription="Vytvoří nový dokument" ma:contentTypeScope="" ma:versionID="7206043dc86d82d442ffc0c7ab6b0dd5">
  <xsd:schema xmlns:xsd="http://www.w3.org/2001/XMLSchema" xmlns:xs="http://www.w3.org/2001/XMLSchema" xmlns:p="http://schemas.microsoft.com/office/2006/metadata/properties" xmlns:ns2="c5b83c11-b808-47cc-9f89-e384454bb673" xmlns:ns3="d5fc5fb9-db8f-42f5-8457-d33c833c2e37" targetNamespace="http://schemas.microsoft.com/office/2006/metadata/properties" ma:root="true" ma:fieldsID="59e7a9b43f9ecdfc633185bcde1b2906" ns2:_="" ns3:_="">
    <xsd:import namespace="c5b83c11-b808-47cc-9f89-e384454bb673"/>
    <xsd:import namespace="d5fc5fb9-db8f-42f5-8457-d33c833c2e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3c11-b808-47cc-9f89-e384454bb6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c5fb9-db8f-42f5-8457-d33c833c2e3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7FCAC9-49CF-4E8E-8D55-601C9F32A369}">
  <ds:schemaRefs>
    <ds:schemaRef ds:uri="c5b83c11-b808-47cc-9f89-e384454bb673"/>
    <ds:schemaRef ds:uri="d5fc5fb9-db8f-42f5-8457-d33c833c2e3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F028CE3-2F3E-4CE6-BA5F-D1F5EB9568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B56C65-B221-4B4D-A840-89186B46CFD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1609</Words>
  <Application>Microsoft Office PowerPoint</Application>
  <PresentationFormat>Širokoúhlá obrazovka</PresentationFormat>
  <Paragraphs>207</Paragraphs>
  <Slides>20</Slides>
  <Notes>20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Petr Hloucha</dc:creator>
  <cp:lastModifiedBy>Fencl Marek</cp:lastModifiedBy>
  <cp:revision>6</cp:revision>
  <dcterms:created xsi:type="dcterms:W3CDTF">2023-04-20T12:37:43Z</dcterms:created>
  <dcterms:modified xsi:type="dcterms:W3CDTF">2025-09-19T07:38:41Z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0x01010080582340A5EF404F800BCEBB74AB68B2</vt:lpwstr>
  </property>
  <property fmtid="{D5CDD505-2E9C-101B-9397-08002B2CF9AE}" pid="3" name="MediaServiceImageTags">
    <vt:lpwstr/>
  </property>
</Properties>
</file>