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2">
  <p:sldMasterIdLst>
    <p:sldMasterId id="2147483665" r:id="rId1"/>
    <p:sldMasterId id="2147483672" r:id="rId2"/>
    <p:sldMasterId id="2147483678" r:id="rId3"/>
  </p:sldMasterIdLst>
  <p:notesMasterIdLst>
    <p:notesMasterId r:id="rId23"/>
  </p:notesMasterIdLst>
  <p:handoutMasterIdLst>
    <p:handoutMasterId r:id="rId24"/>
  </p:handoutMasterIdLst>
  <p:sldIdLst>
    <p:sldId id="285" r:id="rId4"/>
    <p:sldId id="367" r:id="rId5"/>
    <p:sldId id="368" r:id="rId6"/>
    <p:sldId id="369" r:id="rId7"/>
    <p:sldId id="315" r:id="rId8"/>
    <p:sldId id="314" r:id="rId9"/>
    <p:sldId id="370" r:id="rId10"/>
    <p:sldId id="358" r:id="rId11"/>
    <p:sldId id="364" r:id="rId12"/>
    <p:sldId id="363" r:id="rId13"/>
    <p:sldId id="312" r:id="rId14"/>
    <p:sldId id="307" r:id="rId15"/>
    <p:sldId id="308" r:id="rId16"/>
    <p:sldId id="371" r:id="rId17"/>
    <p:sldId id="313" r:id="rId18"/>
    <p:sldId id="309" r:id="rId19"/>
    <p:sldId id="310" r:id="rId20"/>
    <p:sldId id="311" r:id="rId21"/>
    <p:sldId id="278" r:id="rId22"/>
  </p:sldIdLst>
  <p:sldSz cx="12192000" cy="6858000"/>
  <p:notesSz cx="6797675" cy="9926638"/>
  <p:defaultTextStyle>
    <a:defPPr>
      <a:defRPr lang="cs-CZ"/>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AF3F"/>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73" autoAdjust="0"/>
  </p:normalViewPr>
  <p:slideViewPr>
    <p:cSldViewPr>
      <p:cViewPr varScale="1">
        <p:scale>
          <a:sx n="67" d="100"/>
          <a:sy n="67" d="100"/>
        </p:scale>
        <p:origin x="644" y="44"/>
      </p:cViewPr>
      <p:guideLst>
        <p:guide orient="horz" pos="2160"/>
        <p:guide pos="384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A1B28958-32CA-45AD-BDA0-B257A3490CB0}"/>
              </a:ext>
            </a:extLst>
          </p:cNvPr>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cs-CZ"/>
          </a:p>
        </p:txBody>
      </p:sp>
      <p:sp>
        <p:nvSpPr>
          <p:cNvPr id="3" name="Zástupný symbol pro datum 2">
            <a:extLst>
              <a:ext uri="{FF2B5EF4-FFF2-40B4-BE49-F238E27FC236}">
                <a16:creationId xmlns:a16="http://schemas.microsoft.com/office/drawing/2014/main" id="{9ADE6DEB-C417-455E-8EC2-16B04883109E}"/>
              </a:ext>
            </a:extLst>
          </p:cNvPr>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080FC2F-4D62-43AE-A17E-53A300746B68}" type="datetimeFigureOut">
              <a:rPr lang="cs-CZ"/>
              <a:pPr>
                <a:defRPr/>
              </a:pPr>
              <a:t>04.06.2023</a:t>
            </a:fld>
            <a:endParaRPr lang="cs-CZ"/>
          </a:p>
        </p:txBody>
      </p:sp>
      <p:sp>
        <p:nvSpPr>
          <p:cNvPr id="4" name="Zástupný symbol pro zápatí 3">
            <a:extLst>
              <a:ext uri="{FF2B5EF4-FFF2-40B4-BE49-F238E27FC236}">
                <a16:creationId xmlns:a16="http://schemas.microsoft.com/office/drawing/2014/main" id="{4F286294-1BD6-445E-939E-2C472D77D35A}"/>
              </a:ext>
            </a:extLst>
          </p:cNvPr>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cs-CZ"/>
          </a:p>
        </p:txBody>
      </p:sp>
      <p:sp>
        <p:nvSpPr>
          <p:cNvPr id="5" name="Zástupný symbol pro číslo snímku 4">
            <a:extLst>
              <a:ext uri="{FF2B5EF4-FFF2-40B4-BE49-F238E27FC236}">
                <a16:creationId xmlns:a16="http://schemas.microsoft.com/office/drawing/2014/main" id="{9E00280F-D984-418A-B55C-67ACA73C3203}"/>
              </a:ext>
            </a:extLst>
          </p:cNvPr>
          <p:cNvSpPr>
            <a:spLocks noGrp="1"/>
          </p:cNvSpPr>
          <p:nvPr>
            <p:ph type="sldNum" sz="quarter" idx="3"/>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BDC753F5-3056-4FEB-A186-900AADE27119}" type="slidenum">
              <a:rPr lang="cs-CZ" altLang="cs-CZ"/>
              <a:pPr/>
              <a:t>‹#›</a:t>
            </a:fld>
            <a:endParaRPr lang="cs-CZ" altLang="cs-CZ"/>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a:extLst>
              <a:ext uri="{FF2B5EF4-FFF2-40B4-BE49-F238E27FC236}">
                <a16:creationId xmlns:a16="http://schemas.microsoft.com/office/drawing/2014/main" id="{DEBB77CC-5BBE-4EBA-90E9-BA1456912A90}"/>
              </a:ext>
            </a:extLst>
          </p:cNvPr>
          <p:cNvSpPr>
            <a:spLocks noGrp="1"/>
          </p:cNvSpPr>
          <p:nvPr>
            <p:ph type="hdr" sz="quarter"/>
          </p:nvPr>
        </p:nvSpPr>
        <p:spPr>
          <a:xfrm>
            <a:off x="0" y="0"/>
            <a:ext cx="2945659" cy="496332"/>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cs-CZ"/>
          </a:p>
        </p:txBody>
      </p:sp>
      <p:sp>
        <p:nvSpPr>
          <p:cNvPr id="3" name="Zástupný symbol pro datum 2">
            <a:extLst>
              <a:ext uri="{FF2B5EF4-FFF2-40B4-BE49-F238E27FC236}">
                <a16:creationId xmlns:a16="http://schemas.microsoft.com/office/drawing/2014/main" id="{92BEB157-F164-4E78-81EE-39C83A19FCFC}"/>
              </a:ext>
            </a:extLst>
          </p:cNvPr>
          <p:cNvSpPr>
            <a:spLocks noGrp="1"/>
          </p:cNvSpPr>
          <p:nvPr>
            <p:ph type="dt" idx="1"/>
          </p:nvPr>
        </p:nvSpPr>
        <p:spPr>
          <a:xfrm>
            <a:off x="3850443" y="0"/>
            <a:ext cx="2945659" cy="496332"/>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E1E459B-4949-4090-8CF7-BE8F0C3F1BE5}" type="datetimeFigureOut">
              <a:rPr lang="cs-CZ"/>
              <a:pPr>
                <a:defRPr/>
              </a:pPr>
              <a:t>04.06.2023</a:t>
            </a:fld>
            <a:endParaRPr lang="cs-CZ"/>
          </a:p>
        </p:txBody>
      </p:sp>
      <p:sp>
        <p:nvSpPr>
          <p:cNvPr id="4" name="Zástupný symbol pro obrázek snímku 3">
            <a:extLst>
              <a:ext uri="{FF2B5EF4-FFF2-40B4-BE49-F238E27FC236}">
                <a16:creationId xmlns:a16="http://schemas.microsoft.com/office/drawing/2014/main" id="{85627713-27D8-43D8-B022-C057380B60E8}"/>
              </a:ext>
            </a:extLst>
          </p:cNvPr>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pPr lvl="0"/>
            <a:endParaRPr lang="cs-CZ" noProof="0"/>
          </a:p>
        </p:txBody>
      </p:sp>
      <p:sp>
        <p:nvSpPr>
          <p:cNvPr id="5" name="Zástupný symbol pro poznámky 4">
            <a:extLst>
              <a:ext uri="{FF2B5EF4-FFF2-40B4-BE49-F238E27FC236}">
                <a16:creationId xmlns:a16="http://schemas.microsoft.com/office/drawing/2014/main" id="{D788C448-0904-4BD0-8ACD-65369849EB7E}"/>
              </a:ext>
            </a:extLst>
          </p:cNvPr>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6" name="Zástupný symbol pro zápatí 5">
            <a:extLst>
              <a:ext uri="{FF2B5EF4-FFF2-40B4-BE49-F238E27FC236}">
                <a16:creationId xmlns:a16="http://schemas.microsoft.com/office/drawing/2014/main" id="{922F304C-2583-4C12-A7B1-700E276EFB89}"/>
              </a:ext>
            </a:extLst>
          </p:cNvPr>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cs-CZ"/>
          </a:p>
        </p:txBody>
      </p:sp>
      <p:sp>
        <p:nvSpPr>
          <p:cNvPr id="7" name="Zástupný symbol pro číslo snímku 6">
            <a:extLst>
              <a:ext uri="{FF2B5EF4-FFF2-40B4-BE49-F238E27FC236}">
                <a16:creationId xmlns:a16="http://schemas.microsoft.com/office/drawing/2014/main" id="{0F3CFB31-9BE6-40A7-8383-8B399E029E2F}"/>
              </a:ext>
            </a:extLst>
          </p:cNvPr>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anose="020F0502020204030204" pitchFamily="34" charset="0"/>
              </a:defRPr>
            </a:lvl1pPr>
          </a:lstStyle>
          <a:p>
            <a:fld id="{4885499D-FD9E-4000-8FCD-98410C17C0BC}" type="slidenum">
              <a:rPr lang="cs-CZ" altLang="cs-CZ"/>
              <a:pPr/>
              <a:t>‹#›</a:t>
            </a:fld>
            <a:endParaRPr lang="cs-CZ" altLang="cs-CZ"/>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hemeOverride" Target="../theme/themeOverride7.xml"/><Relationship Id="rId4" Type="http://schemas.openxmlformats.org/officeDocument/2006/relationships/image" Target="../media/image2.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hemeOverride" Target="../theme/themeOverride8.xml"/><Relationship Id="rId4" Type="http://schemas.openxmlformats.org/officeDocument/2006/relationships/image" Target="../media/image2.emf"/></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3.xml"/><Relationship Id="rId1" Type="http://schemas.openxmlformats.org/officeDocument/2006/relationships/themeOverride" Target="../theme/themeOverride9.xml"/><Relationship Id="rId4"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1.xml"/><Relationship Id="rId4"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2.xml"/><Relationship Id="rId4"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hemeOverride" Target="../theme/themeOverride3.xml"/><Relationship Id="rId4"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hemeOverride" Target="../theme/themeOverride4.xml"/><Relationship Id="rId4" Type="http://schemas.openxmlformats.org/officeDocument/2006/relationships/image" Target="../media/image2.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hemeOverride" Target="../theme/themeOverride5.xml"/><Relationship Id="rId4" Type="http://schemas.openxmlformats.org/officeDocument/2006/relationships/image" Target="../media/image2.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2.xml"/><Relationship Id="rId1" Type="http://schemas.openxmlformats.org/officeDocument/2006/relationships/themeOverride" Target="../theme/themeOverride6.xml"/><Relationship Id="rId4" Type="http://schemas.openxmlformats.org/officeDocument/2006/relationships/image" Target="../media/image2.em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Úvodní list">
    <p:spTree>
      <p:nvGrpSpPr>
        <p:cNvPr id="1" name=""/>
        <p:cNvGrpSpPr/>
        <p:nvPr/>
      </p:nvGrpSpPr>
      <p:grpSpPr>
        <a:xfrm>
          <a:off x="0" y="0"/>
          <a:ext cx="0" cy="0"/>
          <a:chOff x="0" y="0"/>
          <a:chExt cx="0" cy="0"/>
        </a:xfrm>
      </p:grpSpPr>
      <p:pic>
        <p:nvPicPr>
          <p:cNvPr id="4" name="Obrázek 9">
            <a:extLst>
              <a:ext uri="{FF2B5EF4-FFF2-40B4-BE49-F238E27FC236}">
                <a16:creationId xmlns:a16="http://schemas.microsoft.com/office/drawing/2014/main" id="{B7563A0A-1854-44E2-9A18-E18AC452C22E}"/>
              </a:ext>
            </a:extLst>
          </p:cNvPr>
          <p:cNvPicPr>
            <a:picLocks noChangeAspect="1"/>
          </p:cNvPicPr>
          <p:nvPr/>
        </p:nvPicPr>
        <p:blipFill>
          <a:blip r:embed="rId2">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délník 6">
            <a:extLst>
              <a:ext uri="{FF2B5EF4-FFF2-40B4-BE49-F238E27FC236}">
                <a16:creationId xmlns:a16="http://schemas.microsoft.com/office/drawing/2014/main" id="{2CFAF941-CD8F-4AAF-9676-058A19934DDD}"/>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8" name="Obdélník 7">
            <a:extLst>
              <a:ext uri="{FF2B5EF4-FFF2-40B4-BE49-F238E27FC236}">
                <a16:creationId xmlns:a16="http://schemas.microsoft.com/office/drawing/2014/main" id="{FDD339DB-208D-443A-82ED-F0B701E3CC03}"/>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9" name="Podnadpis 2">
            <a:extLst>
              <a:ext uri="{FF2B5EF4-FFF2-40B4-BE49-F238E27FC236}">
                <a16:creationId xmlns:a16="http://schemas.microsoft.com/office/drawing/2014/main" id="{4B5A42A1-EE92-4914-BE06-EEC6B2A19BDF}"/>
              </a:ext>
            </a:extLst>
          </p:cNvPr>
          <p:cNvSpPr txBox="1">
            <a:spLocks/>
          </p:cNvSpPr>
          <p:nvPr/>
        </p:nvSpPr>
        <p:spPr>
          <a:xfrm>
            <a:off x="1871133" y="3789363"/>
            <a:ext cx="9611784" cy="576262"/>
          </a:xfrm>
          <a:prstGeom prst="rect">
            <a:avLst/>
          </a:prstGeom>
        </p:spPr>
        <p:txBody>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Bef>
                <a:spcPct val="20000"/>
              </a:spcBef>
              <a:spcAft>
                <a:spcPts val="0"/>
              </a:spcAft>
              <a:buFont typeface="Arial" pitchFamily="34" charset="0"/>
              <a:buNone/>
              <a:defRPr/>
            </a:pPr>
            <a:r>
              <a:rPr lang="cs-CZ" sz="2600"/>
              <a:t>MINISTERSTVO PRO MÍSTNÍ ROZVOJ ČR</a:t>
            </a:r>
          </a:p>
        </p:txBody>
      </p:sp>
      <p:pic>
        <p:nvPicPr>
          <p:cNvPr id="10" name="Obrázek 7">
            <a:extLst>
              <a:ext uri="{FF2B5EF4-FFF2-40B4-BE49-F238E27FC236}">
                <a16:creationId xmlns:a16="http://schemas.microsoft.com/office/drawing/2014/main" id="{1D203E2E-8DD2-459D-BBAF-287A2216651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1800" y="692150"/>
            <a:ext cx="342053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odnadpis 2"/>
          <p:cNvSpPr>
            <a:spLocks noGrp="1"/>
          </p:cNvSpPr>
          <p:nvPr>
            <p:ph type="subTitle" idx="1"/>
          </p:nvPr>
        </p:nvSpPr>
        <p:spPr>
          <a:xfrm>
            <a:off x="1871531" y="4581128"/>
            <a:ext cx="9409045" cy="1800200"/>
          </a:xfrm>
          <a:prstGeom prst="rect">
            <a:avLst/>
          </a:prstGeom>
        </p:spPr>
        <p:txBody>
          <a:bodyPr>
            <a:noAutofit/>
          </a:bodyPr>
          <a:lstStyle>
            <a:lvl1pPr marL="0" indent="0" algn="l">
              <a:spcBef>
                <a:spcPts val="1000"/>
              </a:spcBef>
              <a:spcAft>
                <a:spcPts val="1000"/>
              </a:spcAft>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cs-CZ" dirty="0"/>
          </a:p>
        </p:txBody>
      </p:sp>
      <p:sp>
        <p:nvSpPr>
          <p:cNvPr id="6" name="Nadpis 13"/>
          <p:cNvSpPr>
            <a:spLocks noGrp="1" noChangeAspect="1"/>
          </p:cNvSpPr>
          <p:nvPr>
            <p:ph type="title"/>
          </p:nvPr>
        </p:nvSpPr>
        <p:spPr>
          <a:xfrm>
            <a:off x="1871531" y="1988840"/>
            <a:ext cx="9710869" cy="1872208"/>
          </a:xfrm>
          <a:prstGeom prst="rect">
            <a:avLst/>
          </a:prstGeom>
        </p:spPr>
        <p:txBody>
          <a:bodyPr/>
          <a:lstStyle>
            <a:lvl1pPr algn="l">
              <a:defRPr b="1" baseline="0">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3178984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pic>
        <p:nvPicPr>
          <p:cNvPr id="4" name="Obrázek 9" descr="podtisk_modry.emf"/>
          <p:cNvPicPr>
            <a:picLocks noChangeAspect="1"/>
          </p:cNvPicPr>
          <p:nvPr/>
        </p:nvPicPr>
        <p:blipFill>
          <a:blip r:embed="rId2">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délník 6"/>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sp>
        <p:nvSpPr>
          <p:cNvPr id="8" name="Obdélník 7"/>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sp>
        <p:nvSpPr>
          <p:cNvPr id="9" name="Podnadpis 2"/>
          <p:cNvSpPr txBox="1">
            <a:spLocks/>
          </p:cNvSpPr>
          <p:nvPr/>
        </p:nvSpPr>
        <p:spPr>
          <a:xfrm>
            <a:off x="1871133" y="3789363"/>
            <a:ext cx="9611784" cy="576262"/>
          </a:xfrm>
          <a:prstGeom prst="rect">
            <a:avLst/>
          </a:prstGeom>
        </p:spPr>
        <p:txBody>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Bef>
                <a:spcPct val="20000"/>
              </a:spcBef>
              <a:spcAft>
                <a:spcPts val="0"/>
              </a:spcAft>
              <a:buFont typeface="Arial" pitchFamily="34" charset="0"/>
              <a:buNone/>
              <a:defRPr/>
            </a:pPr>
            <a:r>
              <a:rPr lang="cs-CZ" sz="2600" dirty="0"/>
              <a:t>MINISTERSTVO PRO MÍSTNÍ ROZVOJ ČR</a:t>
            </a:r>
          </a:p>
        </p:txBody>
      </p:sp>
      <p:pic>
        <p:nvPicPr>
          <p:cNvPr id="10" name="Obrázek 7" descr="mmr_cr_rgb.em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1800" y="692150"/>
            <a:ext cx="342053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odnadpis 2"/>
          <p:cNvSpPr>
            <a:spLocks noGrp="1"/>
          </p:cNvSpPr>
          <p:nvPr>
            <p:ph type="subTitle" idx="1"/>
          </p:nvPr>
        </p:nvSpPr>
        <p:spPr>
          <a:xfrm>
            <a:off x="1871531" y="4581128"/>
            <a:ext cx="9409045" cy="1800200"/>
          </a:xfrm>
          <a:prstGeom prst="rect">
            <a:avLst/>
          </a:prstGeom>
        </p:spPr>
        <p:txBody>
          <a:bodyPr>
            <a:noAutofit/>
          </a:bodyPr>
          <a:lstStyle>
            <a:lvl1pPr marL="0" indent="0" algn="l">
              <a:spcBef>
                <a:spcPts val="1000"/>
              </a:spcBef>
              <a:spcAft>
                <a:spcPts val="1000"/>
              </a:spcAft>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cs-CZ" dirty="0"/>
          </a:p>
        </p:txBody>
      </p:sp>
      <p:sp>
        <p:nvSpPr>
          <p:cNvPr id="6" name="Nadpis 13"/>
          <p:cNvSpPr>
            <a:spLocks noGrp="1" noChangeAspect="1"/>
          </p:cNvSpPr>
          <p:nvPr>
            <p:ph type="title"/>
          </p:nvPr>
        </p:nvSpPr>
        <p:spPr>
          <a:xfrm>
            <a:off x="1871531" y="1988840"/>
            <a:ext cx="9710869" cy="1872208"/>
          </a:xfrm>
          <a:prstGeom prst="rect">
            <a:avLst/>
          </a:prstGeom>
        </p:spPr>
        <p:txBody>
          <a:bodyPr/>
          <a:lstStyle>
            <a:lvl1pPr algn="l">
              <a:defRPr b="1" baseline="0">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397112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pic>
        <p:nvPicPr>
          <p:cNvPr id="4"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sp>
        <p:nvSpPr>
          <p:cNvPr id="6" name="Obdélník 5"/>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pic>
        <p:nvPicPr>
          <p:cNvPr id="7" name="Obrázek 3"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ástupný symbol pro obsah 2"/>
          <p:cNvSpPr>
            <a:spLocks noGrp="1"/>
          </p:cNvSpPr>
          <p:nvPr>
            <p:ph idx="1"/>
          </p:nvPr>
        </p:nvSpPr>
        <p:spPr>
          <a:xfrm>
            <a:off x="527381" y="2060848"/>
            <a:ext cx="11055019" cy="4392488"/>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Upravte styly předlohy textu.</a:t>
            </a:r>
          </a:p>
        </p:txBody>
      </p:sp>
      <p:sp>
        <p:nvSpPr>
          <p:cNvPr id="10" name="Nadpis 9"/>
          <p:cNvSpPr>
            <a:spLocks noGrp="1"/>
          </p:cNvSpPr>
          <p:nvPr>
            <p:ph type="title"/>
          </p:nvPr>
        </p:nvSpPr>
        <p:spPr>
          <a:xfrm>
            <a:off x="527381" y="1412776"/>
            <a:ext cx="11055019"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3695645749"/>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pic>
        <p:nvPicPr>
          <p:cNvPr id="3"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élník 3"/>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sp>
        <p:nvSpPr>
          <p:cNvPr id="5" name="Obdélník 4"/>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pic>
        <p:nvPicPr>
          <p:cNvPr id="6" name="Obrázek 2"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ástupný symbol pro obsah 2"/>
          <p:cNvSpPr>
            <a:spLocks noGrp="1"/>
          </p:cNvSpPr>
          <p:nvPr>
            <p:ph idx="1"/>
          </p:nvPr>
        </p:nvSpPr>
        <p:spPr>
          <a:xfrm>
            <a:off x="527381" y="1484784"/>
            <a:ext cx="11055019" cy="4968552"/>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Upravte styly předlohy textu.</a:t>
            </a:r>
          </a:p>
        </p:txBody>
      </p:sp>
    </p:spTree>
    <p:extLst>
      <p:ext uri="{BB962C8B-B14F-4D97-AF65-F5344CB8AC3E}">
        <p14:creationId xmlns:p14="http://schemas.microsoft.com/office/powerpoint/2010/main" val="1899861224"/>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pic>
        <p:nvPicPr>
          <p:cNvPr id="5" name="Obrázek 9" descr="podtisk_modry.emf"/>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bdélník 5"/>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sp>
        <p:nvSpPr>
          <p:cNvPr id="7" name="Obdélník 6"/>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dirty="0">
              <a:noFill/>
            </a:endParaRPr>
          </a:p>
        </p:txBody>
      </p:sp>
      <p:pic>
        <p:nvPicPr>
          <p:cNvPr id="8" name="Obrázek 4" descr="mmr_cr_rgb.em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Nadpis 9"/>
          <p:cNvSpPr>
            <a:spLocks noGrp="1"/>
          </p:cNvSpPr>
          <p:nvPr>
            <p:ph type="title"/>
          </p:nvPr>
        </p:nvSpPr>
        <p:spPr>
          <a:xfrm>
            <a:off x="527381" y="1412776"/>
            <a:ext cx="11055019"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
        <p:nvSpPr>
          <p:cNvPr id="4" name="Zástupný symbol pro obsah 2"/>
          <p:cNvSpPr>
            <a:spLocks noGrp="1"/>
          </p:cNvSpPr>
          <p:nvPr>
            <p:ph idx="10"/>
          </p:nvPr>
        </p:nvSpPr>
        <p:spPr>
          <a:xfrm>
            <a:off x="623392" y="2060849"/>
            <a:ext cx="10972800" cy="4392488"/>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endParaRPr lang="en-US" dirty="0"/>
          </a:p>
        </p:txBody>
      </p:sp>
    </p:spTree>
    <p:extLst>
      <p:ext uri="{BB962C8B-B14F-4D97-AF65-F5344CB8AC3E}">
        <p14:creationId xmlns:p14="http://schemas.microsoft.com/office/powerpoint/2010/main" val="944150682"/>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Vnitřní list s nadpisem">
    <p:spTree>
      <p:nvGrpSpPr>
        <p:cNvPr id="1" name=""/>
        <p:cNvGrpSpPr/>
        <p:nvPr/>
      </p:nvGrpSpPr>
      <p:grpSpPr>
        <a:xfrm>
          <a:off x="0" y="0"/>
          <a:ext cx="0" cy="0"/>
          <a:chOff x="0" y="0"/>
          <a:chExt cx="0" cy="0"/>
        </a:xfrm>
      </p:grpSpPr>
      <p:pic>
        <p:nvPicPr>
          <p:cNvPr id="4" name="Obrázek 9">
            <a:extLst>
              <a:ext uri="{FF2B5EF4-FFF2-40B4-BE49-F238E27FC236}">
                <a16:creationId xmlns:a16="http://schemas.microsoft.com/office/drawing/2014/main" id="{08111867-06D9-458E-86B2-86CDEF2CD0DA}"/>
              </a:ext>
            </a:extLst>
          </p:cNvPr>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a:extLst>
              <a:ext uri="{FF2B5EF4-FFF2-40B4-BE49-F238E27FC236}">
                <a16:creationId xmlns:a16="http://schemas.microsoft.com/office/drawing/2014/main" id="{A2E5E218-A8D1-4889-9120-2C2B826E828C}"/>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6" name="Obdélník 5">
            <a:extLst>
              <a:ext uri="{FF2B5EF4-FFF2-40B4-BE49-F238E27FC236}">
                <a16:creationId xmlns:a16="http://schemas.microsoft.com/office/drawing/2014/main" id="{BFC4202C-9CAD-4758-9CB3-9FB47312CCE7}"/>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7" name="Obrázek 3">
            <a:extLst>
              <a:ext uri="{FF2B5EF4-FFF2-40B4-BE49-F238E27FC236}">
                <a16:creationId xmlns:a16="http://schemas.microsoft.com/office/drawing/2014/main" id="{5A9F2823-0BC9-4FD2-B717-ADE7BEA443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ástupný symbol pro obsah 2"/>
          <p:cNvSpPr>
            <a:spLocks noGrp="1"/>
          </p:cNvSpPr>
          <p:nvPr>
            <p:ph idx="1"/>
          </p:nvPr>
        </p:nvSpPr>
        <p:spPr>
          <a:xfrm>
            <a:off x="527381" y="2060848"/>
            <a:ext cx="11055019" cy="4392488"/>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Po kliknutí můžete upravovat styly textu v předloze.</a:t>
            </a:r>
          </a:p>
        </p:txBody>
      </p:sp>
      <p:sp>
        <p:nvSpPr>
          <p:cNvPr id="10" name="Nadpis 9"/>
          <p:cNvSpPr>
            <a:spLocks noGrp="1"/>
          </p:cNvSpPr>
          <p:nvPr>
            <p:ph type="title"/>
          </p:nvPr>
        </p:nvSpPr>
        <p:spPr>
          <a:xfrm>
            <a:off x="527381" y="1412776"/>
            <a:ext cx="11055019"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28810214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Vnitřní list bez nadpisu">
    <p:spTree>
      <p:nvGrpSpPr>
        <p:cNvPr id="1" name=""/>
        <p:cNvGrpSpPr/>
        <p:nvPr/>
      </p:nvGrpSpPr>
      <p:grpSpPr>
        <a:xfrm>
          <a:off x="0" y="0"/>
          <a:ext cx="0" cy="0"/>
          <a:chOff x="0" y="0"/>
          <a:chExt cx="0" cy="0"/>
        </a:xfrm>
      </p:grpSpPr>
      <p:pic>
        <p:nvPicPr>
          <p:cNvPr id="3" name="Obrázek 9">
            <a:extLst>
              <a:ext uri="{FF2B5EF4-FFF2-40B4-BE49-F238E27FC236}">
                <a16:creationId xmlns:a16="http://schemas.microsoft.com/office/drawing/2014/main" id="{4EDF0E4B-8755-41E7-83F3-D09D2170C41E}"/>
              </a:ext>
            </a:extLst>
          </p:cNvPr>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élník 3">
            <a:extLst>
              <a:ext uri="{FF2B5EF4-FFF2-40B4-BE49-F238E27FC236}">
                <a16:creationId xmlns:a16="http://schemas.microsoft.com/office/drawing/2014/main" id="{B1B8A860-02AF-472A-B937-2ADCEDF7A99A}"/>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5" name="Obdélník 4">
            <a:extLst>
              <a:ext uri="{FF2B5EF4-FFF2-40B4-BE49-F238E27FC236}">
                <a16:creationId xmlns:a16="http://schemas.microsoft.com/office/drawing/2014/main" id="{5D942F07-2C5C-4D20-BFFF-A3A38AE88F85}"/>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6" name="Obrázek 2">
            <a:extLst>
              <a:ext uri="{FF2B5EF4-FFF2-40B4-BE49-F238E27FC236}">
                <a16:creationId xmlns:a16="http://schemas.microsoft.com/office/drawing/2014/main" id="{4B372D13-5081-4BC5-ABFA-56014AD60FC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ástupný symbol pro obsah 2"/>
          <p:cNvSpPr>
            <a:spLocks noGrp="1"/>
          </p:cNvSpPr>
          <p:nvPr>
            <p:ph idx="1"/>
          </p:nvPr>
        </p:nvSpPr>
        <p:spPr>
          <a:xfrm>
            <a:off x="527381" y="1484784"/>
            <a:ext cx="11055019" cy="4968552"/>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Po kliknutí můžete upravovat styly textu v předloze.</a:t>
            </a:r>
          </a:p>
        </p:txBody>
      </p:sp>
    </p:spTree>
    <p:extLst>
      <p:ext uri="{BB962C8B-B14F-4D97-AF65-F5344CB8AC3E}">
        <p14:creationId xmlns:p14="http://schemas.microsoft.com/office/powerpoint/2010/main" val="1385750060"/>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nitřní list s odrážkami">
    <p:spTree>
      <p:nvGrpSpPr>
        <p:cNvPr id="1" name=""/>
        <p:cNvGrpSpPr/>
        <p:nvPr/>
      </p:nvGrpSpPr>
      <p:grpSpPr>
        <a:xfrm>
          <a:off x="0" y="0"/>
          <a:ext cx="0" cy="0"/>
          <a:chOff x="0" y="0"/>
          <a:chExt cx="0" cy="0"/>
        </a:xfrm>
      </p:grpSpPr>
      <p:pic>
        <p:nvPicPr>
          <p:cNvPr id="5" name="Obrázek 9">
            <a:extLst>
              <a:ext uri="{FF2B5EF4-FFF2-40B4-BE49-F238E27FC236}">
                <a16:creationId xmlns:a16="http://schemas.microsoft.com/office/drawing/2014/main" id="{3424A7A5-54F1-4F59-90C0-42B0D14D2C43}"/>
              </a:ext>
            </a:extLst>
          </p:cNvPr>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bdélník 5">
            <a:extLst>
              <a:ext uri="{FF2B5EF4-FFF2-40B4-BE49-F238E27FC236}">
                <a16:creationId xmlns:a16="http://schemas.microsoft.com/office/drawing/2014/main" id="{040F1546-A1CA-40BE-939B-69491881AA25}"/>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7" name="Obdélník 6">
            <a:extLst>
              <a:ext uri="{FF2B5EF4-FFF2-40B4-BE49-F238E27FC236}">
                <a16:creationId xmlns:a16="http://schemas.microsoft.com/office/drawing/2014/main" id="{3482916E-8B4F-4574-87C6-DD8E36DB5661}"/>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8" name="Obrázek 4">
            <a:extLst>
              <a:ext uri="{FF2B5EF4-FFF2-40B4-BE49-F238E27FC236}">
                <a16:creationId xmlns:a16="http://schemas.microsoft.com/office/drawing/2014/main" id="{68E308D3-05F3-47F8-ABCD-7EAF9235278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Nadpis 9"/>
          <p:cNvSpPr>
            <a:spLocks noGrp="1"/>
          </p:cNvSpPr>
          <p:nvPr>
            <p:ph type="title"/>
          </p:nvPr>
        </p:nvSpPr>
        <p:spPr>
          <a:xfrm>
            <a:off x="527381" y="1412776"/>
            <a:ext cx="11055019"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
        <p:nvSpPr>
          <p:cNvPr id="4" name="Zástupný symbol pro obsah 2"/>
          <p:cNvSpPr>
            <a:spLocks noGrp="1"/>
          </p:cNvSpPr>
          <p:nvPr>
            <p:ph idx="10"/>
          </p:nvPr>
        </p:nvSpPr>
        <p:spPr>
          <a:xfrm>
            <a:off x="623392" y="2060849"/>
            <a:ext cx="10972800" cy="4392488"/>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Tree>
    <p:extLst>
      <p:ext uri="{BB962C8B-B14F-4D97-AF65-F5344CB8AC3E}">
        <p14:creationId xmlns:p14="http://schemas.microsoft.com/office/powerpoint/2010/main" val="26170635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Úvodní list">
    <p:spTree>
      <p:nvGrpSpPr>
        <p:cNvPr id="1" name=""/>
        <p:cNvGrpSpPr/>
        <p:nvPr/>
      </p:nvGrpSpPr>
      <p:grpSpPr>
        <a:xfrm>
          <a:off x="0" y="0"/>
          <a:ext cx="0" cy="0"/>
          <a:chOff x="0" y="0"/>
          <a:chExt cx="0" cy="0"/>
        </a:xfrm>
      </p:grpSpPr>
      <p:pic>
        <p:nvPicPr>
          <p:cNvPr id="4" name="Obrázek 9">
            <a:extLst>
              <a:ext uri="{FF2B5EF4-FFF2-40B4-BE49-F238E27FC236}">
                <a16:creationId xmlns:a16="http://schemas.microsoft.com/office/drawing/2014/main" id="{B7563A0A-1854-44E2-9A18-E18AC452C22E}"/>
              </a:ext>
            </a:extLst>
          </p:cNvPr>
          <p:cNvPicPr>
            <a:picLocks noChangeAspect="1"/>
          </p:cNvPicPr>
          <p:nvPr/>
        </p:nvPicPr>
        <p:blipFill>
          <a:blip r:embed="rId2">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délník 6">
            <a:extLst>
              <a:ext uri="{FF2B5EF4-FFF2-40B4-BE49-F238E27FC236}">
                <a16:creationId xmlns:a16="http://schemas.microsoft.com/office/drawing/2014/main" id="{2CFAF941-CD8F-4AAF-9676-058A19934DDD}"/>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8" name="Obdélník 7">
            <a:extLst>
              <a:ext uri="{FF2B5EF4-FFF2-40B4-BE49-F238E27FC236}">
                <a16:creationId xmlns:a16="http://schemas.microsoft.com/office/drawing/2014/main" id="{FDD339DB-208D-443A-82ED-F0B701E3CC03}"/>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9" name="Podnadpis 2">
            <a:extLst>
              <a:ext uri="{FF2B5EF4-FFF2-40B4-BE49-F238E27FC236}">
                <a16:creationId xmlns:a16="http://schemas.microsoft.com/office/drawing/2014/main" id="{4B5A42A1-EE92-4914-BE06-EEC6B2A19BDF}"/>
              </a:ext>
            </a:extLst>
          </p:cNvPr>
          <p:cNvSpPr txBox="1">
            <a:spLocks/>
          </p:cNvSpPr>
          <p:nvPr/>
        </p:nvSpPr>
        <p:spPr>
          <a:xfrm>
            <a:off x="1871133" y="3789363"/>
            <a:ext cx="9611784" cy="576262"/>
          </a:xfrm>
          <a:prstGeom prst="rect">
            <a:avLst/>
          </a:prstGeom>
        </p:spPr>
        <p:txBody>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fontAlgn="auto">
              <a:spcBef>
                <a:spcPct val="20000"/>
              </a:spcBef>
              <a:spcAft>
                <a:spcPts val="0"/>
              </a:spcAft>
              <a:buFont typeface="Arial" pitchFamily="34" charset="0"/>
              <a:buNone/>
              <a:defRPr/>
            </a:pPr>
            <a:r>
              <a:rPr lang="cs-CZ" sz="2600"/>
              <a:t>MINISTERSTVO PRO MÍSTNÍ ROZVOJ ČR</a:t>
            </a:r>
          </a:p>
        </p:txBody>
      </p:sp>
      <p:pic>
        <p:nvPicPr>
          <p:cNvPr id="10" name="Obrázek 7">
            <a:extLst>
              <a:ext uri="{FF2B5EF4-FFF2-40B4-BE49-F238E27FC236}">
                <a16:creationId xmlns:a16="http://schemas.microsoft.com/office/drawing/2014/main" id="{1D203E2E-8DD2-459D-BBAF-287A2216651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1800" y="692150"/>
            <a:ext cx="342053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odnadpis 2"/>
          <p:cNvSpPr>
            <a:spLocks noGrp="1"/>
          </p:cNvSpPr>
          <p:nvPr>
            <p:ph type="subTitle" idx="1"/>
          </p:nvPr>
        </p:nvSpPr>
        <p:spPr>
          <a:xfrm>
            <a:off x="1871531" y="4581128"/>
            <a:ext cx="9409045" cy="1800200"/>
          </a:xfrm>
          <a:prstGeom prst="rect">
            <a:avLst/>
          </a:prstGeom>
        </p:spPr>
        <p:txBody>
          <a:bodyPr>
            <a:noAutofit/>
          </a:bodyPr>
          <a:lstStyle>
            <a:lvl1pPr marL="0" indent="0" algn="l">
              <a:spcBef>
                <a:spcPts val="1000"/>
              </a:spcBef>
              <a:spcAft>
                <a:spcPts val="1000"/>
              </a:spcAft>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a:t>Kliknutím můžete upravit styl předlohy.</a:t>
            </a:r>
            <a:endParaRPr lang="cs-CZ" dirty="0"/>
          </a:p>
        </p:txBody>
      </p:sp>
      <p:sp>
        <p:nvSpPr>
          <p:cNvPr id="6" name="Nadpis 13"/>
          <p:cNvSpPr>
            <a:spLocks noGrp="1" noChangeAspect="1"/>
          </p:cNvSpPr>
          <p:nvPr>
            <p:ph type="title"/>
          </p:nvPr>
        </p:nvSpPr>
        <p:spPr>
          <a:xfrm>
            <a:off x="1871531" y="1988840"/>
            <a:ext cx="9710869" cy="1872208"/>
          </a:xfrm>
          <a:prstGeom prst="rect">
            <a:avLst/>
          </a:prstGeom>
        </p:spPr>
        <p:txBody>
          <a:bodyPr/>
          <a:lstStyle>
            <a:lvl1pPr algn="l">
              <a:defRPr b="1" baseline="0">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1446291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nitřní list s nadpisem">
    <p:spTree>
      <p:nvGrpSpPr>
        <p:cNvPr id="1" name=""/>
        <p:cNvGrpSpPr/>
        <p:nvPr/>
      </p:nvGrpSpPr>
      <p:grpSpPr>
        <a:xfrm>
          <a:off x="0" y="0"/>
          <a:ext cx="0" cy="0"/>
          <a:chOff x="0" y="0"/>
          <a:chExt cx="0" cy="0"/>
        </a:xfrm>
      </p:grpSpPr>
      <p:pic>
        <p:nvPicPr>
          <p:cNvPr id="4" name="Obrázek 9">
            <a:extLst>
              <a:ext uri="{FF2B5EF4-FFF2-40B4-BE49-F238E27FC236}">
                <a16:creationId xmlns:a16="http://schemas.microsoft.com/office/drawing/2014/main" id="{08111867-06D9-458E-86B2-86CDEF2CD0DA}"/>
              </a:ext>
            </a:extLst>
          </p:cNvPr>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bdélník 4">
            <a:extLst>
              <a:ext uri="{FF2B5EF4-FFF2-40B4-BE49-F238E27FC236}">
                <a16:creationId xmlns:a16="http://schemas.microsoft.com/office/drawing/2014/main" id="{A2E5E218-A8D1-4889-9120-2C2B826E828C}"/>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6" name="Obdélník 5">
            <a:extLst>
              <a:ext uri="{FF2B5EF4-FFF2-40B4-BE49-F238E27FC236}">
                <a16:creationId xmlns:a16="http://schemas.microsoft.com/office/drawing/2014/main" id="{BFC4202C-9CAD-4758-9CB3-9FB47312CCE7}"/>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7" name="Obrázek 3">
            <a:extLst>
              <a:ext uri="{FF2B5EF4-FFF2-40B4-BE49-F238E27FC236}">
                <a16:creationId xmlns:a16="http://schemas.microsoft.com/office/drawing/2014/main" id="{5A9F2823-0BC9-4FD2-B717-ADE7BEA443E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ástupný symbol pro obsah 2"/>
          <p:cNvSpPr>
            <a:spLocks noGrp="1"/>
          </p:cNvSpPr>
          <p:nvPr>
            <p:ph idx="1"/>
          </p:nvPr>
        </p:nvSpPr>
        <p:spPr>
          <a:xfrm>
            <a:off x="527381" y="2060848"/>
            <a:ext cx="11055019" cy="4392488"/>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Po kliknutí můžete upravovat styly textu v předloze.</a:t>
            </a:r>
          </a:p>
        </p:txBody>
      </p:sp>
      <p:sp>
        <p:nvSpPr>
          <p:cNvPr id="10" name="Nadpis 9"/>
          <p:cNvSpPr>
            <a:spLocks noGrp="1"/>
          </p:cNvSpPr>
          <p:nvPr>
            <p:ph type="title"/>
          </p:nvPr>
        </p:nvSpPr>
        <p:spPr>
          <a:xfrm>
            <a:off x="527381" y="1412776"/>
            <a:ext cx="11055019"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Tree>
    <p:extLst>
      <p:ext uri="{BB962C8B-B14F-4D97-AF65-F5344CB8AC3E}">
        <p14:creationId xmlns:p14="http://schemas.microsoft.com/office/powerpoint/2010/main" val="993075571"/>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Vnitřní list bez nadpisu">
    <p:spTree>
      <p:nvGrpSpPr>
        <p:cNvPr id="1" name=""/>
        <p:cNvGrpSpPr/>
        <p:nvPr/>
      </p:nvGrpSpPr>
      <p:grpSpPr>
        <a:xfrm>
          <a:off x="0" y="0"/>
          <a:ext cx="0" cy="0"/>
          <a:chOff x="0" y="0"/>
          <a:chExt cx="0" cy="0"/>
        </a:xfrm>
      </p:grpSpPr>
      <p:pic>
        <p:nvPicPr>
          <p:cNvPr id="3" name="Obrázek 9">
            <a:extLst>
              <a:ext uri="{FF2B5EF4-FFF2-40B4-BE49-F238E27FC236}">
                <a16:creationId xmlns:a16="http://schemas.microsoft.com/office/drawing/2014/main" id="{4EDF0E4B-8755-41E7-83F3-D09D2170C41E}"/>
              </a:ext>
            </a:extLst>
          </p:cNvPr>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bdélník 3">
            <a:extLst>
              <a:ext uri="{FF2B5EF4-FFF2-40B4-BE49-F238E27FC236}">
                <a16:creationId xmlns:a16="http://schemas.microsoft.com/office/drawing/2014/main" id="{B1B8A860-02AF-472A-B937-2ADCEDF7A99A}"/>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5" name="Obdélník 4">
            <a:extLst>
              <a:ext uri="{FF2B5EF4-FFF2-40B4-BE49-F238E27FC236}">
                <a16:creationId xmlns:a16="http://schemas.microsoft.com/office/drawing/2014/main" id="{5D942F07-2C5C-4D20-BFFF-A3A38AE88F85}"/>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6" name="Obrázek 2">
            <a:extLst>
              <a:ext uri="{FF2B5EF4-FFF2-40B4-BE49-F238E27FC236}">
                <a16:creationId xmlns:a16="http://schemas.microsoft.com/office/drawing/2014/main" id="{4B372D13-5081-4BC5-ABFA-56014AD60FC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ástupný symbol pro obsah 2"/>
          <p:cNvSpPr>
            <a:spLocks noGrp="1"/>
          </p:cNvSpPr>
          <p:nvPr>
            <p:ph idx="1"/>
          </p:nvPr>
        </p:nvSpPr>
        <p:spPr>
          <a:xfrm>
            <a:off x="527381" y="1484784"/>
            <a:ext cx="11055019" cy="4968552"/>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a:t>Po kliknutí můžete upravovat styly textu v předloze.</a:t>
            </a:r>
          </a:p>
        </p:txBody>
      </p:sp>
    </p:spTree>
    <p:extLst>
      <p:ext uri="{BB962C8B-B14F-4D97-AF65-F5344CB8AC3E}">
        <p14:creationId xmlns:p14="http://schemas.microsoft.com/office/powerpoint/2010/main" val="3520031487"/>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nitřní list s odrážkami">
    <p:spTree>
      <p:nvGrpSpPr>
        <p:cNvPr id="1" name=""/>
        <p:cNvGrpSpPr/>
        <p:nvPr/>
      </p:nvGrpSpPr>
      <p:grpSpPr>
        <a:xfrm>
          <a:off x="0" y="0"/>
          <a:ext cx="0" cy="0"/>
          <a:chOff x="0" y="0"/>
          <a:chExt cx="0" cy="0"/>
        </a:xfrm>
      </p:grpSpPr>
      <p:pic>
        <p:nvPicPr>
          <p:cNvPr id="5" name="Obrázek 9">
            <a:extLst>
              <a:ext uri="{FF2B5EF4-FFF2-40B4-BE49-F238E27FC236}">
                <a16:creationId xmlns:a16="http://schemas.microsoft.com/office/drawing/2014/main" id="{3424A7A5-54F1-4F59-90C0-42B0D14D2C43}"/>
              </a:ext>
            </a:extLst>
          </p:cNvPr>
          <p:cNvPicPr>
            <a:picLocks noChangeAspect="1"/>
          </p:cNvPicPr>
          <p:nvPr/>
        </p:nvPicPr>
        <p:blipFill>
          <a:blip r:embed="rId3">
            <a:extLst>
              <a:ext uri="{28A0092B-C50C-407E-A947-70E740481C1C}">
                <a14:useLocalDpi xmlns:a14="http://schemas.microsoft.com/office/drawing/2010/main" val="0"/>
              </a:ext>
            </a:extLst>
          </a:blip>
          <a:srcRect l="17007" b="8623"/>
          <a:stretch>
            <a:fillRect/>
          </a:stretch>
        </p:blipFill>
        <p:spPr bwMode="auto">
          <a:xfrm>
            <a:off x="1" y="1989138"/>
            <a:ext cx="10545233" cy="486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bdélník 5">
            <a:extLst>
              <a:ext uri="{FF2B5EF4-FFF2-40B4-BE49-F238E27FC236}">
                <a16:creationId xmlns:a16="http://schemas.microsoft.com/office/drawing/2014/main" id="{040F1546-A1CA-40BE-939B-69491881AA25}"/>
              </a:ext>
            </a:extLst>
          </p:cNvPr>
          <p:cNvSpPr>
            <a:spLocks noChangeAspect="1"/>
          </p:cNvSpPr>
          <p:nvPr/>
        </p:nvSpPr>
        <p:spPr>
          <a:xfrm>
            <a:off x="0" y="0"/>
            <a:ext cx="12192000" cy="260350"/>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sp>
        <p:nvSpPr>
          <p:cNvPr id="7" name="Obdélník 6">
            <a:extLst>
              <a:ext uri="{FF2B5EF4-FFF2-40B4-BE49-F238E27FC236}">
                <a16:creationId xmlns:a16="http://schemas.microsoft.com/office/drawing/2014/main" id="{3482916E-8B4F-4574-87C6-DD8E36DB5661}"/>
              </a:ext>
            </a:extLst>
          </p:cNvPr>
          <p:cNvSpPr/>
          <p:nvPr/>
        </p:nvSpPr>
        <p:spPr>
          <a:xfrm>
            <a:off x="0" y="260649"/>
            <a:ext cx="12192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cs-CZ">
              <a:noFill/>
            </a:endParaRPr>
          </a:p>
        </p:txBody>
      </p:sp>
      <p:pic>
        <p:nvPicPr>
          <p:cNvPr id="8" name="Obrázek 4">
            <a:extLst>
              <a:ext uri="{FF2B5EF4-FFF2-40B4-BE49-F238E27FC236}">
                <a16:creationId xmlns:a16="http://schemas.microsoft.com/office/drawing/2014/main" id="{68E308D3-05F3-47F8-ABCD-7EAF9235278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24418" y="620713"/>
            <a:ext cx="2688167" cy="44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Nadpis 9"/>
          <p:cNvSpPr>
            <a:spLocks noGrp="1"/>
          </p:cNvSpPr>
          <p:nvPr>
            <p:ph type="title"/>
          </p:nvPr>
        </p:nvSpPr>
        <p:spPr>
          <a:xfrm>
            <a:off x="527381" y="1412776"/>
            <a:ext cx="11055019"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a:t>Kliknutím lze upravit styl.</a:t>
            </a:r>
            <a:endParaRPr lang="cs-CZ" dirty="0"/>
          </a:p>
        </p:txBody>
      </p:sp>
      <p:sp>
        <p:nvSpPr>
          <p:cNvPr id="4" name="Zástupný symbol pro obsah 2"/>
          <p:cNvSpPr>
            <a:spLocks noGrp="1"/>
          </p:cNvSpPr>
          <p:nvPr>
            <p:ph idx="10"/>
          </p:nvPr>
        </p:nvSpPr>
        <p:spPr>
          <a:xfrm>
            <a:off x="623392" y="2060849"/>
            <a:ext cx="10972800" cy="4392488"/>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Tree>
    <p:extLst>
      <p:ext uri="{BB962C8B-B14F-4D97-AF65-F5344CB8AC3E}">
        <p14:creationId xmlns:p14="http://schemas.microsoft.com/office/powerpoint/2010/main" val="1569748427"/>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Nadpis a obsah" type="obj">
  <p:cSld name="Nadpis a obsah">
    <p:spTree>
      <p:nvGrpSpPr>
        <p:cNvPr id="1" name="Shape 17"/>
        <p:cNvGrpSpPr/>
        <p:nvPr/>
      </p:nvGrpSpPr>
      <p:grpSpPr>
        <a:xfrm>
          <a:off x="0" y="0"/>
          <a:ext cx="0" cy="0"/>
          <a:chOff x="0" y="0"/>
          <a:chExt cx="0" cy="0"/>
        </a:xfrm>
      </p:grpSpPr>
      <p:sp>
        <p:nvSpPr>
          <p:cNvPr id="18" name="Google Shape;18;p15"/>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20" name="Google Shape;20;p15"/>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5"/>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15"/>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900" b="0" i="0" u="none" strike="noStrike" cap="none">
                <a:solidFill>
                  <a:srgbClr val="888888"/>
                </a:solidFill>
                <a:latin typeface="Calibri"/>
                <a:ea typeface="Calibri"/>
                <a:cs typeface="Calibri"/>
                <a:sym typeface="Calibri"/>
              </a:defRPr>
            </a:lvl9pPr>
          </a:lstStyle>
          <a:p>
            <a:fld id="{00000000-1234-1234-1234-123412341234}" type="slidenum">
              <a:rPr lang="cs-CZ" smtClean="0"/>
              <a:pPr/>
              <a:t>‹#›</a:t>
            </a:fld>
            <a:endParaRPr lang="cs-CZ"/>
          </a:p>
        </p:txBody>
      </p:sp>
    </p:spTree>
    <p:extLst>
      <p:ext uri="{BB962C8B-B14F-4D97-AF65-F5344CB8AC3E}">
        <p14:creationId xmlns:p14="http://schemas.microsoft.com/office/powerpoint/2010/main" val="46641739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3.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25" name="Rectangle 9">
            <a:extLst>
              <a:ext uri="{FF2B5EF4-FFF2-40B4-BE49-F238E27FC236}">
                <a16:creationId xmlns:a16="http://schemas.microsoft.com/office/drawing/2014/main" id="{0EB3E445-FAC9-4A38-A740-7F75AC15C8FA}"/>
              </a:ext>
            </a:extLst>
          </p:cNvPr>
          <p:cNvSpPr>
            <a:spLocks noGrp="1" noChangeArrowheads="1"/>
          </p:cNvSpPr>
          <p:nvPr>
            <p:ph type="title"/>
          </p:nvPr>
        </p:nvSpPr>
        <p:spPr bwMode="auto">
          <a:xfrm>
            <a:off x="1871133" y="1916113"/>
            <a:ext cx="9696451"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cs-CZ"/>
              <a:t>Klepnutím lze upravit styl předlohy nadpisů.</a:t>
            </a:r>
          </a:p>
        </p:txBody>
      </p:sp>
      <p:sp>
        <p:nvSpPr>
          <p:cNvPr id="9226" name="Rectangle 10">
            <a:extLst>
              <a:ext uri="{FF2B5EF4-FFF2-40B4-BE49-F238E27FC236}">
                <a16:creationId xmlns:a16="http://schemas.microsoft.com/office/drawing/2014/main" id="{BA7FCCFC-4128-4F4F-8A36-513BD1F5E044}"/>
              </a:ext>
            </a:extLst>
          </p:cNvPr>
          <p:cNvSpPr>
            <a:spLocks noGrp="1" noChangeArrowheads="1"/>
          </p:cNvSpPr>
          <p:nvPr>
            <p:ph type="body" idx="1"/>
          </p:nvPr>
        </p:nvSpPr>
        <p:spPr bwMode="auto">
          <a:xfrm>
            <a:off x="1871133" y="4581526"/>
            <a:ext cx="96012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endParaRPr lang="en-US" altLang="cs-CZ"/>
          </a:p>
        </p:txBody>
      </p:sp>
    </p:spTree>
    <p:extLst>
      <p:ext uri="{BB962C8B-B14F-4D97-AF65-F5344CB8AC3E}">
        <p14:creationId xmlns:p14="http://schemas.microsoft.com/office/powerpoint/2010/main" val="393080814"/>
      </p:ext>
    </p:extLst>
  </p:cSld>
  <p:clrMap bg1="lt1" tx1="dk1" bg2="lt2" tx2="dk2" accent1="accent1" accent2="accent2" accent3="accent3" accent4="accent4" accent5="accent5" accent6="accent6" hlink="hlink" folHlink="folHlink"/>
  <p:sldLayoutIdLst>
    <p:sldLayoutId id="2147483669" r:id="rId1"/>
    <p:sldLayoutId id="2147483667" r:id="rId2"/>
    <p:sldLayoutId id="2147483668" r:id="rId3"/>
    <p:sldLayoutId id="2147483666" r:id="rId4"/>
  </p:sldLayoutIdLst>
  <p:hf sldNum="0" hdr="0" ftr="0" dt="0"/>
  <p:txStyles>
    <p:titleStyle>
      <a:lvl1pPr algn="l" rtl="0" eaLnBrk="1" fontAlgn="base" hangingPunct="1">
        <a:spcBef>
          <a:spcPct val="0"/>
        </a:spcBef>
        <a:spcAft>
          <a:spcPct val="0"/>
        </a:spcAft>
        <a:defRPr sz="4400" b="1" kern="1200">
          <a:solidFill>
            <a:srgbClr val="000099"/>
          </a:solidFill>
          <a:latin typeface="+mj-lt"/>
          <a:ea typeface="+mj-ea"/>
          <a:cs typeface="+mj-cs"/>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25" name="Rectangle 9">
            <a:extLst>
              <a:ext uri="{FF2B5EF4-FFF2-40B4-BE49-F238E27FC236}">
                <a16:creationId xmlns:a16="http://schemas.microsoft.com/office/drawing/2014/main" id="{0EB3E445-FAC9-4A38-A740-7F75AC15C8FA}"/>
              </a:ext>
            </a:extLst>
          </p:cNvPr>
          <p:cNvSpPr>
            <a:spLocks noGrp="1" noChangeArrowheads="1"/>
          </p:cNvSpPr>
          <p:nvPr>
            <p:ph type="title"/>
          </p:nvPr>
        </p:nvSpPr>
        <p:spPr bwMode="auto">
          <a:xfrm>
            <a:off x="1871133" y="1916113"/>
            <a:ext cx="9696451"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cs-CZ"/>
              <a:t>Klepnutím lze upravit styl předlohy nadpisů.</a:t>
            </a:r>
          </a:p>
        </p:txBody>
      </p:sp>
      <p:sp>
        <p:nvSpPr>
          <p:cNvPr id="9226" name="Rectangle 10">
            <a:extLst>
              <a:ext uri="{FF2B5EF4-FFF2-40B4-BE49-F238E27FC236}">
                <a16:creationId xmlns:a16="http://schemas.microsoft.com/office/drawing/2014/main" id="{BA7FCCFC-4128-4F4F-8A36-513BD1F5E044}"/>
              </a:ext>
            </a:extLst>
          </p:cNvPr>
          <p:cNvSpPr>
            <a:spLocks noGrp="1" noChangeArrowheads="1"/>
          </p:cNvSpPr>
          <p:nvPr>
            <p:ph type="body" idx="1"/>
          </p:nvPr>
        </p:nvSpPr>
        <p:spPr bwMode="auto">
          <a:xfrm>
            <a:off x="1871133" y="4581526"/>
            <a:ext cx="96012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endParaRPr lang="en-US" altLang="cs-CZ"/>
          </a:p>
        </p:txBody>
      </p:sp>
    </p:spTree>
    <p:extLst>
      <p:ext uri="{BB962C8B-B14F-4D97-AF65-F5344CB8AC3E}">
        <p14:creationId xmlns:p14="http://schemas.microsoft.com/office/powerpoint/2010/main" val="42460328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hf sldNum="0" hdr="0" ftr="0" dt="0"/>
  <p:txStyles>
    <p:titleStyle>
      <a:lvl1pPr algn="l" rtl="0" eaLnBrk="1" fontAlgn="base" hangingPunct="1">
        <a:spcBef>
          <a:spcPct val="0"/>
        </a:spcBef>
        <a:spcAft>
          <a:spcPct val="0"/>
        </a:spcAft>
        <a:defRPr sz="4400" b="1" kern="1200">
          <a:solidFill>
            <a:srgbClr val="000099"/>
          </a:solidFill>
          <a:latin typeface="+mj-lt"/>
          <a:ea typeface="+mj-ea"/>
          <a:cs typeface="+mj-cs"/>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225" name="Rectangle 9"/>
          <p:cNvSpPr>
            <a:spLocks noGrp="1" noChangeArrowheads="1"/>
          </p:cNvSpPr>
          <p:nvPr>
            <p:ph type="title"/>
          </p:nvPr>
        </p:nvSpPr>
        <p:spPr bwMode="auto">
          <a:xfrm>
            <a:off x="1871133" y="1916113"/>
            <a:ext cx="9696451"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en-US" altLang="cs-CZ"/>
              <a:t>Klepnutím lze upravit styl předlohy nadpisů.</a:t>
            </a:r>
          </a:p>
        </p:txBody>
      </p:sp>
      <p:sp>
        <p:nvSpPr>
          <p:cNvPr id="9226" name="Rectangle 10"/>
          <p:cNvSpPr>
            <a:spLocks noGrp="1" noChangeArrowheads="1"/>
          </p:cNvSpPr>
          <p:nvPr>
            <p:ph type="body" idx="1"/>
          </p:nvPr>
        </p:nvSpPr>
        <p:spPr bwMode="auto">
          <a:xfrm>
            <a:off x="1871133" y="4581526"/>
            <a:ext cx="960120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endParaRPr lang="en-US" altLang="cs-CZ"/>
          </a:p>
        </p:txBody>
      </p:sp>
    </p:spTree>
    <p:extLst>
      <p:ext uri="{BB962C8B-B14F-4D97-AF65-F5344CB8AC3E}">
        <p14:creationId xmlns:p14="http://schemas.microsoft.com/office/powerpoint/2010/main" val="1794255898"/>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Lst>
  <p:hf sldNum="0" hdr="0" ftr="0" dt="0"/>
  <p:txStyles>
    <p:titleStyle>
      <a:lvl1pPr algn="l" rtl="0" eaLnBrk="1" fontAlgn="base" hangingPunct="1">
        <a:spcBef>
          <a:spcPct val="0"/>
        </a:spcBef>
        <a:spcAft>
          <a:spcPct val="0"/>
        </a:spcAft>
        <a:defRPr sz="4400" b="1" kern="1200">
          <a:solidFill>
            <a:srgbClr val="000099"/>
          </a:solidFill>
          <a:latin typeface="+mj-lt"/>
          <a:ea typeface="+mj-ea"/>
          <a:cs typeface="+mj-cs"/>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p:titleStyle>
    <p:body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hyperlink" Target="mailto:vit.lesak@mmr.cz"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1127448" y="2420888"/>
            <a:ext cx="8762528" cy="504056"/>
          </a:xfrm>
        </p:spPr>
        <p:txBody>
          <a:bodyPr/>
          <a:lstStyle/>
          <a:p>
            <a:pPr algn="ctr"/>
            <a:r>
              <a:rPr lang="cs-CZ" sz="4400" dirty="0"/>
              <a:t>Investiční podpora dostupného bydlení 2023 - 2026</a:t>
            </a:r>
            <a:br>
              <a:rPr lang="cs-CZ" sz="4400" dirty="0"/>
            </a:br>
            <a:br>
              <a:rPr lang="cs-CZ" sz="4400" dirty="0"/>
            </a:br>
            <a:br>
              <a:rPr lang="cs-CZ" altLang="cs-CZ" sz="3600" dirty="0"/>
            </a:br>
            <a:br>
              <a:rPr lang="cs-CZ" altLang="cs-CZ" sz="3600" dirty="0"/>
            </a:br>
            <a:r>
              <a:rPr lang="cs-CZ" sz="2000" dirty="0">
                <a:latin typeface="Arial" panose="020B0604020202020204" pitchFamily="34" charset="0"/>
                <a:ea typeface="Roboto Condensed" panose="02000000000000000000" pitchFamily="2" charset="0"/>
                <a:cs typeface="Arial" panose="020B0604020202020204" pitchFamily="34" charset="0"/>
              </a:rPr>
              <a:t>Ministerstvo pro místní rozvoj</a:t>
            </a:r>
            <a:br>
              <a:rPr lang="cs-CZ" sz="2000" dirty="0">
                <a:latin typeface="Arial" panose="020B0604020202020204" pitchFamily="34" charset="0"/>
                <a:ea typeface="Roboto Condensed" panose="02000000000000000000" pitchFamily="2" charset="0"/>
                <a:cs typeface="Arial" panose="020B0604020202020204" pitchFamily="34" charset="0"/>
              </a:rPr>
            </a:br>
            <a:br>
              <a:rPr lang="en-US" altLang="cs-CZ" sz="3600" dirty="0"/>
            </a:br>
            <a:endParaRPr lang="cs-CZ" sz="3600" dirty="0"/>
          </a:p>
        </p:txBody>
      </p:sp>
    </p:spTree>
    <p:extLst>
      <p:ext uri="{BB962C8B-B14F-4D97-AF65-F5344CB8AC3E}">
        <p14:creationId xmlns:p14="http://schemas.microsoft.com/office/powerpoint/2010/main" val="14651364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Shape 1"/>
          <p:cNvSpPr txBox="1"/>
          <p:nvPr/>
        </p:nvSpPr>
        <p:spPr>
          <a:xfrm>
            <a:off x="5303912" y="548681"/>
            <a:ext cx="4937720" cy="878953"/>
          </a:xfrm>
          <a:prstGeom prst="rect">
            <a:avLst/>
          </a:prstGeom>
          <a:noFill/>
          <a:ln>
            <a:noFill/>
          </a:ln>
        </p:spPr>
        <p:txBody>
          <a:bodyPr>
            <a:noAutofit/>
          </a:bodyPr>
          <a:lstStyle/>
          <a:p>
            <a:r>
              <a:rPr lang="cs-CZ" sz="2700" b="1" spc="-1" dirty="0">
                <a:solidFill>
                  <a:srgbClr val="000099"/>
                </a:solidFill>
                <a:latin typeface="Arial"/>
              </a:rPr>
              <a:t>ABKA</a:t>
            </a:r>
            <a:endParaRPr lang="cs-CZ" sz="2700" spc="-1" dirty="0">
              <a:solidFill>
                <a:srgbClr val="000000"/>
              </a:solidFill>
              <a:latin typeface="Arial"/>
            </a:endParaRPr>
          </a:p>
        </p:txBody>
      </p:sp>
      <p:sp>
        <p:nvSpPr>
          <p:cNvPr id="4" name="Zástupný symbol pro obsah 2">
            <a:extLst>
              <a:ext uri="{FF2B5EF4-FFF2-40B4-BE49-F238E27FC236}">
                <a16:creationId xmlns:a16="http://schemas.microsoft.com/office/drawing/2014/main" id="{D50A08EE-AB4E-31D6-EB8B-85AA348FF159}"/>
              </a:ext>
            </a:extLst>
          </p:cNvPr>
          <p:cNvSpPr txBox="1">
            <a:spLocks/>
          </p:cNvSpPr>
          <p:nvPr/>
        </p:nvSpPr>
        <p:spPr bwMode="auto">
          <a:xfrm>
            <a:off x="1847528" y="2780928"/>
            <a:ext cx="8291264"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342900" indent="-342900" algn="l" rtl="0" eaLnBrk="1" fontAlgn="base" hangingPunct="1">
              <a:spcBef>
                <a:spcPct val="20000"/>
              </a:spcBef>
              <a:spcAft>
                <a:spcPct val="0"/>
              </a:spcAft>
              <a:buClr>
                <a:schemeClr val="accent1"/>
              </a:buClr>
              <a:buFont typeface="Wingdings" pitchFamily="2" charset="2"/>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Clr>
                <a:schemeClr val="accent1"/>
              </a:buClr>
              <a:buFont typeface="Wingdings" pitchFamily="2" charset="2"/>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Clr>
                <a:schemeClr val="accent1"/>
              </a:buClr>
              <a:buFont typeface="Wingdings" pitchFamily="2" charset="2"/>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Clr>
                <a:schemeClr val="accent1"/>
              </a:buClr>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000099"/>
              </a:buClr>
              <a:buNone/>
            </a:pPr>
            <a:endParaRPr lang="cs-CZ" sz="2000" b="1" u="sng" dirty="0">
              <a:solidFill>
                <a:srgbClr val="000000"/>
              </a:solidFill>
              <a:latin typeface="Arial"/>
            </a:endParaRPr>
          </a:p>
          <a:p>
            <a:pPr marL="0" indent="0">
              <a:buClr>
                <a:srgbClr val="000099"/>
              </a:buClr>
              <a:buNone/>
            </a:pPr>
            <a:endParaRPr lang="cs-CZ" sz="2000" dirty="0">
              <a:solidFill>
                <a:srgbClr val="000000"/>
              </a:solidFill>
              <a:latin typeface="Arial"/>
            </a:endParaRPr>
          </a:p>
          <a:p>
            <a:pPr marL="0" indent="0">
              <a:buClr>
                <a:srgbClr val="000099"/>
              </a:buClr>
              <a:buNone/>
            </a:pPr>
            <a:endParaRPr lang="cs-CZ" sz="2000" b="1" dirty="0">
              <a:solidFill>
                <a:srgbClr val="000000"/>
              </a:solidFill>
              <a:latin typeface="Arial"/>
            </a:endParaRPr>
          </a:p>
          <a:p>
            <a:pPr>
              <a:buClr>
                <a:srgbClr val="000099"/>
              </a:buClr>
            </a:pPr>
            <a:endParaRPr lang="cs-CZ" sz="2000" b="1" dirty="0">
              <a:solidFill>
                <a:srgbClr val="000000"/>
              </a:solidFill>
              <a:latin typeface="Arial"/>
            </a:endParaRPr>
          </a:p>
          <a:p>
            <a:pPr>
              <a:buClr>
                <a:srgbClr val="000099"/>
              </a:buClr>
            </a:pPr>
            <a:endParaRPr lang="cs-CZ" sz="2000" b="1" dirty="0">
              <a:solidFill>
                <a:srgbClr val="000000"/>
              </a:solidFill>
              <a:latin typeface="Arial"/>
            </a:endParaRPr>
          </a:p>
          <a:p>
            <a:pPr>
              <a:buClr>
                <a:srgbClr val="000099"/>
              </a:buClr>
            </a:pPr>
            <a:endParaRPr lang="cs-CZ" sz="2000" b="1" dirty="0">
              <a:solidFill>
                <a:srgbClr val="000000"/>
              </a:solidFill>
              <a:latin typeface="Arial"/>
            </a:endParaRPr>
          </a:p>
          <a:p>
            <a:pPr>
              <a:buClr>
                <a:srgbClr val="000099"/>
              </a:buClr>
            </a:pPr>
            <a:endParaRPr lang="cs-CZ" sz="2000" b="1" dirty="0">
              <a:solidFill>
                <a:srgbClr val="000000"/>
              </a:solidFill>
              <a:latin typeface="Arial"/>
            </a:endParaRPr>
          </a:p>
          <a:p>
            <a:pPr>
              <a:buClr>
                <a:srgbClr val="000099"/>
              </a:buClr>
            </a:pPr>
            <a:endParaRPr lang="cs-CZ" sz="2000" b="1" dirty="0">
              <a:solidFill>
                <a:srgbClr val="000000"/>
              </a:solidFill>
              <a:latin typeface="Arial"/>
            </a:endParaRPr>
          </a:p>
          <a:p>
            <a:pPr>
              <a:buClr>
                <a:srgbClr val="000099"/>
              </a:buClr>
              <a:buFont typeface="Wingdings" panose="05000000000000000000" pitchFamily="2" charset="2"/>
              <a:buChar char="ü"/>
            </a:pPr>
            <a:r>
              <a:rPr lang="cs-CZ" sz="2000" dirty="0">
                <a:solidFill>
                  <a:srgbClr val="000000"/>
                </a:solidFill>
                <a:latin typeface="Arial"/>
              </a:rPr>
              <a:t>Zájem o </a:t>
            </a:r>
            <a:r>
              <a:rPr lang="cs-CZ" sz="2000" b="1" u="sng" dirty="0">
                <a:solidFill>
                  <a:srgbClr val="000000"/>
                </a:solidFill>
                <a:latin typeface="Arial"/>
              </a:rPr>
              <a:t>nákup nemovitostí </a:t>
            </a:r>
            <a:r>
              <a:rPr lang="cs-CZ" sz="2000" dirty="0">
                <a:solidFill>
                  <a:srgbClr val="000000"/>
                </a:solidFill>
                <a:latin typeface="Arial"/>
              </a:rPr>
              <a:t>v jednotkách potvrzen – především za účelem </a:t>
            </a:r>
            <a:r>
              <a:rPr lang="cs-CZ" sz="2000" u="sng" dirty="0">
                <a:solidFill>
                  <a:srgbClr val="000000"/>
                </a:solidFill>
                <a:latin typeface="Arial"/>
              </a:rPr>
              <a:t>demolice/výstavby nájemního bydlení</a:t>
            </a:r>
          </a:p>
          <a:p>
            <a:pPr>
              <a:buClr>
                <a:srgbClr val="000099"/>
              </a:buClr>
              <a:buFont typeface="Wingdings" panose="05000000000000000000" pitchFamily="2" charset="2"/>
              <a:buChar char="ü"/>
            </a:pPr>
            <a:r>
              <a:rPr lang="cs-CZ" sz="2000" dirty="0">
                <a:solidFill>
                  <a:srgbClr val="000000"/>
                </a:solidFill>
                <a:latin typeface="Arial"/>
              </a:rPr>
              <a:t>Preference obce jako hlavního investora </a:t>
            </a:r>
            <a:r>
              <a:rPr lang="cs-CZ" sz="2000" b="1" u="sng" dirty="0">
                <a:solidFill>
                  <a:srgbClr val="000000"/>
                </a:solidFill>
                <a:latin typeface="Arial"/>
              </a:rPr>
              <a:t>potvrzena</a:t>
            </a:r>
            <a:r>
              <a:rPr lang="cs-CZ" sz="2000" b="1" dirty="0">
                <a:solidFill>
                  <a:srgbClr val="000000"/>
                </a:solidFill>
                <a:latin typeface="Arial"/>
              </a:rPr>
              <a:t> </a:t>
            </a:r>
          </a:p>
          <a:p>
            <a:pPr>
              <a:buClr>
                <a:srgbClr val="000099"/>
              </a:buClr>
              <a:buFont typeface="Wingdings" panose="05000000000000000000" pitchFamily="2" charset="2"/>
              <a:buChar char="ü"/>
            </a:pPr>
            <a:r>
              <a:rPr lang="cs-CZ" sz="2000" b="1" dirty="0">
                <a:solidFill>
                  <a:srgbClr val="000000"/>
                </a:solidFill>
                <a:latin typeface="Arial"/>
              </a:rPr>
              <a:t>Vytvoření společného podniku s developerem/NNO/církví: </a:t>
            </a:r>
            <a:r>
              <a:rPr lang="cs-CZ" sz="2000" dirty="0">
                <a:solidFill>
                  <a:srgbClr val="000000"/>
                </a:solidFill>
                <a:latin typeface="Arial"/>
              </a:rPr>
              <a:t>spíše NE (pokud ano, pak jedině, že bude mít obec majoritní podíl</a:t>
            </a:r>
          </a:p>
          <a:p>
            <a:pPr marL="0" indent="0">
              <a:buClr>
                <a:srgbClr val="000099"/>
              </a:buClr>
              <a:buNone/>
            </a:pPr>
            <a:endParaRPr lang="cs-CZ" sz="2000" dirty="0">
              <a:solidFill>
                <a:srgbClr val="000000"/>
              </a:solidFill>
              <a:latin typeface="Arial"/>
            </a:endParaRPr>
          </a:p>
          <a:p>
            <a:pPr marL="0" indent="0" algn="ctr">
              <a:buClr>
                <a:srgbClr val="000099"/>
              </a:buClr>
              <a:buNone/>
            </a:pPr>
            <a:r>
              <a:rPr lang="cs-CZ" sz="2000" i="1" dirty="0">
                <a:solidFill>
                  <a:srgbClr val="000000"/>
                </a:solidFill>
                <a:latin typeface="Arial"/>
              </a:rPr>
              <a:t>„Máme špatnou zkušenost, v minulosti vytvoření společného podniku v podobě Domova pro seniory. Developer posléze chtěla nemovitost prodat.“ </a:t>
            </a:r>
          </a:p>
        </p:txBody>
      </p:sp>
    </p:spTree>
    <p:extLst>
      <p:ext uri="{BB962C8B-B14F-4D97-AF65-F5344CB8AC3E}">
        <p14:creationId xmlns:p14="http://schemas.microsoft.com/office/powerpoint/2010/main" val="2295731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074271"/>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055440" y="542599"/>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r>
              <a:rPr lang="en-US" altLang="cs-CZ" sz="2400" dirty="0" err="1"/>
              <a:t>Podpora</a:t>
            </a:r>
            <a:r>
              <a:rPr lang="en-US" altLang="cs-CZ" sz="2400" dirty="0"/>
              <a:t> </a:t>
            </a:r>
            <a:r>
              <a:rPr lang="en-US" altLang="cs-CZ" sz="2400" dirty="0" err="1"/>
              <a:t>absorpční</a:t>
            </a:r>
            <a:r>
              <a:rPr lang="en-US" altLang="cs-CZ" sz="2400" dirty="0"/>
              <a:t> </a:t>
            </a:r>
            <a:r>
              <a:rPr lang="en-US" altLang="cs-CZ" sz="2400" dirty="0" err="1"/>
              <a:t>kapacity</a:t>
            </a:r>
            <a:endParaRPr lang="en-US" altLang="cs-CZ" sz="2400" dirty="0"/>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916832"/>
            <a:ext cx="10206094" cy="4146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Mapování projektové připravenosti – MMR</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Podpora PPP (NPO VI) - MF</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Regionální centra (NPO DB) – SFPI, MMR</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Notifikace dostupného bydlení – SFPI, MMR</a:t>
            </a:r>
          </a:p>
          <a:p>
            <a:pPr marL="342900" lvl="0" indent="-342900">
              <a:lnSpc>
                <a:spcPct val="107000"/>
              </a:lnSpc>
              <a:spcAft>
                <a:spcPts val="800"/>
              </a:spcAft>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Nové pojetí SOHZ sociální bydlení – MMR</a:t>
            </a:r>
          </a:p>
          <a:p>
            <a:pPr marL="342900" lvl="0" indent="-342900">
              <a:lnSpc>
                <a:spcPct val="107000"/>
              </a:lnSpc>
              <a:spcAft>
                <a:spcPts val="800"/>
              </a:spcAft>
              <a:buFont typeface="Symbol" panose="05050102010706020507" pitchFamily="18" charset="2"/>
              <a:buChar char=""/>
            </a:pPr>
            <a:r>
              <a:rPr lang="cs-CZ" sz="1800" dirty="0">
                <a:ea typeface="Calibri" panose="020F0502020204030204" pitchFamily="34" charset="0"/>
                <a:cs typeface="Times New Roman" panose="02020603050405020304" pitchFamily="18" charset="0"/>
              </a:rPr>
              <a:t>Spolupráce na přípravě převodů pozemků pro výstavbu - MF</a:t>
            </a:r>
          </a:p>
          <a:p>
            <a:pPr marL="342900" lvl="0" indent="-342900">
              <a:lnSpc>
                <a:spcPct val="107000"/>
              </a:lnSpc>
              <a:spcAft>
                <a:spcPts val="800"/>
              </a:spcAft>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Spolupráce na přípravě cenových </a:t>
            </a:r>
            <a:r>
              <a:rPr lang="cs-CZ" sz="1800" dirty="0">
                <a:ea typeface="Calibri" panose="020F0502020204030204" pitchFamily="34" charset="0"/>
                <a:cs typeface="Times New Roman" panose="02020603050405020304" pitchFamily="18" charset="0"/>
              </a:rPr>
              <a:t>map - MF</a:t>
            </a:r>
          </a:p>
          <a:p>
            <a:pPr marL="342900" lvl="0" indent="-342900">
              <a:lnSpc>
                <a:spcPct val="107000"/>
              </a:lnSpc>
              <a:spcAft>
                <a:spcPts val="800"/>
              </a:spcAft>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Spolupráce </a:t>
            </a:r>
            <a:r>
              <a:rPr lang="cs-CZ" sz="1800" dirty="0">
                <a:ea typeface="Calibri" panose="020F0502020204030204" pitchFamily="34" charset="0"/>
                <a:cs typeface="Times New Roman" panose="02020603050405020304" pitchFamily="18" charset="0"/>
              </a:rPr>
              <a:t>na změně legislativy nájemních vztahů - </a:t>
            </a:r>
            <a:r>
              <a:rPr lang="cs-CZ" sz="1800" dirty="0" err="1">
                <a:ea typeface="Calibri" panose="020F0502020204030204" pitchFamily="34" charset="0"/>
                <a:cs typeface="Times New Roman" panose="02020603050405020304" pitchFamily="18" charset="0"/>
              </a:rPr>
              <a:t>MSp</a:t>
            </a:r>
            <a:endParaRPr lang="cs-CZ" sz="1800" dirty="0">
              <a:effectLst/>
              <a:ea typeface="Calibri" panose="020F0502020204030204" pitchFamily="34" charset="0"/>
              <a:cs typeface="Times New Roman" panose="02020603050405020304" pitchFamily="18" charset="0"/>
            </a:endParaRPr>
          </a:p>
          <a:p>
            <a:pPr marL="0" indent="0" algn="just">
              <a:spcBef>
                <a:spcPts val="0"/>
              </a:spcBef>
              <a:spcAft>
                <a:spcPts val="0"/>
              </a:spcAft>
              <a:buClr>
                <a:schemeClr val="dk1"/>
              </a:buClr>
              <a:buSzPts val="2400"/>
            </a:pPr>
            <a:endParaRPr lang="cs-CZ" sz="1600" dirty="0"/>
          </a:p>
        </p:txBody>
      </p:sp>
    </p:spTree>
    <p:extLst>
      <p:ext uri="{BB962C8B-B14F-4D97-AF65-F5344CB8AC3E}">
        <p14:creationId xmlns:p14="http://schemas.microsoft.com/office/powerpoint/2010/main" val="4242083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074271"/>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127448" y="528153"/>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r>
              <a:rPr lang="cs-CZ" altLang="cs-CZ" sz="2400" dirty="0"/>
              <a:t>Přehled aktuální a plánované finanční podpory dostupného bydlení</a:t>
            </a:r>
            <a:endParaRPr lang="en-US" altLang="cs-CZ" sz="2400" dirty="0"/>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340402"/>
            <a:ext cx="10206094" cy="472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nSpc>
                <a:spcPct val="107000"/>
              </a:lnSpc>
            </a:pPr>
            <a:r>
              <a:rPr lang="cs-CZ" sz="2400" b="1" dirty="0">
                <a:solidFill>
                  <a:srgbClr val="000099"/>
                </a:solidFill>
                <a:latin typeface="Arial" pitchFamily="34" charset="0"/>
                <a:ea typeface="+mj-ea"/>
                <a:cs typeface="Arial" pitchFamily="34" charset="0"/>
              </a:rPr>
              <a:t>Aktuální</a:t>
            </a:r>
          </a:p>
          <a:p>
            <a:pPr marL="342900" lvl="0" indent="-342900">
              <a:lnSpc>
                <a:spcPct val="107000"/>
              </a:lnSpc>
              <a:buFont typeface="Symbol" panose="05050102010706020507" pitchFamily="18" charset="2"/>
              <a:buChar char=""/>
            </a:pPr>
            <a:r>
              <a:rPr lang="cs-CZ" sz="1800" dirty="0">
                <a:effectLst/>
                <a:latin typeface="+mj-lt"/>
                <a:ea typeface="Calibri" panose="020F0502020204030204" pitchFamily="34" charset="0"/>
                <a:cs typeface="Times New Roman" panose="02020603050405020304" pitchFamily="18" charset="0"/>
              </a:rPr>
              <a:t>IROP+, výzvy 25, 26, 38 (796 mil. MRR, 380 mil. PR, 358 mil. ITI)</a:t>
            </a:r>
          </a:p>
          <a:p>
            <a:pPr>
              <a:lnSpc>
                <a:spcPct val="107000"/>
              </a:lnSpc>
              <a:buFont typeface="Symbol" panose="05050102010706020507" pitchFamily="18" charset="2"/>
              <a:buChar char=""/>
            </a:pPr>
            <a:r>
              <a:rPr lang="cs-CZ" sz="1800" dirty="0">
                <a:latin typeface="+mj-lt"/>
                <a:ea typeface="Calibri" panose="020F0502020204030204" pitchFamily="34" charset="0"/>
                <a:cs typeface="Times New Roman" panose="02020603050405020304" pitchFamily="18" charset="0"/>
              </a:rPr>
              <a:t>Podpora nájemního bydlení s tržním nájemným (SFPI GBER)</a:t>
            </a:r>
          </a:p>
          <a:p>
            <a:pPr marL="0" indent="0">
              <a:lnSpc>
                <a:spcPct val="107000"/>
              </a:lnSpc>
              <a:buClr>
                <a:schemeClr val="dk1"/>
              </a:buClr>
              <a:buSzPct val="100000"/>
            </a:pPr>
            <a:r>
              <a:rPr lang="cs-CZ" sz="2400" b="1" dirty="0">
                <a:solidFill>
                  <a:srgbClr val="000099"/>
                </a:solidFill>
                <a:latin typeface="Arial" pitchFamily="34" charset="0"/>
                <a:ea typeface="+mj-ea"/>
                <a:cs typeface="Arial" pitchFamily="34" charset="0"/>
              </a:rPr>
              <a:t>Plánovaná</a:t>
            </a:r>
          </a:p>
          <a:p>
            <a:pPr>
              <a:lnSpc>
                <a:spcPct val="107000"/>
              </a:lnSpc>
              <a:buFont typeface="Symbol" panose="05050102010706020507" pitchFamily="18" charset="2"/>
              <a:buChar char=""/>
            </a:pPr>
            <a:r>
              <a:rPr lang="cs-CZ" sz="1800" dirty="0">
                <a:latin typeface="+mj-lt"/>
                <a:ea typeface="Calibri" panose="020F0502020204030204" pitchFamily="34" charset="0"/>
                <a:cs typeface="Times New Roman" panose="02020603050405020304" pitchFamily="18" charset="0"/>
              </a:rPr>
              <a:t>IROP+ nové výzvy na sociální bydlení</a:t>
            </a:r>
          </a:p>
          <a:p>
            <a:pPr marL="342900" lvl="0" indent="-342900">
              <a:lnSpc>
                <a:spcPct val="107000"/>
              </a:lnSpc>
              <a:buFont typeface="Symbol" panose="05050102010706020507" pitchFamily="18" charset="2"/>
              <a:buChar char=""/>
            </a:pPr>
            <a:r>
              <a:rPr lang="cs-CZ" sz="1800" dirty="0">
                <a:effectLst/>
                <a:latin typeface="+mj-lt"/>
                <a:ea typeface="Calibri" panose="020F0502020204030204" pitchFamily="34" charset="0"/>
                <a:cs typeface="Times New Roman" panose="02020603050405020304" pitchFamily="18" charset="0"/>
              </a:rPr>
              <a:t>Podpora dostupného nájemního bydlení SFPI (SR + NPO)</a:t>
            </a:r>
          </a:p>
          <a:p>
            <a:pPr>
              <a:lnSpc>
                <a:spcPct val="107000"/>
              </a:lnSpc>
              <a:buFont typeface="Symbol" panose="05050102010706020507" pitchFamily="18" charset="2"/>
              <a:buChar char=""/>
            </a:pPr>
            <a:r>
              <a:rPr lang="cs-CZ" sz="1800" dirty="0">
                <a:latin typeface="+mj-lt"/>
                <a:ea typeface="Calibri" panose="020F0502020204030204" pitchFamily="34" charset="0"/>
                <a:cs typeface="Times New Roman" panose="02020603050405020304" pitchFamily="18" charset="0"/>
              </a:rPr>
              <a:t>Podpora projektové přípravy (NPO komponenta VI)</a:t>
            </a:r>
          </a:p>
          <a:p>
            <a:pPr>
              <a:lnSpc>
                <a:spcPct val="107000"/>
              </a:lnSpc>
              <a:buFont typeface="Symbol" panose="05050102010706020507" pitchFamily="18" charset="2"/>
              <a:buChar char=""/>
            </a:pPr>
            <a:r>
              <a:rPr lang="cs-CZ" sz="1800" dirty="0">
                <a:latin typeface="+mj-lt"/>
                <a:ea typeface="Calibri" panose="020F0502020204030204" pitchFamily="34" charset="0"/>
                <a:cs typeface="Times New Roman" panose="02020603050405020304" pitchFamily="18" charset="0"/>
              </a:rPr>
              <a:t>MMR Ukrajina II (čekáme SR)</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endParaRPr lang="cs-CZ" sz="1800" dirty="0"/>
          </a:p>
          <a:p>
            <a:pPr marL="685800" lvl="1" algn="just">
              <a:spcBef>
                <a:spcPts val="0"/>
              </a:spcBef>
              <a:spcAft>
                <a:spcPts val="0"/>
              </a:spcAft>
              <a:buClr>
                <a:schemeClr val="dk1"/>
              </a:buClr>
              <a:buSzPts val="2400"/>
              <a:buFont typeface="Arial" panose="020B0604020202020204" pitchFamily="34" charset="0"/>
              <a:buChar char="•"/>
            </a:pPr>
            <a:endParaRPr lang="cs-CZ" sz="1400" dirty="0"/>
          </a:p>
          <a:p>
            <a:pPr marL="0" indent="0" algn="just">
              <a:spcBef>
                <a:spcPts val="0"/>
              </a:spcBef>
              <a:spcAft>
                <a:spcPts val="0"/>
              </a:spcAft>
              <a:buClr>
                <a:schemeClr val="dk1"/>
              </a:buClr>
              <a:buSzPts val="2400"/>
            </a:pPr>
            <a:endParaRPr lang="cs-CZ" sz="1600" dirty="0"/>
          </a:p>
        </p:txBody>
      </p:sp>
    </p:spTree>
    <p:extLst>
      <p:ext uri="{BB962C8B-B14F-4D97-AF65-F5344CB8AC3E}">
        <p14:creationId xmlns:p14="http://schemas.microsoft.com/office/powerpoint/2010/main" val="36250419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074271"/>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127448" y="509103"/>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r>
              <a:rPr lang="cs-CZ" altLang="cs-CZ" sz="2400" dirty="0"/>
              <a:t>IROP+ výzvy Sociální bydlení</a:t>
            </a:r>
            <a:endParaRPr lang="en-US" altLang="cs-CZ" sz="2400" dirty="0"/>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916832"/>
            <a:ext cx="10206094" cy="4146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1800" dirty="0"/>
              <a:t>Alokace celkem 2,5 mld do 2027, aktuálně 3 výzvy do 08/2023 (</a:t>
            </a:r>
            <a:r>
              <a:rPr lang="cs-CZ" sz="1800" dirty="0">
                <a:effectLst/>
                <a:latin typeface="+mj-lt"/>
                <a:ea typeface="Calibri" panose="020F0502020204030204" pitchFamily="34" charset="0"/>
                <a:cs typeface="Times New Roman" panose="02020603050405020304" pitchFamily="18" charset="0"/>
              </a:rPr>
              <a:t>25: 796 mil. MRR, 26: 380 mil. PR, 38: 358 mil. ITI)</a:t>
            </a:r>
            <a:r>
              <a:rPr lang="cs-CZ" sz="1800" dirty="0"/>
              <a:t>, nové výzvy 01/2024</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1800" dirty="0"/>
              <a:t>Cílová skupina: osoby v bytové nouzi, příjmový limit; způsobilé výdaje nákup, </a:t>
            </a:r>
            <a:r>
              <a:rPr lang="cs-CZ" sz="1800" dirty="0" err="1"/>
              <a:t>rekontrukce</a:t>
            </a:r>
            <a:r>
              <a:rPr lang="cs-CZ" sz="1800" dirty="0"/>
              <a:t>, výstavba, pozemek ad.; omezený počet sociálních bytů v BD</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1800" dirty="0"/>
              <a:t>Dotace 85 % !!!</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1800" dirty="0"/>
              <a:t>Režim podpory: SOHZ sociální bydlení </a:t>
            </a:r>
            <a:r>
              <a:rPr lang="cs-CZ" sz="1800" dirty="0">
                <a:sym typeface="Wingdings" panose="05000000000000000000" pitchFamily="2" charset="2"/>
              </a:rPr>
              <a:t> 20 let kontrola překompenzace</a:t>
            </a:r>
            <a:endParaRPr lang="cs-CZ" sz="1800" dirty="0"/>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1800" dirty="0"/>
              <a:t>Dřívější překážky čerpání – limity na výstavbu a nájem (nyní zvýšené), velmi úzká CS pro sociální bydlení (nyní i senioři), doba udržitelnosti 20 let (zůstává), veřejná podpora (finančně výhodnější podmínky pro SOHZ), nízká připravenost, nízké nájemné (84 Kč / m2, řešíme)</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1800" dirty="0"/>
              <a:t>Velká příležitost: absorpční kapacita obcí a NNO do roku 2027 okolo 11 mld Kč</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endParaRPr lang="cs-CZ" sz="1800" dirty="0"/>
          </a:p>
          <a:p>
            <a:pPr marL="685800" lvl="1" algn="just">
              <a:spcBef>
                <a:spcPts val="0"/>
              </a:spcBef>
              <a:spcAft>
                <a:spcPts val="0"/>
              </a:spcAft>
              <a:buClr>
                <a:schemeClr val="dk1"/>
              </a:buClr>
              <a:buSzPts val="2400"/>
              <a:buFont typeface="Arial" panose="020B0604020202020204" pitchFamily="34" charset="0"/>
              <a:buChar char="•"/>
            </a:pPr>
            <a:endParaRPr lang="cs-CZ" sz="1400" dirty="0"/>
          </a:p>
          <a:p>
            <a:pPr marL="0" indent="0" algn="just">
              <a:spcBef>
                <a:spcPts val="0"/>
              </a:spcBef>
              <a:spcAft>
                <a:spcPts val="0"/>
              </a:spcAft>
              <a:buClr>
                <a:schemeClr val="dk1"/>
              </a:buClr>
              <a:buSzPts val="2400"/>
            </a:pPr>
            <a:endParaRPr lang="cs-CZ" sz="1600" dirty="0"/>
          </a:p>
        </p:txBody>
      </p:sp>
    </p:spTree>
    <p:extLst>
      <p:ext uri="{BB962C8B-B14F-4D97-AF65-F5344CB8AC3E}">
        <p14:creationId xmlns:p14="http://schemas.microsoft.com/office/powerpoint/2010/main" val="717669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9BC8C60C-88E8-4A5C-B0F6-4B757E9F2B33}"/>
              </a:ext>
            </a:extLst>
          </p:cNvPr>
          <p:cNvSpPr>
            <a:spLocks noGrp="1"/>
          </p:cNvSpPr>
          <p:nvPr>
            <p:ph idx="1"/>
          </p:nvPr>
        </p:nvSpPr>
        <p:spPr>
          <a:xfrm>
            <a:off x="527381" y="1268760"/>
            <a:ext cx="11055019" cy="5184576"/>
          </a:xfrm>
        </p:spPr>
        <p:txBody>
          <a:bodyPr>
            <a:normAutofit fontScale="85000" lnSpcReduction="20000"/>
          </a:bodyPr>
          <a:lstStyle/>
          <a:p>
            <a:pPr>
              <a:lnSpc>
                <a:spcPct val="107000"/>
              </a:lnSpc>
              <a:spcAft>
                <a:spcPts val="800"/>
              </a:spcAft>
            </a:pPr>
            <a:r>
              <a:rPr lang="cs-CZ" sz="1800" b="1" dirty="0">
                <a:effectLst/>
                <a:latin typeface="Calibri" panose="020F0502020204030204" pitchFamily="34" charset="0"/>
                <a:ea typeface="Calibri" panose="020F0502020204030204" pitchFamily="34" charset="0"/>
                <a:cs typeface="Times New Roman" panose="02020603050405020304" pitchFamily="18" charset="0"/>
              </a:rPr>
              <a:t>Výsledek simulace a porovnání původního a nového modelu výpočtu překompenzace</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sz="1800" b="1" dirty="0">
                <a:effectLst/>
                <a:latin typeface="Calibri" panose="020F0502020204030204" pitchFamily="34" charset="0"/>
                <a:ea typeface="Calibri" panose="020F0502020204030204" pitchFamily="34" charset="0"/>
                <a:cs typeface="Times New Roman" panose="02020603050405020304" pitchFamily="18" charset="0"/>
              </a:rPr>
              <a:t>Projekt – dotace cca 15 mil. Kč, vlastní vklad (nemovitost a pozemek) cca dalších 15 mil. Kč</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sz="1800" dirty="0">
                <a:effectLst/>
                <a:latin typeface="Calibri" panose="020F0502020204030204" pitchFamily="34" charset="0"/>
                <a:ea typeface="Calibri" panose="020F0502020204030204" pitchFamily="34" charset="0"/>
                <a:cs typeface="Times New Roman" panose="02020603050405020304" pitchFamily="18" charset="0"/>
              </a:rPr>
              <a:t>- Město používá diskontní sazbu 1,13 %. Sazba v našem modelu je 8,32 % (aktuální základní sazba EU uvedená na https://sfpi.cz/zakladni-sazba-eu-pro-cr/ plus 100 bazických bodů. </a:t>
            </a:r>
          </a:p>
          <a:p>
            <a:pPr>
              <a:lnSpc>
                <a:spcPct val="107000"/>
              </a:lnSpc>
              <a:spcAft>
                <a:spcPts val="800"/>
              </a:spcAft>
            </a:pPr>
            <a:r>
              <a:rPr lang="cs-CZ" sz="1800" dirty="0">
                <a:effectLst/>
                <a:latin typeface="Calibri" panose="020F0502020204030204" pitchFamily="34" charset="0"/>
                <a:ea typeface="Calibri" panose="020F0502020204030204" pitchFamily="34" charset="0"/>
                <a:cs typeface="Times New Roman" panose="02020603050405020304" pitchFamily="18" charset="0"/>
              </a:rPr>
              <a:t>- Byly zahrnuty další dotace v letech 10, 15 a 20.</a:t>
            </a:r>
          </a:p>
          <a:p>
            <a:pPr>
              <a:lnSpc>
                <a:spcPct val="107000"/>
              </a:lnSpc>
              <a:spcAft>
                <a:spcPts val="800"/>
              </a:spcAft>
            </a:pPr>
            <a:r>
              <a:rPr lang="cs-CZ" sz="1800" dirty="0">
                <a:effectLst/>
                <a:latin typeface="Calibri" panose="020F0502020204030204" pitchFamily="34" charset="0"/>
                <a:ea typeface="Calibri" panose="020F0502020204030204" pitchFamily="34" charset="0"/>
                <a:cs typeface="Times New Roman" panose="02020603050405020304" pitchFamily="18" charset="0"/>
              </a:rPr>
              <a:t>- Současný model kontroluje, zda peněžní tok nepřevyšuje přiměřený užitek. Nekontroluje výši kompenzace, která není v modelu explicitně zahrnuta. Teoreticky by to mohlo vést k situaci, že by bylo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třeba vrátit nadměrnou kompenzaci nad výši kompenzace</a:t>
            </a:r>
            <a:r>
              <a:rPr lang="cs-CZ" sz="1800" dirty="0">
                <a:effectLst/>
                <a:latin typeface="Calibri" panose="020F0502020204030204" pitchFamily="34" charset="0"/>
                <a:ea typeface="Calibri" panose="020F0502020204030204" pitchFamily="34" charset="0"/>
                <a:cs typeface="Times New Roman" panose="02020603050405020304" pitchFamily="18" charset="0"/>
              </a:rPr>
              <a:t>. V našem novém modelu porovnáváme maximální povolenou kompenzaci (čisté náklady včetně přiměřeného zisku) se skutečnou kompenzací. Používáme průměrnou roční náhradu, protože náhrada musí pokrýt čisté náklady během celého období.</a:t>
            </a:r>
          </a:p>
          <a:p>
            <a:pPr>
              <a:lnSpc>
                <a:spcPct val="107000"/>
              </a:lnSpc>
              <a:spcAft>
                <a:spcPts val="800"/>
              </a:spcAft>
            </a:pPr>
            <a:r>
              <a:rPr lang="cs-CZ" sz="1800" dirty="0">
                <a:effectLst/>
                <a:latin typeface="Calibri" panose="020F0502020204030204" pitchFamily="34" charset="0"/>
                <a:ea typeface="Calibri" panose="020F0502020204030204" pitchFamily="34" charset="0"/>
                <a:cs typeface="Times New Roman" panose="02020603050405020304" pitchFamily="18" charset="0"/>
              </a:rPr>
              <a:t>- Současný model kontroluje čisté náklady za poslední tři roky. Nový model kontroluje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celkové kumulované částky každé tři roky</a:t>
            </a:r>
            <a:r>
              <a:rPr lang="cs-CZ" sz="18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cs-CZ" sz="1800" dirty="0">
                <a:effectLst/>
                <a:latin typeface="Calibri" panose="020F0502020204030204" pitchFamily="34" charset="0"/>
                <a:ea typeface="Calibri" panose="020F0502020204030204" pitchFamily="34" charset="0"/>
                <a:cs typeface="Times New Roman" panose="02020603050405020304" pitchFamily="18" charset="0"/>
              </a:rPr>
              <a:t>- Současný model nevykazuje žádnou nadměrnou kompenzaci v roce 3, ale vykazuje nadměrnou kompenzaci a splátky ve všech následujících kontrolních obdobích.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Nový model nevede k nadměrné kompenzaci ani k vrácení prostředků.</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cs-CZ" sz="1800" dirty="0">
                <a:effectLst/>
                <a:latin typeface="Calibri" panose="020F0502020204030204" pitchFamily="34" charset="0"/>
                <a:ea typeface="Calibri" panose="020F0502020204030204" pitchFamily="34" charset="0"/>
                <a:cs typeface="Times New Roman" panose="02020603050405020304" pitchFamily="18" charset="0"/>
              </a:rPr>
              <a:t>- Současný model vykazuje kladný obchodní případ s IRR 1,27 % s kompenzací a -/- 15 % bez kompenzace. Přestože celková "ztráta" (včetně přiměřeného zisku) projektu činí přibližně 15 milionů, je podle výpočtů třeba vrátit přibližně 7,35 milionu z celkových 15,6 milionu kompenzací. V konečném důsledku to znamená, že IRR s kompenzacemi včetně splátek je z velké části záporné. Na druhé straně nový model má IRR -/- 11 % s kompenzacemi a -/- 15 % bez nadměrných kompenzací a </a:t>
            </a:r>
            <a:r>
              <a:rPr lang="cs-CZ" sz="1800" b="1" dirty="0">
                <a:effectLst/>
                <a:latin typeface="Calibri" panose="020F0502020204030204" pitchFamily="34" charset="0"/>
                <a:ea typeface="Calibri" panose="020F0502020204030204" pitchFamily="34" charset="0"/>
                <a:cs typeface="Times New Roman" panose="02020603050405020304" pitchFamily="18" charset="0"/>
              </a:rPr>
              <a:t>bez splátek. Nabízí prostor pro dodatečnou kompenzaci bez rizika splácení.</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Nadpis 2">
            <a:extLst>
              <a:ext uri="{FF2B5EF4-FFF2-40B4-BE49-F238E27FC236}">
                <a16:creationId xmlns:a16="http://schemas.microsoft.com/office/drawing/2014/main" id="{65AB0B45-6F97-4B57-AF95-F0ECE4B43315}"/>
              </a:ext>
            </a:extLst>
          </p:cNvPr>
          <p:cNvSpPr>
            <a:spLocks noGrp="1"/>
          </p:cNvSpPr>
          <p:nvPr>
            <p:ph type="title"/>
          </p:nvPr>
        </p:nvSpPr>
        <p:spPr>
          <a:xfrm>
            <a:off x="3647728" y="548680"/>
            <a:ext cx="8174699" cy="504056"/>
          </a:xfrm>
        </p:spPr>
        <p:txBody>
          <a:bodyPr/>
          <a:lstStyle/>
          <a:p>
            <a:r>
              <a:rPr lang="cs-CZ" dirty="0"/>
              <a:t>Nový model překompenzace SOHZ</a:t>
            </a:r>
          </a:p>
        </p:txBody>
      </p:sp>
    </p:spTree>
    <p:extLst>
      <p:ext uri="{BB962C8B-B14F-4D97-AF65-F5344CB8AC3E}">
        <p14:creationId xmlns:p14="http://schemas.microsoft.com/office/powerpoint/2010/main" val="9892715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074271"/>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127448" y="528153"/>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altLang="cs-CZ" sz="2400" b="1" i="0" u="none" strike="noStrike" kern="1200" cap="none" spc="0" normalizeH="0" baseline="0" noProof="0" dirty="0">
                <a:ln>
                  <a:noFill/>
                </a:ln>
                <a:solidFill>
                  <a:srgbClr val="000099"/>
                </a:solidFill>
                <a:effectLst/>
                <a:uLnTx/>
                <a:uFillTx/>
                <a:latin typeface="Arial" pitchFamily="34" charset="0"/>
                <a:ea typeface="+mj-ea"/>
                <a:cs typeface="Arial" pitchFamily="34" charset="0"/>
              </a:rPr>
              <a:t>Podpora nájemního bydlení s tržním nájemným (SFPI GBER</a:t>
            </a:r>
            <a:r>
              <a:rPr lang="cs-CZ" altLang="cs-CZ" sz="2400" dirty="0"/>
              <a:t>)</a:t>
            </a:r>
            <a:endParaRPr kumimoji="0" lang="en-US" altLang="cs-CZ" sz="2400" b="1" i="0" u="none" strike="noStrike" kern="1200" cap="none" spc="0" normalizeH="0" baseline="0" noProof="0" dirty="0">
              <a:ln>
                <a:noFill/>
              </a:ln>
              <a:solidFill>
                <a:srgbClr val="000099"/>
              </a:solidFill>
              <a:effectLst/>
              <a:uLnTx/>
              <a:uFillTx/>
              <a:latin typeface="Arial" pitchFamily="34" charset="0"/>
              <a:ea typeface="+mj-ea"/>
              <a:cs typeface="Arial" pitchFamily="34" charset="0"/>
            </a:endParaRPr>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916832"/>
            <a:ext cx="10206094" cy="4146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marR="0" lvl="0" indent="-342900" algn="l" defTabSz="914400" rtl="0" eaLnBrk="1" fontAlgn="base" latinLnBrk="0" hangingPunct="1">
              <a:lnSpc>
                <a:spcPct val="107000"/>
              </a:lnSpc>
              <a:spcBef>
                <a:spcPct val="20000"/>
              </a:spcBef>
              <a:spcAft>
                <a:spcPct val="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Alokace 800 mil. Kč, vyhlášení 04/2023</a:t>
            </a:r>
          </a:p>
          <a:p>
            <a:pPr marL="342900" marR="0" lvl="0" indent="-342900" algn="l" defTabSz="914400" rtl="0" eaLnBrk="1" fontAlgn="base" latinLnBrk="0" hangingPunct="1">
              <a:lnSpc>
                <a:spcPct val="107000"/>
              </a:lnSpc>
              <a:spcBef>
                <a:spcPct val="20000"/>
              </a:spcBef>
              <a:spcAft>
                <a:spcPct val="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Nájemní byty pro všechny osoby bez vlastního bydlení za </a:t>
            </a:r>
            <a:r>
              <a:rPr kumimoji="0" lang="cs-CZ" sz="1800" b="1"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tržní nájemné</a:t>
            </a: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 kombinace dotace a úvěru, žadateli jsou jakékoliv PO. Udržitelnost 20 let.</a:t>
            </a:r>
          </a:p>
          <a:p>
            <a:pPr marL="342900" marR="0" lvl="0" indent="-342900" algn="l" defTabSz="914400" rtl="0" eaLnBrk="1" fontAlgn="base" latinLnBrk="0" hangingPunct="1">
              <a:lnSpc>
                <a:spcPct val="107000"/>
              </a:lnSpc>
              <a:spcBef>
                <a:spcPct val="20000"/>
              </a:spcBef>
              <a:spcAft>
                <a:spcPct val="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Způsobilé výdaje: Výstavba, rekonstrukce; ne pozemek, ne zpětně (motivační účinek)</a:t>
            </a:r>
          </a:p>
          <a:p>
            <a:pPr marL="342900" marR="0" lvl="0" indent="-342900" algn="l" defTabSz="914400" rtl="0" eaLnBrk="1" fontAlgn="base" latinLnBrk="0" hangingPunct="1">
              <a:lnSpc>
                <a:spcPct val="107000"/>
              </a:lnSpc>
              <a:spcBef>
                <a:spcPct val="20000"/>
              </a:spcBef>
              <a:spcAft>
                <a:spcPct val="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Dotace až 25 % + úvěr (zvýhodněný) = až 90 %</a:t>
            </a:r>
          </a:p>
          <a:p>
            <a:pPr marL="342900" marR="0" lvl="0" indent="-342900" algn="l" defTabSz="914400" rtl="0" eaLnBrk="1" fontAlgn="base" latinLnBrk="0" hangingPunct="1">
              <a:lnSpc>
                <a:spcPct val="107000"/>
              </a:lnSpc>
              <a:spcBef>
                <a:spcPct val="20000"/>
              </a:spcBef>
              <a:spcAft>
                <a:spcPct val="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V případě, že příjemce není obec, musí min. </a:t>
            </a:r>
            <a:r>
              <a:rPr kumimoji="0" lang="cs-CZ"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rPr>
              <a:t>2 </a:t>
            </a: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 bytů obsadit ve spolupráci s obcí</a:t>
            </a:r>
          </a:p>
          <a:p>
            <a:pPr marL="342900" marR="0" lvl="0" indent="-342900" algn="l" defTabSz="914400" rtl="0" eaLnBrk="1" fontAlgn="base" latinLnBrk="0" hangingPunct="1">
              <a:lnSpc>
                <a:spcPct val="107000"/>
              </a:lnSpc>
              <a:spcBef>
                <a:spcPct val="20000"/>
              </a:spcBef>
              <a:spcAft>
                <a:spcPct val="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Režim podpory: Bloková výjimka (GBER), čl. 56: místní infrastruktura; finanční mezera ex ante</a:t>
            </a:r>
          </a:p>
          <a:p>
            <a:pPr marL="342900" marR="0" lvl="0" indent="-342900" algn="l" defTabSz="914400" rtl="0" eaLnBrk="1" fontAlgn="base" latinLnBrk="0" hangingPunct="1">
              <a:lnSpc>
                <a:spcPct val="107000"/>
              </a:lnSpc>
              <a:spcBef>
                <a:spcPct val="20000"/>
              </a:spcBef>
              <a:spcAft>
                <a:spcPts val="800"/>
              </a:spcAft>
              <a:buClrTx/>
              <a:buSzTx/>
              <a:buFont typeface="Symbol" panose="05050102010706020507" pitchFamily="18" charset="2"/>
              <a:buChar char=""/>
              <a:tabLst/>
              <a:defRPr/>
            </a:pPr>
            <a:r>
              <a:rPr kumimoji="0" lang="cs-CZ" sz="1800" b="0"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Vyhodnocení 1. výzvy a následné rozhodnutí o alokaci pro 2024</a:t>
            </a:r>
          </a:p>
          <a:p>
            <a:pPr marL="285750" marR="0" lvl="0" indent="-285750" algn="just" defTabSz="914400" rtl="0" eaLnBrk="1" fontAlgn="base" latinLnBrk="0" hangingPunct="1">
              <a:lnSpc>
                <a:spcPct val="150000"/>
              </a:lnSpc>
              <a:spcBef>
                <a:spcPts val="0"/>
              </a:spcBef>
              <a:spcAft>
                <a:spcPts val="0"/>
              </a:spcAft>
              <a:buClr>
                <a:srgbClr val="000000"/>
              </a:buClr>
              <a:buSzPct val="100000"/>
              <a:buFont typeface="Arial" panose="020B0604020202020204" pitchFamily="34" charset="0"/>
              <a:buChar char="•"/>
              <a:tabLst/>
              <a:defRPr/>
            </a:pPr>
            <a:endParaRPr kumimoji="0" lang="cs-CZ" sz="1800" b="0" i="0" u="none" strike="noStrike" kern="1200" cap="none" spc="0" normalizeH="0" baseline="0" noProof="0" dirty="0">
              <a:ln>
                <a:noFill/>
              </a:ln>
              <a:solidFill>
                <a:srgbClr val="000000"/>
              </a:solidFill>
              <a:effectLst/>
              <a:uLnTx/>
              <a:uFillTx/>
              <a:latin typeface="Arial"/>
              <a:ea typeface="+mn-ea"/>
              <a:cs typeface="+mn-cs"/>
            </a:endParaRPr>
          </a:p>
          <a:p>
            <a:pPr marL="685800" marR="0" lvl="1" indent="-285750" algn="just" defTabSz="914400" rtl="0" eaLnBrk="1" fontAlgn="base" latinLnBrk="0" hangingPunct="1">
              <a:lnSpc>
                <a:spcPct val="100000"/>
              </a:lnSpc>
              <a:spcBef>
                <a:spcPts val="0"/>
              </a:spcBef>
              <a:spcAft>
                <a:spcPts val="0"/>
              </a:spcAft>
              <a:buClr>
                <a:srgbClr val="000000"/>
              </a:buClr>
              <a:buSzPts val="2400"/>
              <a:buFont typeface="Arial" panose="020B0604020202020204" pitchFamily="34" charset="0"/>
              <a:buChar char="•"/>
              <a:tabLst/>
              <a:defRPr/>
            </a:pPr>
            <a:endParaRPr kumimoji="0" lang="cs-CZ" sz="14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just" defTabSz="914400" rtl="0" eaLnBrk="1" fontAlgn="base" latinLnBrk="0" hangingPunct="1">
              <a:lnSpc>
                <a:spcPct val="100000"/>
              </a:lnSpc>
              <a:spcBef>
                <a:spcPts val="0"/>
              </a:spcBef>
              <a:spcAft>
                <a:spcPts val="0"/>
              </a:spcAft>
              <a:buClr>
                <a:srgbClr val="000000"/>
              </a:buClr>
              <a:buSzPts val="2400"/>
              <a:buFont typeface="Arial" panose="020B0604020202020204" pitchFamily="34" charset="0"/>
              <a:buNone/>
              <a:tabLst/>
              <a:defRPr/>
            </a:pPr>
            <a:endParaRPr kumimoji="0" lang="cs-CZ" sz="16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63896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121896"/>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055440" y="504499"/>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r>
              <a:rPr lang="en-US" altLang="cs-CZ" sz="2400" dirty="0" err="1"/>
              <a:t>Podpora</a:t>
            </a:r>
            <a:r>
              <a:rPr lang="en-US" altLang="cs-CZ" sz="2400" dirty="0"/>
              <a:t> </a:t>
            </a:r>
            <a:r>
              <a:rPr lang="en-US" altLang="cs-CZ" sz="2400" dirty="0" err="1"/>
              <a:t>dostupného</a:t>
            </a:r>
            <a:r>
              <a:rPr lang="en-US" altLang="cs-CZ" sz="2400" dirty="0"/>
              <a:t> </a:t>
            </a:r>
            <a:r>
              <a:rPr lang="en-US" altLang="cs-CZ" sz="2400" dirty="0" err="1"/>
              <a:t>nájemního</a:t>
            </a:r>
            <a:r>
              <a:rPr lang="en-US" altLang="cs-CZ" sz="2400" dirty="0"/>
              <a:t> </a:t>
            </a:r>
            <a:r>
              <a:rPr lang="en-US" altLang="cs-CZ" sz="2400" dirty="0" err="1"/>
              <a:t>bydlení</a:t>
            </a:r>
            <a:r>
              <a:rPr lang="en-US" altLang="cs-CZ" sz="2400" dirty="0"/>
              <a:t> SFPI (SR + NPO)</a:t>
            </a:r>
            <a:r>
              <a:rPr lang="cs-CZ" altLang="cs-CZ" sz="2400" dirty="0"/>
              <a:t> </a:t>
            </a:r>
            <a:endParaRPr lang="en-US" altLang="cs-CZ" sz="2400" dirty="0"/>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916832"/>
            <a:ext cx="10206094" cy="4146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NPO aktuálně v procesu schvalování, očekávaný výsledek 10/2023, první výzvy v r. 2024</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Alokace cca 2 mld Kč / rok do 2026 (SR + prostředky NPO), vyhlášení cca 04/2024</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NPO zdroje </a:t>
            </a:r>
            <a:r>
              <a:rPr lang="cs-CZ" sz="1800" dirty="0" err="1">
                <a:effectLst/>
                <a:ea typeface="Calibri" panose="020F0502020204030204" pitchFamily="34" charset="0"/>
                <a:cs typeface="Times New Roman" panose="02020603050405020304" pitchFamily="18" charset="0"/>
              </a:rPr>
              <a:t>RePower</a:t>
            </a:r>
            <a:r>
              <a:rPr lang="cs-CZ" sz="1800" dirty="0">
                <a:effectLst/>
                <a:ea typeface="Calibri" panose="020F0502020204030204" pitchFamily="34" charset="0"/>
                <a:cs typeface="Times New Roman" panose="02020603050405020304" pitchFamily="18" charset="0"/>
              </a:rPr>
              <a:t> EU </a:t>
            </a:r>
            <a:r>
              <a:rPr lang="cs-CZ" sz="1800" dirty="0">
                <a:effectLst/>
                <a:ea typeface="Calibri" panose="020F0502020204030204" pitchFamily="34" charset="0"/>
                <a:cs typeface="Times New Roman" panose="02020603050405020304" pitchFamily="18" charset="0"/>
                <a:sym typeface="Wingdings" panose="05000000000000000000" pitchFamily="2" charset="2"/>
              </a:rPr>
              <a:t> velký důraz na energetické úspory</a:t>
            </a:r>
            <a:endParaRPr lang="cs-CZ" sz="1800" dirty="0">
              <a:effectLst/>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Dostupné nájemní bydlení pro CS bez vlastního bydlení</a:t>
            </a:r>
          </a:p>
          <a:p>
            <a:pPr lvl="1">
              <a:lnSpc>
                <a:spcPct val="107000"/>
              </a:lnSpc>
              <a:buFont typeface="Symbol" panose="05050102010706020507" pitchFamily="18" charset="2"/>
              <a:buChar char=""/>
            </a:pPr>
            <a:r>
              <a:rPr lang="cs-CZ" sz="1400" dirty="0">
                <a:ea typeface="Calibri" panose="020F0502020204030204" pitchFamily="34" charset="0"/>
                <a:cs typeface="Times New Roman" panose="02020603050405020304" pitchFamily="18" charset="0"/>
              </a:rPr>
              <a:t>Mladí do 35 let bez příjmového testu</a:t>
            </a:r>
          </a:p>
          <a:p>
            <a:pPr lvl="1">
              <a:lnSpc>
                <a:spcPct val="107000"/>
              </a:lnSpc>
              <a:buFont typeface="Symbol" panose="05050102010706020507" pitchFamily="18" charset="2"/>
              <a:buChar char=""/>
            </a:pPr>
            <a:r>
              <a:rPr lang="cs-CZ" sz="1400" dirty="0">
                <a:effectLst/>
                <a:ea typeface="Calibri" panose="020F0502020204030204" pitchFamily="34" charset="0"/>
                <a:cs typeface="Times New Roman" panose="02020603050405020304" pitchFamily="18" charset="0"/>
              </a:rPr>
              <a:t>Podporované profese bez příjmového testu</a:t>
            </a:r>
          </a:p>
          <a:p>
            <a:pPr lvl="1">
              <a:lnSpc>
                <a:spcPct val="107000"/>
              </a:lnSpc>
              <a:buFont typeface="Symbol" panose="05050102010706020507" pitchFamily="18" charset="2"/>
              <a:buChar char=""/>
            </a:pPr>
            <a:r>
              <a:rPr lang="cs-CZ" sz="1400" dirty="0">
                <a:ea typeface="Calibri" panose="020F0502020204030204" pitchFamily="34" charset="0"/>
                <a:cs typeface="Times New Roman" panose="02020603050405020304" pitchFamily="18" charset="0"/>
              </a:rPr>
              <a:t>Příjem do 8. decilu (39 700 čistého u 1. osoby, další + 0,5x pro dospělého a 0,3x dítě do 14 let)</a:t>
            </a:r>
          </a:p>
          <a:p>
            <a:pPr>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Žadateli jsou jakékoliv PO, rovné zacházení, udržitelnost 20 – 30 let</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Způsobilé výdaje: Výstavba, pořízení, rekonstrukce, pozemek</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Dotace max. cca 25 % + úvěr (zvýhodněný) = až 90 %</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Režim podpory: notifikovaný program; finanční mezera – zatím není jasné, zda jen ex ante</a:t>
            </a:r>
            <a:endParaRPr lang="cs-CZ" sz="1400" dirty="0"/>
          </a:p>
          <a:p>
            <a:pPr marL="0" indent="0" algn="just">
              <a:spcBef>
                <a:spcPts val="0"/>
              </a:spcBef>
              <a:spcAft>
                <a:spcPts val="0"/>
              </a:spcAft>
              <a:buClr>
                <a:schemeClr val="dk1"/>
              </a:buClr>
              <a:buSzPts val="2400"/>
            </a:pPr>
            <a:endParaRPr lang="cs-CZ" sz="1600" dirty="0"/>
          </a:p>
        </p:txBody>
      </p:sp>
    </p:spTree>
    <p:extLst>
      <p:ext uri="{BB962C8B-B14F-4D97-AF65-F5344CB8AC3E}">
        <p14:creationId xmlns:p14="http://schemas.microsoft.com/office/powerpoint/2010/main" val="21801982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074271"/>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055440" y="542599"/>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r>
              <a:rPr lang="en-US" altLang="cs-CZ" sz="2400" dirty="0" err="1"/>
              <a:t>Podpora</a:t>
            </a:r>
            <a:r>
              <a:rPr lang="en-US" altLang="cs-CZ" sz="2400" dirty="0"/>
              <a:t> </a:t>
            </a:r>
            <a:r>
              <a:rPr lang="en-US" altLang="cs-CZ" sz="2400" dirty="0" err="1"/>
              <a:t>dostupného</a:t>
            </a:r>
            <a:r>
              <a:rPr lang="en-US" altLang="cs-CZ" sz="2400" dirty="0"/>
              <a:t> </a:t>
            </a:r>
            <a:r>
              <a:rPr lang="en-US" altLang="cs-CZ" sz="2400" dirty="0" err="1"/>
              <a:t>nájemního</a:t>
            </a:r>
            <a:r>
              <a:rPr lang="en-US" altLang="cs-CZ" sz="2400" dirty="0"/>
              <a:t> </a:t>
            </a:r>
            <a:r>
              <a:rPr lang="en-US" altLang="cs-CZ" sz="2400" dirty="0" err="1"/>
              <a:t>bydlení</a:t>
            </a:r>
            <a:r>
              <a:rPr lang="en-US" altLang="cs-CZ" sz="2400" dirty="0"/>
              <a:t> (</a:t>
            </a:r>
            <a:r>
              <a:rPr lang="en-US" altLang="cs-CZ" sz="2400" dirty="0" err="1"/>
              <a:t>komponenta</a:t>
            </a:r>
            <a:r>
              <a:rPr lang="en-US" altLang="cs-CZ" sz="2400" dirty="0"/>
              <a:t> NPO)</a:t>
            </a:r>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916832"/>
            <a:ext cx="10206094" cy="4146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Aktuálně v procesu schvalování, očekávaný výsledek 10/2023, první výzvy v r. 2024</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Alokace 8 mld. na finanční nástroje na podporu dostupného bydlení (silná role soukromého kapitálu s pákovým efektem)</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Dotace + zvýhodněné úvěry pro obce (až 30 let)</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Zvýhodněné úvěry pro všechny PO (pravděpodobně mezanin)</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Společný fond pro nákup bytů (po vzoru ERSTE Slovensko)</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Reformní část: Zákon o </a:t>
            </a:r>
            <a:r>
              <a:rPr lang="cs-CZ" sz="1800" dirty="0" err="1">
                <a:effectLst/>
                <a:ea typeface="Calibri" panose="020F0502020204030204" pitchFamily="34" charset="0"/>
                <a:cs typeface="Times New Roman" panose="02020603050405020304" pitchFamily="18" charset="0"/>
              </a:rPr>
              <a:t>PvB</a:t>
            </a:r>
            <a:endParaRPr lang="cs-CZ" sz="1800" dirty="0">
              <a:effectLst/>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Regionální centra podpory přípravy projektů (podobná pražské PDS)</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Housing </a:t>
            </a:r>
            <a:r>
              <a:rPr lang="cs-CZ" sz="1800" dirty="0" err="1">
                <a:effectLst/>
                <a:ea typeface="Calibri" panose="020F0502020204030204" pitchFamily="34" charset="0"/>
                <a:cs typeface="Times New Roman" panose="02020603050405020304" pitchFamily="18" charset="0"/>
              </a:rPr>
              <a:t>Investment</a:t>
            </a:r>
            <a:r>
              <a:rPr lang="cs-CZ" sz="1800" dirty="0">
                <a:effectLst/>
                <a:ea typeface="Calibri" panose="020F0502020204030204" pitchFamily="34" charset="0"/>
                <a:cs typeface="Times New Roman" panose="02020603050405020304" pitchFamily="18" charset="0"/>
              </a:rPr>
              <a:t> </a:t>
            </a:r>
            <a:r>
              <a:rPr lang="cs-CZ" sz="1800" dirty="0" err="1">
                <a:effectLst/>
                <a:ea typeface="Calibri" panose="020F0502020204030204" pitchFamily="34" charset="0"/>
                <a:cs typeface="Times New Roman" panose="02020603050405020304" pitchFamily="18" charset="0"/>
              </a:rPr>
              <a:t>Advisory</a:t>
            </a:r>
            <a:r>
              <a:rPr lang="cs-CZ" sz="1800" dirty="0">
                <a:effectLst/>
                <a:ea typeface="Calibri" panose="020F0502020204030204" pitchFamily="34" charset="0"/>
                <a:cs typeface="Times New Roman" panose="02020603050405020304" pitchFamily="18" charset="0"/>
              </a:rPr>
              <a:t> Hub</a:t>
            </a:r>
          </a:p>
          <a:p>
            <a:pPr marL="685800" lvl="1" algn="just">
              <a:spcBef>
                <a:spcPts val="0"/>
              </a:spcBef>
              <a:spcAft>
                <a:spcPts val="0"/>
              </a:spcAft>
              <a:buClr>
                <a:schemeClr val="dk1"/>
              </a:buClr>
              <a:buSzPts val="2400"/>
              <a:buFont typeface="Arial" panose="020B0604020202020204" pitchFamily="34" charset="0"/>
              <a:buChar char="•"/>
            </a:pPr>
            <a:endParaRPr lang="cs-CZ" sz="1400" dirty="0"/>
          </a:p>
          <a:p>
            <a:pPr marL="0" indent="0" algn="just">
              <a:spcBef>
                <a:spcPts val="0"/>
              </a:spcBef>
              <a:spcAft>
                <a:spcPts val="0"/>
              </a:spcAft>
              <a:buClr>
                <a:schemeClr val="dk1"/>
              </a:buClr>
              <a:buSzPts val="2400"/>
            </a:pPr>
            <a:endParaRPr lang="cs-CZ" sz="1600" dirty="0"/>
          </a:p>
        </p:txBody>
      </p:sp>
    </p:spTree>
    <p:extLst>
      <p:ext uri="{BB962C8B-B14F-4D97-AF65-F5344CB8AC3E}">
        <p14:creationId xmlns:p14="http://schemas.microsoft.com/office/powerpoint/2010/main" val="388377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Picture 2" descr="C:\Users\Petr\Desktop\prvky\2.png"/>
          <p:cNvPicPr>
            <a:picLocks noChangeAspect="1" noChangeArrowheads="1"/>
          </p:cNvPicPr>
          <p:nvPr/>
        </p:nvPicPr>
        <p:blipFill>
          <a:blip r:embed="rId2" cstate="print"/>
          <a:srcRect r="47863"/>
          <a:stretch>
            <a:fillRect/>
          </a:stretch>
        </p:blipFill>
        <p:spPr bwMode="auto">
          <a:xfrm>
            <a:off x="7834314" y="1074271"/>
            <a:ext cx="4357686" cy="5785805"/>
          </a:xfrm>
          <a:prstGeom prst="rect">
            <a:avLst/>
          </a:prstGeom>
          <a:noFill/>
        </p:spPr>
      </p:pic>
      <p:sp>
        <p:nvSpPr>
          <p:cNvPr id="9" name="Nadpis 2">
            <a:extLst>
              <a:ext uri="{FF2B5EF4-FFF2-40B4-BE49-F238E27FC236}">
                <a16:creationId xmlns:a16="http://schemas.microsoft.com/office/drawing/2014/main" id="{22CCA69F-C55A-419E-AD71-C291024120AD}"/>
              </a:ext>
            </a:extLst>
          </p:cNvPr>
          <p:cNvSpPr txBox="1">
            <a:spLocks/>
          </p:cNvSpPr>
          <p:nvPr/>
        </p:nvSpPr>
        <p:spPr bwMode="auto">
          <a:xfrm>
            <a:off x="1055440" y="542599"/>
            <a:ext cx="10206094" cy="562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1" fontAlgn="base" hangingPunct="1">
              <a:spcBef>
                <a:spcPct val="0"/>
              </a:spcBef>
              <a:spcAft>
                <a:spcPct val="0"/>
              </a:spcAft>
              <a:defRPr sz="3200" b="1" kern="1200">
                <a:solidFill>
                  <a:srgbClr val="000099"/>
                </a:solidFill>
                <a:latin typeface="Arial" pitchFamily="34" charset="0"/>
                <a:ea typeface="+mj-ea"/>
                <a:cs typeface="Arial" pitchFamily="34" charset="0"/>
              </a:defRPr>
            </a:lvl1pPr>
            <a:lvl2pPr algn="l" rtl="0" eaLnBrk="1" fontAlgn="base" hangingPunct="1">
              <a:spcBef>
                <a:spcPct val="0"/>
              </a:spcBef>
              <a:spcAft>
                <a:spcPct val="0"/>
              </a:spcAft>
              <a:defRPr sz="4400" b="1">
                <a:solidFill>
                  <a:srgbClr val="000099"/>
                </a:solidFill>
                <a:latin typeface="Arial" panose="020B0604020202020204" pitchFamily="34" charset="0"/>
              </a:defRPr>
            </a:lvl2pPr>
            <a:lvl3pPr algn="l" rtl="0" eaLnBrk="1" fontAlgn="base" hangingPunct="1">
              <a:spcBef>
                <a:spcPct val="0"/>
              </a:spcBef>
              <a:spcAft>
                <a:spcPct val="0"/>
              </a:spcAft>
              <a:defRPr sz="4400" b="1">
                <a:solidFill>
                  <a:srgbClr val="000099"/>
                </a:solidFill>
                <a:latin typeface="Arial" panose="020B0604020202020204" pitchFamily="34" charset="0"/>
              </a:defRPr>
            </a:lvl3pPr>
            <a:lvl4pPr algn="l" rtl="0" eaLnBrk="1" fontAlgn="base" hangingPunct="1">
              <a:spcBef>
                <a:spcPct val="0"/>
              </a:spcBef>
              <a:spcAft>
                <a:spcPct val="0"/>
              </a:spcAft>
              <a:defRPr sz="4400" b="1">
                <a:solidFill>
                  <a:srgbClr val="000099"/>
                </a:solidFill>
                <a:latin typeface="Arial" panose="020B0604020202020204" pitchFamily="34" charset="0"/>
              </a:defRPr>
            </a:lvl4pPr>
            <a:lvl5pPr algn="l" rtl="0" eaLnBrk="1" fontAlgn="base" hangingPunct="1">
              <a:spcBef>
                <a:spcPct val="0"/>
              </a:spcBef>
              <a:spcAft>
                <a:spcPct val="0"/>
              </a:spcAft>
              <a:defRPr sz="4400" b="1">
                <a:solidFill>
                  <a:srgbClr val="000099"/>
                </a:solidFill>
                <a:latin typeface="Arial" panose="020B0604020202020204" pitchFamily="34" charset="0"/>
              </a:defRPr>
            </a:lvl5pPr>
            <a:lvl6pPr marL="457200" algn="l" rtl="0" eaLnBrk="1" fontAlgn="base" hangingPunct="1">
              <a:spcBef>
                <a:spcPct val="0"/>
              </a:spcBef>
              <a:spcAft>
                <a:spcPct val="0"/>
              </a:spcAft>
              <a:defRPr sz="4400" b="1">
                <a:solidFill>
                  <a:srgbClr val="000099"/>
                </a:solidFill>
                <a:latin typeface="Arial" panose="020B0604020202020204" pitchFamily="34" charset="0"/>
              </a:defRPr>
            </a:lvl6pPr>
            <a:lvl7pPr marL="914400" algn="l" rtl="0" eaLnBrk="1" fontAlgn="base" hangingPunct="1">
              <a:spcBef>
                <a:spcPct val="0"/>
              </a:spcBef>
              <a:spcAft>
                <a:spcPct val="0"/>
              </a:spcAft>
              <a:defRPr sz="4400" b="1">
                <a:solidFill>
                  <a:srgbClr val="000099"/>
                </a:solidFill>
                <a:latin typeface="Arial" panose="020B0604020202020204" pitchFamily="34" charset="0"/>
              </a:defRPr>
            </a:lvl7pPr>
            <a:lvl8pPr marL="1371600" algn="l" rtl="0" eaLnBrk="1" fontAlgn="base" hangingPunct="1">
              <a:spcBef>
                <a:spcPct val="0"/>
              </a:spcBef>
              <a:spcAft>
                <a:spcPct val="0"/>
              </a:spcAft>
              <a:defRPr sz="4400" b="1">
                <a:solidFill>
                  <a:srgbClr val="000099"/>
                </a:solidFill>
                <a:latin typeface="Arial" panose="020B0604020202020204" pitchFamily="34" charset="0"/>
              </a:defRPr>
            </a:lvl8pPr>
            <a:lvl9pPr marL="1828800" algn="l" rtl="0" eaLnBrk="1" fontAlgn="base" hangingPunct="1">
              <a:spcBef>
                <a:spcPct val="0"/>
              </a:spcBef>
              <a:spcAft>
                <a:spcPct val="0"/>
              </a:spcAft>
              <a:defRPr sz="4400" b="1">
                <a:solidFill>
                  <a:srgbClr val="000099"/>
                </a:solidFill>
                <a:latin typeface="Arial" panose="020B0604020202020204" pitchFamily="34" charset="0"/>
              </a:defRPr>
            </a:lvl9pPr>
          </a:lstStyle>
          <a:p>
            <a:r>
              <a:rPr lang="en-US" altLang="cs-CZ" sz="2400"/>
              <a:t>Podpora projektové přípravy (NPO komponenta VI)</a:t>
            </a:r>
            <a:endParaRPr lang="en-US" altLang="cs-CZ" sz="2400" dirty="0"/>
          </a:p>
        </p:txBody>
      </p:sp>
      <p:sp>
        <p:nvSpPr>
          <p:cNvPr id="12" name="Rectangle 3">
            <a:extLst>
              <a:ext uri="{FF2B5EF4-FFF2-40B4-BE49-F238E27FC236}">
                <a16:creationId xmlns:a16="http://schemas.microsoft.com/office/drawing/2014/main" id="{64715F20-FD48-4E4D-82BC-4A61F8CAD1A9}"/>
              </a:ext>
            </a:extLst>
          </p:cNvPr>
          <p:cNvSpPr txBox="1">
            <a:spLocks noChangeArrowheads="1"/>
          </p:cNvSpPr>
          <p:nvPr/>
        </p:nvSpPr>
        <p:spPr bwMode="auto">
          <a:xfrm>
            <a:off x="1343472" y="1916832"/>
            <a:ext cx="10206094" cy="4146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Arial" panose="020B0604020202020204" pitchFamily="34" charset="0"/>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Aktuálně v procesu schvalování, očekávaný výsledek 10/2023, ale první výzva pravděpodobně již v r. 2023</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Alokace 1,6mld Kč, podstatná část pro projekty bydlení</a:t>
            </a:r>
          </a:p>
          <a:p>
            <a:pPr marL="342900" lvl="0" indent="-342900">
              <a:lnSpc>
                <a:spcPct val="107000"/>
              </a:lnSpc>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Příprava projektové dokumentace až do fáze stavebního povolení</a:t>
            </a:r>
          </a:p>
          <a:p>
            <a:pPr marL="342900" lvl="0" indent="-342900">
              <a:lnSpc>
                <a:spcPct val="107000"/>
              </a:lnSpc>
              <a:spcAft>
                <a:spcPts val="800"/>
              </a:spcAft>
              <a:buFont typeface="Symbol" panose="05050102010706020507" pitchFamily="18" charset="2"/>
              <a:buChar char=""/>
            </a:pPr>
            <a:r>
              <a:rPr lang="cs-CZ" sz="1800" dirty="0">
                <a:effectLst/>
                <a:ea typeface="Calibri" panose="020F0502020204030204" pitchFamily="34" charset="0"/>
                <a:cs typeface="Times New Roman" panose="02020603050405020304" pitchFamily="18" charset="0"/>
              </a:rPr>
              <a:t>Zvýhodnění pro PPP a DAB projekty</a:t>
            </a:r>
            <a:endParaRPr lang="cs-CZ" sz="1400" dirty="0"/>
          </a:p>
          <a:p>
            <a:pPr marL="0" indent="0" algn="just">
              <a:spcBef>
                <a:spcPts val="0"/>
              </a:spcBef>
              <a:spcAft>
                <a:spcPts val="0"/>
              </a:spcAft>
              <a:buClr>
                <a:schemeClr val="dk1"/>
              </a:buClr>
              <a:buSzPts val="2400"/>
            </a:pPr>
            <a:endParaRPr lang="cs-CZ" sz="1600" dirty="0"/>
          </a:p>
        </p:txBody>
      </p:sp>
    </p:spTree>
    <p:extLst>
      <p:ext uri="{BB962C8B-B14F-4D97-AF65-F5344CB8AC3E}">
        <p14:creationId xmlns:p14="http://schemas.microsoft.com/office/powerpoint/2010/main" val="26503619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descr="C:\Users\Petr\Desktop\prvky\2.png"/>
          <p:cNvPicPr>
            <a:picLocks noChangeAspect="1" noChangeArrowheads="1"/>
          </p:cNvPicPr>
          <p:nvPr/>
        </p:nvPicPr>
        <p:blipFill>
          <a:blip r:embed="rId2" cstate="print"/>
          <a:srcRect r="43077" b="12212"/>
          <a:stretch>
            <a:fillRect/>
          </a:stretch>
        </p:blipFill>
        <p:spPr bwMode="auto">
          <a:xfrm>
            <a:off x="6917749" y="1214422"/>
            <a:ext cx="5286380" cy="5643578"/>
          </a:xfrm>
          <a:prstGeom prst="rect">
            <a:avLst/>
          </a:prstGeom>
          <a:noFill/>
        </p:spPr>
      </p:pic>
      <p:pic>
        <p:nvPicPr>
          <p:cNvPr id="8" name="Picture 2" descr="C:\Users\Petr\Desktop\prvky\2.png"/>
          <p:cNvPicPr>
            <a:picLocks noChangeAspect="1" noChangeArrowheads="1"/>
          </p:cNvPicPr>
          <p:nvPr/>
        </p:nvPicPr>
        <p:blipFill>
          <a:blip r:embed="rId2" cstate="print"/>
          <a:srcRect r="52308" b="16657"/>
          <a:stretch>
            <a:fillRect/>
          </a:stretch>
        </p:blipFill>
        <p:spPr bwMode="auto">
          <a:xfrm>
            <a:off x="7762876" y="1500174"/>
            <a:ext cx="4429124" cy="5357826"/>
          </a:xfrm>
          <a:prstGeom prst="rect">
            <a:avLst/>
          </a:prstGeom>
          <a:noFill/>
        </p:spPr>
      </p:pic>
      <p:sp>
        <p:nvSpPr>
          <p:cNvPr id="9" name="Nadpis 2">
            <a:extLst>
              <a:ext uri="{FF2B5EF4-FFF2-40B4-BE49-F238E27FC236}">
                <a16:creationId xmlns:a16="http://schemas.microsoft.com/office/drawing/2014/main" id="{8456F79C-F13A-46E4-A227-D072997376C9}"/>
              </a:ext>
            </a:extLst>
          </p:cNvPr>
          <p:cNvSpPr>
            <a:spLocks noGrp="1"/>
          </p:cNvSpPr>
          <p:nvPr>
            <p:ph type="title"/>
          </p:nvPr>
        </p:nvSpPr>
        <p:spPr>
          <a:xfrm>
            <a:off x="1952204" y="1513603"/>
            <a:ext cx="5214974" cy="432048"/>
          </a:xfrm>
        </p:spPr>
        <p:txBody>
          <a:bodyPr/>
          <a:lstStyle/>
          <a:p>
            <a:r>
              <a:rPr lang="cs-CZ" altLang="cs-CZ" sz="2400" dirty="0"/>
              <a:t>Kontakt</a:t>
            </a:r>
            <a:endParaRPr lang="en-US" altLang="cs-CZ" sz="2400" b="0" dirty="0"/>
          </a:p>
        </p:txBody>
      </p:sp>
      <p:pic>
        <p:nvPicPr>
          <p:cNvPr id="10" name="Picture 3" descr="C:\Users\Petr\Desktop\prvky\logo.png"/>
          <p:cNvPicPr>
            <a:picLocks noChangeAspect="1" noChangeArrowheads="1"/>
          </p:cNvPicPr>
          <p:nvPr/>
        </p:nvPicPr>
        <p:blipFill>
          <a:blip r:embed="rId3"/>
          <a:srcRect/>
          <a:stretch>
            <a:fillRect/>
          </a:stretch>
        </p:blipFill>
        <p:spPr bwMode="auto">
          <a:xfrm>
            <a:off x="1966308" y="1028026"/>
            <a:ext cx="1571636" cy="342702"/>
          </a:xfrm>
          <a:prstGeom prst="rect">
            <a:avLst/>
          </a:prstGeom>
          <a:noFill/>
        </p:spPr>
      </p:pic>
      <p:sp>
        <p:nvSpPr>
          <p:cNvPr id="7" name="TextovéPole 6">
            <a:extLst>
              <a:ext uri="{FF2B5EF4-FFF2-40B4-BE49-F238E27FC236}">
                <a16:creationId xmlns:a16="http://schemas.microsoft.com/office/drawing/2014/main" id="{0F0672BB-5C5F-41BA-8E93-8B9270D479B6}"/>
              </a:ext>
            </a:extLst>
          </p:cNvPr>
          <p:cNvSpPr txBox="1"/>
          <p:nvPr/>
        </p:nvSpPr>
        <p:spPr>
          <a:xfrm>
            <a:off x="1966308" y="2031310"/>
            <a:ext cx="4777764" cy="2062103"/>
          </a:xfrm>
          <a:prstGeom prst="rect">
            <a:avLst/>
          </a:prstGeom>
          <a:noFill/>
        </p:spPr>
        <p:txBody>
          <a:bodyPr wrap="square">
            <a:spAutoFit/>
          </a:bodyPr>
          <a:lstStyle/>
          <a:p>
            <a:pPr algn="l" rtl="0" fontAlgn="base"/>
            <a:r>
              <a:rPr lang="cs-CZ" sz="1600" b="1" dirty="0">
                <a:solidFill>
                  <a:srgbClr val="000000"/>
                </a:solidFill>
                <a:cs typeface="Arial" panose="020B0604020202020204" pitchFamily="34" charset="0"/>
              </a:rPr>
              <a:t>Štěpán Ripka, Ph.D</a:t>
            </a:r>
          </a:p>
          <a:p>
            <a:pPr algn="l" rtl="0" fontAlgn="base"/>
            <a:r>
              <a:rPr lang="cs-CZ" sz="1600" dirty="0">
                <a:solidFill>
                  <a:srgbClr val="000000"/>
                </a:solidFill>
                <a:cs typeface="Arial" panose="020B0604020202020204" pitchFamily="34" charset="0"/>
              </a:rPr>
              <a:t>mob.: +420 774 541 245​</a:t>
            </a:r>
          </a:p>
          <a:p>
            <a:pPr algn="l" rtl="0" fontAlgn="base"/>
            <a:r>
              <a:rPr lang="cs-CZ" sz="1600" dirty="0">
                <a:solidFill>
                  <a:srgbClr val="000000"/>
                </a:solidFill>
                <a:cs typeface="Arial" panose="020B0604020202020204" pitchFamily="34" charset="0"/>
              </a:rPr>
              <a:t>e-mail: </a:t>
            </a:r>
            <a:r>
              <a:rPr lang="cs-CZ" sz="1600" u="sng" dirty="0">
                <a:solidFill>
                  <a:srgbClr val="00AF3F"/>
                </a:solidFill>
                <a:cs typeface="Arial" panose="020B0604020202020204" pitchFamily="34" charset="0"/>
                <a:hlinkClick r:id="rId4"/>
              </a:rPr>
              <a:t>stepan.ripka@mmr.cz</a:t>
            </a:r>
            <a:r>
              <a:rPr lang="cs-CZ" sz="1600" dirty="0">
                <a:solidFill>
                  <a:srgbClr val="000000"/>
                </a:solidFill>
                <a:cs typeface="Arial" panose="020B0604020202020204" pitchFamily="34" charset="0"/>
              </a:rPr>
              <a:t>​</a:t>
            </a:r>
          </a:p>
          <a:p>
            <a:pPr algn="l" rtl="0" fontAlgn="base"/>
            <a:r>
              <a:rPr lang="cs-CZ" sz="1600" dirty="0">
                <a:solidFill>
                  <a:srgbClr val="000000"/>
                </a:solidFill>
                <a:cs typeface="Arial" panose="020B0604020202020204" pitchFamily="34" charset="0"/>
              </a:rPr>
              <a:t>​</a:t>
            </a:r>
          </a:p>
          <a:p>
            <a:pPr algn="l" rtl="0" fontAlgn="base"/>
            <a:r>
              <a:rPr lang="cs-CZ" sz="1600" b="1" dirty="0">
                <a:solidFill>
                  <a:srgbClr val="000000"/>
                </a:solidFill>
                <a:cs typeface="Arial" panose="020B0604020202020204" pitchFamily="34" charset="0"/>
              </a:rPr>
              <a:t>Ministerstvo pro místní rozvoj</a:t>
            </a:r>
            <a:r>
              <a:rPr lang="cs-CZ" sz="1600" dirty="0">
                <a:solidFill>
                  <a:srgbClr val="000000"/>
                </a:solidFill>
                <a:cs typeface="Arial" panose="020B0604020202020204" pitchFamily="34" charset="0"/>
              </a:rPr>
              <a:t>​</a:t>
            </a:r>
          </a:p>
          <a:p>
            <a:pPr algn="l" rtl="0" fontAlgn="base"/>
            <a:r>
              <a:rPr lang="cs-CZ" sz="1600" dirty="0">
                <a:solidFill>
                  <a:srgbClr val="000000"/>
                </a:solidFill>
                <a:cs typeface="Arial" panose="020B0604020202020204" pitchFamily="34" charset="0"/>
              </a:rPr>
              <a:t>Vedoucí oddělení analýz a strategií politiky bydlení​</a:t>
            </a:r>
          </a:p>
          <a:p>
            <a:pPr algn="l" rtl="0" fontAlgn="base"/>
            <a:r>
              <a:rPr lang="cs-CZ" sz="1600" dirty="0">
                <a:solidFill>
                  <a:srgbClr val="000000"/>
                </a:solidFill>
                <a:cs typeface="Arial" panose="020B0604020202020204" pitchFamily="34" charset="0"/>
              </a:rPr>
              <a:t>Odbor strategií a analýz regionální politiky</a:t>
            </a:r>
            <a:br>
              <a:rPr lang="cs-CZ" sz="1600" dirty="0">
                <a:solidFill>
                  <a:srgbClr val="000000"/>
                </a:solidFill>
                <a:cs typeface="Arial" panose="020B0604020202020204" pitchFamily="34" charset="0"/>
              </a:rPr>
            </a:br>
            <a:r>
              <a:rPr lang="cs-CZ" sz="1600" dirty="0">
                <a:solidFill>
                  <a:srgbClr val="000000"/>
                </a:solidFill>
                <a:cs typeface="Arial" panose="020B0604020202020204" pitchFamily="34" charset="0"/>
              </a:rPr>
              <a:t>a politiky bydlení</a:t>
            </a:r>
            <a:r>
              <a:rPr lang="en-US" sz="1600" dirty="0">
                <a:solidFill>
                  <a:srgbClr val="000000"/>
                </a:solidFill>
                <a:cs typeface="Arial" panose="020B0604020202020204" pitchFamily="34" charset="0"/>
              </a:rPr>
              <a:t>​</a:t>
            </a:r>
          </a:p>
        </p:txBody>
      </p:sp>
    </p:spTree>
    <p:extLst>
      <p:ext uri="{BB962C8B-B14F-4D97-AF65-F5344CB8AC3E}">
        <p14:creationId xmlns:p14="http://schemas.microsoft.com/office/powerpoint/2010/main" val="252015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1734A30E-B184-4609-865D-0DCE67B5A003}"/>
              </a:ext>
            </a:extLst>
          </p:cNvPr>
          <p:cNvSpPr>
            <a:spLocks noGrp="1"/>
          </p:cNvSpPr>
          <p:nvPr>
            <p:ph idx="1"/>
          </p:nvPr>
        </p:nvSpPr>
        <p:spPr/>
        <p:txBody>
          <a:bodyPr/>
          <a:lstStyle/>
          <a:p>
            <a:r>
              <a:rPr lang="cs-CZ" b="1" dirty="0"/>
              <a:t>Dostupné nájemní bydlení</a:t>
            </a:r>
            <a:endParaRPr lang="cs-CZ" dirty="0"/>
          </a:p>
          <a:p>
            <a:pPr marL="1200150" lvl="1" indent="-457200">
              <a:buFont typeface="Arial" panose="020B0604020202020204" pitchFamily="34" charset="0"/>
              <a:buChar char="•"/>
            </a:pPr>
            <a:r>
              <a:rPr lang="cs-CZ" dirty="0"/>
              <a:t>Mladí do 35 let bez příjmového testu</a:t>
            </a:r>
          </a:p>
          <a:p>
            <a:pPr marL="1200150" lvl="1" indent="-457200">
              <a:buFont typeface="Arial" panose="020B0604020202020204" pitchFamily="34" charset="0"/>
              <a:buChar char="•"/>
            </a:pPr>
            <a:r>
              <a:rPr lang="cs-CZ" dirty="0"/>
              <a:t>Podporované profese bez příjmového testu</a:t>
            </a:r>
          </a:p>
          <a:p>
            <a:pPr marL="1200150" lvl="1" indent="-457200">
              <a:buFont typeface="Arial" panose="020B0604020202020204" pitchFamily="34" charset="0"/>
              <a:buChar char="•"/>
            </a:pPr>
            <a:r>
              <a:rPr lang="cs-CZ" dirty="0"/>
              <a:t>Příjem do 8. decilu (39 700 čistého u 1. osoby, další + 0,5x pro dospělého a 0,3x dítě do 14 let)</a:t>
            </a:r>
          </a:p>
          <a:p>
            <a:r>
              <a:rPr lang="cs-CZ" b="1" dirty="0"/>
              <a:t>Sociální bydlení</a:t>
            </a:r>
          </a:p>
          <a:p>
            <a:pPr marL="1200150" lvl="1" indent="-457200">
              <a:buFont typeface="Arial" panose="020B0604020202020204" pitchFamily="34" charset="0"/>
              <a:buChar char="•"/>
            </a:pPr>
            <a:r>
              <a:rPr lang="cs-CZ" dirty="0"/>
              <a:t>Osoby v bytové nouzi</a:t>
            </a:r>
          </a:p>
          <a:p>
            <a:pPr marL="1200150" lvl="1" indent="-457200">
              <a:buFont typeface="Arial" panose="020B0604020202020204" pitchFamily="34" charset="0"/>
              <a:buChar char="•"/>
            </a:pPr>
            <a:r>
              <a:rPr lang="cs-CZ" dirty="0"/>
              <a:t>Podmnožina dostupného bydlení</a:t>
            </a:r>
          </a:p>
          <a:p>
            <a:pPr marL="1200150" lvl="1" indent="-457200">
              <a:buFont typeface="Arial" panose="020B0604020202020204" pitchFamily="34" charset="0"/>
              <a:buChar char="•"/>
            </a:pPr>
            <a:endParaRPr lang="cs-CZ" dirty="0"/>
          </a:p>
        </p:txBody>
      </p:sp>
      <p:sp>
        <p:nvSpPr>
          <p:cNvPr id="3" name="Nadpis 2">
            <a:extLst>
              <a:ext uri="{FF2B5EF4-FFF2-40B4-BE49-F238E27FC236}">
                <a16:creationId xmlns:a16="http://schemas.microsoft.com/office/drawing/2014/main" id="{7B0F377C-0104-40AD-B972-82F23A886B66}"/>
              </a:ext>
            </a:extLst>
          </p:cNvPr>
          <p:cNvSpPr>
            <a:spLocks noGrp="1"/>
          </p:cNvSpPr>
          <p:nvPr>
            <p:ph type="title"/>
          </p:nvPr>
        </p:nvSpPr>
        <p:spPr/>
        <p:txBody>
          <a:bodyPr/>
          <a:lstStyle/>
          <a:p>
            <a:r>
              <a:rPr lang="cs-CZ" dirty="0"/>
              <a:t>Dostupné a sociální bydlení</a:t>
            </a:r>
          </a:p>
        </p:txBody>
      </p:sp>
    </p:spTree>
    <p:extLst>
      <p:ext uri="{BB962C8B-B14F-4D97-AF65-F5344CB8AC3E}">
        <p14:creationId xmlns:p14="http://schemas.microsoft.com/office/powerpoint/2010/main" val="3484306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098942E0-5E8D-4E56-B64C-B224C582071B}"/>
              </a:ext>
            </a:extLst>
          </p:cNvPr>
          <p:cNvSpPr>
            <a:spLocks noGrp="1"/>
          </p:cNvSpPr>
          <p:nvPr>
            <p:ph idx="1"/>
          </p:nvPr>
        </p:nvSpPr>
        <p:spPr>
          <a:xfrm>
            <a:off x="407368" y="2420888"/>
            <a:ext cx="11055019" cy="4392488"/>
          </a:xfrm>
        </p:spPr>
        <p:txBody>
          <a:bodyPr>
            <a:normAutofit lnSpcReduction="10000"/>
          </a:bodyPr>
          <a:lstStyle/>
          <a:p>
            <a:r>
              <a:rPr lang="cs-CZ" sz="1800" b="1" dirty="0"/>
              <a:t>Bydlení je hospodářská činnost, obce ve stejném postavení jako podniky. Veřejná podpora musí být poskytována podle výjimky nebo notifikována. VP nesmí převyšovat odůvodněné náklady, aby nenarušovala trh </a:t>
            </a:r>
            <a:r>
              <a:rPr lang="cs-CZ" sz="1800" b="1" dirty="0">
                <a:sym typeface="Wingdings" panose="05000000000000000000" pitchFamily="2" charset="2"/>
              </a:rPr>
              <a:t> výpočet překompenzace či maximální míry podpory (</a:t>
            </a:r>
            <a:endParaRPr lang="cs-CZ" sz="1800" b="1" dirty="0"/>
          </a:p>
          <a:p>
            <a:r>
              <a:rPr lang="cs-CZ" sz="1800" b="1" dirty="0"/>
              <a:t>Sociální bydlení </a:t>
            </a:r>
          </a:p>
          <a:p>
            <a:pPr marL="1200150" lvl="1" indent="-457200">
              <a:buFont typeface="Arial" panose="020B0604020202020204" pitchFamily="34" charset="0"/>
              <a:buChar char="•"/>
            </a:pPr>
            <a:r>
              <a:rPr lang="cs-CZ" sz="1400" dirty="0"/>
              <a:t>Služba obecného hospodářského zájmu</a:t>
            </a:r>
          </a:p>
          <a:p>
            <a:pPr marL="1200150" lvl="1" indent="-457200">
              <a:buFont typeface="Arial" panose="020B0604020202020204" pitchFamily="34" charset="0"/>
              <a:buChar char="•"/>
            </a:pPr>
            <a:r>
              <a:rPr lang="cs-CZ" sz="1400" dirty="0"/>
              <a:t>Není nutné pouze pro osoby v bytové nouzi </a:t>
            </a:r>
            <a:r>
              <a:rPr lang="cs-CZ" sz="1400" dirty="0">
                <a:sym typeface="Wingdings" panose="05000000000000000000" pitchFamily="2" charset="2"/>
              </a:rPr>
              <a:t> možnost definovat CS např. jako 6. příjmový decil (cca 28 000 Kč netto / </a:t>
            </a:r>
            <a:r>
              <a:rPr lang="cs-CZ" sz="1400" dirty="0" err="1">
                <a:sym typeface="Wingdings" panose="05000000000000000000" pitchFamily="2" charset="2"/>
              </a:rPr>
              <a:t>měs</a:t>
            </a:r>
            <a:r>
              <a:rPr lang="cs-CZ" sz="1400" dirty="0">
                <a:sym typeface="Wingdings" panose="05000000000000000000" pitchFamily="2" charset="2"/>
              </a:rPr>
              <a:t>.)</a:t>
            </a:r>
          </a:p>
          <a:p>
            <a:pPr marL="1200150" lvl="1" indent="-457200">
              <a:buFont typeface="Arial" panose="020B0604020202020204" pitchFamily="34" charset="0"/>
              <a:buChar char="•"/>
            </a:pPr>
            <a:r>
              <a:rPr lang="cs-CZ" sz="1400" dirty="0">
                <a:sym typeface="Wingdings" panose="05000000000000000000" pitchFamily="2" charset="2"/>
              </a:rPr>
              <a:t>Kontrola překompenzace po dobu pověření  - 20 let</a:t>
            </a:r>
            <a:endParaRPr lang="cs-CZ" sz="1400" dirty="0"/>
          </a:p>
          <a:p>
            <a:r>
              <a:rPr lang="cs-CZ" sz="1800" b="1" dirty="0"/>
              <a:t>Dostupné bydlení</a:t>
            </a:r>
          </a:p>
          <a:p>
            <a:pPr marL="342900" indent="-342900">
              <a:buFont typeface="Arial" panose="020B0604020202020204" pitchFamily="34" charset="0"/>
              <a:buChar char="•"/>
            </a:pPr>
            <a:r>
              <a:rPr lang="cs-CZ" sz="1800" dirty="0"/>
              <a:t>Probíhá proces notifikace nového programu, zatím používáme blokovou výjimku (GBER), ale zde požadavek tržního nájemného </a:t>
            </a:r>
            <a:r>
              <a:rPr lang="cs-CZ" sz="1800" dirty="0">
                <a:sym typeface="Wingdings" panose="05000000000000000000" pitchFamily="2" charset="2"/>
              </a:rPr>
              <a:t> notifikace vyhovuje lépe našim potřebám sníženého nájemného</a:t>
            </a:r>
          </a:p>
          <a:p>
            <a:pPr marL="342900" indent="-342900">
              <a:buFont typeface="Arial" panose="020B0604020202020204" pitchFamily="34" charset="0"/>
              <a:buChar char="•"/>
            </a:pPr>
            <a:r>
              <a:rPr lang="cs-CZ" sz="1800" dirty="0">
                <a:sym typeface="Wingdings" panose="05000000000000000000" pitchFamily="2" charset="2"/>
              </a:rPr>
              <a:t>Zatím není jasné, zda ex-ante kontrola či dokladování během udržitelnosti, bude výsledkem jednání</a:t>
            </a:r>
          </a:p>
          <a:p>
            <a:pPr marL="342900" indent="-342900">
              <a:buFont typeface="Arial" panose="020B0604020202020204" pitchFamily="34" charset="0"/>
              <a:buChar char="•"/>
            </a:pPr>
            <a:endParaRPr lang="cs-CZ" sz="2000" dirty="0"/>
          </a:p>
        </p:txBody>
      </p:sp>
      <p:sp>
        <p:nvSpPr>
          <p:cNvPr id="3" name="Nadpis 2">
            <a:extLst>
              <a:ext uri="{FF2B5EF4-FFF2-40B4-BE49-F238E27FC236}">
                <a16:creationId xmlns:a16="http://schemas.microsoft.com/office/drawing/2014/main" id="{B0AD44DF-DDFC-4C14-90FC-C4D805CE71AA}"/>
              </a:ext>
            </a:extLst>
          </p:cNvPr>
          <p:cNvSpPr>
            <a:spLocks noGrp="1"/>
          </p:cNvSpPr>
          <p:nvPr>
            <p:ph type="title"/>
          </p:nvPr>
        </p:nvSpPr>
        <p:spPr/>
        <p:txBody>
          <a:bodyPr/>
          <a:lstStyle/>
          <a:p>
            <a:r>
              <a:rPr lang="cs-CZ" dirty="0"/>
              <a:t>Dostupné a sociální bydlení – veřejná podpora</a:t>
            </a:r>
          </a:p>
        </p:txBody>
      </p:sp>
    </p:spTree>
    <p:extLst>
      <p:ext uri="{BB962C8B-B14F-4D97-AF65-F5344CB8AC3E}">
        <p14:creationId xmlns:p14="http://schemas.microsoft.com/office/powerpoint/2010/main" val="1124471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AFFD43-341C-4602-B131-8F65DF02F7DA}"/>
              </a:ext>
            </a:extLst>
          </p:cNvPr>
          <p:cNvSpPr>
            <a:spLocks noGrp="1"/>
          </p:cNvSpPr>
          <p:nvPr>
            <p:ph type="title"/>
          </p:nvPr>
        </p:nvSpPr>
        <p:spPr/>
        <p:txBody>
          <a:bodyPr/>
          <a:lstStyle/>
          <a:p>
            <a:pPr algn="ctr"/>
            <a:r>
              <a:rPr lang="cs-CZ" dirty="0"/>
              <a:t>Poučení z financování sociálního bydlení</a:t>
            </a:r>
          </a:p>
        </p:txBody>
      </p:sp>
      <p:sp>
        <p:nvSpPr>
          <p:cNvPr id="3" name="Zástupný obsah 2">
            <a:extLst>
              <a:ext uri="{FF2B5EF4-FFF2-40B4-BE49-F238E27FC236}">
                <a16:creationId xmlns:a16="http://schemas.microsoft.com/office/drawing/2014/main" id="{C573CE9D-4BC2-4874-BADB-ED4335C7E3A1}"/>
              </a:ext>
            </a:extLst>
          </p:cNvPr>
          <p:cNvSpPr>
            <a:spLocks noGrp="1"/>
          </p:cNvSpPr>
          <p:nvPr>
            <p:ph idx="10"/>
          </p:nvPr>
        </p:nvSpPr>
        <p:spPr/>
        <p:txBody>
          <a:bodyPr/>
          <a:lstStyle/>
          <a:p>
            <a:endParaRPr lang="cs-CZ"/>
          </a:p>
        </p:txBody>
      </p:sp>
    </p:spTree>
    <p:extLst>
      <p:ext uri="{BB962C8B-B14F-4D97-AF65-F5344CB8AC3E}">
        <p14:creationId xmlns:p14="http://schemas.microsoft.com/office/powerpoint/2010/main" val="1973713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3ACCC060-F624-4B80-BAF8-DEA3E8EA82B7}"/>
              </a:ext>
            </a:extLst>
          </p:cNvPr>
          <p:cNvSpPr>
            <a:spLocks noGrp="1"/>
          </p:cNvSpPr>
          <p:nvPr>
            <p:ph idx="1"/>
          </p:nvPr>
        </p:nvSpPr>
        <p:spPr/>
        <p:txBody>
          <a:bodyPr>
            <a:normAutofit/>
          </a:bodyPr>
          <a:lstStyle/>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2200" dirty="0"/>
              <a:t>IROP 2014–2020: nízké čerpání 2 139 bytů oproti cíli 5 000 bytů, do 2017 nejasná VP, </a:t>
            </a:r>
            <a:r>
              <a:rPr lang="cs-CZ" sz="2200" dirty="0" err="1"/>
              <a:t>nezacílenost</a:t>
            </a:r>
            <a:r>
              <a:rPr lang="cs-CZ" sz="2200" dirty="0"/>
              <a:t>, chybí komplexní přístup</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2200" dirty="0"/>
              <a:t>Program Výstavba: nízký zájem (cca 10 – 15 % z  1 mld. / rok)</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2200" dirty="0"/>
              <a:t>Překážky čerpání – limity na výstavbu a nájem, velmi úzká CS pro sociální bydlení, doba udržitelnosti 20 let, veřejná podpora, nízká připravenost</a:t>
            </a:r>
          </a:p>
          <a:p>
            <a:pPr marL="285750" indent="-285750" algn="just">
              <a:lnSpc>
                <a:spcPct val="150000"/>
              </a:lnSpc>
              <a:spcBef>
                <a:spcPts val="0"/>
              </a:spcBef>
              <a:spcAft>
                <a:spcPts val="0"/>
              </a:spcAft>
              <a:buClr>
                <a:schemeClr val="dk1"/>
              </a:buClr>
              <a:buSzPct val="100000"/>
              <a:buFont typeface="Arial" panose="020B0604020202020204" pitchFamily="34" charset="0"/>
              <a:buChar char="•"/>
            </a:pPr>
            <a:r>
              <a:rPr lang="cs-CZ" sz="2200" dirty="0"/>
              <a:t>Absorpční kapacita obcí a NNO do roku 2027: staré podmínky 5,3 mld. Kč, nové podmínky 11,3 mld Kč</a:t>
            </a:r>
          </a:p>
          <a:p>
            <a:endParaRPr lang="cs-CZ" dirty="0"/>
          </a:p>
        </p:txBody>
      </p:sp>
      <p:sp>
        <p:nvSpPr>
          <p:cNvPr id="3" name="Nadpis 2">
            <a:extLst>
              <a:ext uri="{FF2B5EF4-FFF2-40B4-BE49-F238E27FC236}">
                <a16:creationId xmlns:a16="http://schemas.microsoft.com/office/drawing/2014/main" id="{E10773D6-74F4-474B-A9DE-58245C32F425}"/>
              </a:ext>
            </a:extLst>
          </p:cNvPr>
          <p:cNvSpPr>
            <a:spLocks noGrp="1"/>
          </p:cNvSpPr>
          <p:nvPr>
            <p:ph type="title"/>
          </p:nvPr>
        </p:nvSpPr>
        <p:spPr/>
        <p:txBody>
          <a:bodyPr/>
          <a:lstStyle/>
          <a:p>
            <a:r>
              <a:rPr lang="cs-CZ" dirty="0"/>
              <a:t>Financování: co nefungovalo a jaké jsou příležitosti</a:t>
            </a:r>
          </a:p>
        </p:txBody>
      </p:sp>
    </p:spTree>
    <p:extLst>
      <p:ext uri="{BB962C8B-B14F-4D97-AF65-F5344CB8AC3E}">
        <p14:creationId xmlns:p14="http://schemas.microsoft.com/office/powerpoint/2010/main" val="3653495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Zástupný obsah 7" descr="Obsah obrázku mapa&#10;&#10;Popis byl vytvořen automaticky">
            <a:extLst>
              <a:ext uri="{FF2B5EF4-FFF2-40B4-BE49-F238E27FC236}">
                <a16:creationId xmlns:a16="http://schemas.microsoft.com/office/drawing/2014/main" id="{406D049F-07E8-481E-A5D4-7027FED248A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2" y="568553"/>
            <a:ext cx="10276916" cy="6289447"/>
          </a:xfrm>
        </p:spPr>
      </p:pic>
    </p:spTree>
    <p:extLst>
      <p:ext uri="{BB962C8B-B14F-4D97-AF65-F5344CB8AC3E}">
        <p14:creationId xmlns:p14="http://schemas.microsoft.com/office/powerpoint/2010/main" val="1988999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sah 1">
            <a:extLst>
              <a:ext uri="{FF2B5EF4-FFF2-40B4-BE49-F238E27FC236}">
                <a16:creationId xmlns:a16="http://schemas.microsoft.com/office/drawing/2014/main" id="{F5CD8952-B22F-42FB-A47C-DC4F4678FD00}"/>
              </a:ext>
            </a:extLst>
          </p:cNvPr>
          <p:cNvSpPr>
            <a:spLocks noGrp="1"/>
          </p:cNvSpPr>
          <p:nvPr>
            <p:ph idx="1"/>
          </p:nvPr>
        </p:nvSpPr>
        <p:spPr/>
        <p:txBody>
          <a:bodyPr/>
          <a:lstStyle/>
          <a:p>
            <a:endParaRPr lang="cs-CZ"/>
          </a:p>
        </p:txBody>
      </p:sp>
      <p:sp>
        <p:nvSpPr>
          <p:cNvPr id="3" name="Nadpis 2">
            <a:extLst>
              <a:ext uri="{FF2B5EF4-FFF2-40B4-BE49-F238E27FC236}">
                <a16:creationId xmlns:a16="http://schemas.microsoft.com/office/drawing/2014/main" id="{61D18D44-3069-4651-9318-5C56281AACC7}"/>
              </a:ext>
            </a:extLst>
          </p:cNvPr>
          <p:cNvSpPr>
            <a:spLocks noGrp="1"/>
          </p:cNvSpPr>
          <p:nvPr>
            <p:ph type="title"/>
          </p:nvPr>
        </p:nvSpPr>
        <p:spPr/>
        <p:txBody>
          <a:bodyPr/>
          <a:lstStyle/>
          <a:p>
            <a:pPr algn="ctr"/>
            <a:r>
              <a:rPr lang="cs-CZ" dirty="0"/>
              <a:t>Co chtějí obce spolupracující s ASZ?</a:t>
            </a:r>
          </a:p>
        </p:txBody>
      </p:sp>
    </p:spTree>
    <p:extLst>
      <p:ext uri="{BB962C8B-B14F-4D97-AF65-F5344CB8AC3E}">
        <p14:creationId xmlns:p14="http://schemas.microsoft.com/office/powerpoint/2010/main" val="20427033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Shape 1"/>
          <p:cNvSpPr txBox="1"/>
          <p:nvPr/>
        </p:nvSpPr>
        <p:spPr>
          <a:xfrm>
            <a:off x="3863752" y="410182"/>
            <a:ext cx="7020272" cy="878953"/>
          </a:xfrm>
          <a:prstGeom prst="rect">
            <a:avLst/>
          </a:prstGeom>
          <a:noFill/>
          <a:ln>
            <a:noFill/>
          </a:ln>
        </p:spPr>
        <p:txBody>
          <a:bodyPr>
            <a:noAutofit/>
          </a:bodyPr>
          <a:lstStyle/>
          <a:p>
            <a:pPr algn="ctr"/>
            <a:r>
              <a:rPr lang="cs-CZ" sz="2700" b="1" spc="-1" dirty="0">
                <a:solidFill>
                  <a:srgbClr val="000099"/>
                </a:solidFill>
                <a:latin typeface="Arial"/>
              </a:rPr>
              <a:t>ASZ průzkum – zájem obcí </a:t>
            </a:r>
            <a:br>
              <a:rPr lang="cs-CZ" sz="2700" b="1" spc="-1" dirty="0">
                <a:solidFill>
                  <a:srgbClr val="000099"/>
                </a:solidFill>
                <a:latin typeface="Arial"/>
              </a:rPr>
            </a:br>
            <a:r>
              <a:rPr lang="cs-CZ" sz="2700" b="1" spc="-1" dirty="0">
                <a:solidFill>
                  <a:srgbClr val="000099"/>
                </a:solidFill>
                <a:latin typeface="Arial"/>
              </a:rPr>
              <a:t>o podporu přípravy investic</a:t>
            </a:r>
            <a:endParaRPr lang="cs-CZ" sz="2700" spc="-1" dirty="0">
              <a:solidFill>
                <a:srgbClr val="000000"/>
              </a:solidFill>
              <a:latin typeface="Arial"/>
            </a:endParaRPr>
          </a:p>
        </p:txBody>
      </p:sp>
      <p:graphicFrame>
        <p:nvGraphicFramePr>
          <p:cNvPr id="4" name="Tabulka 5">
            <a:extLst>
              <a:ext uri="{FF2B5EF4-FFF2-40B4-BE49-F238E27FC236}">
                <a16:creationId xmlns:a16="http://schemas.microsoft.com/office/drawing/2014/main" id="{54D2E543-715B-F1F0-41E4-8EFFBF2FC985}"/>
              </a:ext>
            </a:extLst>
          </p:cNvPr>
          <p:cNvGraphicFramePr>
            <a:graphicFrameLocks noGrp="1"/>
          </p:cNvGraphicFramePr>
          <p:nvPr>
            <p:ph idx="10"/>
          </p:nvPr>
        </p:nvGraphicFramePr>
        <p:xfrm>
          <a:off x="1847528" y="1556792"/>
          <a:ext cx="8589640" cy="2494280"/>
        </p:xfrm>
        <a:graphic>
          <a:graphicData uri="http://schemas.openxmlformats.org/drawingml/2006/table">
            <a:tbl>
              <a:tblPr firstRow="1" bandRow="1">
                <a:tableStyleId>{5C22544A-7EE6-4342-B048-85BDC9FD1C3A}</a:tableStyleId>
              </a:tblPr>
              <a:tblGrid>
                <a:gridCol w="6838603">
                  <a:extLst>
                    <a:ext uri="{9D8B030D-6E8A-4147-A177-3AD203B41FA5}">
                      <a16:colId xmlns:a16="http://schemas.microsoft.com/office/drawing/2014/main" val="1416134809"/>
                    </a:ext>
                  </a:extLst>
                </a:gridCol>
                <a:gridCol w="1751037">
                  <a:extLst>
                    <a:ext uri="{9D8B030D-6E8A-4147-A177-3AD203B41FA5}">
                      <a16:colId xmlns:a16="http://schemas.microsoft.com/office/drawing/2014/main" val="2570125383"/>
                    </a:ext>
                  </a:extLst>
                </a:gridCol>
              </a:tblGrid>
              <a:tr h="370840">
                <a:tc>
                  <a:txBody>
                    <a:bodyPr/>
                    <a:lstStyle/>
                    <a:p>
                      <a:r>
                        <a:rPr lang="cs-CZ" b="1" dirty="0">
                          <a:solidFill>
                            <a:schemeClr val="accent2">
                              <a:lumMod val="20000"/>
                              <a:lumOff val="80000"/>
                            </a:schemeClr>
                          </a:solidFill>
                        </a:rPr>
                        <a:t>Poradenství při zprostředkování financí</a:t>
                      </a:r>
                    </a:p>
                  </a:txBody>
                  <a:tcPr/>
                </a:tc>
                <a:tc>
                  <a:txBody>
                    <a:bodyPr/>
                    <a:lstStyle/>
                    <a:p>
                      <a:r>
                        <a:rPr lang="cs-CZ" b="1" dirty="0">
                          <a:solidFill>
                            <a:schemeClr val="accent2">
                              <a:lumMod val="20000"/>
                              <a:lumOff val="80000"/>
                            </a:schemeClr>
                          </a:solidFill>
                        </a:rPr>
                        <a:t>64 % ANO</a:t>
                      </a:r>
                    </a:p>
                  </a:txBody>
                  <a:tcPr/>
                </a:tc>
                <a:extLst>
                  <a:ext uri="{0D108BD9-81ED-4DB2-BD59-A6C34878D82A}">
                    <a16:rowId xmlns:a16="http://schemas.microsoft.com/office/drawing/2014/main" val="2684000246"/>
                  </a:ext>
                </a:extLst>
              </a:tr>
              <a:tr h="370840">
                <a:tc>
                  <a:txBody>
                    <a:bodyPr/>
                    <a:lstStyle/>
                    <a:p>
                      <a:r>
                        <a:rPr lang="cs-CZ" b="1" dirty="0">
                          <a:solidFill>
                            <a:schemeClr val="accent2">
                              <a:lumMod val="20000"/>
                              <a:lumOff val="80000"/>
                            </a:schemeClr>
                          </a:solidFill>
                        </a:rPr>
                        <a:t>Zprostředkování kapacit projektové přípravy</a:t>
                      </a:r>
                    </a:p>
                  </a:txBody>
                  <a:tcPr/>
                </a:tc>
                <a:tc>
                  <a:txBody>
                    <a:bodyPr/>
                    <a:lstStyle/>
                    <a:p>
                      <a:r>
                        <a:rPr lang="cs-CZ" b="1" dirty="0">
                          <a:solidFill>
                            <a:schemeClr val="accent2">
                              <a:lumMod val="20000"/>
                              <a:lumOff val="80000"/>
                            </a:schemeClr>
                          </a:solidFill>
                        </a:rPr>
                        <a:t>30 % ANO</a:t>
                      </a:r>
                    </a:p>
                  </a:txBody>
                  <a:tcPr/>
                </a:tc>
                <a:extLst>
                  <a:ext uri="{0D108BD9-81ED-4DB2-BD59-A6C34878D82A}">
                    <a16:rowId xmlns:a16="http://schemas.microsoft.com/office/drawing/2014/main" val="2282063487"/>
                  </a:ext>
                </a:extLst>
              </a:tr>
              <a:tr h="370840">
                <a:tc>
                  <a:txBody>
                    <a:bodyPr/>
                    <a:lstStyle/>
                    <a:p>
                      <a:r>
                        <a:rPr lang="cs-CZ" b="1" dirty="0">
                          <a:solidFill>
                            <a:srgbClr val="FF0000"/>
                          </a:solidFill>
                        </a:rPr>
                        <a:t>Poradenství pro vypsání a financování urbanistické soutěže</a:t>
                      </a:r>
                    </a:p>
                  </a:txBody>
                  <a:tcPr/>
                </a:tc>
                <a:tc>
                  <a:txBody>
                    <a:bodyPr/>
                    <a:lstStyle/>
                    <a:p>
                      <a:r>
                        <a:rPr lang="cs-CZ" b="1" dirty="0">
                          <a:solidFill>
                            <a:srgbClr val="FF0000"/>
                          </a:solidFill>
                        </a:rPr>
                        <a:t>61 % NE</a:t>
                      </a:r>
                    </a:p>
                  </a:txBody>
                  <a:tcPr/>
                </a:tc>
                <a:extLst>
                  <a:ext uri="{0D108BD9-81ED-4DB2-BD59-A6C34878D82A}">
                    <a16:rowId xmlns:a16="http://schemas.microsoft.com/office/drawing/2014/main" val="1171363272"/>
                  </a:ext>
                </a:extLst>
              </a:tr>
              <a:tr h="370840">
                <a:tc>
                  <a:txBody>
                    <a:bodyPr/>
                    <a:lstStyle/>
                    <a:p>
                      <a:r>
                        <a:rPr lang="cs-CZ" b="1" dirty="0">
                          <a:solidFill>
                            <a:srgbClr val="FF0000"/>
                          </a:solidFill>
                        </a:rPr>
                        <a:t>Poradenství pro vypsání a financování architektonické soutěže</a:t>
                      </a:r>
                    </a:p>
                  </a:txBody>
                  <a:tcPr/>
                </a:tc>
                <a:tc>
                  <a:txBody>
                    <a:bodyPr/>
                    <a:lstStyle/>
                    <a:p>
                      <a:r>
                        <a:rPr lang="cs-CZ" b="1" dirty="0">
                          <a:solidFill>
                            <a:srgbClr val="FF0000"/>
                          </a:solidFill>
                        </a:rPr>
                        <a:t>59 % NE</a:t>
                      </a:r>
                    </a:p>
                  </a:txBody>
                  <a:tcPr/>
                </a:tc>
                <a:extLst>
                  <a:ext uri="{0D108BD9-81ED-4DB2-BD59-A6C34878D82A}">
                    <a16:rowId xmlns:a16="http://schemas.microsoft.com/office/drawing/2014/main" val="2097176912"/>
                  </a:ext>
                </a:extLst>
              </a:tr>
              <a:tr h="370840">
                <a:tc>
                  <a:txBody>
                    <a:bodyPr/>
                    <a:lstStyle/>
                    <a:p>
                      <a:r>
                        <a:rPr lang="cs-CZ" b="1" dirty="0">
                          <a:solidFill>
                            <a:srgbClr val="FF0000"/>
                          </a:solidFill>
                        </a:rPr>
                        <a:t>Poradenství při vypsání výběrových řízení na dodavatele</a:t>
                      </a:r>
                    </a:p>
                  </a:txBody>
                  <a:tcPr/>
                </a:tc>
                <a:tc>
                  <a:txBody>
                    <a:bodyPr/>
                    <a:lstStyle/>
                    <a:p>
                      <a:r>
                        <a:rPr lang="cs-CZ" b="1" dirty="0">
                          <a:solidFill>
                            <a:srgbClr val="FF0000"/>
                          </a:solidFill>
                        </a:rPr>
                        <a:t>59 % NE</a:t>
                      </a:r>
                    </a:p>
                  </a:txBody>
                  <a:tcPr/>
                </a:tc>
                <a:extLst>
                  <a:ext uri="{0D108BD9-81ED-4DB2-BD59-A6C34878D82A}">
                    <a16:rowId xmlns:a16="http://schemas.microsoft.com/office/drawing/2014/main" val="2717577227"/>
                  </a:ext>
                </a:extLst>
              </a:tr>
              <a:tr h="370840">
                <a:tc>
                  <a:txBody>
                    <a:bodyPr/>
                    <a:lstStyle/>
                    <a:p>
                      <a:r>
                        <a:rPr lang="cs-CZ" b="1" dirty="0">
                          <a:solidFill>
                            <a:srgbClr val="FF0000"/>
                          </a:solidFill>
                        </a:rPr>
                        <a:t>Poradenství při zadávání energetické účinnosti</a:t>
                      </a:r>
                    </a:p>
                  </a:txBody>
                  <a:tcPr/>
                </a:tc>
                <a:tc>
                  <a:txBody>
                    <a:bodyPr/>
                    <a:lstStyle/>
                    <a:p>
                      <a:r>
                        <a:rPr lang="cs-CZ" b="1" dirty="0">
                          <a:solidFill>
                            <a:srgbClr val="FF0000"/>
                          </a:solidFill>
                        </a:rPr>
                        <a:t>46 % NE</a:t>
                      </a:r>
                    </a:p>
                  </a:txBody>
                  <a:tcPr/>
                </a:tc>
                <a:extLst>
                  <a:ext uri="{0D108BD9-81ED-4DB2-BD59-A6C34878D82A}">
                    <a16:rowId xmlns:a16="http://schemas.microsoft.com/office/drawing/2014/main" val="2607884660"/>
                  </a:ext>
                </a:extLst>
              </a:tr>
            </a:tbl>
          </a:graphicData>
        </a:graphic>
      </p:graphicFrame>
      <p:sp>
        <p:nvSpPr>
          <p:cNvPr id="6" name="TextovéPole 5">
            <a:extLst>
              <a:ext uri="{FF2B5EF4-FFF2-40B4-BE49-F238E27FC236}">
                <a16:creationId xmlns:a16="http://schemas.microsoft.com/office/drawing/2014/main" id="{2276AEFA-86F9-3DF2-2FB4-DDA37E52CB8D}"/>
              </a:ext>
            </a:extLst>
          </p:cNvPr>
          <p:cNvSpPr txBox="1"/>
          <p:nvPr/>
        </p:nvSpPr>
        <p:spPr>
          <a:xfrm>
            <a:off x="3503712" y="1284465"/>
            <a:ext cx="8229600" cy="276999"/>
          </a:xfrm>
          <a:prstGeom prst="rect">
            <a:avLst/>
          </a:prstGeom>
          <a:noFill/>
        </p:spPr>
        <p:txBody>
          <a:bodyPr wrap="square" rtlCol="0">
            <a:spAutoFit/>
          </a:bodyPr>
          <a:lstStyle/>
          <a:p>
            <a:r>
              <a:rPr lang="cs-CZ" sz="1200" dirty="0">
                <a:solidFill>
                  <a:srgbClr val="FF0000"/>
                </a:solidFill>
              </a:rPr>
              <a:t>* Jde o počet zaznamenaných frekvencí odpovědí, kvalitativní rozhovory se zaznamenáním na škále. </a:t>
            </a:r>
          </a:p>
        </p:txBody>
      </p:sp>
      <p:sp>
        <p:nvSpPr>
          <p:cNvPr id="2" name="Obdélník: se zakulacenými rohy 1">
            <a:extLst>
              <a:ext uri="{FF2B5EF4-FFF2-40B4-BE49-F238E27FC236}">
                <a16:creationId xmlns:a16="http://schemas.microsoft.com/office/drawing/2014/main" id="{6FD9BF7E-41A5-FCE8-9F41-882278CAD7F3}"/>
              </a:ext>
            </a:extLst>
          </p:cNvPr>
          <p:cNvSpPr/>
          <p:nvPr/>
        </p:nvSpPr>
        <p:spPr>
          <a:xfrm>
            <a:off x="2027548" y="5301208"/>
            <a:ext cx="8229600" cy="1370910"/>
          </a:xfrm>
          <a:prstGeom prst="roundRect">
            <a:avLst>
              <a:gd name="adj" fmla="val 10000"/>
            </a:avLst>
          </a:pr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a:lstStyle/>
          <a:p>
            <a:pPr algn="ctr"/>
            <a:r>
              <a:rPr lang="cs-CZ" sz="1300" i="1" dirty="0">
                <a:solidFill>
                  <a:srgbClr val="000000">
                    <a:hueOff val="0"/>
                    <a:satOff val="0"/>
                    <a:lumOff val="0"/>
                    <a:alphaOff val="0"/>
                  </a:srgbClr>
                </a:solidFill>
                <a:latin typeface="Arial"/>
              </a:rPr>
              <a:t>Takže Peníze! Musíme mít výhled, že bude nějaký dotační titul nebo aspoň nějaký výhodný úvěr, garantovaný třeba státem, že teda bude skutečně poskytnutý. Abychom se do těch investic mohli pustit, protože to jsou pro náš rozpočet (velké peníze). Naštěstí nám odpadá přípravné stavební řízení, výkupy pozemků. Teď je to ve fázi, která stojí na penězích. Hlavní otázka jsou finance - jak, za kolik a kdy. Takže pokud </a:t>
            </a:r>
            <a:r>
              <a:rPr lang="cs-CZ" sz="1300" i="1" dirty="0" err="1">
                <a:solidFill>
                  <a:srgbClr val="000000">
                    <a:hueOff val="0"/>
                    <a:satOff val="0"/>
                    <a:lumOff val="0"/>
                    <a:alphaOff val="0"/>
                  </a:srgbClr>
                </a:solidFill>
                <a:latin typeface="Arial"/>
              </a:rPr>
              <a:t>seženem</a:t>
            </a:r>
            <a:r>
              <a:rPr lang="cs-CZ" sz="1300" i="1" dirty="0">
                <a:solidFill>
                  <a:srgbClr val="000000">
                    <a:hueOff val="0"/>
                    <a:satOff val="0"/>
                    <a:lumOff val="0"/>
                    <a:alphaOff val="0"/>
                  </a:srgbClr>
                </a:solidFill>
                <a:latin typeface="Arial"/>
              </a:rPr>
              <a:t> peníze, tak se do toho pustíme</a:t>
            </a:r>
          </a:p>
          <a:p>
            <a:endParaRPr lang="cs-CZ" dirty="0">
              <a:solidFill>
                <a:srgbClr val="000000">
                  <a:hueOff val="0"/>
                  <a:satOff val="0"/>
                  <a:lumOff val="0"/>
                  <a:alphaOff val="0"/>
                </a:srgbClr>
              </a:solidFill>
              <a:latin typeface="Arial"/>
            </a:endParaRPr>
          </a:p>
        </p:txBody>
      </p:sp>
      <p:sp>
        <p:nvSpPr>
          <p:cNvPr id="3" name="TextovéPole 2">
            <a:extLst>
              <a:ext uri="{FF2B5EF4-FFF2-40B4-BE49-F238E27FC236}">
                <a16:creationId xmlns:a16="http://schemas.microsoft.com/office/drawing/2014/main" id="{B1707C24-60BF-6CDC-AF8E-E27740CF71C6}"/>
              </a:ext>
            </a:extLst>
          </p:cNvPr>
          <p:cNvSpPr txBox="1"/>
          <p:nvPr/>
        </p:nvSpPr>
        <p:spPr>
          <a:xfrm>
            <a:off x="2046382" y="4214475"/>
            <a:ext cx="8589640" cy="923330"/>
          </a:xfrm>
          <a:prstGeom prst="rect">
            <a:avLst/>
          </a:prstGeom>
          <a:noFill/>
        </p:spPr>
        <p:txBody>
          <a:bodyPr wrap="square" rtlCol="0">
            <a:spAutoFit/>
          </a:bodyPr>
          <a:lstStyle/>
          <a:p>
            <a:pPr algn="ctr"/>
            <a:r>
              <a:rPr lang="cs-CZ" b="1" u="sng" dirty="0">
                <a:solidFill>
                  <a:srgbClr val="000000"/>
                </a:solidFill>
                <a:highlight>
                  <a:srgbClr val="FFFF00"/>
                </a:highlight>
              </a:rPr>
              <a:t>VARIANTY PODPORY KORELUJÍ S VELIKOSTÍ OBCE </a:t>
            </a:r>
            <a:r>
              <a:rPr lang="cs-CZ" b="1" dirty="0">
                <a:solidFill>
                  <a:srgbClr val="000000"/>
                </a:solidFill>
                <a:highlight>
                  <a:srgbClr val="FFFF00"/>
                </a:highlight>
              </a:rPr>
              <a:t>– MALÉ POMOC S PROJEKTOVÝMI ŽÁDOSTMI, VELKÉ POMOC S HLEDÁNÍM FINANČÍ, OBA TYPY SHODA NA FINANCÍCH</a:t>
            </a:r>
          </a:p>
        </p:txBody>
      </p:sp>
    </p:spTree>
    <p:extLst>
      <p:ext uri="{BB962C8B-B14F-4D97-AF65-F5344CB8AC3E}">
        <p14:creationId xmlns:p14="http://schemas.microsoft.com/office/powerpoint/2010/main" val="14702191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0"/>
          </p:nvPr>
        </p:nvSpPr>
        <p:spPr>
          <a:xfrm>
            <a:off x="1739516" y="2636913"/>
            <a:ext cx="8712968" cy="3456385"/>
          </a:xfrm>
        </p:spPr>
        <p:txBody>
          <a:bodyPr/>
          <a:lstStyle/>
          <a:p>
            <a:pPr marL="0" indent="0">
              <a:buNone/>
            </a:pPr>
            <a:endParaRPr lang="cs-CZ" sz="2000" b="1" u="sng" dirty="0"/>
          </a:p>
          <a:p>
            <a:pPr marL="0" indent="0">
              <a:buNone/>
            </a:pPr>
            <a:endParaRPr lang="cs-CZ" sz="2000" dirty="0"/>
          </a:p>
          <a:p>
            <a:pPr marL="0" indent="0">
              <a:buNone/>
            </a:pPr>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endParaRPr lang="cs-CZ" sz="2000" b="1" dirty="0"/>
          </a:p>
          <a:p>
            <a:pPr>
              <a:buFont typeface="Wingdings" panose="05000000000000000000" pitchFamily="2" charset="2"/>
              <a:buChar char="ü"/>
            </a:pPr>
            <a:r>
              <a:rPr lang="cs-CZ" sz="1600" b="1" i="1" dirty="0"/>
              <a:t>Obec by uvítala možnost výhodného úvěru</a:t>
            </a:r>
          </a:p>
          <a:p>
            <a:pPr>
              <a:buFont typeface="Wingdings" panose="05000000000000000000" pitchFamily="2" charset="2"/>
              <a:buChar char="ü"/>
            </a:pPr>
            <a:r>
              <a:rPr lang="cs-CZ" sz="1600" b="1" i="1" dirty="0"/>
              <a:t>Jednání s developery – zlepšení soft </a:t>
            </a:r>
            <a:r>
              <a:rPr lang="cs-CZ" sz="1600" b="1" i="1" dirty="0" err="1"/>
              <a:t>skills</a:t>
            </a:r>
            <a:endParaRPr lang="cs-CZ" sz="1600" b="1" i="1" dirty="0"/>
          </a:p>
          <a:p>
            <a:pPr>
              <a:buFont typeface="Wingdings" panose="05000000000000000000" pitchFamily="2" charset="2"/>
              <a:buChar char="ü"/>
            </a:pPr>
            <a:r>
              <a:rPr lang="cs-CZ" sz="1600" b="1" i="1" dirty="0"/>
              <a:t>Obec by uvítala, pokud by nemusela platit v developerských projektech DPH</a:t>
            </a:r>
          </a:p>
          <a:p>
            <a:pPr marL="0" indent="0">
              <a:buNone/>
            </a:pPr>
            <a:endParaRPr lang="cs-CZ" sz="1600" b="1" dirty="0"/>
          </a:p>
          <a:p>
            <a:pPr algn="ctr">
              <a:buFont typeface="Wingdings" panose="05000000000000000000" pitchFamily="2" charset="2"/>
              <a:buChar char="ü"/>
            </a:pPr>
            <a:r>
              <a:rPr lang="cs-CZ" sz="1600" b="1" i="1" dirty="0"/>
              <a:t>Zadat projektovou dokumentaci a zpracovat ji umíme. Chybí provozní modely a problematika veřejné podpory – když postavíme bytový dům s obchodními jednotkami, tak město to neumí komerčně naplánovat.</a:t>
            </a:r>
          </a:p>
          <a:p>
            <a:pPr marL="0" indent="0">
              <a:buNone/>
            </a:pPr>
            <a:endParaRPr lang="cs-CZ" sz="1600" b="1" i="1" dirty="0"/>
          </a:p>
          <a:p>
            <a:pPr algn="ctr">
              <a:buFont typeface="Wingdings" panose="05000000000000000000" pitchFamily="2" charset="2"/>
              <a:buChar char="ü"/>
            </a:pPr>
            <a:r>
              <a:rPr lang="cs-CZ" sz="1600" b="1" i="1" dirty="0"/>
              <a:t>ENERGETICKÉ SPECIALISTY NIKDO NA OBCÍCH NEZAMĚSTNÁVÁ, VŽDY JDE O EXTERNÍ FIRMU, EXTERNÍHO ČLOVĚKA, KTERÝ TOMUTO TÉMATU ROZUMÍ A TEN TO TÉMA PRO MĚSTSKOU ČÁST UDĚLÁ – PŘIPRAVÍ. ZŘEJMĚ BY BYLO EKONOMICKY VYHODNĚJŠÍ TO ŘEŠIT V RÁMCI STÁTNÍ SPRÁVY.</a:t>
            </a:r>
          </a:p>
          <a:p>
            <a:pPr marL="0" indent="0">
              <a:buNone/>
            </a:pPr>
            <a:endParaRPr lang="cs-CZ" sz="1600" b="1" i="1" dirty="0"/>
          </a:p>
          <a:p>
            <a:pPr algn="ctr">
              <a:buFont typeface="Wingdings" panose="05000000000000000000" pitchFamily="2" charset="2"/>
              <a:buChar char="ü"/>
            </a:pPr>
            <a:r>
              <a:rPr lang="cs-CZ" sz="1600" b="1" dirty="0"/>
              <a:t>Aplikace komunitní energetiky atd. objekty budou maximálně úsporné, včasné informování o možném financování. Pomohla by dotace nebo zvýhodněný úvěr na výstavbu a zákon o bydlení, cena výstavby stojí stejně v Praze jako v Jeseníku</a:t>
            </a:r>
          </a:p>
        </p:txBody>
      </p:sp>
      <p:sp>
        <p:nvSpPr>
          <p:cNvPr id="5" name="TextShape 1"/>
          <p:cNvSpPr txBox="1"/>
          <p:nvPr/>
        </p:nvSpPr>
        <p:spPr>
          <a:xfrm>
            <a:off x="3863752" y="620689"/>
            <a:ext cx="6923112" cy="878953"/>
          </a:xfrm>
          <a:prstGeom prst="rect">
            <a:avLst/>
          </a:prstGeom>
          <a:noFill/>
          <a:ln>
            <a:noFill/>
          </a:ln>
        </p:spPr>
        <p:txBody>
          <a:bodyPr>
            <a:noAutofit/>
          </a:bodyPr>
          <a:lstStyle/>
          <a:p>
            <a:pPr algn="ctr"/>
            <a:r>
              <a:rPr lang="cs-CZ" sz="2700" b="1" spc="-1" dirty="0">
                <a:solidFill>
                  <a:srgbClr val="000099"/>
                </a:solidFill>
                <a:latin typeface="Arial"/>
              </a:rPr>
              <a:t>JINÉ FORMY PODPORY OD ASZ/MMR</a:t>
            </a:r>
            <a:endParaRPr lang="cs-CZ" sz="2700" spc="-1" dirty="0">
              <a:solidFill>
                <a:srgbClr val="000000"/>
              </a:solidFill>
              <a:latin typeface="Arial"/>
            </a:endParaRPr>
          </a:p>
        </p:txBody>
      </p:sp>
    </p:spTree>
    <p:extLst>
      <p:ext uri="{BB962C8B-B14F-4D97-AF65-F5344CB8AC3E}">
        <p14:creationId xmlns:p14="http://schemas.microsoft.com/office/powerpoint/2010/main" val="2906176992"/>
      </p:ext>
    </p:extLst>
  </p:cSld>
  <p:clrMapOvr>
    <a:masterClrMapping/>
  </p:clrMapOvr>
</p:sld>
</file>

<file path=ppt/theme/theme1.xml><?xml version="1.0" encoding="utf-8"?>
<a:theme xmlns:a="http://schemas.openxmlformats.org/drawingml/2006/main" name="1_Úvodní list">
  <a:themeElements>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Úvodní list 1">
        <a:dk1>
          <a:srgbClr val="000000"/>
        </a:dk1>
        <a:lt1>
          <a:srgbClr val="FFFFFF"/>
        </a:lt1>
        <a:dk2>
          <a:srgbClr val="262626"/>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Úvodní list">
  <a:themeElements>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Úvodní list 1">
        <a:dk1>
          <a:srgbClr val="000000"/>
        </a:dk1>
        <a:lt1>
          <a:srgbClr val="FFFFFF"/>
        </a:lt1>
        <a:dk2>
          <a:srgbClr val="262626"/>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Úvodní list">
  <a:themeElements>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Úvodní list 1">
        <a:dk1>
          <a:srgbClr val="000000"/>
        </a:dk1>
        <a:lt1>
          <a:srgbClr val="FFFFFF"/>
        </a:lt1>
        <a:dk2>
          <a:srgbClr val="262626"/>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
      <a:clrScheme name="Úvodní list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nitřní list s nadpisem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2.xml><?xml version="1.0" encoding="utf-8"?>
<a:themeOverride xmlns:a="http://schemas.openxmlformats.org/drawingml/2006/main">
  <a:clrScheme name="Vnitřní list bez nadpisu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3.xml><?xml version="1.0" encoding="utf-8"?>
<a:themeOverride xmlns:a="http://schemas.openxmlformats.org/drawingml/2006/main">
  <a:clrScheme name="Vnitřní list s odrážkami 1">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4.xml><?xml version="1.0" encoding="utf-8"?>
<a:themeOverride xmlns:a="http://schemas.openxmlformats.org/drawingml/2006/main">
  <a:clrScheme name="Vnitřní list s nadpisem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5.xml><?xml version="1.0" encoding="utf-8"?>
<a:themeOverride xmlns:a="http://schemas.openxmlformats.org/drawingml/2006/main">
  <a:clrScheme name="Vnitřní list bez nadpisu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6.xml><?xml version="1.0" encoding="utf-8"?>
<a:themeOverride xmlns:a="http://schemas.openxmlformats.org/drawingml/2006/main">
  <a:clrScheme name="Vnitřní list s odrážkami 1">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7.xml><?xml version="1.0" encoding="utf-8"?>
<a:themeOverride xmlns:a="http://schemas.openxmlformats.org/drawingml/2006/main">
  <a:clrScheme name="Vnitřní list s nadpisem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8.xml><?xml version="1.0" encoding="utf-8"?>
<a:themeOverride xmlns:a="http://schemas.openxmlformats.org/drawingml/2006/main">
  <a:clrScheme name="Vnitřní list bez nadpisu 2">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ppt/theme/themeOverride9.xml><?xml version="1.0" encoding="utf-8"?>
<a:themeOverride xmlns:a="http://schemas.openxmlformats.org/drawingml/2006/main">
  <a:clrScheme name="Vnitřní list s odrážkami 1">
    <a:dk1>
      <a:srgbClr val="000000"/>
    </a:dk1>
    <a:lt1>
      <a:srgbClr val="FFFFFF"/>
    </a:lt1>
    <a:dk2>
      <a:srgbClr val="000099"/>
    </a:dk2>
    <a:lt2>
      <a:srgbClr val="EEECE1"/>
    </a:lt2>
    <a:accent1>
      <a:srgbClr val="000099"/>
    </a:accent1>
    <a:accent2>
      <a:srgbClr val="00AF3F"/>
    </a:accent2>
    <a:accent3>
      <a:srgbClr val="FFFFFF"/>
    </a:accent3>
    <a:accent4>
      <a:srgbClr val="000000"/>
    </a:accent4>
    <a:accent5>
      <a:srgbClr val="AAAACA"/>
    </a:accent5>
    <a:accent6>
      <a:srgbClr val="009E38"/>
    </a:accent6>
    <a:hlink>
      <a:srgbClr val="00AF3F"/>
    </a:hlink>
    <a:folHlink>
      <a:srgbClr val="868686"/>
    </a:folHlink>
  </a:clrScheme>
</a:themeOverride>
</file>

<file path=docProps/app.xml><?xml version="1.0" encoding="utf-8"?>
<Properties xmlns="http://schemas.openxmlformats.org/officeDocument/2006/extended-properties" xmlns:vt="http://schemas.openxmlformats.org/officeDocument/2006/docPropsVTypes">
  <TotalTime>0</TotalTime>
  <Words>1792</Words>
  <Application>Microsoft Office PowerPoint</Application>
  <PresentationFormat>Širokoúhlá obrazovka</PresentationFormat>
  <Paragraphs>155</Paragraphs>
  <Slides>19</Slides>
  <Notes>0</Notes>
  <HiddenSlides>0</HiddenSlides>
  <MMClips>0</MMClips>
  <ScaleCrop>false</ScaleCrop>
  <HeadingPairs>
    <vt:vector size="6" baseType="variant">
      <vt:variant>
        <vt:lpstr>Použitá písma</vt:lpstr>
      </vt:variant>
      <vt:variant>
        <vt:i4>4</vt:i4>
      </vt:variant>
      <vt:variant>
        <vt:lpstr>Motiv</vt:lpstr>
      </vt:variant>
      <vt:variant>
        <vt:i4>3</vt:i4>
      </vt:variant>
      <vt:variant>
        <vt:lpstr>Nadpisy snímků</vt:lpstr>
      </vt:variant>
      <vt:variant>
        <vt:i4>19</vt:i4>
      </vt:variant>
    </vt:vector>
  </HeadingPairs>
  <TitlesOfParts>
    <vt:vector size="26" baseType="lpstr">
      <vt:lpstr>Arial</vt:lpstr>
      <vt:lpstr>Calibri</vt:lpstr>
      <vt:lpstr>Symbol</vt:lpstr>
      <vt:lpstr>Wingdings</vt:lpstr>
      <vt:lpstr>1_Úvodní list</vt:lpstr>
      <vt:lpstr>2_Úvodní list</vt:lpstr>
      <vt:lpstr>3_Úvodní list</vt:lpstr>
      <vt:lpstr>Investiční podpora dostupného bydlení 2023 - 2026    Ministerstvo pro místní rozvoj  </vt:lpstr>
      <vt:lpstr>Dostupné a sociální bydlení</vt:lpstr>
      <vt:lpstr>Dostupné a sociální bydlení – veřejná podpora</vt:lpstr>
      <vt:lpstr>Poučení z financování sociálního bydlení</vt:lpstr>
      <vt:lpstr>Financování: co nefungovalo a jaké jsou příležitosti</vt:lpstr>
      <vt:lpstr>Prezentace aplikace PowerPoint</vt:lpstr>
      <vt:lpstr>Co chtějí obce spolupracující s ASZ?</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Nový model překompenzace SOHZ</vt:lpstr>
      <vt:lpstr>Prezentace aplikace PowerPoint</vt:lpstr>
      <vt:lpstr>Prezentace aplikace PowerPoint</vt:lpstr>
      <vt:lpstr>Prezentace aplikace PowerPoint</vt:lpstr>
      <vt:lpstr>Prezentace aplikace PowerPoint</vt:lpstr>
      <vt:lpstr>Kontakt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2023-01-11T15:03:16Z</dcterms:created>
  <dcterms:modified xsi:type="dcterms:W3CDTF">2023-06-05T07:48:22Z</dcterms:modified>
</cp:coreProperties>
</file>