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Lst>
  <p:notesMasterIdLst>
    <p:notesMasterId r:id="rId11"/>
  </p:notesMasterIdLst>
  <p:handoutMasterIdLst>
    <p:handoutMasterId r:id="rId12"/>
  </p:handoutMasterIdLst>
  <p:sldIdLst>
    <p:sldId id="256" r:id="rId2"/>
    <p:sldId id="288" r:id="rId3"/>
    <p:sldId id="287" r:id="rId4"/>
    <p:sldId id="275" r:id="rId5"/>
    <p:sldId id="286" r:id="rId6"/>
    <p:sldId id="283" r:id="rId7"/>
    <p:sldId id="282" r:id="rId8"/>
    <p:sldId id="289" r:id="rId9"/>
    <p:sldId id="291" r:id="rId10"/>
  </p:sldIdLst>
  <p:sldSz cx="9144000" cy="6858000" type="screen4x3"/>
  <p:notesSz cx="6858000" cy="9144000"/>
  <p:defaultTextStyle>
    <a:defPPr>
      <a:defRPr lang="cs-CZ"/>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ědková Charlota" initials="DC" lastIdx="1" clrIdx="0">
    <p:extLst>
      <p:ext uri="{19B8F6BF-5375-455C-9EA6-DF929625EA0E}">
        <p15:presenceInfo xmlns:p15="http://schemas.microsoft.com/office/powerpoint/2012/main" userId="S-1-5-21-1453678106-484518242-318601546-1648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F3F"/>
    <a:srgbClr val="000099"/>
    <a:srgbClr val="DB7D00"/>
    <a:srgbClr val="F9E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73" autoAdjust="0"/>
  </p:normalViewPr>
  <p:slideViewPr>
    <p:cSldViewPr>
      <p:cViewPr varScale="1">
        <p:scale>
          <a:sx n="114" d="100"/>
          <a:sy n="114" d="100"/>
        </p:scale>
        <p:origin x="1506" y="102"/>
      </p:cViewPr>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cs-CZ"/>
          </a:p>
        </p:txBody>
      </p:sp>
      <p:sp>
        <p:nvSpPr>
          <p:cNvPr id="3" name="Zástupný symbol pro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9F1C2EFA-0950-4EDD-B902-2C9FD7601EB2}" type="datetimeFigureOut">
              <a:rPr lang="cs-CZ"/>
              <a:pPr>
                <a:defRPr/>
              </a:pPr>
              <a:t>02.06.2023</a:t>
            </a:fld>
            <a:endParaRPr lang="cs-CZ"/>
          </a:p>
        </p:txBody>
      </p:sp>
      <p:sp>
        <p:nvSpPr>
          <p:cNvPr id="4" name="Zástupný symbol pro zápatí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cs-CZ"/>
          </a:p>
        </p:txBody>
      </p:sp>
      <p:sp>
        <p:nvSpPr>
          <p:cNvPr id="5" name="Zástupný symbol pro číslo snímku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1938F04E-C256-4330-A7EA-E0EE7F5DA386}" type="slidenum">
              <a:rPr lang="cs-CZ" altLang="cs-CZ"/>
              <a:pPr/>
              <a:t>‹#›</a:t>
            </a:fld>
            <a:endParaRPr lang="cs-CZ" altLang="cs-CZ"/>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ED22B08D-22A7-44C7-9A9A-15F0430FEC6E}" type="datetimeFigureOut">
              <a:rPr lang="cs-CZ"/>
              <a:pPr>
                <a:defRPr/>
              </a:pPr>
              <a:t>31.05.2023</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cs-CZ" noProof="0"/>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CZ" noProof="0"/>
              <a:t>Klepnutím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687C561E-2E38-4584-AB37-860AD06BBB35}" type="slidenum">
              <a:rPr lang="cs-CZ" altLang="cs-CZ"/>
              <a:pPr/>
              <a:t>‹#›</a:t>
            </a:fld>
            <a:endParaRPr lang="cs-CZ" altLang="cs-CZ"/>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hemeOverride" Target="../theme/themeOverride2.xml"/><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hemeOverride" Target="../theme/themeOverride3.xml"/><Relationship Id="rId4"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list">
    <p:spTree>
      <p:nvGrpSpPr>
        <p:cNvPr id="1" name=""/>
        <p:cNvGrpSpPr/>
        <p:nvPr/>
      </p:nvGrpSpPr>
      <p:grpSpPr>
        <a:xfrm>
          <a:off x="0" y="0"/>
          <a:ext cx="0" cy="0"/>
          <a:chOff x="0" y="0"/>
          <a:chExt cx="0" cy="0"/>
        </a:xfrm>
      </p:grpSpPr>
      <p:pic>
        <p:nvPicPr>
          <p:cNvPr id="4" name="Obrázek 9" descr="podtisk_modry.emf"/>
          <p:cNvPicPr>
            <a:picLocks noChangeAspect="1"/>
          </p:cNvPicPr>
          <p:nvPr/>
        </p:nvPicPr>
        <p:blipFill>
          <a:blip r:embed="rId2">
            <a:extLst>
              <a:ext uri="{28A0092B-C50C-407E-A947-70E740481C1C}">
                <a14:useLocalDpi xmlns:a14="http://schemas.microsoft.com/office/drawing/2010/main" val="0"/>
              </a:ext>
            </a:extLst>
          </a:blip>
          <a:srcRect l="17007" b="8623"/>
          <a:stretch>
            <a:fillRect/>
          </a:stretch>
        </p:blipFill>
        <p:spPr bwMode="auto">
          <a:xfrm>
            <a:off x="0" y="1989138"/>
            <a:ext cx="7908925"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bdélník 6"/>
          <p:cNvSpPr>
            <a:spLocks noChangeAspect="1"/>
          </p:cNvSpPr>
          <p:nvPr/>
        </p:nvSpPr>
        <p:spPr>
          <a:xfrm>
            <a:off x="0" y="0"/>
            <a:ext cx="9144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8" name="Obdélník 7"/>
          <p:cNvSpPr/>
          <p:nvPr/>
        </p:nvSpPr>
        <p:spPr>
          <a:xfrm>
            <a:off x="0" y="260649"/>
            <a:ext cx="9144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9" name="Podnadpis 2"/>
          <p:cNvSpPr txBox="1">
            <a:spLocks/>
          </p:cNvSpPr>
          <p:nvPr/>
        </p:nvSpPr>
        <p:spPr>
          <a:xfrm>
            <a:off x="1403350" y="3789363"/>
            <a:ext cx="7208838" cy="576262"/>
          </a:xfrm>
          <a:prstGeom prst="rect">
            <a:avLst/>
          </a:prstGeom>
        </p:spPr>
        <p:txBody>
          <a:bodyPr/>
          <a:lstStyle>
            <a:lvl1pPr marL="0" indent="0" algn="l">
              <a:buNone/>
              <a:defRPr sz="26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auto">
              <a:spcBef>
                <a:spcPct val="20000"/>
              </a:spcBef>
              <a:spcAft>
                <a:spcPts val="0"/>
              </a:spcAft>
              <a:buFont typeface="Arial" pitchFamily="34" charset="0"/>
              <a:buNone/>
              <a:defRPr/>
            </a:pPr>
            <a:r>
              <a:rPr lang="cs-CZ"/>
              <a:t>MINISTERSTVO PRO MÍSTNÍ ROZVOJ ČR</a:t>
            </a:r>
          </a:p>
        </p:txBody>
      </p:sp>
      <p:pic>
        <p:nvPicPr>
          <p:cNvPr id="10" name="Obrázek 7" descr="mmr_cr_rgb.e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692150"/>
            <a:ext cx="25654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odnadpis 2"/>
          <p:cNvSpPr>
            <a:spLocks noGrp="1"/>
          </p:cNvSpPr>
          <p:nvPr>
            <p:ph type="subTitle" idx="1"/>
          </p:nvPr>
        </p:nvSpPr>
        <p:spPr>
          <a:xfrm>
            <a:off x="1403648" y="4581128"/>
            <a:ext cx="7056784" cy="1800200"/>
          </a:xfrm>
          <a:prstGeom prst="rect">
            <a:avLst/>
          </a:prstGeom>
        </p:spPr>
        <p:txBody>
          <a:bodyPr>
            <a:noAutofit/>
          </a:bodyPr>
          <a:lstStyle>
            <a:lvl1pPr marL="0" indent="0" algn="l">
              <a:spcBef>
                <a:spcPts val="1000"/>
              </a:spcBef>
              <a:spcAft>
                <a:spcPts val="1000"/>
              </a:spcAft>
              <a:buNone/>
              <a:defRPr sz="20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můžete upravit styl předlohy.</a:t>
            </a:r>
            <a:endParaRPr lang="cs-CZ" dirty="0"/>
          </a:p>
        </p:txBody>
      </p:sp>
      <p:sp>
        <p:nvSpPr>
          <p:cNvPr id="6" name="Nadpis 13"/>
          <p:cNvSpPr>
            <a:spLocks noGrp="1" noChangeAspect="1"/>
          </p:cNvSpPr>
          <p:nvPr>
            <p:ph type="title"/>
          </p:nvPr>
        </p:nvSpPr>
        <p:spPr>
          <a:xfrm>
            <a:off x="1403648" y="1988840"/>
            <a:ext cx="7283152" cy="1872208"/>
          </a:xfrm>
          <a:prstGeom prst="rect">
            <a:avLst/>
          </a:prstGeom>
        </p:spPr>
        <p:txBody>
          <a:bodyPr/>
          <a:lstStyle>
            <a:lvl1pPr algn="l">
              <a:defRPr b="1" baseline="0">
                <a:solidFill>
                  <a:srgbClr val="000099"/>
                </a:solidFill>
                <a:latin typeface="Arial" pitchFamily="34" charset="0"/>
                <a:cs typeface="Arial" pitchFamily="34" charset="0"/>
              </a:defRPr>
            </a:lvl1pPr>
          </a:lstStyle>
          <a:p>
            <a:r>
              <a:rPr lang="cs-CZ"/>
              <a:t>Kliknutím lze upravit styl.</a:t>
            </a:r>
            <a:endParaRPr lang="cs-CZ" dirty="0"/>
          </a:p>
        </p:txBody>
      </p:sp>
    </p:spTree>
    <p:extLst>
      <p:ext uri="{BB962C8B-B14F-4D97-AF65-F5344CB8AC3E}">
        <p14:creationId xmlns:p14="http://schemas.microsoft.com/office/powerpoint/2010/main" val="37229867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nitřní list s nadpisem">
    <p:spTree>
      <p:nvGrpSpPr>
        <p:cNvPr id="1" name=""/>
        <p:cNvGrpSpPr/>
        <p:nvPr/>
      </p:nvGrpSpPr>
      <p:grpSpPr>
        <a:xfrm>
          <a:off x="0" y="0"/>
          <a:ext cx="0" cy="0"/>
          <a:chOff x="0" y="0"/>
          <a:chExt cx="0" cy="0"/>
        </a:xfrm>
      </p:grpSpPr>
      <p:pic>
        <p:nvPicPr>
          <p:cNvPr id="4" name="Obrázek 9" descr="podtisk_modry.emf"/>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0" y="1989138"/>
            <a:ext cx="7908925"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délník 4"/>
          <p:cNvSpPr>
            <a:spLocks noChangeAspect="1"/>
          </p:cNvSpPr>
          <p:nvPr/>
        </p:nvSpPr>
        <p:spPr>
          <a:xfrm>
            <a:off x="0" y="0"/>
            <a:ext cx="9144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6" name="Obdélník 5"/>
          <p:cNvSpPr/>
          <p:nvPr/>
        </p:nvSpPr>
        <p:spPr>
          <a:xfrm>
            <a:off x="0" y="260649"/>
            <a:ext cx="9144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pic>
        <p:nvPicPr>
          <p:cNvPr id="7" name="Obrázek 3" descr="mmr_cr_rgb.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8313" y="620713"/>
            <a:ext cx="2016125"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ástupný symbol pro obsah 2"/>
          <p:cNvSpPr>
            <a:spLocks noGrp="1"/>
          </p:cNvSpPr>
          <p:nvPr>
            <p:ph idx="1"/>
          </p:nvPr>
        </p:nvSpPr>
        <p:spPr>
          <a:xfrm>
            <a:off x="395536" y="2060848"/>
            <a:ext cx="8291264" cy="4392488"/>
          </a:xfrm>
          <a:prstGeom prst="rect">
            <a:avLst/>
          </a:prstGeom>
        </p:spPr>
        <p:txBody>
          <a:bodyPr>
            <a:normAutofit/>
          </a:bodyPr>
          <a:lstStyle>
            <a:lvl1pPr marL="0" indent="0"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a:t>Upravte styly předlohy textu.</a:t>
            </a:r>
          </a:p>
        </p:txBody>
      </p:sp>
      <p:sp>
        <p:nvSpPr>
          <p:cNvPr id="10" name="Nadpis 9"/>
          <p:cNvSpPr>
            <a:spLocks noGrp="1"/>
          </p:cNvSpPr>
          <p:nvPr>
            <p:ph type="title"/>
          </p:nvPr>
        </p:nvSpPr>
        <p:spPr>
          <a:xfrm>
            <a:off x="395536" y="1412776"/>
            <a:ext cx="8291264"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a:t>Kliknutím lze upravit styl.</a:t>
            </a:r>
            <a:endParaRPr lang="cs-CZ" dirty="0"/>
          </a:p>
        </p:txBody>
      </p:sp>
    </p:spTree>
    <p:extLst>
      <p:ext uri="{BB962C8B-B14F-4D97-AF65-F5344CB8AC3E}">
        <p14:creationId xmlns:p14="http://schemas.microsoft.com/office/powerpoint/2010/main" val="37197049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nitřní list bez nadpisu">
    <p:spTree>
      <p:nvGrpSpPr>
        <p:cNvPr id="1" name=""/>
        <p:cNvGrpSpPr/>
        <p:nvPr/>
      </p:nvGrpSpPr>
      <p:grpSpPr>
        <a:xfrm>
          <a:off x="0" y="0"/>
          <a:ext cx="0" cy="0"/>
          <a:chOff x="0" y="0"/>
          <a:chExt cx="0" cy="0"/>
        </a:xfrm>
      </p:grpSpPr>
      <p:pic>
        <p:nvPicPr>
          <p:cNvPr id="3" name="Obrázek 9" descr="podtisk_modry.emf"/>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0" y="1989138"/>
            <a:ext cx="7908925"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bdélník 3"/>
          <p:cNvSpPr>
            <a:spLocks noChangeAspect="1"/>
          </p:cNvSpPr>
          <p:nvPr/>
        </p:nvSpPr>
        <p:spPr>
          <a:xfrm>
            <a:off x="0" y="0"/>
            <a:ext cx="9144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5" name="Obdélník 4"/>
          <p:cNvSpPr/>
          <p:nvPr/>
        </p:nvSpPr>
        <p:spPr>
          <a:xfrm>
            <a:off x="0" y="260649"/>
            <a:ext cx="9144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pic>
        <p:nvPicPr>
          <p:cNvPr id="6" name="Obrázek 2" descr="mmr_cr_rgb.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8313" y="620713"/>
            <a:ext cx="2016125"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ástupný symbol pro obsah 2"/>
          <p:cNvSpPr>
            <a:spLocks noGrp="1"/>
          </p:cNvSpPr>
          <p:nvPr>
            <p:ph idx="1"/>
          </p:nvPr>
        </p:nvSpPr>
        <p:spPr>
          <a:xfrm>
            <a:off x="395536" y="1484784"/>
            <a:ext cx="8291264" cy="4968552"/>
          </a:xfrm>
          <a:prstGeom prst="rect">
            <a:avLst/>
          </a:prstGeom>
        </p:spPr>
        <p:txBody>
          <a:bodyPr>
            <a:normAutofit/>
          </a:bodyPr>
          <a:lstStyle>
            <a:lvl1pPr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a:t>Upravte styly předlohy textu.</a:t>
            </a:r>
          </a:p>
        </p:txBody>
      </p:sp>
    </p:spTree>
    <p:extLst>
      <p:ext uri="{BB962C8B-B14F-4D97-AF65-F5344CB8AC3E}">
        <p14:creationId xmlns:p14="http://schemas.microsoft.com/office/powerpoint/2010/main" val="1313810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nitřní list s odrážkami">
    <p:spTree>
      <p:nvGrpSpPr>
        <p:cNvPr id="1" name=""/>
        <p:cNvGrpSpPr/>
        <p:nvPr/>
      </p:nvGrpSpPr>
      <p:grpSpPr>
        <a:xfrm>
          <a:off x="0" y="0"/>
          <a:ext cx="0" cy="0"/>
          <a:chOff x="0" y="0"/>
          <a:chExt cx="0" cy="0"/>
        </a:xfrm>
      </p:grpSpPr>
      <p:pic>
        <p:nvPicPr>
          <p:cNvPr id="5" name="Obrázek 9" descr="podtisk_modry.emf"/>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0" y="1989138"/>
            <a:ext cx="7908925"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bdélník 5"/>
          <p:cNvSpPr>
            <a:spLocks noChangeAspect="1"/>
          </p:cNvSpPr>
          <p:nvPr/>
        </p:nvSpPr>
        <p:spPr>
          <a:xfrm>
            <a:off x="0" y="0"/>
            <a:ext cx="9144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7" name="Obdélník 6"/>
          <p:cNvSpPr/>
          <p:nvPr/>
        </p:nvSpPr>
        <p:spPr>
          <a:xfrm>
            <a:off x="0" y="260649"/>
            <a:ext cx="9144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pic>
        <p:nvPicPr>
          <p:cNvPr id="8" name="Obrázek 4" descr="mmr_cr_rgb.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8313" y="620713"/>
            <a:ext cx="2016125"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Nadpis 9"/>
          <p:cNvSpPr>
            <a:spLocks noGrp="1"/>
          </p:cNvSpPr>
          <p:nvPr>
            <p:ph type="title"/>
          </p:nvPr>
        </p:nvSpPr>
        <p:spPr>
          <a:xfrm>
            <a:off x="395536" y="1412776"/>
            <a:ext cx="8291264"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a:t>Kliknutím lze upravit styl.</a:t>
            </a:r>
            <a:endParaRPr lang="cs-CZ" dirty="0"/>
          </a:p>
        </p:txBody>
      </p:sp>
      <p:sp>
        <p:nvSpPr>
          <p:cNvPr id="4" name="Zástupný symbol pro obsah 2"/>
          <p:cNvSpPr>
            <a:spLocks noGrp="1"/>
          </p:cNvSpPr>
          <p:nvPr>
            <p:ph idx="10"/>
          </p:nvPr>
        </p:nvSpPr>
        <p:spPr>
          <a:xfrm>
            <a:off x="467544" y="2060849"/>
            <a:ext cx="8229600" cy="4392488"/>
          </a:xfrm>
          <a:prstGeom prst="rect">
            <a:avLst/>
          </a:prstGeom>
        </p:spPr>
        <p:txBody>
          <a:bodyPr/>
          <a:lstStyle>
            <a:lvl1pPr marL="342900" indent="-342900">
              <a:buClr>
                <a:schemeClr val="accent1"/>
              </a:buClr>
              <a:buFont typeface="Wingdings" pitchFamily="2" charset="2"/>
              <a:buChar char="§"/>
              <a:defRPr/>
            </a:lvl1pPr>
            <a:lvl2pPr marL="742950" indent="-285750">
              <a:buClr>
                <a:schemeClr val="accent1"/>
              </a:buClr>
              <a:buFont typeface="Wingdings" pitchFamily="2" charset="2"/>
              <a:buChar char="§"/>
              <a:defRPr/>
            </a:lvl2pPr>
            <a:lvl3pPr marL="1143000" indent="-228600">
              <a:buClr>
                <a:schemeClr val="accent1"/>
              </a:buClr>
              <a:buFont typeface="Wingdings" pitchFamily="2" charset="2"/>
              <a:buChar char="§"/>
              <a:defRPr/>
            </a:lvl3pPr>
            <a:lvl4pPr marL="1600200" indent="-228600">
              <a:buClr>
                <a:schemeClr val="accent1"/>
              </a:buClr>
              <a:buFont typeface="Wingdings" pitchFamily="2" charset="2"/>
              <a:buChar char="§"/>
              <a:defRPr/>
            </a:lvl4pPr>
            <a:lvl5pPr marL="2057400" indent="-228600">
              <a:buClr>
                <a:schemeClr val="accent1"/>
              </a:buClr>
              <a:buFont typeface="Wingdings" pitchFamily="2" charset="2"/>
              <a:buChar char="§"/>
              <a:defRPr/>
            </a:lvl5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Tree>
    <p:extLst>
      <p:ext uri="{BB962C8B-B14F-4D97-AF65-F5344CB8AC3E}">
        <p14:creationId xmlns:p14="http://schemas.microsoft.com/office/powerpoint/2010/main" val="370675073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25" name="Rectangle 9"/>
          <p:cNvSpPr>
            <a:spLocks noGrp="1" noChangeArrowheads="1"/>
          </p:cNvSpPr>
          <p:nvPr>
            <p:ph type="title"/>
          </p:nvPr>
        </p:nvSpPr>
        <p:spPr bwMode="auto">
          <a:xfrm>
            <a:off x="1403350" y="1916113"/>
            <a:ext cx="7272338" cy="187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cs-CZ"/>
              <a:t>Klepnutím lze upravit styl předlohy nadpisů.</a:t>
            </a:r>
          </a:p>
        </p:txBody>
      </p:sp>
      <p:sp>
        <p:nvSpPr>
          <p:cNvPr id="9226" name="Rectangle 10"/>
          <p:cNvSpPr>
            <a:spLocks noGrp="1" noChangeArrowheads="1"/>
          </p:cNvSpPr>
          <p:nvPr>
            <p:ph type="body" idx="1"/>
          </p:nvPr>
        </p:nvSpPr>
        <p:spPr bwMode="auto">
          <a:xfrm>
            <a:off x="1403350" y="4581525"/>
            <a:ext cx="72009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endParaRPr lang="en-US" altLang="cs-CZ"/>
          </a:p>
        </p:txBody>
      </p:sp>
      <p:sp>
        <p:nvSpPr>
          <p:cNvPr id="2" name="MSIPCMContentMarking" descr="{&quot;HashCode&quot;:-1699574231,&quot;Placement&quot;:&quot;Footer&quot;,&quot;Top&quot;:523.380066,&quot;Left&quot;:0.0,&quot;SlideWidth&quot;:720,&quot;SlideHeight&quot;:540}">
            <a:extLst>
              <a:ext uri="{FF2B5EF4-FFF2-40B4-BE49-F238E27FC236}">
                <a16:creationId xmlns:a16="http://schemas.microsoft.com/office/drawing/2014/main" id="{117A5E71-5021-45E2-8722-9CA7BFAC9504}"/>
              </a:ext>
            </a:extLst>
          </p:cNvPr>
          <p:cNvSpPr txBox="1"/>
          <p:nvPr userDrawn="1"/>
        </p:nvSpPr>
        <p:spPr>
          <a:xfrm>
            <a:off x="0" y="6646927"/>
            <a:ext cx="619703" cy="211073"/>
          </a:xfrm>
          <a:prstGeom prst="rect">
            <a:avLst/>
          </a:prstGeom>
          <a:noFill/>
        </p:spPr>
        <p:txBody>
          <a:bodyPr vert="horz" wrap="square" lIns="0" tIns="0" rIns="0" bIns="0" rtlCol="0" anchor="ctr" anchorCtr="1">
            <a:spAutoFit/>
          </a:bodyPr>
          <a:lstStyle/>
          <a:p>
            <a:pPr algn="l">
              <a:spcBef>
                <a:spcPct val="0"/>
              </a:spcBef>
              <a:spcAft>
                <a:spcPct val="0"/>
              </a:spcAft>
            </a:pPr>
            <a:r>
              <a:rPr lang="cs-CZ" sz="700">
                <a:solidFill>
                  <a:srgbClr val="000000"/>
                </a:solidFill>
                <a:latin typeface="Calibri" panose="020F0502020204030204" pitchFamily="34" charset="0"/>
              </a:rPr>
              <a:t>C2 General</a:t>
            </a:r>
          </a:p>
        </p:txBody>
      </p:sp>
    </p:spTree>
    <p:extLst>
      <p:ext uri="{BB962C8B-B14F-4D97-AF65-F5344CB8AC3E}">
        <p14:creationId xmlns:p14="http://schemas.microsoft.com/office/powerpoint/2010/main" val="1848415415"/>
      </p:ext>
    </p:extLst>
  </p:cSld>
  <p:clrMap bg1="lt1" tx1="dk1" bg2="lt2" tx2="dk2" accent1="accent1" accent2="accent2" accent3="accent3" accent4="accent4" accent5="accent5" accent6="accent6" hlink="hlink" folHlink="folHlink"/>
  <p:sldLayoutIdLst>
    <p:sldLayoutId id="2147483669" r:id="rId1"/>
    <p:sldLayoutId id="2147483667" r:id="rId2"/>
    <p:sldLayoutId id="2147483668" r:id="rId3"/>
    <p:sldLayoutId id="2147483666" r:id="rId4"/>
  </p:sldLayoutIdLst>
  <p:txStyles>
    <p:titleStyle>
      <a:lvl1pPr algn="l" rtl="0" eaLnBrk="1" fontAlgn="base" hangingPunct="1">
        <a:spcBef>
          <a:spcPct val="0"/>
        </a:spcBef>
        <a:spcAft>
          <a:spcPct val="0"/>
        </a:spcAft>
        <a:defRPr sz="4400" b="1" kern="1200">
          <a:solidFill>
            <a:srgbClr val="000099"/>
          </a:solidFill>
          <a:latin typeface="+mj-lt"/>
          <a:ea typeface="+mj-ea"/>
          <a:cs typeface="+mj-cs"/>
        </a:defRPr>
      </a:lvl1pPr>
      <a:lvl2pPr algn="l" rtl="0" eaLnBrk="1" fontAlgn="base" hangingPunct="1">
        <a:spcBef>
          <a:spcPct val="0"/>
        </a:spcBef>
        <a:spcAft>
          <a:spcPct val="0"/>
        </a:spcAft>
        <a:defRPr sz="4400" b="1">
          <a:solidFill>
            <a:srgbClr val="000099"/>
          </a:solidFill>
          <a:latin typeface="Arial" panose="020B0604020202020204" pitchFamily="34" charset="0"/>
        </a:defRPr>
      </a:lvl2pPr>
      <a:lvl3pPr algn="l" rtl="0" eaLnBrk="1" fontAlgn="base" hangingPunct="1">
        <a:spcBef>
          <a:spcPct val="0"/>
        </a:spcBef>
        <a:spcAft>
          <a:spcPct val="0"/>
        </a:spcAft>
        <a:defRPr sz="4400" b="1">
          <a:solidFill>
            <a:srgbClr val="000099"/>
          </a:solidFill>
          <a:latin typeface="Arial" panose="020B0604020202020204" pitchFamily="34" charset="0"/>
        </a:defRPr>
      </a:lvl3pPr>
      <a:lvl4pPr algn="l" rtl="0" eaLnBrk="1" fontAlgn="base" hangingPunct="1">
        <a:spcBef>
          <a:spcPct val="0"/>
        </a:spcBef>
        <a:spcAft>
          <a:spcPct val="0"/>
        </a:spcAft>
        <a:defRPr sz="4400" b="1">
          <a:solidFill>
            <a:srgbClr val="000099"/>
          </a:solidFill>
          <a:latin typeface="Arial" panose="020B0604020202020204" pitchFamily="34" charset="0"/>
        </a:defRPr>
      </a:lvl4pPr>
      <a:lvl5pPr algn="l" rtl="0" eaLnBrk="1" fontAlgn="base" hangingPunct="1">
        <a:spcBef>
          <a:spcPct val="0"/>
        </a:spcBef>
        <a:spcAft>
          <a:spcPct val="0"/>
        </a:spcAft>
        <a:defRPr sz="4400" b="1">
          <a:solidFill>
            <a:srgbClr val="000099"/>
          </a:solidFill>
          <a:latin typeface="Arial" panose="020B0604020202020204" pitchFamily="34" charset="0"/>
        </a:defRPr>
      </a:lvl5pPr>
      <a:lvl6pPr marL="457200" algn="l" rtl="0" eaLnBrk="1" fontAlgn="base" hangingPunct="1">
        <a:spcBef>
          <a:spcPct val="0"/>
        </a:spcBef>
        <a:spcAft>
          <a:spcPct val="0"/>
        </a:spcAft>
        <a:defRPr sz="4400" b="1">
          <a:solidFill>
            <a:srgbClr val="000099"/>
          </a:solidFill>
          <a:latin typeface="Arial" panose="020B0604020202020204" pitchFamily="34" charset="0"/>
        </a:defRPr>
      </a:lvl6pPr>
      <a:lvl7pPr marL="914400" algn="l" rtl="0" eaLnBrk="1" fontAlgn="base" hangingPunct="1">
        <a:spcBef>
          <a:spcPct val="0"/>
        </a:spcBef>
        <a:spcAft>
          <a:spcPct val="0"/>
        </a:spcAft>
        <a:defRPr sz="4400" b="1">
          <a:solidFill>
            <a:srgbClr val="000099"/>
          </a:solidFill>
          <a:latin typeface="Arial" panose="020B0604020202020204" pitchFamily="34" charset="0"/>
        </a:defRPr>
      </a:lvl7pPr>
      <a:lvl8pPr marL="1371600" algn="l" rtl="0" eaLnBrk="1" fontAlgn="base" hangingPunct="1">
        <a:spcBef>
          <a:spcPct val="0"/>
        </a:spcBef>
        <a:spcAft>
          <a:spcPct val="0"/>
        </a:spcAft>
        <a:defRPr sz="4400" b="1">
          <a:solidFill>
            <a:srgbClr val="000099"/>
          </a:solidFill>
          <a:latin typeface="Arial" panose="020B0604020202020204" pitchFamily="34" charset="0"/>
        </a:defRPr>
      </a:lvl8pPr>
      <a:lvl9pPr marL="1828800" algn="l" rtl="0" eaLnBrk="1" fontAlgn="base" hangingPunct="1">
        <a:spcBef>
          <a:spcPct val="0"/>
        </a:spcBef>
        <a:spcAft>
          <a:spcPct val="0"/>
        </a:spcAft>
        <a:defRPr sz="4400" b="1">
          <a:solidFill>
            <a:srgbClr val="000099"/>
          </a:solidFill>
          <a:latin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idnes.cz/ostrava/zpravy/petr-rumpel-ubytek-obyvatel-ostrava-moravskoslezsky-kraj-vymirani-stehovani.A230524_727223_ostrava-zpravy_za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4" name="Nadpis 2"/>
          <p:cNvSpPr>
            <a:spLocks noGrp="1"/>
          </p:cNvSpPr>
          <p:nvPr>
            <p:ph type="title"/>
          </p:nvPr>
        </p:nvSpPr>
        <p:spPr>
          <a:xfrm>
            <a:off x="986830" y="1934706"/>
            <a:ext cx="7113561" cy="1854334"/>
          </a:xfrm>
          <a:noFill/>
        </p:spPr>
        <p:txBody>
          <a:bodyPr/>
          <a:lstStyle/>
          <a:p>
            <a:pPr algn="ctr"/>
            <a:r>
              <a:rPr lang="cs-CZ" sz="2800" dirty="0"/>
              <a:t>Smršťování měst – </a:t>
            </a:r>
            <a:r>
              <a:rPr lang="cs-CZ" sz="2800" dirty="0" err="1"/>
              <a:t>shrinking</a:t>
            </a:r>
            <a:r>
              <a:rPr lang="cs-CZ" sz="2800" dirty="0"/>
              <a:t> </a:t>
            </a:r>
            <a:r>
              <a:rPr lang="cs-CZ" sz="2800" dirty="0" err="1"/>
              <a:t>cities</a:t>
            </a:r>
            <a:r>
              <a:rPr lang="cs-CZ" sz="2800" dirty="0"/>
              <a:t> - </a:t>
            </a:r>
            <a:r>
              <a:rPr lang="cs-CZ" sz="2800" dirty="0" err="1"/>
              <a:t>Schrumpfende</a:t>
            </a:r>
            <a:r>
              <a:rPr lang="cs-CZ" sz="2800" dirty="0"/>
              <a:t> </a:t>
            </a:r>
            <a:r>
              <a:rPr lang="cs-CZ" sz="2800" dirty="0" err="1"/>
              <a:t>Städte</a:t>
            </a:r>
            <a:r>
              <a:rPr lang="cs-CZ" sz="2800" dirty="0"/>
              <a:t>:</a:t>
            </a:r>
            <a:br>
              <a:rPr lang="cs-CZ" sz="2800" dirty="0"/>
            </a:br>
            <a:r>
              <a:rPr lang="cs-CZ" sz="2800" dirty="0"/>
              <a:t>co to je a co s tím?</a:t>
            </a:r>
            <a:br>
              <a:rPr lang="cs-CZ" sz="3600" dirty="0"/>
            </a:br>
            <a:endParaRPr lang="en-US" altLang="cs-CZ" sz="3200" dirty="0"/>
          </a:p>
        </p:txBody>
      </p:sp>
      <p:sp>
        <p:nvSpPr>
          <p:cNvPr id="6" name="TextovéPole 5"/>
          <p:cNvSpPr txBox="1"/>
          <p:nvPr/>
        </p:nvSpPr>
        <p:spPr>
          <a:xfrm>
            <a:off x="1869435" y="3571559"/>
            <a:ext cx="5111704" cy="369332"/>
          </a:xfrm>
          <a:prstGeom prst="rect">
            <a:avLst/>
          </a:prstGeom>
          <a:noFill/>
        </p:spPr>
        <p:txBody>
          <a:bodyPr wrap="square" rtlCol="0">
            <a:spAutoFit/>
          </a:bodyPr>
          <a:lstStyle/>
          <a:p>
            <a:r>
              <a:rPr lang="cs-CZ" b="1" dirty="0"/>
              <a:t>Odbor pro sociální začleňování (Agentura)</a:t>
            </a:r>
          </a:p>
        </p:txBody>
      </p:sp>
      <p:pic>
        <p:nvPicPr>
          <p:cNvPr id="7" name="Obráze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381274"/>
            <a:ext cx="3941148" cy="1111185"/>
          </a:xfrm>
          <a:prstGeom prst="rect">
            <a:avLst/>
          </a:prstGeom>
        </p:spPr>
      </p:pic>
      <p:pic>
        <p:nvPicPr>
          <p:cNvPr id="2" name="Obráze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6583" y="5213763"/>
            <a:ext cx="5454650" cy="844550"/>
          </a:xfrm>
          <a:prstGeom prst="rect">
            <a:avLst/>
          </a:prstGeom>
        </p:spPr>
      </p:pic>
      <p:sp>
        <p:nvSpPr>
          <p:cNvPr id="10" name="TextovéPole 9"/>
          <p:cNvSpPr txBox="1"/>
          <p:nvPr/>
        </p:nvSpPr>
        <p:spPr>
          <a:xfrm>
            <a:off x="1888056" y="3975700"/>
            <a:ext cx="5111704" cy="369332"/>
          </a:xfrm>
          <a:prstGeom prst="rect">
            <a:avLst/>
          </a:prstGeom>
          <a:noFill/>
        </p:spPr>
        <p:txBody>
          <a:bodyPr wrap="square" rtlCol="0">
            <a:spAutoFit/>
          </a:bodyPr>
          <a:lstStyle/>
          <a:p>
            <a:pPr algn="ctr"/>
            <a:r>
              <a:rPr lang="cs-CZ" dirty="0"/>
              <a:t>Autor: Kristián Holan, Roman Matoušek</a:t>
            </a:r>
          </a:p>
        </p:txBody>
      </p:sp>
      <p:sp>
        <p:nvSpPr>
          <p:cNvPr id="11" name="TextovéPole 10"/>
          <p:cNvSpPr txBox="1"/>
          <p:nvPr/>
        </p:nvSpPr>
        <p:spPr>
          <a:xfrm>
            <a:off x="1780832" y="4420001"/>
            <a:ext cx="5111704" cy="369332"/>
          </a:xfrm>
          <a:prstGeom prst="rect">
            <a:avLst/>
          </a:prstGeom>
          <a:noFill/>
        </p:spPr>
        <p:txBody>
          <a:bodyPr wrap="square" rtlCol="0">
            <a:spAutoFit/>
          </a:bodyPr>
          <a:lstStyle/>
          <a:p>
            <a:pPr algn="ctr"/>
            <a:r>
              <a:rPr lang="cs-CZ" dirty="0"/>
              <a:t>Datum: 5. 6. 2023</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23528" y="2564904"/>
            <a:ext cx="8291264" cy="4032448"/>
          </a:xfrm>
        </p:spPr>
        <p:txBody>
          <a:bodyPr>
            <a:normAutofit fontScale="85000" lnSpcReduction="10000"/>
          </a:bodyPr>
          <a:lstStyle/>
          <a:p>
            <a:pPr marL="457200" indent="-457200">
              <a:buFont typeface="Arial" panose="020B0604020202020204" pitchFamily="34" charset="0"/>
              <a:buChar char="•"/>
            </a:pPr>
            <a:r>
              <a:rPr lang="cs-CZ" dirty="0"/>
              <a:t>Doc. Petr </a:t>
            </a:r>
            <a:r>
              <a:rPr lang="cs-CZ" dirty="0" err="1"/>
              <a:t>Rumpel</a:t>
            </a:r>
            <a:r>
              <a:rPr lang="cs-CZ" dirty="0"/>
              <a:t>, Ostravská univerzita:</a:t>
            </a:r>
          </a:p>
          <a:p>
            <a:pPr marL="457200" indent="-457200">
              <a:buFont typeface="Arial" panose="020B0604020202020204" pitchFamily="34" charset="0"/>
              <a:buChar char="•"/>
            </a:pPr>
            <a:r>
              <a:rPr lang="cs-CZ" dirty="0"/>
              <a:t>„</a:t>
            </a:r>
            <a:r>
              <a:rPr lang="cs-CZ" b="1" i="0" dirty="0">
                <a:solidFill>
                  <a:srgbClr val="263238"/>
                </a:solidFill>
                <a:effectLst/>
                <a:latin typeface="Inter"/>
              </a:rPr>
              <a:t>Jaký byl populační vrchol v regionu vzhledem k dnešku?</a:t>
            </a:r>
            <a:br>
              <a:rPr lang="cs-CZ" b="1" i="0" dirty="0">
                <a:solidFill>
                  <a:srgbClr val="263238"/>
                </a:solidFill>
                <a:effectLst/>
                <a:latin typeface="Inter"/>
              </a:rPr>
            </a:br>
            <a:r>
              <a:rPr lang="cs-CZ" b="0" i="0" dirty="0">
                <a:solidFill>
                  <a:srgbClr val="263238"/>
                </a:solidFill>
                <a:effectLst/>
                <a:latin typeface="Inter"/>
              </a:rPr>
              <a:t>Populace průběžně rostla mezi roky 1880 až 1989. Nejvyšší počty obyvatel oblast vykázala při sčítání lidu v roce 1991. Ostrava měla zhruba 331 tisíc obyvatel, teď má 278 tisíc. Orlová mívala 38 tisíc lidí, dnes 27 tisíc. Karviná na konci 80. let měla okolo 80 tisíc obyvatel, teď má 50 tisíc.</a:t>
            </a:r>
          </a:p>
          <a:p>
            <a:pPr marL="457200" indent="-457200">
              <a:buFont typeface="Arial" panose="020B0604020202020204" pitchFamily="34" charset="0"/>
              <a:buChar char="•"/>
            </a:pPr>
            <a:r>
              <a:rPr lang="cs-CZ" b="0" i="0" dirty="0">
                <a:solidFill>
                  <a:srgbClr val="263238"/>
                </a:solidFill>
                <a:effectLst/>
                <a:latin typeface="Inter"/>
              </a:rPr>
              <a:t>Zdroj: </a:t>
            </a:r>
            <a:r>
              <a:rPr lang="cs-CZ" b="0" i="0" u="none" strike="noStrike" dirty="0">
                <a:solidFill>
                  <a:srgbClr val="102447"/>
                </a:solidFill>
                <a:effectLst/>
                <a:latin typeface="Inter"/>
                <a:hlinkClick r:id="rId2"/>
              </a:rPr>
              <a:t>https://www.idnes.cz/ostrava/zpravy/petr-rumpel-ubytek-obyvatel-ostrava-moravskoslezsky-kraj-vymirani-stehovani.A230524_727223_ostrava-zpravy_zah?</a:t>
            </a:r>
            <a:endParaRPr lang="cs-CZ" b="0" i="0" dirty="0">
              <a:solidFill>
                <a:srgbClr val="263238"/>
              </a:solidFill>
              <a:effectLst/>
              <a:latin typeface="Inter"/>
            </a:endParaRPr>
          </a:p>
          <a:p>
            <a:pPr marL="457200" indent="-457200">
              <a:buFont typeface="Arial" panose="020B0604020202020204" pitchFamily="34" charset="0"/>
              <a:buChar char="•"/>
            </a:pPr>
            <a:endParaRPr lang="cs-CZ" dirty="0"/>
          </a:p>
        </p:txBody>
      </p:sp>
      <p:sp>
        <p:nvSpPr>
          <p:cNvPr id="3" name="Nadpis 2"/>
          <p:cNvSpPr>
            <a:spLocks noGrp="1"/>
          </p:cNvSpPr>
          <p:nvPr>
            <p:ph type="title"/>
          </p:nvPr>
        </p:nvSpPr>
        <p:spPr/>
        <p:txBody>
          <a:bodyPr/>
          <a:lstStyle/>
          <a:p>
            <a:r>
              <a:rPr lang="cs-CZ" dirty="0"/>
              <a:t>Pokles velikosti měst </a:t>
            </a:r>
          </a:p>
        </p:txBody>
      </p:sp>
    </p:spTree>
    <p:extLst>
      <p:ext uri="{BB962C8B-B14F-4D97-AF65-F5344CB8AC3E}">
        <p14:creationId xmlns:p14="http://schemas.microsoft.com/office/powerpoint/2010/main" val="662785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23528" y="2060848"/>
            <a:ext cx="8291264" cy="4032448"/>
          </a:xfrm>
        </p:spPr>
        <p:txBody>
          <a:bodyPr>
            <a:normAutofit/>
          </a:bodyPr>
          <a:lstStyle/>
          <a:p>
            <a:pPr marL="457200" indent="-457200">
              <a:buFont typeface="Arial" panose="020B0604020202020204" pitchFamily="34" charset="0"/>
              <a:buChar char="•"/>
            </a:pPr>
            <a:r>
              <a:rPr lang="cs-CZ" dirty="0"/>
              <a:t>Počet obyvatel v Česku bude dlouhodobě spíše stagnovat</a:t>
            </a:r>
          </a:p>
          <a:p>
            <a:pPr marL="457200" indent="-457200">
              <a:buFont typeface="Arial" panose="020B0604020202020204" pitchFamily="34" charset="0"/>
              <a:buChar char="•"/>
            </a:pPr>
            <a:r>
              <a:rPr lang="cs-CZ" dirty="0"/>
              <a:t>V jiných zemích střední a východní Evropy se očekává dokonce pokles</a:t>
            </a:r>
          </a:p>
          <a:p>
            <a:pPr marL="457200" indent="-457200">
              <a:buFont typeface="Arial" panose="020B0604020202020204" pitchFamily="34" charset="0"/>
              <a:buChar char="•"/>
            </a:pPr>
            <a:r>
              <a:rPr lang="cs-CZ" dirty="0"/>
              <a:t>Nárůst počtu obyvatel není pravděpodobný, mohl by nastat jen velmi intenzivní migrací</a:t>
            </a:r>
          </a:p>
          <a:p>
            <a:pPr marL="457200" indent="-457200">
              <a:buFont typeface="Arial" panose="020B0604020202020204" pitchFamily="34" charset="0"/>
              <a:buChar char="•"/>
            </a:pPr>
            <a:r>
              <a:rPr lang="cs-CZ" dirty="0"/>
              <a:t>Zároveň bude trvale narůstat podíl seniorů</a:t>
            </a:r>
          </a:p>
        </p:txBody>
      </p:sp>
      <p:sp>
        <p:nvSpPr>
          <p:cNvPr id="3" name="Nadpis 2"/>
          <p:cNvSpPr>
            <a:spLocks noGrp="1"/>
          </p:cNvSpPr>
          <p:nvPr>
            <p:ph type="title"/>
          </p:nvPr>
        </p:nvSpPr>
        <p:spPr/>
        <p:txBody>
          <a:bodyPr/>
          <a:lstStyle/>
          <a:p>
            <a:r>
              <a:rPr lang="cs-CZ" dirty="0"/>
              <a:t>Demografické prognózy příštích desetiletí</a:t>
            </a:r>
          </a:p>
        </p:txBody>
      </p:sp>
    </p:spTree>
    <p:extLst>
      <p:ext uri="{BB962C8B-B14F-4D97-AF65-F5344CB8AC3E}">
        <p14:creationId xmlns:p14="http://schemas.microsoft.com/office/powerpoint/2010/main" val="1647234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23528" y="2420888"/>
            <a:ext cx="8291264" cy="4032448"/>
          </a:xfrm>
        </p:spPr>
        <p:txBody>
          <a:bodyPr>
            <a:normAutofit/>
          </a:bodyPr>
          <a:lstStyle/>
          <a:p>
            <a:pPr marL="457200" indent="-457200">
              <a:buFont typeface="Arial" panose="020B0604020202020204" pitchFamily="34" charset="0"/>
              <a:buChar char="•"/>
            </a:pPr>
            <a:r>
              <a:rPr lang="cs-CZ" b="1" dirty="0"/>
              <a:t>Urbanizace </a:t>
            </a:r>
            <a:r>
              <a:rPr lang="cs-CZ" dirty="0"/>
              <a:t>– proces růstu počtu obyvatel ve městech, spojený s průmyslovou revolucí a modernizací společnosti od 18. do 20. století</a:t>
            </a:r>
          </a:p>
          <a:p>
            <a:pPr marL="457200" indent="-457200">
              <a:buFont typeface="Arial" panose="020B0604020202020204" pitchFamily="34" charset="0"/>
              <a:buChar char="•"/>
            </a:pPr>
            <a:r>
              <a:rPr lang="cs-CZ" b="1" dirty="0"/>
              <a:t>Suburbanizace</a:t>
            </a:r>
            <a:r>
              <a:rPr lang="cs-CZ" dirty="0"/>
              <a:t> – růst počtu obyvatel v okolí měst, typicky rodiny střední třídy v samostatných domech, využívání individuální automobilové dopravy, v USA od 30. let, Evropě od 50. let a v Česku od 90. let</a:t>
            </a:r>
          </a:p>
        </p:txBody>
      </p:sp>
      <p:sp>
        <p:nvSpPr>
          <p:cNvPr id="3" name="Nadpis 2"/>
          <p:cNvSpPr>
            <a:spLocks noGrp="1"/>
          </p:cNvSpPr>
          <p:nvPr>
            <p:ph type="title"/>
          </p:nvPr>
        </p:nvSpPr>
        <p:spPr/>
        <p:txBody>
          <a:bodyPr/>
          <a:lstStyle/>
          <a:p>
            <a:r>
              <a:rPr lang="cs-CZ" dirty="0"/>
              <a:t>Trocha teorie: růst i pokles měst</a:t>
            </a:r>
          </a:p>
        </p:txBody>
      </p:sp>
    </p:spTree>
    <p:extLst>
      <p:ext uri="{BB962C8B-B14F-4D97-AF65-F5344CB8AC3E}">
        <p14:creationId xmlns:p14="http://schemas.microsoft.com/office/powerpoint/2010/main" val="2773047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23528" y="2060848"/>
            <a:ext cx="8291264" cy="4032448"/>
          </a:xfrm>
        </p:spPr>
        <p:txBody>
          <a:bodyPr>
            <a:normAutofit fontScale="92500"/>
          </a:bodyPr>
          <a:lstStyle/>
          <a:p>
            <a:pPr marL="457200" indent="-457200">
              <a:buFont typeface="Arial" panose="020B0604020202020204" pitchFamily="34" charset="0"/>
              <a:buChar char="•"/>
            </a:pPr>
            <a:r>
              <a:rPr lang="cs-CZ" b="1" dirty="0" err="1"/>
              <a:t>Desurbanizace</a:t>
            </a:r>
            <a:r>
              <a:rPr lang="cs-CZ" dirty="0"/>
              <a:t> – pokles počtu obyvatel ve městech, popisováno více od 70. let v USA a západní Evropě v souvislosti s útlumem těžkého průmyslu v tradičních (pánevních) oblastech, extrémním případek východ Německa od 90. let </a:t>
            </a:r>
          </a:p>
          <a:p>
            <a:pPr marL="457200" indent="-457200">
              <a:buFont typeface="Arial" panose="020B0604020202020204" pitchFamily="34" charset="0"/>
              <a:buChar char="•"/>
            </a:pPr>
            <a:r>
              <a:rPr lang="cs-CZ" b="1" dirty="0" err="1"/>
              <a:t>Reurbanizace</a:t>
            </a:r>
            <a:r>
              <a:rPr lang="cs-CZ" dirty="0"/>
              <a:t> -  opětovný nárůst počtu obyvatel v </a:t>
            </a:r>
            <a:r>
              <a:rPr lang="cs-CZ" i="1" dirty="0"/>
              <a:t>některých</a:t>
            </a:r>
            <a:r>
              <a:rPr lang="cs-CZ" dirty="0"/>
              <a:t> městech v souvislosti s revitalizací a novou ekonomickou základnou (inovace průmyslu, věda, výzkum, cestovní ruch…)</a:t>
            </a:r>
          </a:p>
        </p:txBody>
      </p:sp>
      <p:sp>
        <p:nvSpPr>
          <p:cNvPr id="3" name="Nadpis 2"/>
          <p:cNvSpPr>
            <a:spLocks noGrp="1"/>
          </p:cNvSpPr>
          <p:nvPr>
            <p:ph type="title"/>
          </p:nvPr>
        </p:nvSpPr>
        <p:spPr/>
        <p:txBody>
          <a:bodyPr/>
          <a:lstStyle/>
          <a:p>
            <a:r>
              <a:rPr lang="cs-CZ" dirty="0"/>
              <a:t>Trocha teorie: růst i pokles měst</a:t>
            </a:r>
          </a:p>
        </p:txBody>
      </p:sp>
    </p:spTree>
    <p:extLst>
      <p:ext uri="{BB962C8B-B14F-4D97-AF65-F5344CB8AC3E}">
        <p14:creationId xmlns:p14="http://schemas.microsoft.com/office/powerpoint/2010/main" val="763519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564904"/>
            <a:ext cx="8291264" cy="4032448"/>
          </a:xfrm>
        </p:spPr>
        <p:txBody>
          <a:bodyPr>
            <a:normAutofit/>
          </a:bodyPr>
          <a:lstStyle/>
          <a:p>
            <a:pPr marL="457200" indent="-457200">
              <a:buFont typeface="Arial" panose="020B0604020202020204" pitchFamily="34" charset="0"/>
              <a:buChar char="•"/>
            </a:pPr>
            <a:r>
              <a:rPr lang="cs-CZ" dirty="0" err="1"/>
              <a:t>Metropolizace</a:t>
            </a:r>
            <a:r>
              <a:rPr lang="cs-CZ" dirty="0"/>
              <a:t> – nárůst počtu obyvatel v regionech největších měst</a:t>
            </a:r>
          </a:p>
          <a:p>
            <a:pPr marL="457200" indent="-457200">
              <a:buFont typeface="Arial" panose="020B0604020202020204" pitchFamily="34" charset="0"/>
              <a:buChar char="•"/>
            </a:pPr>
            <a:r>
              <a:rPr lang="cs-CZ" dirty="0"/>
              <a:t>Pokles počtu obyvatel se týká desítek malých a středně velkých měst ve všech regionech</a:t>
            </a:r>
          </a:p>
          <a:p>
            <a:pPr marL="457200" indent="-457200">
              <a:buFont typeface="Arial" panose="020B0604020202020204" pitchFamily="34" charset="0"/>
              <a:buChar char="•"/>
            </a:pPr>
            <a:r>
              <a:rPr lang="cs-CZ" dirty="0"/>
              <a:t>V některých případech však zároveň roste počet obyvatel v zázemí těchto měst (suburbanizace) </a:t>
            </a:r>
          </a:p>
          <a:p>
            <a:pPr marL="457200" indent="-457200">
              <a:buFont typeface="Arial" panose="020B0604020202020204" pitchFamily="34" charset="0"/>
              <a:buChar char="•"/>
            </a:pPr>
            <a:r>
              <a:rPr lang="cs-CZ" dirty="0"/>
              <a:t>Klesající město ve stabilním regionu</a:t>
            </a:r>
          </a:p>
          <a:p>
            <a:pPr marL="457200" indent="-457200">
              <a:buFont typeface="Arial" panose="020B0604020202020204" pitchFamily="34" charset="0"/>
              <a:buChar char="•"/>
            </a:pPr>
            <a:endParaRPr lang="cs-CZ" dirty="0"/>
          </a:p>
        </p:txBody>
      </p:sp>
      <p:sp>
        <p:nvSpPr>
          <p:cNvPr id="3" name="Nadpis 2"/>
          <p:cNvSpPr>
            <a:spLocks noGrp="1"/>
          </p:cNvSpPr>
          <p:nvPr>
            <p:ph type="title"/>
          </p:nvPr>
        </p:nvSpPr>
        <p:spPr/>
        <p:txBody>
          <a:bodyPr/>
          <a:lstStyle/>
          <a:p>
            <a:r>
              <a:rPr lang="cs-CZ" dirty="0"/>
              <a:t>Co se děje v Česku?</a:t>
            </a:r>
          </a:p>
        </p:txBody>
      </p:sp>
    </p:spTree>
    <p:extLst>
      <p:ext uri="{BB962C8B-B14F-4D97-AF65-F5344CB8AC3E}">
        <p14:creationId xmlns:p14="http://schemas.microsoft.com/office/powerpoint/2010/main" val="2592497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69579" y="2132856"/>
            <a:ext cx="8291264" cy="4032448"/>
          </a:xfrm>
        </p:spPr>
        <p:txBody>
          <a:bodyPr>
            <a:normAutofit fontScale="92500"/>
          </a:bodyPr>
          <a:lstStyle/>
          <a:p>
            <a:pPr marL="457200" indent="-457200">
              <a:buFont typeface="Arial" panose="020B0604020202020204" pitchFamily="34" charset="0"/>
              <a:buChar char="•"/>
            </a:pPr>
            <a:r>
              <a:rPr lang="cs-CZ" dirty="0"/>
              <a:t>Pokles počtu obyvatel vs. pokles počtu domácností</a:t>
            </a:r>
          </a:p>
          <a:p>
            <a:pPr marL="457200" indent="-457200">
              <a:buFont typeface="Arial" panose="020B0604020202020204" pitchFamily="34" charset="0"/>
              <a:buChar char="•"/>
            </a:pPr>
            <a:r>
              <a:rPr lang="cs-CZ" dirty="0"/>
              <a:t>I v populačně klesajícím městě může být objektivní potřeba nové bytové výstavby</a:t>
            </a:r>
          </a:p>
          <a:p>
            <a:pPr marL="457200" indent="-457200">
              <a:buFont typeface="Arial" panose="020B0604020202020204" pitchFamily="34" charset="0"/>
              <a:buChar char="•"/>
            </a:pPr>
            <a:r>
              <a:rPr lang="cs-CZ" dirty="0"/>
              <a:t>Pokles počtu obyvatel vs. ekonomický a sociální rozvoj</a:t>
            </a:r>
          </a:p>
          <a:p>
            <a:pPr marL="457200" indent="-457200">
              <a:buFont typeface="Arial" panose="020B0604020202020204" pitchFamily="34" charset="0"/>
              <a:buChar char="•"/>
            </a:pPr>
            <a:r>
              <a:rPr lang="cs-CZ" dirty="0"/>
              <a:t>Řada měst s klesajícím počtem obyvatel vykazuje vysoké příjmy, nízkou nezaměstnanost, dobrou kvalitu života</a:t>
            </a:r>
          </a:p>
        </p:txBody>
      </p:sp>
      <p:sp>
        <p:nvSpPr>
          <p:cNvPr id="3" name="Nadpis 2"/>
          <p:cNvSpPr>
            <a:spLocks noGrp="1"/>
          </p:cNvSpPr>
          <p:nvPr>
            <p:ph type="title"/>
          </p:nvPr>
        </p:nvSpPr>
        <p:spPr/>
        <p:txBody>
          <a:bodyPr/>
          <a:lstStyle/>
          <a:p>
            <a:r>
              <a:rPr lang="cs-CZ" dirty="0"/>
              <a:t>Pokles není konec</a:t>
            </a:r>
          </a:p>
        </p:txBody>
      </p:sp>
    </p:spTree>
    <p:extLst>
      <p:ext uri="{BB962C8B-B14F-4D97-AF65-F5344CB8AC3E}">
        <p14:creationId xmlns:p14="http://schemas.microsoft.com/office/powerpoint/2010/main" val="1123438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276872"/>
            <a:ext cx="8291264" cy="4032448"/>
          </a:xfrm>
        </p:spPr>
        <p:txBody>
          <a:bodyPr>
            <a:normAutofit/>
          </a:bodyPr>
          <a:lstStyle/>
          <a:p>
            <a:pPr marL="457200" indent="-457200">
              <a:buFont typeface="Arial" panose="020B0604020202020204" pitchFamily="34" charset="0"/>
              <a:buChar char="•"/>
            </a:pPr>
            <a:r>
              <a:rPr lang="cs-CZ" dirty="0"/>
              <a:t>Různé trajektorie populačního vývoje –výraznější diferenciace potřeb - obtížnost jediné celostátní politiky</a:t>
            </a:r>
          </a:p>
          <a:p>
            <a:pPr marL="457200" indent="-457200">
              <a:buFont typeface="Arial" panose="020B0604020202020204" pitchFamily="34" charset="0"/>
              <a:buChar char="•"/>
            </a:pPr>
            <a:r>
              <a:rPr lang="cs-CZ" dirty="0"/>
              <a:t>Úkolem nebude zajistit dostatečnou kvantitu všech veřejných služeb pro neustále rostoucí populaci</a:t>
            </a:r>
          </a:p>
          <a:p>
            <a:pPr marL="457200" indent="-457200">
              <a:buFont typeface="Arial" panose="020B0604020202020204" pitchFamily="34" charset="0"/>
              <a:buChar char="•"/>
            </a:pPr>
            <a:r>
              <a:rPr lang="cs-CZ" dirty="0"/>
              <a:t>Kombinace celé řady nástrojů podle místních potřeb a specifik</a:t>
            </a:r>
          </a:p>
        </p:txBody>
      </p:sp>
      <p:sp>
        <p:nvSpPr>
          <p:cNvPr id="3" name="Nadpis 2"/>
          <p:cNvSpPr>
            <a:spLocks noGrp="1"/>
          </p:cNvSpPr>
          <p:nvPr>
            <p:ph type="title"/>
          </p:nvPr>
        </p:nvSpPr>
        <p:spPr/>
        <p:txBody>
          <a:bodyPr/>
          <a:lstStyle/>
          <a:p>
            <a:r>
              <a:rPr lang="cs-CZ" dirty="0"/>
              <a:t>Od kvantity ke kvalitě: shrnutí</a:t>
            </a:r>
          </a:p>
        </p:txBody>
      </p:sp>
    </p:spTree>
    <p:extLst>
      <p:ext uri="{BB962C8B-B14F-4D97-AF65-F5344CB8AC3E}">
        <p14:creationId xmlns:p14="http://schemas.microsoft.com/office/powerpoint/2010/main" val="9143467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26368" y="1988840"/>
            <a:ext cx="8291264" cy="4032448"/>
          </a:xfrm>
        </p:spPr>
        <p:txBody>
          <a:bodyPr>
            <a:normAutofit/>
          </a:bodyPr>
          <a:lstStyle/>
          <a:p>
            <a:pPr marL="457200" indent="-457200">
              <a:buFont typeface="Arial" panose="020B0604020202020204" pitchFamily="34" charset="0"/>
              <a:buChar char="•"/>
            </a:pPr>
            <a:r>
              <a:rPr lang="cs-CZ" dirty="0"/>
              <a:t>Potřeba udržet kvalitu života (snižující se kupní síla, dostupnost některých služeb)</a:t>
            </a:r>
          </a:p>
          <a:p>
            <a:pPr marL="457200" indent="-457200">
              <a:buFont typeface="Arial" panose="020B0604020202020204" pitchFamily="34" charset="0"/>
              <a:buChar char="•"/>
            </a:pPr>
            <a:r>
              <a:rPr lang="cs-CZ" dirty="0"/>
              <a:t>Příležitost zvýšit kvalitu života (menší tlak na prostor, možnost revitalizací, jiných využití)</a:t>
            </a:r>
          </a:p>
          <a:p>
            <a:pPr marL="457200" indent="-457200">
              <a:buFont typeface="Arial" panose="020B0604020202020204" pitchFamily="34" charset="0"/>
              <a:buChar char="•"/>
            </a:pPr>
            <a:r>
              <a:rPr lang="cs-CZ" dirty="0"/>
              <a:t>Nezbytnost spolupráce státu, kraje a obcí</a:t>
            </a:r>
          </a:p>
        </p:txBody>
      </p:sp>
      <p:sp>
        <p:nvSpPr>
          <p:cNvPr id="3" name="Nadpis 2"/>
          <p:cNvSpPr>
            <a:spLocks noGrp="1"/>
          </p:cNvSpPr>
          <p:nvPr>
            <p:ph type="title"/>
          </p:nvPr>
        </p:nvSpPr>
        <p:spPr/>
        <p:txBody>
          <a:bodyPr/>
          <a:lstStyle/>
          <a:p>
            <a:r>
              <a:rPr lang="cs-CZ" dirty="0"/>
              <a:t>Od kvantity ke kvalitě: shrnutí</a:t>
            </a:r>
          </a:p>
        </p:txBody>
      </p:sp>
    </p:spTree>
    <p:extLst>
      <p:ext uri="{BB962C8B-B14F-4D97-AF65-F5344CB8AC3E}">
        <p14:creationId xmlns:p14="http://schemas.microsoft.com/office/powerpoint/2010/main" val="3489115129"/>
      </p:ext>
    </p:extLst>
  </p:cSld>
  <p:clrMapOvr>
    <a:masterClrMapping/>
  </p:clrMapOvr>
</p:sld>
</file>

<file path=ppt/theme/theme1.xml><?xml version="1.0" encoding="utf-8"?>
<a:theme xmlns:a="http://schemas.openxmlformats.org/drawingml/2006/main" name="1_Úvodní list">
  <a:themeElements>
    <a:clrScheme name="Úvodní list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Úvodní list 1">
        <a:dk1>
          <a:srgbClr val="000000"/>
        </a:dk1>
        <a:lt1>
          <a:srgbClr val="FFFFFF"/>
        </a:lt1>
        <a:dk2>
          <a:srgbClr val="262626"/>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clrMap bg1="lt1" tx1="dk1" bg2="lt2" tx2="dk2" accent1="accent1" accent2="accent2" accent3="accent3" accent4="accent4" accent5="accent5" accent6="accent6" hlink="hlink" folHlink="folHlink"/>
    </a:extraClrScheme>
    <a:extraClrScheme>
      <a:clrScheme name="Úvodní list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nitřní list s nadpisem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ppt/theme/themeOverride2.xml><?xml version="1.0" encoding="utf-8"?>
<a:themeOverride xmlns:a="http://schemas.openxmlformats.org/drawingml/2006/main">
  <a:clrScheme name="Vnitřní list bez nadpisu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ppt/theme/themeOverride3.xml><?xml version="1.0" encoding="utf-8"?>
<a:themeOverride xmlns:a="http://schemas.openxmlformats.org/drawingml/2006/main">
  <a:clrScheme name="Vnitřní list s odrážkami 1">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docProps/app.xml><?xml version="1.0" encoding="utf-8"?>
<Properties xmlns="http://schemas.openxmlformats.org/officeDocument/2006/extended-properties" xmlns:vt="http://schemas.openxmlformats.org/officeDocument/2006/docPropsVTypes">
  <Template>MMR šablona (klasický poměr stran)</Template>
  <TotalTime>8172</TotalTime>
  <Words>513</Words>
  <Application>Microsoft Office PowerPoint</Application>
  <PresentationFormat>Předvádění na obrazovce (4:3)</PresentationFormat>
  <Paragraphs>37</Paragraphs>
  <Slides>9</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9</vt:i4>
      </vt:variant>
    </vt:vector>
  </HeadingPairs>
  <TitlesOfParts>
    <vt:vector size="14" baseType="lpstr">
      <vt:lpstr>Arial</vt:lpstr>
      <vt:lpstr>Calibri</vt:lpstr>
      <vt:lpstr>Inter</vt:lpstr>
      <vt:lpstr>Wingdings</vt:lpstr>
      <vt:lpstr>1_Úvodní list</vt:lpstr>
      <vt:lpstr>Smršťování měst – shrinking cities - Schrumpfende Städte: co to je a co s tím? </vt:lpstr>
      <vt:lpstr>Pokles velikosti měst </vt:lpstr>
      <vt:lpstr>Demografické prognózy příštích desetiletí</vt:lpstr>
      <vt:lpstr>Trocha teorie: růst i pokles měst</vt:lpstr>
      <vt:lpstr>Trocha teorie: růst i pokles měst</vt:lpstr>
      <vt:lpstr>Co se děje v Česku?</vt:lpstr>
      <vt:lpstr>Pokles není konec</vt:lpstr>
      <vt:lpstr>Od kvantity ke kvalitě: shrnutí</vt:lpstr>
      <vt:lpstr>Od kvantity ke kvalitě: shrnutí</vt:lpstr>
    </vt:vector>
  </TitlesOfParts>
  <Company>Ministerstvo pro místní rozvoj</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NÁZEV PREZENTACE</dc:title>
  <dc:creator>Syruček Petr</dc:creator>
  <cp:lastModifiedBy>Matoušek Roman</cp:lastModifiedBy>
  <cp:revision>104</cp:revision>
  <dcterms:created xsi:type="dcterms:W3CDTF">2020-01-13T10:41:51Z</dcterms:created>
  <dcterms:modified xsi:type="dcterms:W3CDTF">2023-06-02T13:36:10Z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59f705-2ba0-454b-9cfc-6ce5bcaac040_Enabled">
    <vt:lpwstr>true</vt:lpwstr>
  </property>
  <property fmtid="{D5CDD505-2E9C-101B-9397-08002B2CF9AE}" pid="3" name="MSIP_Label_0359f705-2ba0-454b-9cfc-6ce5bcaac040_SetDate">
    <vt:lpwstr>2021-06-08T14:55:06Z</vt:lpwstr>
  </property>
  <property fmtid="{D5CDD505-2E9C-101B-9397-08002B2CF9AE}" pid="4" name="MSIP_Label_0359f705-2ba0-454b-9cfc-6ce5bcaac040_Method">
    <vt:lpwstr>Standard</vt:lpwstr>
  </property>
  <property fmtid="{D5CDD505-2E9C-101B-9397-08002B2CF9AE}" pid="5" name="MSIP_Label_0359f705-2ba0-454b-9cfc-6ce5bcaac040_Name">
    <vt:lpwstr>0359f705-2ba0-454b-9cfc-6ce5bcaac040</vt:lpwstr>
  </property>
  <property fmtid="{D5CDD505-2E9C-101B-9397-08002B2CF9AE}" pid="6" name="MSIP_Label_0359f705-2ba0-454b-9cfc-6ce5bcaac040_SiteId">
    <vt:lpwstr>68283f3b-8487-4c86-adb3-a5228f18b893</vt:lpwstr>
  </property>
  <property fmtid="{D5CDD505-2E9C-101B-9397-08002B2CF9AE}" pid="7" name="MSIP_Label_0359f705-2ba0-454b-9cfc-6ce5bcaac040_ActionId">
    <vt:lpwstr>5904e580-c607-41e6-a3c2-00000557ffca</vt:lpwstr>
  </property>
  <property fmtid="{D5CDD505-2E9C-101B-9397-08002B2CF9AE}" pid="8" name="MSIP_Label_0359f705-2ba0-454b-9cfc-6ce5bcaac040_ContentBits">
    <vt:lpwstr>2</vt:lpwstr>
  </property>
</Properties>
</file>