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65" r:id="rId1"/>
    <p:sldMasterId id="2147483672" r:id="rId2"/>
    <p:sldMasterId id="2147483690" r:id="rId3"/>
  </p:sldMasterIdLst>
  <p:notesMasterIdLst>
    <p:notesMasterId r:id="rId45"/>
  </p:notesMasterIdLst>
  <p:handoutMasterIdLst>
    <p:handoutMasterId r:id="rId46"/>
  </p:handoutMasterIdLst>
  <p:sldIdLst>
    <p:sldId id="454" r:id="rId4"/>
    <p:sldId id="415" r:id="rId5"/>
    <p:sldId id="459" r:id="rId6"/>
    <p:sldId id="429" r:id="rId7"/>
    <p:sldId id="448" r:id="rId8"/>
    <p:sldId id="432" r:id="rId9"/>
    <p:sldId id="431" r:id="rId10"/>
    <p:sldId id="436" r:id="rId11"/>
    <p:sldId id="457" r:id="rId12"/>
    <p:sldId id="376" r:id="rId13"/>
    <p:sldId id="449" r:id="rId14"/>
    <p:sldId id="389" r:id="rId15"/>
    <p:sldId id="437" r:id="rId16"/>
    <p:sldId id="394" r:id="rId17"/>
    <p:sldId id="438" r:id="rId18"/>
    <p:sldId id="441" r:id="rId19"/>
    <p:sldId id="443" r:id="rId20"/>
    <p:sldId id="442" r:id="rId21"/>
    <p:sldId id="445" r:id="rId22"/>
    <p:sldId id="444" r:id="rId23"/>
    <p:sldId id="440" r:id="rId24"/>
    <p:sldId id="446" r:id="rId25"/>
    <p:sldId id="453" r:id="rId26"/>
    <p:sldId id="362" r:id="rId27"/>
    <p:sldId id="363" r:id="rId28"/>
    <p:sldId id="450" r:id="rId29"/>
    <p:sldId id="387" r:id="rId30"/>
    <p:sldId id="388" r:id="rId31"/>
    <p:sldId id="380" r:id="rId32"/>
    <p:sldId id="381" r:id="rId33"/>
    <p:sldId id="401" r:id="rId34"/>
    <p:sldId id="461" r:id="rId35"/>
    <p:sldId id="464" r:id="rId36"/>
    <p:sldId id="462" r:id="rId37"/>
    <p:sldId id="460" r:id="rId38"/>
    <p:sldId id="326" r:id="rId39"/>
    <p:sldId id="451" r:id="rId40"/>
    <p:sldId id="426" r:id="rId41"/>
    <p:sldId id="452" r:id="rId42"/>
    <p:sldId id="456" r:id="rId43"/>
    <p:sldId id="278" r:id="rId44"/>
  </p:sldIdLst>
  <p:sldSz cx="12192000" cy="6858000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7D00"/>
    <a:srgbClr val="00FFFF"/>
    <a:srgbClr val="000099"/>
    <a:srgbClr val="00AF3F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4673" autoAdjust="0"/>
  </p:normalViewPr>
  <p:slideViewPr>
    <p:cSldViewPr>
      <p:cViewPr varScale="1">
        <p:scale>
          <a:sx n="118" d="100"/>
          <a:sy n="118" d="100"/>
        </p:scale>
        <p:origin x="114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A1B28958-32CA-45AD-BDA0-B257A3490CB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ADE6DEB-C417-455E-8EC2-16B04883109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80FC2F-4D62-43AE-A17E-53A300746B68}" type="datetimeFigureOut">
              <a:rPr lang="cs-CZ"/>
              <a:pPr>
                <a:defRPr/>
              </a:pPr>
              <a:t>05.06.2023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F286294-1BD6-445E-939E-2C472D77D35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E00280F-D984-418A-B55C-67ACA73C320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BDC753F5-3056-4FEB-A186-900AADE2711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DEBB77CC-5BBE-4EBA-90E9-BA1456912A9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92BEB157-F164-4E78-81EE-39C83A19FCF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E1E459B-4949-4090-8CF7-BE8F0C3F1BE5}" type="datetimeFigureOut">
              <a:rPr lang="cs-CZ"/>
              <a:pPr>
                <a:defRPr/>
              </a:pPr>
              <a:t>05.06.2023</a:t>
            </a:fld>
            <a:endParaRPr lang="cs-CZ"/>
          </a:p>
        </p:txBody>
      </p:sp>
      <p:sp>
        <p:nvSpPr>
          <p:cNvPr id="4" name="Zástupný symbol pro obrázek snímku 3">
            <a:extLst>
              <a:ext uri="{FF2B5EF4-FFF2-40B4-BE49-F238E27FC236}">
                <a16:creationId xmlns:a16="http://schemas.microsoft.com/office/drawing/2014/main" id="{85627713-27D8-43D8-B022-C057380B60E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>
            <a:extLst>
              <a:ext uri="{FF2B5EF4-FFF2-40B4-BE49-F238E27FC236}">
                <a16:creationId xmlns:a16="http://schemas.microsoft.com/office/drawing/2014/main" id="{D788C448-0904-4BD0-8ACD-65369849EB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22F304C-2583-4C12-A7B1-700E276EFB8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F3CFB31-9BE6-40A7-8383-8B399E029E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4885499D-FD9E-4000-8FCD-98410C17C0BC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829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85499D-FD9E-4000-8FCD-98410C17C0BC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30418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85499D-FD9E-4000-8FCD-98410C17C0BC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01904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202896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Další PO: </a:t>
            </a:r>
            <a:r>
              <a:rPr lang="cs-CZ" sz="1200" dirty="0">
                <a:ea typeface="Roboto Condensed"/>
                <a:cs typeface="Roboto Condensed"/>
                <a:sym typeface="Roboto Condensed"/>
              </a:rPr>
              <a:t>u těch další podmínky: praxe alespoň 2 roky s pronájmem, kdy byla nájemcům poskytována podpora v bydlení soc. pracovníkem, nebo praxe v realitním zprostředkování + kvalifikace zaměstnanců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594628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31229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629835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51961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85499D-FD9E-4000-8FCD-98410C17C0BC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92437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9499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14526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73377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086439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429552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692162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094390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97778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249364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280473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7337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952657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30425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111808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86694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4891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7212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8931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506c315669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506c315669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323045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4ffe1de57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4ffe1de574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885499D-FD9E-4000-8FCD-98410C17C0BC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alt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5999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2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>
            <a:extLst>
              <a:ext uri="{FF2B5EF4-FFF2-40B4-BE49-F238E27FC236}">
                <a16:creationId xmlns:a16="http://schemas.microsoft.com/office/drawing/2014/main" id="{B7563A0A-1854-44E2-9A18-E18AC452C2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2CFAF941-CD8F-4AAF-9676-058A19934DDD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FDD339DB-208D-443A-82ED-F0B701E3CC03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>
            <a:extLst>
              <a:ext uri="{FF2B5EF4-FFF2-40B4-BE49-F238E27FC236}">
                <a16:creationId xmlns:a16="http://schemas.microsoft.com/office/drawing/2014/main" id="{4B5A42A1-EE92-4914-BE06-EEC6B2A19BDF}"/>
              </a:ext>
            </a:extLst>
          </p:cNvPr>
          <p:cNvSpPr txBox="1">
            <a:spLocks/>
          </p:cNvSpPr>
          <p:nvPr/>
        </p:nvSpPr>
        <p:spPr>
          <a:xfrm>
            <a:off x="1871133" y="3789363"/>
            <a:ext cx="9611784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600"/>
              <a:t>MINISTERSTVO PRO MÍSTNÍ ROZVOJ ČR</a:t>
            </a:r>
          </a:p>
        </p:txBody>
      </p:sp>
      <p:pic>
        <p:nvPicPr>
          <p:cNvPr id="10" name="Obrázek 7">
            <a:extLst>
              <a:ext uri="{FF2B5EF4-FFF2-40B4-BE49-F238E27FC236}">
                <a16:creationId xmlns:a16="http://schemas.microsoft.com/office/drawing/2014/main" id="{1D203E2E-8DD2-459D-BBAF-287A221665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692150"/>
            <a:ext cx="3420533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871531" y="4581128"/>
            <a:ext cx="9409045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871531" y="1988840"/>
            <a:ext cx="9710869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8984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>
            <a:extLst>
              <a:ext uri="{FF2B5EF4-FFF2-40B4-BE49-F238E27FC236}">
                <a16:creationId xmlns:a16="http://schemas.microsoft.com/office/drawing/2014/main" id="{B7563A0A-1854-44E2-9A18-E18AC452C2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2CFAF941-CD8F-4AAF-9676-058A19934DDD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FDD339DB-208D-443A-82ED-F0B701E3CC03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>
            <a:extLst>
              <a:ext uri="{FF2B5EF4-FFF2-40B4-BE49-F238E27FC236}">
                <a16:creationId xmlns:a16="http://schemas.microsoft.com/office/drawing/2014/main" id="{4B5A42A1-EE92-4914-BE06-EEC6B2A19BDF}"/>
              </a:ext>
            </a:extLst>
          </p:cNvPr>
          <p:cNvSpPr txBox="1">
            <a:spLocks/>
          </p:cNvSpPr>
          <p:nvPr/>
        </p:nvSpPr>
        <p:spPr>
          <a:xfrm>
            <a:off x="1871133" y="3789363"/>
            <a:ext cx="9611784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600"/>
              <a:t>MINISTERSTVO PRO MÍSTNÍ ROZVOJ ČR</a:t>
            </a:r>
          </a:p>
        </p:txBody>
      </p:sp>
      <p:pic>
        <p:nvPicPr>
          <p:cNvPr id="10" name="Obrázek 7">
            <a:extLst>
              <a:ext uri="{FF2B5EF4-FFF2-40B4-BE49-F238E27FC236}">
                <a16:creationId xmlns:a16="http://schemas.microsoft.com/office/drawing/2014/main" id="{1D203E2E-8DD2-459D-BBAF-287A221665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692150"/>
            <a:ext cx="3420533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871531" y="4581128"/>
            <a:ext cx="9409045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871531" y="1988840"/>
            <a:ext cx="9710869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0311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>
            <a:extLst>
              <a:ext uri="{FF2B5EF4-FFF2-40B4-BE49-F238E27FC236}">
                <a16:creationId xmlns:a16="http://schemas.microsoft.com/office/drawing/2014/main" id="{08111867-06D9-458E-86B2-86CDEF2CD0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A2E5E218-A8D1-4889-9120-2C2B826E828C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BFC4202C-9CAD-4758-9CB3-9FB47312CCE7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>
            <a:extLst>
              <a:ext uri="{FF2B5EF4-FFF2-40B4-BE49-F238E27FC236}">
                <a16:creationId xmlns:a16="http://schemas.microsoft.com/office/drawing/2014/main" id="{5A9F2823-0BC9-4FD2-B717-ADE7BEA443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620713"/>
            <a:ext cx="268816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7381" y="2060848"/>
            <a:ext cx="11055019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81" y="1412776"/>
            <a:ext cx="11055019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87532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>
            <a:extLst>
              <a:ext uri="{FF2B5EF4-FFF2-40B4-BE49-F238E27FC236}">
                <a16:creationId xmlns:a16="http://schemas.microsoft.com/office/drawing/2014/main" id="{4EDF0E4B-8755-41E7-83F3-D09D2170C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B1B8A860-02AF-472A-B937-2ADCEDF7A99A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5D942F07-2C5C-4D20-BFFF-A3A38AE88F85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>
            <a:extLst>
              <a:ext uri="{FF2B5EF4-FFF2-40B4-BE49-F238E27FC236}">
                <a16:creationId xmlns:a16="http://schemas.microsoft.com/office/drawing/2014/main" id="{4B372D13-5081-4BC5-ABFA-56014AD60F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620713"/>
            <a:ext cx="268816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527381" y="1484784"/>
            <a:ext cx="11055019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28284149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>
            <a:extLst>
              <a:ext uri="{FF2B5EF4-FFF2-40B4-BE49-F238E27FC236}">
                <a16:creationId xmlns:a16="http://schemas.microsoft.com/office/drawing/2014/main" id="{3424A7A5-54F1-4F59-90C0-42B0D14D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040F1546-A1CA-40BE-939B-69491881AA25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3482916E-8B4F-4574-87C6-DD8E36DB5661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>
            <a:extLst>
              <a:ext uri="{FF2B5EF4-FFF2-40B4-BE49-F238E27FC236}">
                <a16:creationId xmlns:a16="http://schemas.microsoft.com/office/drawing/2014/main" id="{68E308D3-05F3-47F8-ABCD-7EAF923527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620713"/>
            <a:ext cx="268816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81" y="1412776"/>
            <a:ext cx="11055019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623392" y="2060849"/>
            <a:ext cx="109728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488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Nadpis a obsah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9262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>
            <a:extLst>
              <a:ext uri="{FF2B5EF4-FFF2-40B4-BE49-F238E27FC236}">
                <a16:creationId xmlns:a16="http://schemas.microsoft.com/office/drawing/2014/main" id="{08111867-06D9-458E-86B2-86CDEF2CD0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A2E5E218-A8D1-4889-9120-2C2B826E828C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BFC4202C-9CAD-4758-9CB3-9FB47312CCE7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>
            <a:extLst>
              <a:ext uri="{FF2B5EF4-FFF2-40B4-BE49-F238E27FC236}">
                <a16:creationId xmlns:a16="http://schemas.microsoft.com/office/drawing/2014/main" id="{5A9F2823-0BC9-4FD2-B717-ADE7BEA443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620713"/>
            <a:ext cx="268816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7381" y="2060848"/>
            <a:ext cx="11055019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81" y="1412776"/>
            <a:ext cx="11055019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1021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>
            <a:extLst>
              <a:ext uri="{FF2B5EF4-FFF2-40B4-BE49-F238E27FC236}">
                <a16:creationId xmlns:a16="http://schemas.microsoft.com/office/drawing/2014/main" id="{4EDF0E4B-8755-41E7-83F3-D09D2170C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B1B8A860-02AF-472A-B937-2ADCEDF7A99A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5D942F07-2C5C-4D20-BFFF-A3A38AE88F85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>
            <a:extLst>
              <a:ext uri="{FF2B5EF4-FFF2-40B4-BE49-F238E27FC236}">
                <a16:creationId xmlns:a16="http://schemas.microsoft.com/office/drawing/2014/main" id="{4B372D13-5081-4BC5-ABFA-56014AD60F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620713"/>
            <a:ext cx="268816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527381" y="1484784"/>
            <a:ext cx="11055019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3857500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>
            <a:extLst>
              <a:ext uri="{FF2B5EF4-FFF2-40B4-BE49-F238E27FC236}">
                <a16:creationId xmlns:a16="http://schemas.microsoft.com/office/drawing/2014/main" id="{3424A7A5-54F1-4F59-90C0-42B0D14D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040F1546-A1CA-40BE-939B-69491881AA25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3482916E-8B4F-4574-87C6-DD8E36DB5661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>
            <a:extLst>
              <a:ext uri="{FF2B5EF4-FFF2-40B4-BE49-F238E27FC236}">
                <a16:creationId xmlns:a16="http://schemas.microsoft.com/office/drawing/2014/main" id="{68E308D3-05F3-47F8-ABCD-7EAF923527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620713"/>
            <a:ext cx="268816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81" y="1412776"/>
            <a:ext cx="11055019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623392" y="2060849"/>
            <a:ext cx="109728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063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Nadpis a obsah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42900" lvl="0" indent="-257175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685800" lvl="1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028700" lvl="2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371600" lvl="3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1714500" lvl="4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057400" lvl="5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2400300" lvl="6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2743200" lvl="7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3086100" lvl="8" indent="-25717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5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5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5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7919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>
            <a:extLst>
              <a:ext uri="{FF2B5EF4-FFF2-40B4-BE49-F238E27FC236}">
                <a16:creationId xmlns:a16="http://schemas.microsoft.com/office/drawing/2014/main" id="{B7563A0A-1854-44E2-9A18-E18AC452C2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>
            <a:extLst>
              <a:ext uri="{FF2B5EF4-FFF2-40B4-BE49-F238E27FC236}">
                <a16:creationId xmlns:a16="http://schemas.microsoft.com/office/drawing/2014/main" id="{2CFAF941-CD8F-4AAF-9676-058A19934DDD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FDD339DB-208D-443A-82ED-F0B701E3CC03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9" name="Podnadpis 2">
            <a:extLst>
              <a:ext uri="{FF2B5EF4-FFF2-40B4-BE49-F238E27FC236}">
                <a16:creationId xmlns:a16="http://schemas.microsoft.com/office/drawing/2014/main" id="{4B5A42A1-EE92-4914-BE06-EEC6B2A19BDF}"/>
              </a:ext>
            </a:extLst>
          </p:cNvPr>
          <p:cNvSpPr txBox="1">
            <a:spLocks/>
          </p:cNvSpPr>
          <p:nvPr/>
        </p:nvSpPr>
        <p:spPr>
          <a:xfrm>
            <a:off x="1871133" y="3789363"/>
            <a:ext cx="9611784" cy="5762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600"/>
              <a:t>MINISTERSTVO PRO MÍSTNÍ ROZVOJ ČR</a:t>
            </a:r>
          </a:p>
        </p:txBody>
      </p:sp>
      <p:pic>
        <p:nvPicPr>
          <p:cNvPr id="10" name="Obrázek 7">
            <a:extLst>
              <a:ext uri="{FF2B5EF4-FFF2-40B4-BE49-F238E27FC236}">
                <a16:creationId xmlns:a16="http://schemas.microsoft.com/office/drawing/2014/main" id="{1D203E2E-8DD2-459D-BBAF-287A221665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692150"/>
            <a:ext cx="3420533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871531" y="4581128"/>
            <a:ext cx="9409045" cy="18002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871531" y="1988840"/>
            <a:ext cx="9710869" cy="1872208"/>
          </a:xfrm>
          <a:prstGeom prst="rect">
            <a:avLst/>
          </a:prstGeom>
        </p:spPr>
        <p:txBody>
          <a:bodyPr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46291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9">
            <a:extLst>
              <a:ext uri="{FF2B5EF4-FFF2-40B4-BE49-F238E27FC236}">
                <a16:creationId xmlns:a16="http://schemas.microsoft.com/office/drawing/2014/main" id="{08111867-06D9-458E-86B2-86CDEF2CD0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>
            <a:extLst>
              <a:ext uri="{FF2B5EF4-FFF2-40B4-BE49-F238E27FC236}">
                <a16:creationId xmlns:a16="http://schemas.microsoft.com/office/drawing/2014/main" id="{A2E5E218-A8D1-4889-9120-2C2B826E828C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BFC4202C-9CAD-4758-9CB3-9FB47312CCE7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7" name="Obrázek 3">
            <a:extLst>
              <a:ext uri="{FF2B5EF4-FFF2-40B4-BE49-F238E27FC236}">
                <a16:creationId xmlns:a16="http://schemas.microsoft.com/office/drawing/2014/main" id="{5A9F2823-0BC9-4FD2-B717-ADE7BEA443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620713"/>
            <a:ext cx="268816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7381" y="2060848"/>
            <a:ext cx="11055019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81" y="1412776"/>
            <a:ext cx="11055019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30755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9">
            <a:extLst>
              <a:ext uri="{FF2B5EF4-FFF2-40B4-BE49-F238E27FC236}">
                <a16:creationId xmlns:a16="http://schemas.microsoft.com/office/drawing/2014/main" id="{4EDF0E4B-8755-41E7-83F3-D09D2170C4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B1B8A860-02AF-472A-B937-2ADCEDF7A99A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5D942F07-2C5C-4D20-BFFF-A3A38AE88F85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6" name="Obrázek 2">
            <a:extLst>
              <a:ext uri="{FF2B5EF4-FFF2-40B4-BE49-F238E27FC236}">
                <a16:creationId xmlns:a16="http://schemas.microsoft.com/office/drawing/2014/main" id="{4B372D13-5081-4BC5-ABFA-56014AD60F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620713"/>
            <a:ext cx="268816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527381" y="1484784"/>
            <a:ext cx="11055019" cy="496855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5200314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9">
            <a:extLst>
              <a:ext uri="{FF2B5EF4-FFF2-40B4-BE49-F238E27FC236}">
                <a16:creationId xmlns:a16="http://schemas.microsoft.com/office/drawing/2014/main" id="{3424A7A5-54F1-4F59-90C0-42B0D14D2C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1989138"/>
            <a:ext cx="10545233" cy="486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>
            <a:extLst>
              <a:ext uri="{FF2B5EF4-FFF2-40B4-BE49-F238E27FC236}">
                <a16:creationId xmlns:a16="http://schemas.microsoft.com/office/drawing/2014/main" id="{040F1546-A1CA-40BE-939B-69491881AA25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2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3482916E-8B4F-4574-87C6-DD8E36DB5661}"/>
              </a:ext>
            </a:extLst>
          </p:cNvPr>
          <p:cNvSpPr/>
          <p:nvPr/>
        </p:nvSpPr>
        <p:spPr>
          <a:xfrm>
            <a:off x="0" y="260649"/>
            <a:ext cx="12192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noFill/>
            </a:endParaRPr>
          </a:p>
        </p:txBody>
      </p:sp>
      <p:pic>
        <p:nvPicPr>
          <p:cNvPr id="8" name="Obrázek 4">
            <a:extLst>
              <a:ext uri="{FF2B5EF4-FFF2-40B4-BE49-F238E27FC236}">
                <a16:creationId xmlns:a16="http://schemas.microsoft.com/office/drawing/2014/main" id="{68E308D3-05F3-47F8-ABCD-7EAF923527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18" y="620713"/>
            <a:ext cx="268816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81" y="1412776"/>
            <a:ext cx="11055019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623392" y="2060849"/>
            <a:ext cx="10972800" cy="439248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748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>
            <a:extLst>
              <a:ext uri="{FF2B5EF4-FFF2-40B4-BE49-F238E27FC236}">
                <a16:creationId xmlns:a16="http://schemas.microsoft.com/office/drawing/2014/main" id="{0EB3E445-FAC9-4A38-A740-7F75AC15C8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871133" y="1916113"/>
            <a:ext cx="9696451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>
            <a:extLst>
              <a:ext uri="{FF2B5EF4-FFF2-40B4-BE49-F238E27FC236}">
                <a16:creationId xmlns:a16="http://schemas.microsoft.com/office/drawing/2014/main" id="{BA7FCCFC-4128-4F4F-8A36-513BD1F5E0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871133" y="4581526"/>
            <a:ext cx="96012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93080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7" r:id="rId2"/>
    <p:sldLayoutId id="2147483668" r:id="rId3"/>
    <p:sldLayoutId id="2147483666" r:id="rId4"/>
    <p:sldLayoutId id="2147483670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>
            <a:extLst>
              <a:ext uri="{FF2B5EF4-FFF2-40B4-BE49-F238E27FC236}">
                <a16:creationId xmlns:a16="http://schemas.microsoft.com/office/drawing/2014/main" id="{0EB3E445-FAC9-4A38-A740-7F75AC15C8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871133" y="1916113"/>
            <a:ext cx="9696451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>
            <a:extLst>
              <a:ext uri="{FF2B5EF4-FFF2-40B4-BE49-F238E27FC236}">
                <a16:creationId xmlns:a16="http://schemas.microsoft.com/office/drawing/2014/main" id="{BA7FCCFC-4128-4F4F-8A36-513BD1F5E0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871133" y="4581526"/>
            <a:ext cx="96012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4246032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>
            <a:extLst>
              <a:ext uri="{FF2B5EF4-FFF2-40B4-BE49-F238E27FC236}">
                <a16:creationId xmlns:a16="http://schemas.microsoft.com/office/drawing/2014/main" id="{0EB3E445-FAC9-4A38-A740-7F75AC15C8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871133" y="1916113"/>
            <a:ext cx="9696451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cs-CZ"/>
              <a:t>Klepnutím lze upravit styl předlohy nadpisů.</a:t>
            </a:r>
          </a:p>
        </p:txBody>
      </p:sp>
      <p:sp>
        <p:nvSpPr>
          <p:cNvPr id="9226" name="Rectangle 10">
            <a:extLst>
              <a:ext uri="{FF2B5EF4-FFF2-40B4-BE49-F238E27FC236}">
                <a16:creationId xmlns:a16="http://schemas.microsoft.com/office/drawing/2014/main" id="{BA7FCCFC-4128-4F4F-8A36-513BD1F5E0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871133" y="4581526"/>
            <a:ext cx="96012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726255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99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hyperlink" Target="mailto:lukas.cernohorsky@mmr.cz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zuzana.freitas@mpsv.cz" TargetMode="External"/><Relationship Id="rId5" Type="http://schemas.openxmlformats.org/officeDocument/2006/relationships/hyperlink" Target="mailto:anna.hajkova@mmr.cz" TargetMode="External"/><Relationship Id="rId4" Type="http://schemas.openxmlformats.org/officeDocument/2006/relationships/hyperlink" Target="mailto:vit.lesak@mmr.cz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2302024" y="2420888"/>
            <a:ext cx="7587952" cy="504056"/>
          </a:xfrm>
        </p:spPr>
        <p:txBody>
          <a:bodyPr/>
          <a:lstStyle/>
          <a:p>
            <a:pPr algn="ctr"/>
            <a:r>
              <a:rPr lang="cs-CZ" sz="4400" dirty="0"/>
              <a:t>Zákon o podpoře v bydlení </a:t>
            </a:r>
            <a:br>
              <a:rPr lang="cs-CZ" sz="4400" dirty="0"/>
            </a:br>
            <a:br>
              <a:rPr lang="cs-CZ" sz="4400" dirty="0"/>
            </a:br>
            <a:r>
              <a:rPr lang="cs-CZ" dirty="0">
                <a:solidFill>
                  <a:schemeClr val="tx1"/>
                </a:solidFill>
              </a:rPr>
              <a:t>Focus: Bydlení 5. června 2023 </a:t>
            </a:r>
            <a:br>
              <a:rPr lang="cs-CZ" sz="4400" dirty="0">
                <a:solidFill>
                  <a:schemeClr val="tx1"/>
                </a:solidFill>
              </a:rPr>
            </a:br>
            <a:br>
              <a:rPr lang="cs-CZ" sz="4400" dirty="0"/>
            </a:br>
            <a:r>
              <a:rPr lang="cs-CZ" sz="2000" dirty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Ministerstvo pro místní rozvoj</a:t>
            </a:r>
            <a:br>
              <a:rPr lang="cs-CZ" sz="2000" dirty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</a:br>
            <a:r>
              <a:rPr lang="cs-CZ" sz="2000" dirty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ve spolupráci s Ministerstvem práce a sociálních věcí</a:t>
            </a:r>
            <a:br>
              <a:rPr lang="cs-CZ" sz="2000" dirty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</a:br>
            <a:br>
              <a:rPr lang="en-US" altLang="cs-CZ" sz="3600" dirty="0"/>
            </a:b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292165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>
            <a:extLst>
              <a:ext uri="{FF2B5EF4-FFF2-40B4-BE49-F238E27FC236}">
                <a16:creationId xmlns:a16="http://schemas.microsoft.com/office/drawing/2014/main" id="{0C52CBB8-83DE-4196-BAD6-C249CC1BD41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271464" y="1556792"/>
            <a:ext cx="9649072" cy="3744416"/>
          </a:xfrm>
        </p:spPr>
        <p:txBody>
          <a:bodyPr anchor="t"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cs-CZ" sz="1800" b="1" dirty="0"/>
              <a:t>I. Kontaktní místa pro bydlení na obcích </a:t>
            </a:r>
          </a:p>
          <a:p>
            <a:pPr marL="760050" lvl="1" indent="-36000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cs-CZ" sz="1800" dirty="0"/>
              <a:t>Základní a specializované poradenství, posouzení bytové nouze a návrh podpory, kontrola a sběr dat</a:t>
            </a:r>
          </a:p>
          <a:p>
            <a:pPr marL="760050" lvl="1" indent="-36000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cs-CZ" sz="1800" dirty="0"/>
              <a:t>Vzor – Velká Británie, v ČR již v cca 10 městech (Praha a 6 MČ, Plzeň, Liberec, Most, Brno, Jihlava, Písek, Ostrava, České Budějovice</a:t>
            </a:r>
            <a:r>
              <a:rPr lang="cs-CZ" sz="2000" dirty="0"/>
              <a:t>)</a:t>
            </a:r>
            <a:endParaRPr lang="cs-CZ" sz="1800" dirty="0"/>
          </a:p>
          <a:p>
            <a:pPr marL="760050" lvl="1" indent="-36000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cs-CZ" sz="1800" dirty="0"/>
              <a:t>na každém ORP </a:t>
            </a:r>
          </a:p>
          <a:p>
            <a:pPr marL="760050" lvl="1" indent="-36000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endParaRPr lang="cs-CZ" sz="1800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cs-CZ" sz="1800" b="1" dirty="0"/>
              <a:t>II. Systém garancí pro soukromé majitele a kompenzací pro obce pronajímající byty v rámci obecního podporovaného bydlení</a:t>
            </a:r>
            <a:endParaRPr lang="cs-CZ" sz="1800" dirty="0"/>
          </a:p>
          <a:p>
            <a:pPr marL="685800" lvl="1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cs-CZ" sz="1800" dirty="0"/>
              <a:t>Motivace zvýšit nabídku nájemních bytů na trhu, které budou dostupné ohroženým skupinám</a:t>
            </a:r>
          </a:p>
          <a:p>
            <a:pPr marL="685800" lvl="1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cs-CZ" sz="1800" dirty="0"/>
              <a:t>Kompenzace i pro obce za volitelné využití obecních bytů v systému</a:t>
            </a:r>
          </a:p>
          <a:p>
            <a:pPr marL="685800" lvl="1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cs-CZ" sz="1800" dirty="0"/>
              <a:t>Vzor – Belgie a Francie, v ČR např. Ostravsko, Most, Praha, Ústí, Plzeň aj.</a:t>
            </a:r>
          </a:p>
          <a:p>
            <a:pPr marL="400050" lvl="1" indent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lang="cs-CZ" sz="1800" dirty="0"/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cs-CZ" sz="1800" b="1" dirty="0"/>
              <a:t>III. Asistence v bydlení (podpora nájemníků v bytech)</a:t>
            </a:r>
          </a:p>
          <a:p>
            <a:pPr marL="685800" lvl="1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cs-CZ" sz="1800" dirty="0"/>
              <a:t>Nezbytné pro prevenci ztráty bydlení, minimalizaci rizik po majitele i sousedy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lang="cs-CZ" sz="1800" dirty="0"/>
          </a:p>
        </p:txBody>
      </p:sp>
      <p:pic>
        <p:nvPicPr>
          <p:cNvPr id="2051" name="Picture 3" descr="C:\Users\Petr\Desktop\prvky\bi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474" y="428605"/>
            <a:ext cx="1571635" cy="342702"/>
          </a:xfrm>
          <a:prstGeom prst="rect">
            <a:avLst/>
          </a:prstGeom>
          <a:noFill/>
        </p:spPr>
      </p:pic>
      <p:sp>
        <p:nvSpPr>
          <p:cNvPr id="9" name="Nadpis 2">
            <a:extLst>
              <a:ext uri="{FF2B5EF4-FFF2-40B4-BE49-F238E27FC236}">
                <a16:creationId xmlns:a16="http://schemas.microsoft.com/office/drawing/2014/main" id="{8456F79C-F13A-46E4-A227-D07299737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7448" y="571023"/>
            <a:ext cx="9649072" cy="432048"/>
          </a:xfrm>
        </p:spPr>
        <p:txBody>
          <a:bodyPr/>
          <a:lstStyle/>
          <a:p>
            <a:r>
              <a:rPr lang="cs-CZ" sz="3000" dirty="0"/>
              <a:t>Pilíře zákona o podpoře v bydlení</a:t>
            </a:r>
            <a:endParaRPr lang="en-US" altLang="cs-CZ" sz="3000" b="0" dirty="0"/>
          </a:p>
        </p:txBody>
      </p:sp>
      <p:pic>
        <p:nvPicPr>
          <p:cNvPr id="10" name="Picture 2" descr="C:\Users\Petr\Desktop\prvky\2.png">
            <a:extLst>
              <a:ext uri="{FF2B5EF4-FFF2-40B4-BE49-F238E27FC236}">
                <a16:creationId xmlns:a16="http://schemas.microsoft.com/office/drawing/2014/main" id="{80E7DCA9-DB91-4A84-9801-3420F32C5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r="27693" b="12212"/>
          <a:stretch>
            <a:fillRect/>
          </a:stretch>
        </p:blipFill>
        <p:spPr bwMode="auto">
          <a:xfrm>
            <a:off x="7176904" y="2646953"/>
            <a:ext cx="5015096" cy="4214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8087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1199456" y="0"/>
            <a:ext cx="876788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Fungování kontaktních míst pro bydlení</a:t>
            </a:r>
            <a:endParaRPr sz="30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1271464" y="1412776"/>
            <a:ext cx="8695878" cy="3263400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0D9A7ED-BF86-6B69-4315-AF05D61D8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200" y="966113"/>
            <a:ext cx="12072664" cy="539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Petr\Desktop\prvky\2.png"/>
          <p:cNvPicPr>
            <a:picLocks noChangeAspect="1" noChangeArrowheads="1"/>
          </p:cNvPicPr>
          <p:nvPr/>
        </p:nvPicPr>
        <p:blipFill>
          <a:blip r:embed="rId3" cstate="print"/>
          <a:srcRect r="47863"/>
          <a:stretch>
            <a:fillRect/>
          </a:stretch>
        </p:blipFill>
        <p:spPr bwMode="auto">
          <a:xfrm>
            <a:off x="7834314" y="1074271"/>
            <a:ext cx="4357686" cy="5785805"/>
          </a:xfrm>
          <a:prstGeom prst="rect">
            <a:avLst/>
          </a:prstGeom>
          <a:noFill/>
        </p:spPr>
      </p:pic>
      <p:sp>
        <p:nvSpPr>
          <p:cNvPr id="9" name="Nadpis 2">
            <a:extLst>
              <a:ext uri="{FF2B5EF4-FFF2-40B4-BE49-F238E27FC236}">
                <a16:creationId xmlns:a16="http://schemas.microsoft.com/office/drawing/2014/main" id="{22CCA69F-C55A-419E-AD71-C291024120AD}"/>
              </a:ext>
            </a:extLst>
          </p:cNvPr>
          <p:cNvSpPr txBox="1">
            <a:spLocks/>
          </p:cNvSpPr>
          <p:nvPr/>
        </p:nvSpPr>
        <p:spPr bwMode="auto">
          <a:xfrm>
            <a:off x="1127448" y="528153"/>
            <a:ext cx="10206094" cy="562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3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Kontaktní místo pro bydlení (KMB)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cs-CZ" sz="30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64715F20-FD48-4E4D-82BC-4A61F8CAD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400" y="1391778"/>
            <a:ext cx="10206094" cy="4074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= </a:t>
            </a:r>
            <a:r>
              <a:rPr kumimoji="0" lang="cs-CZ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jedno místo na obci </a:t>
            </a: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(ORP), kam občan přijde, když nebydlí nebo je jeho bydlení ohroženo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KMB poskytne základní a specializované poradenství a pokud to nestačí, doporučí silnější podpůrné opatření: bydlení s garancí pro vlastníka, podnájemní bydlení, obecní podporované bydlení; často v kombinaci s asistencí v bydlení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KMB poté vše koordinuje a vyhodnocuje a také mapuje bytovou nouzi ve svém území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Calibri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PRINCIPY: 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ne každý potřebuje byt, proto máme celou paletu nástrojů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levná řešení fungují, jen pokud se uplatní včas</a:t>
            </a:r>
          </a:p>
          <a:p>
            <a:pPr marL="1143000" marR="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nákladnější řešení jsou zacílená na ty, kdo je skutečně potřebují</a:t>
            </a:r>
          </a:p>
          <a:p>
            <a:pPr marL="285750" marR="0" lvl="0" indent="-28575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85800" marR="0" lvl="1" indent="-28575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 panose="020B0604020202020204" pitchFamily="34" charset="0"/>
              <a:buChar char="•"/>
              <a:tabLst/>
              <a:defRPr/>
            </a:pPr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 panose="020B0604020202020204" pitchFamily="34" charset="0"/>
              <a:buNone/>
              <a:tabLst/>
              <a:defRPr/>
            </a:pP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57918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2">
            <a:extLst>
              <a:ext uri="{FF2B5EF4-FFF2-40B4-BE49-F238E27FC236}">
                <a16:creationId xmlns:a16="http://schemas.microsoft.com/office/drawing/2014/main" id="{22CCA69F-C55A-419E-AD71-C291024120AD}"/>
              </a:ext>
            </a:extLst>
          </p:cNvPr>
          <p:cNvSpPr txBox="1">
            <a:spLocks/>
          </p:cNvSpPr>
          <p:nvPr/>
        </p:nvSpPr>
        <p:spPr bwMode="auto">
          <a:xfrm>
            <a:off x="3359696" y="2866528"/>
            <a:ext cx="5688632" cy="562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3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Proces od začátku do konce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3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(z pohledu klienta)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cs-CZ" sz="30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031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919662" y="308971"/>
            <a:ext cx="9640834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První kroky</a:t>
            </a:r>
            <a:endParaRPr sz="30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sp>
        <p:nvSpPr>
          <p:cNvPr id="2" name="Textové pole 2">
            <a:extLst>
              <a:ext uri="{FF2B5EF4-FFF2-40B4-BE49-F238E27FC236}">
                <a16:creationId xmlns:a16="http://schemas.microsoft.com/office/drawing/2014/main" id="{9C4DAB1B-6C46-CA68-787B-7154A5AD9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800" y="887981"/>
            <a:ext cx="2736304" cy="830997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85725" marR="0" lvl="0" indent="0" algn="l" defTabSz="3619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Klient je v bytové nouzi nebo ohrožený (definice v zákoně)</a:t>
            </a:r>
          </a:p>
        </p:txBody>
      </p:sp>
      <p:sp>
        <p:nvSpPr>
          <p:cNvPr id="3" name="Textové pole 2">
            <a:extLst>
              <a:ext uri="{FF2B5EF4-FFF2-40B4-BE49-F238E27FC236}">
                <a16:creationId xmlns:a16="http://schemas.microsoft.com/office/drawing/2014/main" id="{608C3DCD-C778-AA8F-0F3C-833610B05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800" y="1902170"/>
            <a:ext cx="2736304" cy="830997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85725" marR="0" lvl="0" indent="0" algn="l" defTabSz="3619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Zamíří na KMB 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(pro poradenství není místní příslušnost)</a:t>
            </a:r>
          </a:p>
        </p:txBody>
      </p:sp>
      <p:sp>
        <p:nvSpPr>
          <p:cNvPr id="5" name="Textové pole 2">
            <a:extLst>
              <a:ext uri="{FF2B5EF4-FFF2-40B4-BE49-F238E27FC236}">
                <a16:creationId xmlns:a16="http://schemas.microsoft.com/office/drawing/2014/main" id="{2A43EA29-3825-D477-5416-33E8D3C4F6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1544" y="2817581"/>
            <a:ext cx="3168352" cy="1384995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4988" algn="l"/>
              </a:tabLst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Základní poradenství 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VŽDY</a:t>
            </a:r>
          </a:p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 panose="020B0604020202020204" pitchFamily="34" charset="0"/>
                <a:cs typeface="+mn-cs"/>
              </a:rPr>
              <a:t>= obecné </a:t>
            </a:r>
            <a:r>
              <a:rPr lang="cs-CZ" sz="1400" dirty="0">
                <a:solidFill>
                  <a:srgbClr val="000000"/>
                </a:solidFill>
                <a:latin typeface="Arial"/>
                <a:ea typeface="Arial" panose="020B0604020202020204" pitchFamily="34" charset="0"/>
              </a:rPr>
              <a:t>informování</a:t>
            </a: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 panose="020B0604020202020204" pitchFamily="34" charset="0"/>
                <a:cs typeface="+mn-cs"/>
              </a:rPr>
              <a:t> o právech a povinnostech nájemce nebo podnájemce bytu, posouzení bytové situace osoby a navržení dalšího postupu.</a:t>
            </a:r>
          </a:p>
        </p:txBody>
      </p:sp>
      <p:sp>
        <p:nvSpPr>
          <p:cNvPr id="6" name="Textové pole 2">
            <a:extLst>
              <a:ext uri="{FF2B5EF4-FFF2-40B4-BE49-F238E27FC236}">
                <a16:creationId xmlns:a16="http://schemas.microsoft.com/office/drawing/2014/main" id="{3D5F1108-1D2B-8889-E157-669890DC1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1984" y="2817581"/>
            <a:ext cx="5688632" cy="28931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70C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Specializované poradenství (KMB či smlouva se </a:t>
            </a:r>
            <a:r>
              <a:rPr kumimoji="0" lang="cs-CZ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specializ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. poradcem) 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POKUD VHODNÉ</a:t>
            </a:r>
          </a:p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= </a:t>
            </a: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 panose="020B0604020202020204" pitchFamily="34" charset="0"/>
                <a:cs typeface="Arial" panose="020B0604020202020204" pitchFamily="34" charset="0"/>
              </a:rPr>
              <a:t>pomoc</a:t>
            </a:r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lvl="0" indent="-17145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 panose="020B0604020202020204" pitchFamily="34" charset="0"/>
              </a:rPr>
              <a:t>při výkladu ustanovení právních předpisů týkajících se bydlení, při výkladu nájemních a podnájemních smluv k bytu nebo jeho části a při uplatňování práv souvisejících s bydlením,</a:t>
            </a:r>
          </a:p>
          <a:p>
            <a:pPr marL="171450" marR="0" lvl="0" indent="-17145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 panose="020B0604020202020204" pitchFamily="34" charset="0"/>
                <a:cs typeface="Arial" panose="020B0604020202020204" pitchFamily="34" charset="0"/>
              </a:rPr>
              <a:t>s přípravou jednoduchých podání orgánu veřejné moci, jejichž účelem je dosažení nebo udržení vyhovujícího bydlení nebo jeho kvality,</a:t>
            </a:r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lvl="0" indent="-17145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 panose="020B0604020202020204" pitchFamily="34" charset="0"/>
              </a:rPr>
              <a:t>při řešení zadlužení souvisejícího s bydlením,</a:t>
            </a:r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lvl="0" indent="-17145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 panose="020B0604020202020204" pitchFamily="34" charset="0"/>
                <a:cs typeface="Arial" panose="020B0604020202020204" pitchFamily="34" charset="0"/>
              </a:rPr>
              <a:t>při komunikaci s pronajímatelem nebo osobou v obdobném postavení a</a:t>
            </a:r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lvl="0" indent="-17145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 panose="020B0604020202020204" pitchFamily="34" charset="0"/>
                <a:cs typeface="Arial" panose="020B0604020202020204" pitchFamily="34" charset="0"/>
              </a:rPr>
              <a:t>při hledání vyhovujícího bydlení na realitním trhu.</a:t>
            </a:r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 pole 2">
            <a:extLst>
              <a:ext uri="{FF2B5EF4-FFF2-40B4-BE49-F238E27FC236}">
                <a16:creationId xmlns:a16="http://schemas.microsoft.com/office/drawing/2014/main" id="{35DBDA8C-B443-276E-607F-13BE2D9275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5800" y="6047147"/>
            <a:ext cx="2736304" cy="523220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85725" marR="0" lvl="0" indent="0" algn="l" defTabSz="3619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→ Záznam o poskytnutí poradenství</a:t>
            </a:r>
          </a:p>
        </p:txBody>
      </p:sp>
      <p:sp>
        <p:nvSpPr>
          <p:cNvPr id="4" name="Textové pole 2">
            <a:extLst>
              <a:ext uri="{FF2B5EF4-FFF2-40B4-BE49-F238E27FC236}">
                <a16:creationId xmlns:a16="http://schemas.microsoft.com/office/drawing/2014/main" id="{084BD372-55B5-241B-2E08-EE78CE7EB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119" y="5155335"/>
            <a:ext cx="2736304" cy="1561966"/>
          </a:xfrm>
          <a:prstGeom prst="rect">
            <a:avLst/>
          </a:prstGeom>
          <a:ln>
            <a:solidFill>
              <a:srgbClr val="DB7D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85725" marR="0" lvl="0" indent="0" algn="l" defTabSz="3619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Výstupem poradenství může být i 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doporučení dávky MOP</a:t>
            </a:r>
          </a:p>
          <a:p>
            <a:pPr marL="85725" marR="0" lvl="0" indent="0" algn="l" defTabSz="3619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050" i="1" dirty="0">
                <a:solidFill>
                  <a:srgbClr val="000000"/>
                </a:solidFill>
                <a:latin typeface="Arial"/>
                <a:ea typeface="Roboto Condensed"/>
                <a:cs typeface="Roboto Condensed"/>
                <a:sym typeface="Roboto Condensed"/>
              </a:rPr>
              <a:t>(úhrada nezbytného jednorázového výdaje  spojeného zejména s dosažením nebo udržením přiměřeného bydlení)</a:t>
            </a:r>
          </a:p>
          <a:p>
            <a:pPr marL="257175" marR="0" lvl="0" indent="-171450" algn="l" defTabSz="36195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Upravena u</a:t>
            </a:r>
            <a:r>
              <a:rPr lang="cs-CZ" sz="1200" dirty="0" err="1">
                <a:solidFill>
                  <a:srgbClr val="000000"/>
                </a:solidFill>
                <a:latin typeface="Arial"/>
                <a:ea typeface="Roboto Condensed"/>
                <a:cs typeface="Roboto Condensed"/>
                <a:sym typeface="Roboto Condensed"/>
              </a:rPr>
              <a:t>žší</a:t>
            </a:r>
            <a:r>
              <a:rPr lang="cs-CZ" sz="1200" dirty="0">
                <a:solidFill>
                  <a:srgbClr val="000000"/>
                </a:solidFill>
                <a:latin typeface="Arial"/>
                <a:ea typeface="Roboto Condensed"/>
                <a:cs typeface="Roboto Condensed"/>
                <a:sym typeface="Roboto Condensed"/>
              </a:rPr>
              <a:t> </a:t>
            </a:r>
            <a:r>
              <a:rPr kumimoji="0" lang="cs-CZ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provazba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Roboto Condensed"/>
                <a:cs typeface="Roboto Condensed"/>
                <a:sym typeface="Roboto Condensed"/>
              </a:rPr>
              <a:t> s ÚP a změna zákona o pomoci v hmotné nouzi</a:t>
            </a:r>
          </a:p>
        </p:txBody>
      </p:sp>
    </p:spTree>
    <p:extLst>
      <p:ext uri="{BB962C8B-B14F-4D97-AF65-F5344CB8AC3E}">
        <p14:creationId xmlns:p14="http://schemas.microsoft.com/office/powerpoint/2010/main" val="1828219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651769" y="95434"/>
            <a:ext cx="9310062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Posouzení nároku na zápis do evidence</a:t>
            </a:r>
          </a:p>
        </p:txBody>
      </p:sp>
      <p:sp>
        <p:nvSpPr>
          <p:cNvPr id="2" name="Textové pole 2">
            <a:extLst>
              <a:ext uri="{FF2B5EF4-FFF2-40B4-BE49-F238E27FC236}">
                <a16:creationId xmlns:a16="http://schemas.microsoft.com/office/drawing/2014/main" id="{3A35A61B-8337-F80A-8541-CE933930D4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769" y="1124744"/>
            <a:ext cx="2448272" cy="4923143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Klient dojde na místně příslušné KMB</a:t>
            </a:r>
          </a:p>
          <a:p>
            <a:pPr marL="6286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cs-CZ" sz="1400" dirty="0">
                <a:solidFill>
                  <a:srgbClr val="000000"/>
                </a:solidFill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Obecná místní příslušnost podle správního řádu</a:t>
            </a:r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286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KMB, v jehož správním obvodu má žadatel 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alespoň 2 roky bydliště</a:t>
            </a: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 nebo 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alespoň 2 roky pracuje nebo studuje</a:t>
            </a:r>
          </a:p>
          <a:p>
            <a:pPr marL="6286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Nemá-li žadatel bydliště - 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alespoň 2 roky se obvykle zdržuje</a:t>
            </a: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6286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Praha nebo statutární města - jeden správní obvod.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cs-CZ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ové pole 2">
            <a:extLst>
              <a:ext uri="{FF2B5EF4-FFF2-40B4-BE49-F238E27FC236}">
                <a16:creationId xmlns:a16="http://schemas.microsoft.com/office/drawing/2014/main" id="{62ED51C9-8A15-9931-4FE5-DD348ACC7E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5286" y="1139812"/>
            <a:ext cx="2448272" cy="2446824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Klient (žadatel) podá žádost o podpůrné opatření (formulář)</a:t>
            </a:r>
          </a:p>
          <a:p>
            <a:pPr marL="266700" marR="0" lvl="1" indent="-63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Uvede v ní, že žádá o zápis údaje o potřebě:</a:t>
            </a:r>
          </a:p>
          <a:p>
            <a:pPr marL="266700" marR="0" lvl="1" indent="-63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a) 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bytového podpůrného opatření</a:t>
            </a: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marL="266700" marR="0" lvl="1" indent="-63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b) 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asistence</a:t>
            </a: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 k udržení vyhovujícího bydlení.</a:t>
            </a:r>
          </a:p>
        </p:txBody>
      </p:sp>
      <p:sp>
        <p:nvSpPr>
          <p:cNvPr id="4" name="Textové pole 2">
            <a:extLst>
              <a:ext uri="{FF2B5EF4-FFF2-40B4-BE49-F238E27FC236}">
                <a16:creationId xmlns:a16="http://schemas.microsoft.com/office/drawing/2014/main" id="{B8488DFB-E00C-1CE3-1E3B-0E0348ACD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939" y="3792522"/>
            <a:ext cx="2473619" cy="2970044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88900" marR="0" lvl="1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Současně může požádat o zápis</a:t>
            </a:r>
          </a:p>
          <a:p>
            <a:pPr marL="317500" marR="0" lvl="1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lphaLcParenR"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svojí příslušnosti ke skupině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zvláště potřebných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osob (příloha č. 4)</a:t>
            </a:r>
          </a:p>
          <a:p>
            <a:pPr marL="317500" marR="0" lvl="1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lphaLcParenR"/>
              <a:tabLst/>
              <a:defRPr/>
            </a:pPr>
            <a:r>
              <a:rPr lang="cs-CZ" sz="1200" dirty="0">
                <a:solidFill>
                  <a:srgbClr val="000000"/>
                </a:solidFill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Údaje, že nedostatek vyhovujícího bydlení </a:t>
            </a:r>
            <a:r>
              <a:rPr lang="cs-CZ" sz="1200" b="1" dirty="0">
                <a:solidFill>
                  <a:srgbClr val="000000"/>
                </a:solidFill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bezprostředně ohrožuje jeho život nebo zdraví</a:t>
            </a:r>
          </a:p>
          <a:p>
            <a:pPr marL="317500" marR="0" lvl="1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lphaLcParenR"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ostatních členů svojí domácnosti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nebo</a:t>
            </a:r>
          </a:p>
          <a:p>
            <a:pPr marL="317500" marR="0" lvl="1" indent="-2286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AutoNum type="alphaLcParenR"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specifických potřeb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(svých nebo členů domácnosti)</a:t>
            </a:r>
          </a:p>
        </p:txBody>
      </p:sp>
      <p:sp>
        <p:nvSpPr>
          <p:cNvPr id="6" name="Textové pole 2">
            <a:extLst>
              <a:ext uri="{FF2B5EF4-FFF2-40B4-BE49-F238E27FC236}">
                <a16:creationId xmlns:a16="http://schemas.microsoft.com/office/drawing/2014/main" id="{F93A6857-95F5-B378-7E55-9A9D035EA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8803" y="1124744"/>
            <a:ext cx="2448272" cy="2145396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Žadatel čeká, jak KMB rozhodne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(zda a co zapíše do evidence)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, je připraven, že může být realizováno sociální šetření.</a:t>
            </a:r>
            <a:endParaRPr kumimoji="0" lang="cs-CZ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ové pole 2">
            <a:extLst>
              <a:ext uri="{FF2B5EF4-FFF2-40B4-BE49-F238E27FC236}">
                <a16:creationId xmlns:a16="http://schemas.microsoft.com/office/drawing/2014/main" id="{682B637F-18FD-FC61-FCAD-6E1DFD78A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2320" y="1108580"/>
            <a:ext cx="2448272" cy="646331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Žadatel je zapsaný do evidence</a:t>
            </a:r>
          </a:p>
        </p:txBody>
      </p:sp>
      <p:sp>
        <p:nvSpPr>
          <p:cNvPr id="8" name="Textové pole 2">
            <a:extLst>
              <a:ext uri="{FF2B5EF4-FFF2-40B4-BE49-F238E27FC236}">
                <a16:creationId xmlns:a16="http://schemas.microsoft.com/office/drawing/2014/main" id="{1AB88ADF-4B51-6AC8-C35E-6D3D6D2CB5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2320" y="2182252"/>
            <a:ext cx="2448272" cy="923330"/>
          </a:xfrm>
          <a:prstGeom prst="rect">
            <a:avLst/>
          </a:prstGeom>
          <a:ln>
            <a:solidFill>
              <a:srgbClr val="92D05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V případě zamítnutí zápisu se může odvolat</a:t>
            </a:r>
          </a:p>
        </p:txBody>
      </p:sp>
    </p:spTree>
    <p:extLst>
      <p:ext uri="{BB962C8B-B14F-4D97-AF65-F5344CB8AC3E}">
        <p14:creationId xmlns:p14="http://schemas.microsoft.com/office/powerpoint/2010/main" val="3004217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919662" y="308971"/>
            <a:ext cx="9640834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Detail: postup KMB při zápisu žadatele do evidence</a:t>
            </a:r>
            <a:endParaRPr sz="30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919662" y="1298309"/>
            <a:ext cx="10352676" cy="5250719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428625" indent="-342900" defTabSz="361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/>
              <a:t>Do </a:t>
            </a:r>
            <a:r>
              <a:rPr lang="cs-CZ" sz="1800" b="1" dirty="0"/>
              <a:t>evidence podpory v bydlení </a:t>
            </a:r>
            <a:r>
              <a:rPr lang="cs-CZ" sz="1800" dirty="0"/>
              <a:t>KMB </a:t>
            </a:r>
            <a:r>
              <a:rPr lang="cs-CZ" sz="1800" b="1" dirty="0"/>
              <a:t>zapisuje osoby v bytové nouzi, konkrétně</a:t>
            </a:r>
            <a:r>
              <a:rPr lang="cs-CZ" sz="1800" dirty="0"/>
              <a:t> </a:t>
            </a:r>
            <a:r>
              <a:rPr lang="cs-CZ" sz="1800" b="1" i="1" dirty="0">
                <a:solidFill>
                  <a:srgbClr val="DB7D00"/>
                </a:solidFill>
              </a:rPr>
              <a:t>údaj o potřebě podpůrného opatření a případně další údaje, o jejichž zápis bylo požádáno.</a:t>
            </a:r>
          </a:p>
          <a:p>
            <a:pPr marL="428625" indent="-342900" defTabSz="361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Osoba v bytové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nouzi žádá KMB o zápis některého z údajů o potřebě podpůrného opatření 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nebo o zápis kombinace těchto údajů (úředník KMB poradí, pomůže).</a:t>
            </a:r>
          </a:p>
          <a:p>
            <a:pPr marL="428625" indent="-342900" defTabSz="361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Není-li osoba v bytové nouzi ještě v evidenci zapsána,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bude do evidence zapsána, pokud KMB vyhoví její žádosti. 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To se stane, pokud: </a:t>
            </a:r>
          </a:p>
          <a:p>
            <a:pPr marL="428625" lvl="1" indent="0" defTabSz="36195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a) je žadatel osobou v bytové nouzi a</a:t>
            </a:r>
          </a:p>
          <a:p>
            <a:pPr marL="428625" lvl="1" indent="0" defTabSz="36195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b) podpůrné opatření je nezbytné pro dosažení nebo udržení vyhovujícího bydlení žadatele.</a:t>
            </a:r>
          </a:p>
          <a:p>
            <a:pPr marL="428625" indent="-342900" defTabSz="361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Přinejmenším zpočátku se postupuje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podle části čtvrté SŘ! (= nejde o správní řízení).</a:t>
            </a:r>
          </a:p>
          <a:p>
            <a:pPr marL="428625" indent="-342900" defTabSz="361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Je-li to potřeba ke zjištění stavu věci, provede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KMB sociální šetření 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– sociální pracovník, který šetření fakticky uskuteční,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provede o šetření záznam v evidenci.</a:t>
            </a:r>
          </a:p>
          <a:p>
            <a:pPr marL="428625" indent="-342900" defTabSz="3619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Správní řízení a správní rozhodnutí (které ale může být 1. úkonem v řízení!) proběhnou, 	pouze pokud:</a:t>
            </a:r>
          </a:p>
          <a:p>
            <a:pPr marL="876300" lvl="1" indent="-342900"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se žádost zamítá nebo částečně zamítá,</a:t>
            </a:r>
          </a:p>
          <a:p>
            <a:pPr marL="876300" lvl="1" indent="-342900">
              <a:spcBef>
                <a:spcPts val="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vyhovuje se žádosti o zápis údaje o potřebě bytového podpůrného opatření, ale KMB sezná i potřebu poskytování asistence, o jejíž zápis do evidence žadatel nežádá.</a:t>
            </a:r>
          </a:p>
          <a:p>
            <a:pPr indent="-342900" defTabSz="354013"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Proti případnému rozhodnutí může žadatel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podat odvolání, o kterém rozhodne krajský úřad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indent="-342900" defTabSz="354013">
              <a:spcAft>
                <a:spcPts val="600"/>
              </a:spcAft>
              <a:buFont typeface="+mj-lt"/>
              <a:buAutoNum type="arabicPeriod"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KÚ pak může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uplatnit jak apelační princip, 	tak kasační princip.</a:t>
            </a:r>
          </a:p>
          <a:p>
            <a:pPr marL="354013" indent="-268288" defTabSz="361950">
              <a:spcBef>
                <a:spcPts val="0"/>
              </a:spcBef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663151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3E3FA2-DE83-D88B-FB81-5034DD101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Zápis – další důležité informace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E4FCB34-FC7E-8FA6-8E55-22096460E4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85725" indent="0">
              <a:buNone/>
              <a:tabLst>
                <a:tab pos="88900" algn="l"/>
              </a:tabLst>
            </a:pPr>
            <a:r>
              <a:rPr lang="cs-CZ" sz="2000" b="1" dirty="0"/>
              <a:t>Při neúspěchu v bytovém podpůrném opatření 2 roky zamezen vstup</a:t>
            </a:r>
          </a:p>
          <a:p>
            <a:pPr lvl="1"/>
            <a:r>
              <a:rPr lang="cs-CZ" sz="1800" dirty="0"/>
              <a:t>KMB zamítne žádost o bytové podpůrné opatření, pokud žádá osoba, které byly v bezprostředně předcházejících 2 letech poskytována bytová PO a k ukončení poskytování </a:t>
            </a:r>
            <a:r>
              <a:rPr lang="cs-CZ" sz="1800" b="1" dirty="0"/>
              <a:t>došlo dohodou nebo z důvodů na straně žadatele</a:t>
            </a:r>
            <a:r>
              <a:rPr lang="cs-CZ" sz="1800" dirty="0"/>
              <a:t>.</a:t>
            </a:r>
          </a:p>
          <a:p>
            <a:pPr marL="88900" lvl="1" indent="0">
              <a:buNone/>
            </a:pPr>
            <a:endParaRPr lang="cs-CZ" sz="1800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marL="88900" lvl="1" indent="0">
              <a:buNone/>
            </a:pPr>
            <a:r>
              <a:rPr lang="cs-CZ" sz="20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Zápis asis</a:t>
            </a:r>
            <a:r>
              <a:rPr lang="cs-CZ" sz="2000" b="1" dirty="0">
                <a:solidFill>
                  <a:srgbClr val="000000"/>
                </a:solidFill>
                <a:ea typeface="Times New Roman" panose="02020603050405020304" pitchFamily="18" charset="0"/>
              </a:rPr>
              <a:t>tence i bez výslovné žádosti</a:t>
            </a:r>
            <a:endParaRPr lang="cs-CZ" sz="2000" b="1" dirty="0">
              <a:solidFill>
                <a:srgbClr val="000000"/>
              </a:solidFill>
              <a:effectLst/>
              <a:ea typeface="Times New Roman" panose="02020603050405020304" pitchFamily="18" charset="0"/>
            </a:endParaRPr>
          </a:p>
          <a:p>
            <a:pPr lvl="1"/>
            <a:r>
              <a:rPr lang="cs-CZ" sz="18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KMB rozhodne o zápisu údaje o potřebě asistence i bez žádosti, pokud je poskytování asistence nezbytné k udržení vyhovujícího bydlení žadatele </a:t>
            </a:r>
          </a:p>
          <a:p>
            <a:pPr marL="428625" lvl="1" indent="0">
              <a:buNone/>
            </a:pPr>
            <a:endParaRPr lang="cs-CZ" sz="1800" dirty="0"/>
          </a:p>
          <a:p>
            <a:pPr marL="88900" lvl="1" indent="0">
              <a:buNone/>
            </a:pPr>
            <a:r>
              <a:rPr lang="cs-CZ" sz="1800" b="1" dirty="0"/>
              <a:t>Zápis platí 1 rok od provedení</a:t>
            </a:r>
          </a:p>
          <a:p>
            <a:pPr marL="628650" indent="-285750"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cs-CZ" sz="18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Dobu platnosti může KMB na žádost potřebného prodloužit, a to i opakovaně, nejdéle však vždy o další 1 rok. Při tom zkoumá, zda nedošlo ke změně okolností</a:t>
            </a:r>
            <a:endParaRPr lang="cs-CZ" sz="18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5725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6885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263352" y="172041"/>
            <a:ext cx="2200730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Následná koordinace</a:t>
            </a:r>
            <a:endParaRPr sz="30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sp>
        <p:nvSpPr>
          <p:cNvPr id="50" name="Textové pole 2">
            <a:extLst>
              <a:ext uri="{FF2B5EF4-FFF2-40B4-BE49-F238E27FC236}">
                <a16:creationId xmlns:a16="http://schemas.microsoft.com/office/drawing/2014/main" id="{5869B14A-B6F6-27A1-2F32-4EE798274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1784" y="188640"/>
            <a:ext cx="3194298" cy="106612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Klient (nyní už „potřebný“) získá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vyrozumění o zápisu/rozhodnutí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a současně také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kontakty na poskytovatele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vhodných podpůrných opatření,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aby je mohl sám oslovit</a:t>
            </a:r>
          </a:p>
        </p:txBody>
      </p:sp>
      <p:sp>
        <p:nvSpPr>
          <p:cNvPr id="51" name="Textové pole 2">
            <a:extLst>
              <a:ext uri="{FF2B5EF4-FFF2-40B4-BE49-F238E27FC236}">
                <a16:creationId xmlns:a16="http://schemas.microsoft.com/office/drawing/2014/main" id="{0301957E-F501-AA07-C83D-566E4850E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512" y="1370493"/>
            <a:ext cx="2708830" cy="145866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Pokud se jedná o zvláště potřebného, 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KMB kontaktuje vhodné poskytovatele a zjišťuje jejich kapacity a to, zda mají volné byty </a:t>
            </a: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(tyto informace vidí i v evidenci)</a:t>
            </a:r>
          </a:p>
        </p:txBody>
      </p:sp>
      <p:sp>
        <p:nvSpPr>
          <p:cNvPr id="52" name="Textové pole 2">
            <a:extLst>
              <a:ext uri="{FF2B5EF4-FFF2-40B4-BE49-F238E27FC236}">
                <a16:creationId xmlns:a16="http://schemas.microsoft.com/office/drawing/2014/main" id="{3308BC37-A341-69DC-6ACD-FA20AD844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67742" y="1370493"/>
            <a:ext cx="3325915" cy="185659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Pokud se jedná o zvláště potřebného, u kterého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KMB vyhodnotí potřebu intenzivnější pomoci s propojením na poskytovatele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, obvolá KMB poskytovatele a navrhne potřebnému schůzku, kde mu rozhodnutí vysvětlí, naplánují a zrealizují další kroky (např. podání žádosti o obecní byt), případně přizvou poskytovatele s kapacitami na schůzku</a:t>
            </a:r>
          </a:p>
        </p:txBody>
      </p:sp>
      <p:sp>
        <p:nvSpPr>
          <p:cNvPr id="54" name="Textové pole 2">
            <a:extLst>
              <a:ext uri="{FF2B5EF4-FFF2-40B4-BE49-F238E27FC236}">
                <a16:creationId xmlns:a16="http://schemas.microsoft.com/office/drawing/2014/main" id="{2892EA52-BD75-0CFC-99EA-0B0FD39E3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6728" y="1872475"/>
            <a:ext cx="733425" cy="2882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a / nebo</a:t>
            </a:r>
          </a:p>
        </p:txBody>
      </p:sp>
      <p:sp>
        <p:nvSpPr>
          <p:cNvPr id="55" name="Textové pole 2">
            <a:extLst>
              <a:ext uri="{FF2B5EF4-FFF2-40B4-BE49-F238E27FC236}">
                <a16:creationId xmlns:a16="http://schemas.microsoft.com/office/drawing/2014/main" id="{8762F931-9BD8-5DCA-E7F5-6A7DD8FF5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7211" y="3438780"/>
            <a:ext cx="2348388" cy="8685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Potřebný je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propojen s poskytovateli vhodných podpůrných opatření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, kteří mají kapacity / byty</a:t>
            </a:r>
          </a:p>
        </p:txBody>
      </p:sp>
      <p:sp>
        <p:nvSpPr>
          <p:cNvPr id="56" name="Textové pole 2">
            <a:extLst>
              <a:ext uri="{FF2B5EF4-FFF2-40B4-BE49-F238E27FC236}">
                <a16:creationId xmlns:a16="http://schemas.microsoft.com/office/drawing/2014/main" id="{6779AB16-AC52-D631-B201-2FA0DC48B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4105" y="3442927"/>
            <a:ext cx="2348388" cy="86850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Dojde k párování s bytem dle potřeb potřebného, k výběru vhodného poskytovatele asistence aj.</a:t>
            </a:r>
          </a:p>
        </p:txBody>
      </p:sp>
      <p:sp>
        <p:nvSpPr>
          <p:cNvPr id="57" name="Textové pole 2">
            <a:extLst>
              <a:ext uri="{FF2B5EF4-FFF2-40B4-BE49-F238E27FC236}">
                <a16:creationId xmlns:a16="http://schemas.microsoft.com/office/drawing/2014/main" id="{51C92907-CC76-5494-BC36-8D01606E1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45040" y="3438804"/>
            <a:ext cx="2348388" cy="26622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Uzavření smluv: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Smlouva o asistenci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(PO asistence v bydlení)</a:t>
            </a:r>
          </a:p>
          <a:p>
            <a:pPr marL="171450" marR="0" lvl="0" indent="-17145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Smlouva o spolupráci a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nájemní smlouva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 (PO poskytování garancí)</a:t>
            </a:r>
          </a:p>
          <a:p>
            <a:pPr marL="171450" marR="0" lvl="0" indent="-17145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Nájemní a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podnájemní smlouva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(PO poskytování podnájemního bydlení)</a:t>
            </a:r>
          </a:p>
          <a:p>
            <a:pPr marL="171450" marR="0" lvl="0" indent="-17145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Nájemní smlouva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 (PO podporované obecní bydlení)</a:t>
            </a:r>
          </a:p>
        </p:txBody>
      </p:sp>
      <p:sp>
        <p:nvSpPr>
          <p:cNvPr id="58" name="Textové pole 2">
            <a:extLst>
              <a:ext uri="{FF2B5EF4-FFF2-40B4-BE49-F238E27FC236}">
                <a16:creationId xmlns:a16="http://schemas.microsoft.com/office/drawing/2014/main" id="{80BF787F-22C9-34A9-EE1E-3737C1A76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5930" y="5209066"/>
            <a:ext cx="2348388" cy="9711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>
                <a:solidFill>
                  <a:srgbClr val="000000"/>
                </a:solidFill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Potřebný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 bydlí (stává se podporovanou osobou)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Poskytovatelé podpůrných opatření čerpají příspěvky</a:t>
            </a:r>
          </a:p>
        </p:txBody>
      </p:sp>
      <p:sp>
        <p:nvSpPr>
          <p:cNvPr id="59" name="Šipka: dolů 58">
            <a:extLst>
              <a:ext uri="{FF2B5EF4-FFF2-40B4-BE49-F238E27FC236}">
                <a16:creationId xmlns:a16="http://schemas.microsoft.com/office/drawing/2014/main" id="{54CB94C8-3F5B-8BCD-7AE9-B208A22C499B}"/>
              </a:ext>
            </a:extLst>
          </p:cNvPr>
          <p:cNvSpPr/>
          <p:nvPr/>
        </p:nvSpPr>
        <p:spPr>
          <a:xfrm rot="3540321" flipH="1">
            <a:off x="4469561" y="2736939"/>
            <a:ext cx="158274" cy="757704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Šipka: dolů 59">
            <a:extLst>
              <a:ext uri="{FF2B5EF4-FFF2-40B4-BE49-F238E27FC236}">
                <a16:creationId xmlns:a16="http://schemas.microsoft.com/office/drawing/2014/main" id="{60A186F6-C843-EDF1-9D4A-E9DBFDC2E1E3}"/>
              </a:ext>
            </a:extLst>
          </p:cNvPr>
          <p:cNvSpPr/>
          <p:nvPr/>
        </p:nvSpPr>
        <p:spPr>
          <a:xfrm flipH="1">
            <a:off x="5496759" y="1197836"/>
            <a:ext cx="293365" cy="421382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Šipka: dolů 61">
            <a:extLst>
              <a:ext uri="{FF2B5EF4-FFF2-40B4-BE49-F238E27FC236}">
                <a16:creationId xmlns:a16="http://schemas.microsoft.com/office/drawing/2014/main" id="{76ABBE39-8481-6374-F68A-378D443922B7}"/>
              </a:ext>
            </a:extLst>
          </p:cNvPr>
          <p:cNvSpPr/>
          <p:nvPr/>
        </p:nvSpPr>
        <p:spPr>
          <a:xfrm rot="16200000" flipH="1">
            <a:off x="4695992" y="3397144"/>
            <a:ext cx="194929" cy="44484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Šipka: dolů 64">
            <a:extLst>
              <a:ext uri="{FF2B5EF4-FFF2-40B4-BE49-F238E27FC236}">
                <a16:creationId xmlns:a16="http://schemas.microsoft.com/office/drawing/2014/main" id="{B4D5414A-61D6-AFF0-D9CA-AD03E979C8EB}"/>
              </a:ext>
            </a:extLst>
          </p:cNvPr>
          <p:cNvSpPr/>
          <p:nvPr/>
        </p:nvSpPr>
        <p:spPr>
          <a:xfrm rot="16200000" flipH="1">
            <a:off x="7761115" y="3397143"/>
            <a:ext cx="194929" cy="44484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Šipka: dolů 65">
            <a:extLst>
              <a:ext uri="{FF2B5EF4-FFF2-40B4-BE49-F238E27FC236}">
                <a16:creationId xmlns:a16="http://schemas.microsoft.com/office/drawing/2014/main" id="{C89138B1-D15F-7D52-0FC2-2C5FC5B6811F}"/>
              </a:ext>
            </a:extLst>
          </p:cNvPr>
          <p:cNvSpPr/>
          <p:nvPr/>
        </p:nvSpPr>
        <p:spPr>
          <a:xfrm rot="5400000" flipH="1">
            <a:off x="7625170" y="5176250"/>
            <a:ext cx="194929" cy="444845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Textové pole 2">
            <a:extLst>
              <a:ext uri="{FF2B5EF4-FFF2-40B4-BE49-F238E27FC236}">
                <a16:creationId xmlns:a16="http://schemas.microsoft.com/office/drawing/2014/main" id="{C350B6D9-ACD3-AEB9-6030-F74A990245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378" y="5013176"/>
            <a:ext cx="2348388" cy="1733488"/>
          </a:xfrm>
          <a:prstGeom prst="rect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KOORDINACE V ZÁKONĚ JEN OBECNĚ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 panose="020B0604020202020204" pitchFamily="34" charset="0"/>
                <a:cs typeface="Arial" panose="020B0604020202020204" pitchFamily="34" charset="0"/>
              </a:rPr>
              <a:t>„KMB koordinuje poskytování podpůrných opatření ve svém správním obvodu zejména tím, že zprostředkovává komunikaci mezi poskytovateli a potřebnými.“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Arial" panose="020B0604020202020204" pitchFamily="34" charset="0"/>
              </a:rPr>
              <a:t>+ Standardy ve vyhlášce</a:t>
            </a:r>
          </a:p>
        </p:txBody>
      </p:sp>
    </p:spTree>
    <p:extLst>
      <p:ext uri="{BB962C8B-B14F-4D97-AF65-F5344CB8AC3E}">
        <p14:creationId xmlns:p14="http://schemas.microsoft.com/office/powerpoint/2010/main" val="4116491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3E3FA2-DE83-D88B-FB81-5034DD101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Čerpání příspěvků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E4FCB34-FC7E-8FA6-8E55-22096460E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56792"/>
            <a:ext cx="10515600" cy="4620171"/>
          </a:xfrm>
        </p:spPr>
        <p:txBody>
          <a:bodyPr>
            <a:normAutofit fontScale="92500" lnSpcReduction="10000"/>
          </a:bodyPr>
          <a:lstStyle/>
          <a:p>
            <a:r>
              <a:rPr lang="cs-CZ" sz="2000" b="1" dirty="0"/>
              <a:t>Poskytovatelé</a:t>
            </a:r>
            <a:r>
              <a:rPr lang="cs-CZ" sz="2000" dirty="0"/>
              <a:t> (s pověřením) žádají prostřednictvím evidence</a:t>
            </a:r>
          </a:p>
          <a:p>
            <a:pPr lvl="1"/>
            <a:r>
              <a:rPr lang="cs-CZ" sz="1600" dirty="0"/>
              <a:t>U poskytování garancí či podnájemního bydlení nikdy nežádají vlastníci bytů!</a:t>
            </a:r>
          </a:p>
          <a:p>
            <a:pPr lvl="1"/>
            <a:r>
              <a:rPr lang="cs-CZ" sz="1600" dirty="0"/>
              <a:t>U podporovaného obecního bydlení žádá vlastník bytu (obec)</a:t>
            </a:r>
          </a:p>
          <a:p>
            <a:r>
              <a:rPr lang="cs-CZ" sz="2000" dirty="0"/>
              <a:t>Musí doložit </a:t>
            </a:r>
            <a:r>
              <a:rPr lang="cs-CZ" sz="2000" b="1" dirty="0"/>
              <a:t>účinné smlouvy</a:t>
            </a:r>
          </a:p>
          <a:p>
            <a:pPr lvl="1"/>
            <a:r>
              <a:rPr lang="cs-CZ" sz="1600" dirty="0"/>
              <a:t>podporovaná osoba, se kterou se smlouvy uzavírají, musí být zvláště potřebná (nebo musí doložit </a:t>
            </a:r>
            <a:r>
              <a:rPr lang="cs-CZ" sz="1600" dirty="0">
                <a:effectLst/>
                <a:ea typeface="Arial" panose="020B0604020202020204" pitchFamily="34" charset="0"/>
              </a:rPr>
              <a:t>vyjádření)</a:t>
            </a:r>
            <a:endParaRPr lang="cs-CZ" sz="1600" dirty="0"/>
          </a:p>
          <a:p>
            <a:r>
              <a:rPr lang="cs-CZ" sz="2000" dirty="0"/>
              <a:t>Stanovena </a:t>
            </a:r>
            <a:r>
              <a:rPr lang="cs-CZ" sz="2000" b="1" dirty="0"/>
              <a:t>max. doba, na kterou lze příspěvky čerpat</a:t>
            </a:r>
          </a:p>
          <a:p>
            <a:r>
              <a:rPr lang="cs-CZ" sz="2000" b="1" dirty="0"/>
              <a:t>Výše příspěvků </a:t>
            </a:r>
            <a:r>
              <a:rPr lang="cs-CZ" sz="2000" dirty="0"/>
              <a:t>– vyhláškou v zákonem daném rozmezí</a:t>
            </a:r>
          </a:p>
          <a:p>
            <a:r>
              <a:rPr lang="cs-CZ" sz="2000" b="1" dirty="0"/>
              <a:t>Bonifikace</a:t>
            </a:r>
            <a:r>
              <a:rPr lang="cs-CZ" sz="2000" dirty="0"/>
              <a:t> za vybrané cílové skupiny</a:t>
            </a:r>
          </a:p>
          <a:p>
            <a:r>
              <a:rPr lang="cs-CZ" sz="2000" dirty="0"/>
              <a:t>Vybrané příspěvky se vyúčtovávají </a:t>
            </a:r>
          </a:p>
          <a:p>
            <a:pPr lvl="1"/>
            <a:r>
              <a:rPr lang="cs-CZ" sz="1600" dirty="0"/>
              <a:t>příspěvek na poskytování garancí a příspěvek na poskytování podnájemního bydlení</a:t>
            </a:r>
          </a:p>
          <a:p>
            <a:r>
              <a:rPr lang="cs-CZ" sz="2000" dirty="0"/>
              <a:t>Rozhodnutí o přiznání příspěvku</a:t>
            </a:r>
          </a:p>
          <a:p>
            <a:r>
              <a:rPr lang="cs-CZ" sz="2000" b="1" dirty="0"/>
              <a:t>Prodloužení doby přiznání příspěvku – při splnění podmínek</a:t>
            </a:r>
          </a:p>
          <a:p>
            <a:pPr lvl="1"/>
            <a:r>
              <a:rPr lang="cs-CZ" sz="1600" dirty="0"/>
              <a:t>nepřekročení max. doby </a:t>
            </a:r>
          </a:p>
          <a:p>
            <a:pPr lvl="1"/>
            <a:r>
              <a:rPr lang="cs-CZ" sz="1600" dirty="0"/>
              <a:t>u podporované osoby musí být v evidenci zapsán údaj o potřebě daného podpůrného opatření (tzn. KMB znovu přezkoumává potřebu po určité době, obdobný postup jako při původním zápisu do evidence)</a:t>
            </a:r>
          </a:p>
        </p:txBody>
      </p:sp>
    </p:spTree>
    <p:extLst>
      <p:ext uri="{BB962C8B-B14F-4D97-AF65-F5344CB8AC3E}">
        <p14:creationId xmlns:p14="http://schemas.microsoft.com/office/powerpoint/2010/main" val="938711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623392" y="206049"/>
            <a:ext cx="920036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Harmonogram</a:t>
            </a:r>
          </a:p>
        </p:txBody>
      </p:sp>
      <p:pic>
        <p:nvPicPr>
          <p:cNvPr id="4" name="Picture 2" descr="C:\Users\Petr\Desktop\prvky\2.png">
            <a:extLst>
              <a:ext uri="{FF2B5EF4-FFF2-40B4-BE49-F238E27FC236}">
                <a16:creationId xmlns:a16="http://schemas.microsoft.com/office/drawing/2014/main" id="{349FD3EB-7691-4164-B4AF-FD0E4CD81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r="52308" b="16657"/>
          <a:stretch>
            <a:fillRect/>
          </a:stretch>
        </p:blipFill>
        <p:spPr bwMode="auto">
          <a:xfrm>
            <a:off x="7754804" y="1500174"/>
            <a:ext cx="4429124" cy="5357826"/>
          </a:xfrm>
          <a:prstGeom prst="rect">
            <a:avLst/>
          </a:prstGeom>
          <a:noFill/>
        </p:spPr>
      </p:pic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AA4647F2-45E9-4E80-B011-D98B5B935A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964195"/>
              </p:ext>
            </p:extLst>
          </p:nvPr>
        </p:nvGraphicFramePr>
        <p:xfrm>
          <a:off x="746385" y="1856092"/>
          <a:ext cx="10575602" cy="1822704"/>
        </p:xfrm>
        <a:graphic>
          <a:graphicData uri="http://schemas.openxmlformats.org/drawingml/2006/table">
            <a:tbl>
              <a:tblPr/>
              <a:tblGrid>
                <a:gridCol w="8301943">
                  <a:extLst>
                    <a:ext uri="{9D8B030D-6E8A-4147-A177-3AD203B41FA5}">
                      <a16:colId xmlns:a16="http://schemas.microsoft.com/office/drawing/2014/main" val="1544327800"/>
                    </a:ext>
                  </a:extLst>
                </a:gridCol>
                <a:gridCol w="2273659">
                  <a:extLst>
                    <a:ext uri="{9D8B030D-6E8A-4147-A177-3AD203B41FA5}">
                      <a16:colId xmlns:a16="http://schemas.microsoft.com/office/drawing/2014/main" val="1808399417"/>
                    </a:ext>
                  </a:extLst>
                </a:gridCol>
              </a:tblGrid>
              <a:tr h="455676"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800" b="1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Předložení materiálu do MPŘ</a:t>
                      </a:r>
                      <a:r>
                        <a:rPr lang="cs-CZ" sz="18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(lhůta 1 měsíc na připomínkování)</a:t>
                      </a:r>
                      <a:endParaRPr lang="cs-CZ" sz="1800" b="0" i="0" dirty="0">
                        <a:effectLst/>
                        <a:latin typeface="+mn-lt"/>
                      </a:endParaRPr>
                    </a:p>
                  </a:txBody>
                  <a:tcPr marL="31038" marR="31038" marT="15519" marB="1551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cs-CZ" sz="1800" b="1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31. května 2023</a:t>
                      </a:r>
                      <a:r>
                        <a:rPr lang="cs-CZ" sz="18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800" b="0" i="0" dirty="0">
                        <a:effectLst/>
                        <a:latin typeface="+mn-lt"/>
                      </a:endParaRPr>
                    </a:p>
                  </a:txBody>
                  <a:tcPr marL="31038" marR="31038" marT="15519" marB="1551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7652764"/>
                  </a:ext>
                </a:extLst>
              </a:tr>
              <a:tr h="455676"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8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Počátek vypořádání připomínek z MPŘ </a:t>
                      </a:r>
                      <a:endParaRPr lang="cs-CZ" sz="1800" b="0" i="0" dirty="0">
                        <a:effectLst/>
                        <a:latin typeface="+mn-lt"/>
                      </a:endParaRPr>
                    </a:p>
                  </a:txBody>
                  <a:tcPr marL="31038" marR="31038" marT="15519" marB="1551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cs-CZ" sz="18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červenec 2023 </a:t>
                      </a:r>
                      <a:endParaRPr lang="cs-CZ" sz="1800" b="0" i="0" dirty="0">
                        <a:effectLst/>
                        <a:latin typeface="+mn-lt"/>
                      </a:endParaRPr>
                    </a:p>
                  </a:txBody>
                  <a:tcPr marL="31038" marR="31038" marT="15519" marB="1551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5528760"/>
                  </a:ext>
                </a:extLst>
              </a:tr>
              <a:tr h="455676"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8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Vypořádání připomínek – finální věcné návrhy úprav </a:t>
                      </a:r>
                      <a:endParaRPr lang="cs-CZ" sz="1800" b="0" i="0" dirty="0">
                        <a:effectLst/>
                        <a:latin typeface="+mn-lt"/>
                      </a:endParaRPr>
                    </a:p>
                  </a:txBody>
                  <a:tcPr marL="31038" marR="31038" marT="15519" marB="1551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cs-CZ" sz="18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září 2023 </a:t>
                      </a:r>
                      <a:endParaRPr lang="cs-CZ" sz="1800" b="0" i="0" dirty="0">
                        <a:effectLst/>
                        <a:latin typeface="+mn-lt"/>
                      </a:endParaRPr>
                    </a:p>
                  </a:txBody>
                  <a:tcPr marL="31038" marR="31038" marT="15519" marB="1551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700721"/>
                  </a:ext>
                </a:extLst>
              </a:tr>
              <a:tr h="455676">
                <a:tc>
                  <a:txBody>
                    <a:bodyPr/>
                    <a:lstStyle/>
                    <a:p>
                      <a:pPr algn="just" rtl="0" fontAlgn="base"/>
                      <a:r>
                        <a:rPr lang="cs-CZ" sz="1800" b="1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Předložení materiálu pracovním komisím LRV a vládě </a:t>
                      </a:r>
                      <a:r>
                        <a:rPr lang="cs-CZ" sz="18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800" b="0" i="0" dirty="0">
                        <a:effectLst/>
                        <a:latin typeface="+mn-lt"/>
                      </a:endParaRPr>
                    </a:p>
                  </a:txBody>
                  <a:tcPr marL="31038" marR="31038" marT="15519" marB="1551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/>
                      <a:r>
                        <a:rPr lang="cs-CZ" sz="1800" b="1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listopad 2023</a:t>
                      </a:r>
                      <a:r>
                        <a:rPr lang="cs-CZ" sz="18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800" b="0" i="0" dirty="0">
                        <a:effectLst/>
                        <a:latin typeface="+mn-lt"/>
                      </a:endParaRPr>
                    </a:p>
                  </a:txBody>
                  <a:tcPr marL="31038" marR="31038" marT="15519" marB="15519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560077"/>
                  </a:ext>
                </a:extLst>
              </a:tr>
            </a:tbl>
          </a:graphicData>
        </a:graphic>
      </p:graphicFrame>
      <p:sp>
        <p:nvSpPr>
          <p:cNvPr id="7" name="TextovéPole 6">
            <a:extLst>
              <a:ext uri="{FF2B5EF4-FFF2-40B4-BE49-F238E27FC236}">
                <a16:creationId xmlns:a16="http://schemas.microsoft.com/office/drawing/2014/main" id="{9C45A8F7-0609-4A11-9872-51D49A6BAD8C}"/>
              </a:ext>
            </a:extLst>
          </p:cNvPr>
          <p:cNvSpPr txBox="1"/>
          <p:nvPr/>
        </p:nvSpPr>
        <p:spPr>
          <a:xfrm>
            <a:off x="746385" y="4458566"/>
            <a:ext cx="66967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2024 – projednání Parlamentem 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2025 – účinnost zákona 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62874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263352" y="172041"/>
            <a:ext cx="266429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Co se děje dál?</a:t>
            </a:r>
            <a:endParaRPr sz="30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sp>
        <p:nvSpPr>
          <p:cNvPr id="50" name="Textové pole 2">
            <a:extLst>
              <a:ext uri="{FF2B5EF4-FFF2-40B4-BE49-F238E27FC236}">
                <a16:creationId xmlns:a16="http://schemas.microsoft.com/office/drawing/2014/main" id="{5869B14A-B6F6-27A1-2F32-4EE7982749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502" y="1073226"/>
            <a:ext cx="2348388" cy="536622"/>
          </a:xfrm>
          <a:prstGeom prst="rect">
            <a:avLst/>
          </a:prstGeom>
          <a:solidFill>
            <a:srgbClr val="F9E300"/>
          </a:solidFill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Klient bydlí = je </a:t>
            </a:r>
            <a:r>
              <a:rPr kumimoji="0" lang="cs-CZ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podporovanou osobou</a:t>
            </a:r>
          </a:p>
        </p:txBody>
      </p:sp>
      <p:sp>
        <p:nvSpPr>
          <p:cNvPr id="51" name="Textové pole 2">
            <a:extLst>
              <a:ext uri="{FF2B5EF4-FFF2-40B4-BE49-F238E27FC236}">
                <a16:creationId xmlns:a16="http://schemas.microsoft.com/office/drawing/2014/main" id="{0301957E-F501-AA07-C83D-566E4850E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844" y="6093726"/>
            <a:ext cx="2708830" cy="473271"/>
          </a:xfrm>
          <a:prstGeom prst="rect">
            <a:avLst/>
          </a:prstGeom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Zákon myslí i na situace, kdy je potřeba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výměna bytu</a:t>
            </a:r>
          </a:p>
        </p:txBody>
      </p:sp>
      <p:sp>
        <p:nvSpPr>
          <p:cNvPr id="52" name="Textové pole 2">
            <a:extLst>
              <a:ext uri="{FF2B5EF4-FFF2-40B4-BE49-F238E27FC236}">
                <a16:creationId xmlns:a16="http://schemas.microsoft.com/office/drawing/2014/main" id="{3308BC37-A341-69DC-6ACD-FA20AD844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4553" y="2336425"/>
            <a:ext cx="2508125" cy="1563954"/>
          </a:xfrm>
          <a:prstGeom prst="rect">
            <a:avLst/>
          </a:prstGeom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 panose="020B0604020202020204" pitchFamily="34" charset="0"/>
              </a:rPr>
              <a:t>1. pojistka: Koordinační jednání – svolává KMB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 panose="020B0604020202020204" pitchFamily="34" charset="0"/>
              </a:rPr>
              <a:t>při ukončení poskytování asistence nebo neposkytuje-li podporovaná osoba součinnost k poskytování asistence nejméně po dobu nejméně 2 měsíců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ové pole 2">
            <a:extLst>
              <a:ext uri="{FF2B5EF4-FFF2-40B4-BE49-F238E27FC236}">
                <a16:creationId xmlns:a16="http://schemas.microsoft.com/office/drawing/2014/main" id="{8762F931-9BD8-5DCA-E7F5-6A7DD8FF5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502" y="1793692"/>
            <a:ext cx="2348388" cy="2061783"/>
          </a:xfrm>
          <a:prstGeom prst="rect">
            <a:avLst/>
          </a:prstGeom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Má povinnosti vyplývající z uzavřených smluv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(např. nájemní smlouvy)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Čerpá podpůrná opatření od poskytovatelů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, kteří mají své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činnosti a povinnosti specifikované v zákoně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Poskytovatelé čerpají příspěvky</a:t>
            </a:r>
          </a:p>
        </p:txBody>
      </p:sp>
      <p:sp>
        <p:nvSpPr>
          <p:cNvPr id="56" name="Textové pole 2">
            <a:extLst>
              <a:ext uri="{FF2B5EF4-FFF2-40B4-BE49-F238E27FC236}">
                <a16:creationId xmlns:a16="http://schemas.microsoft.com/office/drawing/2014/main" id="{6779AB16-AC52-D631-B201-2FA0DC48B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9850" y="4142016"/>
            <a:ext cx="2508125" cy="2251835"/>
          </a:xfrm>
          <a:prstGeom prst="rect">
            <a:avLst/>
          </a:prstGeom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 panose="020B0604020202020204" pitchFamily="34" charset="0"/>
              </a:rPr>
              <a:t>2. pojistka: Jednání při hrozbě ztráty bydlení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 panose="020B0604020202020204" pitchFamily="34" charset="0"/>
              </a:rPr>
              <a:t>Pokud hrozí vážné nebezpečí ztráty vyhovujícího bydlení,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 panose="020B0604020202020204" pitchFamily="34" charset="0"/>
              </a:rPr>
              <a:t>poskytovatel svolá bez zbytečného odkladu jednání za účelem předejití jeho ztráty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Times New Roman" panose="02020603050405020304" pitchFamily="18" charset="0"/>
                <a:cs typeface="Arial" panose="020B0604020202020204" pitchFamily="34" charset="0"/>
              </a:rPr>
              <a:t>. Na jednání pozve podporovanou osobu a všechny další osoby, u kterých to považuje za potřebné. </a:t>
            </a:r>
            <a:endParaRPr kumimoji="0" lang="cs-CZ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" name="Textové pole 2">
            <a:extLst>
              <a:ext uri="{FF2B5EF4-FFF2-40B4-BE49-F238E27FC236}">
                <a16:creationId xmlns:a16="http://schemas.microsoft.com/office/drawing/2014/main" id="{51C92907-CC76-5494-BC36-8D01606E1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1013" y="2510960"/>
            <a:ext cx="2311844" cy="1836080"/>
          </a:xfrm>
          <a:prstGeom prst="rect">
            <a:avLst/>
          </a:prstGeom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Kontrola řádného provádění podpůrného opatření: </a:t>
            </a:r>
          </a:p>
          <a:p>
            <a:pPr marL="171450" marR="0" lvl="0" indent="-17145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Hlavně KMB</a:t>
            </a:r>
          </a:p>
          <a:p>
            <a:pPr marL="171450" marR="0" lvl="0" indent="-17145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Doplňkově kraj a ministerstva (MPSV asistenci, ostatní MMR)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Tato kontrola může zahrnovat i návštěvu obydlí podporované osoby</a:t>
            </a:r>
          </a:p>
        </p:txBody>
      </p:sp>
      <p:sp>
        <p:nvSpPr>
          <p:cNvPr id="58" name="Textové pole 2">
            <a:extLst>
              <a:ext uri="{FF2B5EF4-FFF2-40B4-BE49-F238E27FC236}">
                <a16:creationId xmlns:a16="http://schemas.microsoft.com/office/drawing/2014/main" id="{80BF787F-22C9-34A9-EE1E-3737C1A761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844" y="4019300"/>
            <a:ext cx="2348388" cy="1890582"/>
          </a:xfrm>
          <a:prstGeom prst="rect">
            <a:avLst/>
          </a:prstGeom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Blíží-li se konec doby, na kterou poskytovatel čerpal příspěvky</a:t>
            </a: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, musí podporovaná osoba požádat o zápis</a:t>
            </a: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údaje o potřebě podpůrného opatření – </a:t>
            </a: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dojde k přezkoumání potřebnosti </a:t>
            </a: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(např. u asistence) </a:t>
            </a: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pokud je zapsána </a:t>
            </a: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(nebo její zápis prodloužen), </a:t>
            </a: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lze čerpat příspěvek na další období </a:t>
            </a: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(stanoven max. limit</a:t>
            </a:r>
            <a:r>
              <a:rPr kumimoji="0" lang="cs-CZ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" name="Textové pole 2">
            <a:extLst>
              <a:ext uri="{FF2B5EF4-FFF2-40B4-BE49-F238E27FC236}">
                <a16:creationId xmlns:a16="http://schemas.microsoft.com/office/drawing/2014/main" id="{705EFD32-9CE6-CEFD-0EDB-6EC47922A3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4553" y="1073226"/>
            <a:ext cx="2540567" cy="1021562"/>
          </a:xfrm>
          <a:prstGeom prst="rect">
            <a:avLst/>
          </a:prstGeom>
          <a:solidFill>
            <a:srgbClr val="F9E300"/>
          </a:solidFill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Co když přijde krize?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(nad rámec těch, které řeší samotná přítomnost podpůrných opatření)</a:t>
            </a:r>
          </a:p>
        </p:txBody>
      </p:sp>
      <p:sp>
        <p:nvSpPr>
          <p:cNvPr id="3" name="Textové pole 2">
            <a:extLst>
              <a:ext uri="{FF2B5EF4-FFF2-40B4-BE49-F238E27FC236}">
                <a16:creationId xmlns:a16="http://schemas.microsoft.com/office/drawing/2014/main" id="{BAAB681B-6A27-05B4-9C91-FD4F9EAFED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288" y="1073226"/>
            <a:ext cx="2348388" cy="1226746"/>
          </a:xfrm>
          <a:prstGeom prst="rect">
            <a:avLst/>
          </a:prstGeom>
          <a:solidFill>
            <a:srgbClr val="F9E300"/>
          </a:solidFill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Současně probíhá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cs-CZ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cs-CZ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cs-CZ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ové pole 2">
            <a:extLst>
              <a:ext uri="{FF2B5EF4-FFF2-40B4-BE49-F238E27FC236}">
                <a16:creationId xmlns:a16="http://schemas.microsoft.com/office/drawing/2014/main" id="{86C03BF0-EE60-89AE-C3DC-EF0826DEE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6560" y="2807277"/>
            <a:ext cx="908228" cy="473271"/>
          </a:xfrm>
          <a:prstGeom prst="rect">
            <a:avLst/>
          </a:prstGeom>
          <a:solidFill>
            <a:srgbClr val="F9E300"/>
          </a:solidFill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§ 65 - § 90 zákona</a:t>
            </a:r>
          </a:p>
        </p:txBody>
      </p:sp>
      <p:sp>
        <p:nvSpPr>
          <p:cNvPr id="6" name="Textové pole 2">
            <a:extLst>
              <a:ext uri="{FF2B5EF4-FFF2-40B4-BE49-F238E27FC236}">
                <a16:creationId xmlns:a16="http://schemas.microsoft.com/office/drawing/2014/main" id="{AC7DE2FC-2BA6-CBDA-3A90-AD262EE5D2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0375" y="172041"/>
            <a:ext cx="2540567" cy="959943"/>
          </a:xfrm>
          <a:prstGeom prst="rect">
            <a:avLst/>
          </a:prstGeom>
          <a:solidFill>
            <a:srgbClr val="F9E300"/>
          </a:solidFill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Co když už poskytování PO nelze prodlužovat?</a:t>
            </a:r>
            <a:endParaRPr kumimoji="0" lang="cs-CZ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ové pole 2">
            <a:extLst>
              <a:ext uri="{FF2B5EF4-FFF2-40B4-BE49-F238E27FC236}">
                <a16:creationId xmlns:a16="http://schemas.microsoft.com/office/drawing/2014/main" id="{1EC2D641-C3F6-5C72-FF89-4461648AA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5767" y="1340768"/>
            <a:ext cx="2542527" cy="3555269"/>
          </a:xfrm>
          <a:prstGeom prst="rect">
            <a:avLst/>
          </a:prstGeom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Z důvodu max. doby využívání: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Asistence: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pokud trvá potřeba podpory, je třeba napojit klienta na standardní síť soc. služeb; u PO asistence není stanovena doba nemožnosti opětovného čerpání</a:t>
            </a:r>
            <a:endParaRPr kumimoji="0" lang="cs-CZ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Bytová podpůrná opatření: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Poskytovatelé již nemohou čerpat příspěvky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Příklady úspěšného ukončení: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POB: nájemní smlouva prodloužena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PG a PPB: smlouva napřímo mezi klientem a pronajímatelem bez prostředníka</a:t>
            </a:r>
          </a:p>
        </p:txBody>
      </p:sp>
      <p:sp>
        <p:nvSpPr>
          <p:cNvPr id="8" name="Textové pole 2">
            <a:extLst>
              <a:ext uri="{FF2B5EF4-FFF2-40B4-BE49-F238E27FC236}">
                <a16:creationId xmlns:a16="http://schemas.microsoft.com/office/drawing/2014/main" id="{AB7147DC-EA3F-4621-6A17-F05A2CCB5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5767" y="5104821"/>
            <a:ext cx="2594248" cy="1366336"/>
          </a:xfrm>
          <a:prstGeom prst="rect">
            <a:avLst/>
          </a:prstGeom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Z důvodu neúspěchu: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Pokud se klientovi ani s podporou </a:t>
            </a:r>
            <a:r>
              <a:rPr kumimoji="0" lang="cs-CZ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nedaří plnit podmínky</a:t>
            </a:r>
            <a: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 nájemní smlouvy, dojde k výpovědi; bytová podpůrná opatření znovu nejdříve za 2 roky</a:t>
            </a:r>
            <a:endParaRPr kumimoji="0" lang="cs-CZ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ové pole 2">
            <a:extLst>
              <a:ext uri="{FF2B5EF4-FFF2-40B4-BE49-F238E27FC236}">
                <a16:creationId xmlns:a16="http://schemas.microsoft.com/office/drawing/2014/main" id="{563EAD56-4101-ABA3-42BD-914216BE23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94288" y="4606700"/>
            <a:ext cx="2311844" cy="906338"/>
          </a:xfrm>
          <a:prstGeom prst="rect">
            <a:avLst/>
          </a:prstGeom>
          <a:ln>
            <a:solidFill>
              <a:srgbClr val="F9E3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vert="horz" wrap="square" lIns="91440" tIns="45720" rIns="91440" bIns="4572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Poskytování služeb vlastníkům bytů</a:t>
            </a:r>
          </a:p>
          <a:p>
            <a:pPr marL="0" marR="0" lvl="0" indent="0" algn="l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Případná garanční plnění směrem k vlastníkům bytů</a:t>
            </a:r>
            <a:endParaRPr kumimoji="0" lang="cs-CZ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234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2">
            <a:extLst>
              <a:ext uri="{FF2B5EF4-FFF2-40B4-BE49-F238E27FC236}">
                <a16:creationId xmlns:a16="http://schemas.microsoft.com/office/drawing/2014/main" id="{22CCA69F-C55A-419E-AD71-C291024120AD}"/>
              </a:ext>
            </a:extLst>
          </p:cNvPr>
          <p:cNvSpPr txBox="1">
            <a:spLocks/>
          </p:cNvSpPr>
          <p:nvPr/>
        </p:nvSpPr>
        <p:spPr bwMode="auto">
          <a:xfrm>
            <a:off x="2855640" y="2996952"/>
            <a:ext cx="7056784" cy="562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3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Jak se do systému dostanou byty?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cs-CZ" sz="30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7070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53E3FA2-DE83-D88B-FB81-5034DD101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116632"/>
            <a:ext cx="10515600" cy="1325563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32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Kontrola kvality bytů – provádí KMB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E4FCB34-FC7E-8FA6-8E55-22096460E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56792"/>
            <a:ext cx="10515600" cy="4620171"/>
          </a:xfrm>
        </p:spPr>
        <p:txBody>
          <a:bodyPr>
            <a:normAutofit fontScale="47500" lnSpcReduction="20000"/>
          </a:bodyPr>
          <a:lstStyle/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None/>
              <a:tabLst/>
              <a:defRPr/>
            </a:pPr>
            <a:r>
              <a:rPr lang="cs-CZ" sz="3400" dirty="0">
                <a:solidFill>
                  <a:srgbClr val="000000"/>
                </a:solidFill>
                <a:latin typeface="Arial" panose="020B0604020202020204" pitchFamily="34" charset="0"/>
              </a:rPr>
              <a:t>1. </a:t>
            </a: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 </a:t>
            </a: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zápis bytu do evidence </a:t>
            </a: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bude moci požádat </a:t>
            </a: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poskytovatel podpůrných opatření</a:t>
            </a: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2. Postupuje se vždy podle části čtvrté SŘ!</a:t>
            </a: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(= nikdy nejde o správní řízení)</a:t>
            </a:r>
          </a:p>
          <a:p>
            <a:pPr marL="514350" marR="0" lvl="0" indent="-51435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cs-CZ" sz="3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3. Je-li to potřeba ke zjištění stavu věci, obstará si KMB další podklady, např. </a:t>
            </a: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ohledáním na místě</a:t>
            </a: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514350" marR="0" lvl="0" indent="-51435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cs-CZ" sz="3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4. KMB byt do evidence zapíše, pokud</a:t>
            </a:r>
          </a:p>
          <a:p>
            <a:pPr marL="342900" lvl="1" indent="0" defTabSz="36195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None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a) je byt 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způsobilým bytem,</a:t>
            </a:r>
          </a:p>
          <a:p>
            <a:pPr marL="342900" lvl="1" indent="0" defTabSz="36195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None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b) případné poskytování podpůrného opatření v souvislosti s bytem 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nezhorší míru sociálního a prostorového vyloučení</a:t>
            </a: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.</a:t>
            </a:r>
          </a:p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cs-CZ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cs-CZ" sz="3400" dirty="0">
                <a:solidFill>
                  <a:srgbClr val="000000"/>
                </a:solidFill>
                <a:latin typeface="Arial" panose="020B0604020202020204" pitchFamily="34" charset="0"/>
              </a:rPr>
              <a:t>5. </a:t>
            </a: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Nejsou-li splněny předpoklady pro zápis bytu do evidence, KMB byt nezapíše </a:t>
            </a: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 KMB o tom prostřednictvím evidence vyrozumí, společně s důvody, žadatele (a případně vlastníka).</a:t>
            </a:r>
          </a:p>
          <a:p>
            <a:pPr marL="514350" marR="0" lvl="0" indent="-51435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cs-CZ" sz="3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6. Nejde o správní rozhodnutí = nelze se odvolat,</a:t>
            </a: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ale krajský úřad může postup KMB sám od sebe nebo i na podnět žadatele přezkoumat a případně zjednat nápravu.</a:t>
            </a:r>
          </a:p>
          <a:p>
            <a:pPr marL="514350" marR="0" lvl="0" indent="-51435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cs-CZ" sz="3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cs-CZ" sz="3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361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Zápis bytu do evidence – </a:t>
            </a: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podklad pro řízení o přiznání příspěvku </a:t>
            </a:r>
            <a:r>
              <a:rPr kumimoji="0" lang="cs-CZ" sz="34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poskytovateli</a:t>
            </a: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vedené krajským úřadem</a:t>
            </a: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v rámci řízení se dokládá i nájemní smlouva, aby bylo zřejmé, že </a:t>
            </a: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sjednané nájemné je nejvýše místně obvyklé nájemné dle cenových map </a:t>
            </a:r>
            <a:r>
              <a:rPr kumimoji="0" lang="cs-CZ" sz="3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 kontroluje se </a:t>
            </a:r>
            <a:r>
              <a:rPr kumimoji="0" lang="cs-CZ" sz="3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 minimální délka smlouvy</a:t>
            </a:r>
            <a:endParaRPr kumimoji="0" lang="cs-CZ" sz="3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97342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1363192" y="1049845"/>
            <a:ext cx="876788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Podpůrná opatření</a:t>
            </a:r>
            <a:endParaRPr sz="30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1343472" y="2226469"/>
            <a:ext cx="8695878" cy="3263400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1)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Podporované obecní bydlení</a:t>
            </a: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2)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Bydlení s garancí pro majitele bytu 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– 2 formy:</a:t>
            </a:r>
          </a:p>
          <a:p>
            <a:pPr marL="342900" lvl="1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Poskytování podnájemního bydlení</a:t>
            </a:r>
          </a:p>
          <a:p>
            <a:pPr marL="342900" lvl="1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Poskytování garancí</a:t>
            </a: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3)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Asistence v bydlení</a:t>
            </a:r>
          </a:p>
          <a:p>
            <a:pPr marL="0" indent="0">
              <a:buNone/>
            </a:pPr>
            <a:endParaRPr lang="cs-CZ" sz="1800" dirty="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Realizují je poskytovatelé s pověřením, kteří na tuto činnost čerpají státní příspěvky. </a:t>
            </a: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Pokud vykonávají obce, činí tak v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samostatné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 působnosti </a:t>
            </a:r>
          </a:p>
        </p:txBody>
      </p:sp>
      <p:pic>
        <p:nvPicPr>
          <p:cNvPr id="5" name="Picture 2" descr="C:\Users\Petr\Desktop\prvky\2.png">
            <a:extLst>
              <a:ext uri="{FF2B5EF4-FFF2-40B4-BE49-F238E27FC236}">
                <a16:creationId xmlns:a16="http://schemas.microsoft.com/office/drawing/2014/main" id="{CF8D1209-9B77-4E59-9CA9-969467FEA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r="27693" b="12212"/>
          <a:stretch>
            <a:fillRect/>
          </a:stretch>
        </p:blipFill>
        <p:spPr bwMode="auto">
          <a:xfrm>
            <a:off x="7176904" y="2646953"/>
            <a:ext cx="5015096" cy="4214817"/>
          </a:xfrm>
          <a:prstGeom prst="rect">
            <a:avLst/>
          </a:prstGeom>
          <a:noFill/>
        </p:spPr>
      </p:pic>
      <p:pic>
        <p:nvPicPr>
          <p:cNvPr id="6" name="Picture 4" descr="C:\Users\Petr\Desktop\prvky\1.png">
            <a:extLst>
              <a:ext uri="{FF2B5EF4-FFF2-40B4-BE49-F238E27FC236}">
                <a16:creationId xmlns:a16="http://schemas.microsoft.com/office/drawing/2014/main" id="{DCD6B110-5D0D-4A68-8E13-49E25B81F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t="50000" r="37897"/>
          <a:stretch>
            <a:fillRect/>
          </a:stretch>
        </p:blipFill>
        <p:spPr bwMode="auto">
          <a:xfrm>
            <a:off x="6048364" y="-15868"/>
            <a:ext cx="6143636" cy="14571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62577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2">
            <a:extLst>
              <a:ext uri="{FF2B5EF4-FFF2-40B4-BE49-F238E27FC236}">
                <a16:creationId xmlns:a16="http://schemas.microsoft.com/office/drawing/2014/main" id="{9A37796E-0D80-4433-9EE8-A49AD25935D4}"/>
              </a:ext>
            </a:extLst>
          </p:cNvPr>
          <p:cNvSpPr txBox="1">
            <a:spLocks/>
          </p:cNvSpPr>
          <p:nvPr/>
        </p:nvSpPr>
        <p:spPr bwMode="auto">
          <a:xfrm>
            <a:off x="800061" y="404664"/>
            <a:ext cx="10042336" cy="219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3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Podporované obecní bydlení</a:t>
            </a:r>
            <a:endParaRPr kumimoji="0" lang="en-US" altLang="cs-CZ" sz="30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6BBA6E72-43A8-49BB-9A0D-FDFD505670C6}"/>
              </a:ext>
            </a:extLst>
          </p:cNvPr>
          <p:cNvSpPr txBox="1">
            <a:spLocks/>
          </p:cNvSpPr>
          <p:nvPr/>
        </p:nvSpPr>
        <p:spPr bwMode="auto">
          <a:xfrm>
            <a:off x="800061" y="2969568"/>
            <a:ext cx="11181128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= dobrovolné zapojení obcí podpořené finančním příspěvkem, spočívá v pronájmu obecních bytů cílovým skupinám; samostatná působnost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Obec se může rozhodnout, že chce část svých bytů pronajmout občanům daného ORP v bytové nouzi a oznámí KMB, že má disponibilní byty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;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 KMB poté obci nabídne zvláště potřebné, kteří mají zapsané toto PO, a pomůže jim vyplnit žádost o obecní byt              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DB7D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NEBO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DB7D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Obec při výběru nájemce zjistí od KMB, kteří ze žadatelů o obecní byt jsou zvláště potřební – schválení pronájmu bytu takovým žadatelům znamená možnost čerpat příspěvek státu na obecní podporované bydlení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KMB byty posoudí a zapíše do evidence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Standardní schvalovací proces na obci (zákon nezasahuje do pravidel pronájmu) -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finální výběr klienta a pronájem bytu zůstává v kompetenci obce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  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Současně KMB napojuje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klienta na poskytovatele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asistence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, pokud má toto PO zapsané v evidenci; poskytovatelem asistence může být i samotná obec 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Arial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Obec poté žádá KÚ o příspěvek na obecní podporované bydlení (využívá ho pro účely bytové politiky); poskytovatel asistence o příspěvek na asistenci 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Předpoklad trvání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-  3 roky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, možnost prodloužení až o 2 roky; poté konec státních příspěvků 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3809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2">
            <a:extLst>
              <a:ext uri="{FF2B5EF4-FFF2-40B4-BE49-F238E27FC236}">
                <a16:creationId xmlns:a16="http://schemas.microsoft.com/office/drawing/2014/main" id="{9A37796E-0D80-4433-9EE8-A49AD25935D4}"/>
              </a:ext>
            </a:extLst>
          </p:cNvPr>
          <p:cNvSpPr txBox="1">
            <a:spLocks/>
          </p:cNvSpPr>
          <p:nvPr/>
        </p:nvSpPr>
        <p:spPr bwMode="auto">
          <a:xfrm>
            <a:off x="623392" y="388214"/>
            <a:ext cx="11089231" cy="562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3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Poskytování garancí a poskytování podnájemního bydlení</a:t>
            </a:r>
            <a:endParaRPr kumimoji="0" lang="en-US" altLang="cs-CZ" sz="30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6BBA6E72-43A8-49BB-9A0D-FDFD505670C6}"/>
              </a:ext>
            </a:extLst>
          </p:cNvPr>
          <p:cNvSpPr txBox="1">
            <a:spLocks/>
          </p:cNvSpPr>
          <p:nvPr/>
        </p:nvSpPr>
        <p:spPr bwMode="auto">
          <a:xfrm>
            <a:off x="623393" y="950686"/>
            <a:ext cx="11409728" cy="5718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=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dva možné modely spolupráce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poskytovatele s pověřením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 soukromými vlastníky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 Poskytovatel (nikoli vlastník!) získá na tyto činnosti státní příspěvky. Někdy ve zkratce označováno jako bydlení s garancí pro majitele bytu. </a:t>
            </a:r>
            <a:endParaRPr kumimoji="0" lang="cs-CZ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Poskytování podnájemního bydlení                                          Poskytování garancí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7" name="Obrázek 16">
            <a:extLst>
              <a:ext uri="{FF2B5EF4-FFF2-40B4-BE49-F238E27FC236}">
                <a16:creationId xmlns:a16="http://schemas.microsoft.com/office/drawing/2014/main" id="{AE9E3B33-F162-7EA8-42A5-B75ED2D2A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592" y="2207951"/>
            <a:ext cx="2350331" cy="4261835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7C66B58D-DAA8-93F6-F017-5689282E8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2363262"/>
            <a:ext cx="3848485" cy="410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2335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Petr\Desktop\prvky\3.png"/>
          <p:cNvPicPr>
            <a:picLocks noChangeAspect="1" noChangeArrowheads="1"/>
          </p:cNvPicPr>
          <p:nvPr/>
        </p:nvPicPr>
        <p:blipFill>
          <a:blip r:embed="rId2" cstate="print"/>
          <a:srcRect l="49860" t="48766" r="-840" b="22907"/>
          <a:stretch>
            <a:fillRect/>
          </a:stretch>
        </p:blipFill>
        <p:spPr bwMode="auto">
          <a:xfrm flipH="1" flipV="1">
            <a:off x="7464152" y="-18279"/>
            <a:ext cx="4727848" cy="1039075"/>
          </a:xfrm>
          <a:prstGeom prst="rect">
            <a:avLst/>
          </a:prstGeom>
          <a:noFill/>
        </p:spPr>
      </p:pic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6BBA6E72-43A8-49BB-9A0D-FDFD505670C6}"/>
              </a:ext>
            </a:extLst>
          </p:cNvPr>
          <p:cNvSpPr txBox="1">
            <a:spLocks/>
          </p:cNvSpPr>
          <p:nvPr/>
        </p:nvSpPr>
        <p:spPr bwMode="auto">
          <a:xfrm>
            <a:off x="846609" y="1818350"/>
            <a:ext cx="10281203" cy="503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marL="0" indent="0" algn="l" rtl="0" eaLnBrk="1" fontAlgn="base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Poskytovatel 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 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garantuje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po omezenou dobu vlastníkovi bytu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úhradu nájemného, nákladů na služby a škod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 popřípadě náhradu, na kterou má vlastník bytu nárok, neodevzdá-li nájemce byt vlastníkovi bytu v den skončení nájmu. Případné výpadky nebo nedoplatky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kryje ze státního příspěvku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 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poskytuje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další servis,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jak směrem k vlastníkovi bytu, tak k zabydlené domácnosti - zákon stanoví minimální požadavky, volba ohledně zbytku je na poskytovateli 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 čeho vyplývají garance:  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Poskytování podnájemního bydlení: z existence nájemního vztahu mezi pronajímatelem a poskytovatelem – nájemce musí plnit své povinnosti  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Poskytování garancí: z povinností, ke kterým se poskytovatel zavázal ve smlouvě o spolupráci (ručení do výše nejméně 2 nájmů dle cenových map (obce max. 4); slouží pouze ke stanovení částky; účely využití viz výše)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Možnost pronajímatele požadovat jistotu (kauci)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Předpoklad trvání 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-  </a:t>
            </a:r>
            <a:r>
              <a:rPr kumimoji="0" lang="cs-CZ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2 roky</a:t>
            </a:r>
            <a:r>
              <a:rPr kumimoji="0" lang="cs-CZ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itchFamily="34" charset="0"/>
              </a:rPr>
              <a:t>, možnost prodloužení o 1 rok; poté konec státních příspěvků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3A83F83-5544-9447-A9CD-E30751AC8062}"/>
              </a:ext>
            </a:extLst>
          </p:cNvPr>
          <p:cNvSpPr txBox="1"/>
          <p:nvPr/>
        </p:nvSpPr>
        <p:spPr>
          <a:xfrm>
            <a:off x="833532" y="697630"/>
            <a:ext cx="965495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28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Poskytování garancí a poskytování podnájemního bydlení</a:t>
            </a:r>
            <a:endParaRPr kumimoji="0" lang="en-US" altLang="cs-CZ" sz="28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8108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783196" y="1200810"/>
            <a:ext cx="10625608" cy="3528392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85725" indent="0">
              <a:lnSpc>
                <a:spcPct val="120000"/>
              </a:lnSpc>
              <a:spcBef>
                <a:spcPts val="0"/>
              </a:spcBef>
              <a:buNone/>
            </a:pPr>
            <a:endParaRPr lang="cs-CZ" sz="1600" b="1" dirty="0">
              <a:ea typeface="Roboto Condensed"/>
              <a:cs typeface="Roboto Condensed"/>
              <a:sym typeface="Roboto Condensed"/>
            </a:endParaRPr>
          </a:p>
          <a:p>
            <a:pPr marL="85725" indent="0" algn="l" rtl="0" fontAlgn="base">
              <a:buNone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Smlouvou o spolupráci se poskytovatel zavazuje </a:t>
            </a:r>
            <a:endParaRPr lang="cs-CZ" sz="11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cs-CZ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bezúplatně zprostředkovat vlastníkovi bytu uzavření nájemní smlouvy s potřebným </a:t>
            </a:r>
            <a:endParaRPr lang="cs-CZ" sz="11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cs-CZ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 případ, že vlastník bytu uzavře s potřebným nájemní smlouvu, se poskytovatel dále zavazuje napomáhat vlastníkovi bytu při </a:t>
            </a:r>
            <a:endParaRPr lang="cs-CZ" sz="11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715963" indent="0" algn="just" rtl="0" fontAlgn="base">
              <a:buNone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a) komunikaci s nájemcem a popřípadě také s poskytovatelem asistence ohledně záležitostí týkajících se placení nájemného a nákladů na služby a ohledně skončení nájmu,</a:t>
            </a:r>
            <a:endParaRPr lang="cs-CZ" sz="11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715963" indent="0" algn="just" rtl="0" fontAlgn="base">
              <a:buNone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b) nápravě a náhradě škod způsobených na bytě nebo na jeho vybavení, včetně spolupráce při uplatňování nároku na pojistné plnění, </a:t>
            </a:r>
            <a:endParaRPr lang="cs-CZ" sz="11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715963" indent="0" algn="just" rtl="0" fontAlgn="base">
              <a:buNone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c) řešení sousedských sporů, </a:t>
            </a:r>
            <a:endParaRPr lang="cs-CZ" sz="11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715963" indent="0" algn="just" rtl="0" fontAlgn="base">
              <a:buNone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d) komunikaci s Úřadem práce,  </a:t>
            </a:r>
            <a:endParaRPr lang="cs-CZ" sz="11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715963" indent="0" algn="just" rtl="0" fontAlgn="base">
              <a:buNone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e) kontrole, zda se byt nestal přelidněným.</a:t>
            </a:r>
            <a:endParaRPr lang="cs-CZ" sz="11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85725" indent="0" algn="just" rtl="0" fontAlgn="base">
              <a:buNone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Správa plateb není povinná, ale je v praxi často realizovaná. </a:t>
            </a:r>
          </a:p>
          <a:p>
            <a:pPr marL="85725" indent="0" algn="just" rtl="0" fontAlgn="base">
              <a:buNone/>
            </a:pPr>
            <a:endParaRPr lang="cs-CZ" sz="1800" b="0" i="0" dirty="0">
              <a:solidFill>
                <a:srgbClr val="000000"/>
              </a:solidFill>
              <a:effectLst/>
            </a:endParaRPr>
          </a:p>
          <a:p>
            <a:pPr marL="85725" indent="0" algn="just" rtl="0" fontAlgn="base">
              <a:buNone/>
            </a:pPr>
            <a:r>
              <a:rPr lang="cs-CZ" sz="1800" b="0" i="0" dirty="0">
                <a:solidFill>
                  <a:srgbClr val="000000"/>
                </a:solidFill>
                <a:effectLst/>
              </a:rPr>
              <a:t>Detaily (co přesně znamená napomáhání) specifikované ve </a:t>
            </a:r>
            <a:r>
              <a:rPr lang="cs-CZ" sz="1800" b="1" i="0" dirty="0">
                <a:solidFill>
                  <a:srgbClr val="000000"/>
                </a:solidFill>
                <a:effectLst/>
              </a:rPr>
              <a:t>standardech.</a:t>
            </a:r>
          </a:p>
          <a:p>
            <a:pPr marL="85725" indent="0" algn="just" rtl="0" fontAlgn="base">
              <a:buNone/>
            </a:pPr>
            <a:r>
              <a:rPr lang="cs-CZ" sz="1800" b="1" i="0" dirty="0">
                <a:solidFill>
                  <a:srgbClr val="000000"/>
                </a:solidFill>
                <a:effectLst/>
              </a:rPr>
              <a:t>U poskytování podnájemního bydlení obdobně.</a:t>
            </a:r>
            <a:r>
              <a:rPr lang="cs-CZ" sz="1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cs-CZ" sz="11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</p:txBody>
      </p:sp>
      <p:pic>
        <p:nvPicPr>
          <p:cNvPr id="6" name="Picture 4" descr="C:\Users\Petr\Desktop\prvky\1.png">
            <a:extLst>
              <a:ext uri="{FF2B5EF4-FFF2-40B4-BE49-F238E27FC236}">
                <a16:creationId xmlns:a16="http://schemas.microsoft.com/office/drawing/2014/main" id="{DCD6B110-5D0D-4A68-8E13-49E25B81F1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t="50000" r="37897"/>
          <a:stretch>
            <a:fillRect/>
          </a:stretch>
        </p:blipFill>
        <p:spPr bwMode="auto">
          <a:xfrm>
            <a:off x="8976320" y="13716"/>
            <a:ext cx="6143636" cy="1457157"/>
          </a:xfrm>
          <a:prstGeom prst="rect">
            <a:avLst/>
          </a:prstGeom>
          <a:noFill/>
        </p:spPr>
      </p:pic>
      <p:sp>
        <p:nvSpPr>
          <p:cNvPr id="8" name="Nadpis 2">
            <a:extLst>
              <a:ext uri="{FF2B5EF4-FFF2-40B4-BE49-F238E27FC236}">
                <a16:creationId xmlns:a16="http://schemas.microsoft.com/office/drawing/2014/main" id="{793ED187-A9FE-49E2-9714-FD0DE27C7213}"/>
              </a:ext>
            </a:extLst>
          </p:cNvPr>
          <p:cNvSpPr txBox="1">
            <a:spLocks/>
          </p:cNvSpPr>
          <p:nvPr/>
        </p:nvSpPr>
        <p:spPr bwMode="auto">
          <a:xfrm>
            <a:off x="812972" y="514856"/>
            <a:ext cx="9377808" cy="201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30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Bydlení s garancí – činnosti v rámci poskytování garancí</a:t>
            </a:r>
            <a:endParaRPr kumimoji="0" lang="en-US" altLang="cs-CZ" sz="30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1332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983432" y="545235"/>
            <a:ext cx="1022513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altLang="cs-CZ" sz="3200" b="1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Poskytování garancí a poskytování podnájemního bydlení</a:t>
            </a:r>
            <a:endParaRPr kumimoji="0" lang="en-US" altLang="cs-CZ" sz="32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983432" y="1196752"/>
            <a:ext cx="11089232" cy="5116013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85725" indent="0" rtl="0">
              <a:spcBef>
                <a:spcPts val="0"/>
              </a:spcBef>
              <a:buNone/>
            </a:pPr>
            <a:endParaRPr lang="cs-CZ" sz="2000" b="1" i="0" u="none" strike="noStrike" dirty="0">
              <a:solidFill>
                <a:srgbClr val="000099"/>
              </a:solidFill>
              <a:effectLst/>
            </a:endParaRPr>
          </a:p>
          <a:p>
            <a:pPr marL="85725" indent="0" rtl="0">
              <a:spcBef>
                <a:spcPts val="0"/>
              </a:spcBef>
              <a:buNone/>
            </a:pPr>
            <a:endParaRPr lang="cs-CZ" sz="2000" b="1" i="0" u="none" strike="noStrike" dirty="0">
              <a:solidFill>
                <a:srgbClr val="000099"/>
              </a:solidFill>
              <a:effectLst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algn="l" rtl="0" fontAlgn="base"/>
            <a:r>
              <a:rPr lang="cs-CZ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Nájemné – nejvýše </a:t>
            </a:r>
            <a:r>
              <a:rPr lang="cs-CZ" sz="20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 místě obvyklé nájemné (cenové mapy připravované MF)</a:t>
            </a:r>
          </a:p>
          <a:p>
            <a:pPr marL="85725" indent="0" algn="l" rtl="0" fontAlgn="base">
              <a:buNone/>
            </a:pPr>
            <a:endParaRPr lang="cs-CZ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cs-CZ" sz="20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Kontrola kvality bytu 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ze strany KMB  </a:t>
            </a:r>
          </a:p>
          <a:p>
            <a:pPr algn="l" rtl="0" fontAlgn="base"/>
            <a:endParaRPr lang="cs-CZ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cs-CZ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Předpoklad trvání -  2 roky na jednu domácnost/byt, možnost prodloužení o 1 rok; poté konec státních příspěvků </a:t>
            </a:r>
          </a:p>
          <a:p>
            <a:pPr algn="l" rtl="0" fontAlgn="base"/>
            <a:endParaRPr lang="cs-CZ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algn="l" rtl="0" fontAlgn="base"/>
            <a:r>
              <a:rPr lang="cs-CZ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Většina klientů bude čerpat současně </a:t>
            </a:r>
            <a:r>
              <a:rPr lang="cs-CZ" sz="20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asistenci v bydlení</a:t>
            </a:r>
            <a:r>
              <a:rPr lang="cs-CZ" sz="2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cs-CZ" sz="1200" b="0" i="0" dirty="0">
              <a:solidFill>
                <a:srgbClr val="000000"/>
              </a:solidFill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</p:txBody>
      </p:sp>
      <p:pic>
        <p:nvPicPr>
          <p:cNvPr id="4" name="Picture 2" descr="C:\Users\Petr\Desktop\prvky\2.png">
            <a:extLst>
              <a:ext uri="{FF2B5EF4-FFF2-40B4-BE49-F238E27FC236}">
                <a16:creationId xmlns:a16="http://schemas.microsoft.com/office/drawing/2014/main" id="{349FD3EB-7691-4164-B4AF-FD0E4CD81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r="52308" b="16657"/>
          <a:stretch>
            <a:fillRect/>
          </a:stretch>
        </p:blipFill>
        <p:spPr bwMode="auto">
          <a:xfrm>
            <a:off x="7762876" y="1500174"/>
            <a:ext cx="4429124" cy="53578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8542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695400" y="373856"/>
            <a:ext cx="9271942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Asistence mimo režim zákona o sociálních službách</a:t>
            </a: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700671" y="1368131"/>
            <a:ext cx="11377264" cy="4121738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85725" indent="0">
              <a:spcBef>
                <a:spcPts val="0"/>
              </a:spcBef>
              <a:buNone/>
            </a:pPr>
            <a:r>
              <a:rPr lang="cs-CZ" sz="1800" dirty="0"/>
              <a:t>Asistence v bydlení je jedním z </a:t>
            </a:r>
            <a:r>
              <a:rPr lang="cs-CZ" sz="1800" b="1" dirty="0"/>
              <a:t>podpůrných opatření </a:t>
            </a:r>
            <a:r>
              <a:rPr lang="cs-CZ" sz="1800" dirty="0"/>
              <a:t>podle zákona o podpoře v bydlení</a:t>
            </a:r>
          </a:p>
          <a:p>
            <a:pPr marL="85725" indent="0">
              <a:spcBef>
                <a:spcPts val="0"/>
              </a:spcBef>
              <a:buNone/>
            </a:pPr>
            <a:endParaRPr lang="cs-CZ" sz="1800" b="1" dirty="0"/>
          </a:p>
          <a:p>
            <a:pPr marL="85725" indent="0">
              <a:spcBef>
                <a:spcPts val="0"/>
              </a:spcBef>
              <a:buNone/>
            </a:pPr>
            <a:r>
              <a:rPr lang="cs-CZ" sz="1800" b="1" dirty="0"/>
              <a:t>Pokud vykonává obec </a:t>
            </a:r>
            <a:r>
              <a:rPr lang="cs-CZ" sz="1800" dirty="0"/>
              <a:t>– činí tak v samostatné působnosti</a:t>
            </a: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Základní věcné </a:t>
            </a:r>
            <a:r>
              <a:rPr lang="cs-CZ" sz="1800" b="1" dirty="0">
                <a:solidFill>
                  <a:srgbClr val="000099"/>
                </a:solidFill>
                <a:ea typeface="Roboto Condensed"/>
                <a:cs typeface="Roboto Condensed"/>
                <a:sym typeface="Roboto Condensed"/>
              </a:rPr>
              <a:t>rozdíly mezi asistencí v bydlení a sociální službou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v kontextu rozsahu činností</a:t>
            </a:r>
          </a:p>
          <a:p>
            <a:pPr marL="630238" indent="-285750"/>
            <a:r>
              <a:rPr lang="cs-CZ" sz="1600" dirty="0">
                <a:ea typeface="Roboto Condensed"/>
                <a:cs typeface="Roboto Condensed"/>
                <a:sym typeface="Roboto Condensed"/>
              </a:rPr>
              <a:t>Mnohem vyšší míra a intenzita výkonu </a:t>
            </a:r>
            <a:r>
              <a:rPr lang="cs-CZ" sz="1600" b="1" dirty="0">
                <a:ea typeface="Roboto Condensed"/>
                <a:cs typeface="Roboto Condensed"/>
                <a:sym typeface="Roboto Condensed"/>
              </a:rPr>
              <a:t>kontroly</a:t>
            </a:r>
            <a:r>
              <a:rPr lang="cs-CZ" sz="1600" dirty="0">
                <a:ea typeface="Roboto Condensed"/>
                <a:cs typeface="Roboto Condensed"/>
                <a:sym typeface="Roboto Condensed"/>
              </a:rPr>
              <a:t>  než v sociálních službách -  logika zákona: je nutno zohlednit </a:t>
            </a:r>
            <a:r>
              <a:rPr lang="cs-CZ" sz="1600" b="1" dirty="0">
                <a:ea typeface="Roboto Condensed"/>
                <a:cs typeface="Roboto Condensed"/>
                <a:sym typeface="Roboto Condensed"/>
              </a:rPr>
              <a:t>nejen zájem klienta, ale také zájem</a:t>
            </a:r>
            <a:r>
              <a:rPr lang="cs-CZ" sz="1600" dirty="0">
                <a:ea typeface="Roboto Condensed"/>
                <a:cs typeface="Roboto Condensed"/>
                <a:sym typeface="Roboto Condensed"/>
              </a:rPr>
              <a:t> obce/pronajímatele/majitele bytu a zájem okolí /sousedství. Pokud chce klient využívat podpůrná opatření, </a:t>
            </a:r>
            <a:r>
              <a:rPr lang="cs-CZ" sz="1600" b="1" dirty="0">
                <a:ea typeface="Roboto Condensed"/>
                <a:cs typeface="Roboto Condensed"/>
                <a:sym typeface="Roboto Condensed"/>
              </a:rPr>
              <a:t>musí akceptovat </a:t>
            </a:r>
            <a:r>
              <a:rPr lang="cs-CZ" sz="1600" dirty="0">
                <a:ea typeface="Roboto Condensed"/>
                <a:cs typeface="Roboto Condensed"/>
                <a:sym typeface="Roboto Condensed"/>
              </a:rPr>
              <a:t>všechna, která jsou pro něj vhodná – vč. asistence.</a:t>
            </a:r>
          </a:p>
          <a:p>
            <a:pPr marL="630238" indent="-285750"/>
            <a:r>
              <a:rPr lang="cs-CZ" sz="1600" b="1" dirty="0">
                <a:ea typeface="Roboto Condensed"/>
                <a:cs typeface="Roboto Condensed"/>
                <a:sym typeface="Roboto Condensed"/>
              </a:rPr>
              <a:t>Asistence se specializuje na řešení bytové tísně/nouze</a:t>
            </a:r>
            <a:r>
              <a:rPr lang="cs-CZ" sz="1600" dirty="0">
                <a:ea typeface="Roboto Condensed"/>
                <a:cs typeface="Roboto Condensed"/>
                <a:sym typeface="Roboto Condensed"/>
              </a:rPr>
              <a:t>, ne na začleňování jako celek, jako zákon o sociálních službách.</a:t>
            </a:r>
          </a:p>
          <a:p>
            <a:pPr marL="630238" indent="-285750"/>
            <a:r>
              <a:rPr lang="cs-CZ" sz="1600" dirty="0">
                <a:ea typeface="Roboto Condensed"/>
                <a:cs typeface="Roboto Condensed"/>
                <a:sym typeface="Roboto Condensed"/>
              </a:rPr>
              <a:t>Nabídka v sobě </a:t>
            </a:r>
            <a:r>
              <a:rPr lang="cs-CZ" sz="1600" b="1" dirty="0">
                <a:ea typeface="Roboto Condensed"/>
                <a:cs typeface="Roboto Condensed"/>
                <a:sym typeface="Roboto Condensed"/>
              </a:rPr>
              <a:t>kumuluje logiku prevence a péče </a:t>
            </a:r>
            <a:r>
              <a:rPr lang="cs-CZ" sz="1600" dirty="0">
                <a:ea typeface="Roboto Condensed"/>
                <a:cs typeface="Roboto Condensed"/>
                <a:sym typeface="Roboto Condensed"/>
              </a:rPr>
              <a:t>do jednoho</a:t>
            </a:r>
          </a:p>
          <a:p>
            <a:pPr marL="630238" indent="-285750"/>
            <a:r>
              <a:rPr lang="cs-CZ" sz="1600" dirty="0">
                <a:ea typeface="Roboto Condensed"/>
                <a:cs typeface="Roboto Condensed"/>
                <a:sym typeface="Roboto Condensed"/>
              </a:rPr>
              <a:t>Personální zajištění a materiálně technické zajištění</a:t>
            </a:r>
          </a:p>
          <a:p>
            <a:pPr marL="630238" indent="-285750"/>
            <a:r>
              <a:rPr lang="cs-CZ" sz="1600" dirty="0">
                <a:ea typeface="Roboto Condensed"/>
                <a:cs typeface="Roboto Condensed"/>
                <a:sym typeface="Roboto Condensed"/>
              </a:rPr>
              <a:t>Přesah výkonu mimo rozsah činností sociálních služeb</a:t>
            </a:r>
          </a:p>
          <a:p>
            <a:pPr marL="630238" indent="-285750"/>
            <a:r>
              <a:rPr lang="cs-CZ" sz="1600" b="1" dirty="0">
                <a:ea typeface="Roboto Condensed"/>
                <a:cs typeface="Roboto Condensed"/>
                <a:sym typeface="Roboto Condensed"/>
              </a:rPr>
              <a:t>Nejen podpora, ale i pomoc s realizací</a:t>
            </a: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Rozdíly lze do budoucna řešit novelizacemi předmětných norem (předpokládá se začlenění asistence pod zákon o sociálních službách po jeho novelizaci)</a:t>
            </a:r>
          </a:p>
          <a:p>
            <a:pPr marL="0" indent="0">
              <a:buNone/>
            </a:pPr>
            <a:endParaRPr lang="cs-CZ" sz="1800" dirty="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latin typeface="Roboto Condensed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836683" y="0"/>
            <a:ext cx="876788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2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Zacílení různých nástrojů podpory bydlení:</a:t>
            </a:r>
            <a:endParaRPr sz="32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pic>
        <p:nvPicPr>
          <p:cNvPr id="3" name="Picture 1581201734">
            <a:extLst>
              <a:ext uri="{FF2B5EF4-FFF2-40B4-BE49-F238E27FC236}">
                <a16:creationId xmlns:a16="http://schemas.microsoft.com/office/drawing/2014/main" id="{79E942B0-5193-8B75-4BBC-69470229C3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98" y="994275"/>
            <a:ext cx="10429407" cy="5171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781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407368" y="154379"/>
            <a:ext cx="876788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Asistence v bydlení – činnosti asistence</a:t>
            </a: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335360" y="1196752"/>
            <a:ext cx="11233248" cy="5116013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85725" indent="0" algn="just" rtl="0" fontAlgn="base">
              <a:buNone/>
            </a:pPr>
            <a:endParaRPr lang="cs-CZ" sz="1800" b="1" i="0" dirty="0">
              <a:effectLst/>
            </a:endParaRPr>
          </a:p>
          <a:p>
            <a:pPr marL="85725" indent="0" algn="just" rtl="0" fontAlgn="base">
              <a:buNone/>
            </a:pPr>
            <a:r>
              <a:rPr lang="cs-CZ" sz="1800" b="1" i="0" dirty="0">
                <a:effectLst/>
              </a:rPr>
              <a:t>Asistencí je odborná dlouhodobá a individualizovaná činnost za účelem udržení vyhovujícího bydlení zahrnující podporu a pomoc při </a:t>
            </a:r>
          </a:p>
          <a:p>
            <a:pPr marL="85725" indent="0" algn="just" rtl="0" fontAlgn="base">
              <a:buNone/>
            </a:pPr>
            <a:endParaRPr lang="cs-CZ" sz="1800" b="1" i="0" dirty="0">
              <a:effectLst/>
            </a:endParaRPr>
          </a:p>
          <a:p>
            <a:pPr marL="771525" lvl="1" indent="-342900" algn="just">
              <a:buAutoNum type="alphaLcParenR"/>
            </a:pPr>
            <a:r>
              <a:rPr lang="cs-CZ" sz="1600" b="1" i="0" dirty="0">
                <a:effectLst/>
              </a:rPr>
              <a:t>zajištění finančních prostředků </a:t>
            </a:r>
            <a:r>
              <a:rPr lang="cs-CZ" sz="1600" b="0" i="0" dirty="0">
                <a:effectLst/>
              </a:rPr>
              <a:t>k udržení vyhovujícího bydlení a nakládání s nimi,</a:t>
            </a:r>
          </a:p>
          <a:p>
            <a:pPr marL="771525" lvl="1" indent="-342900" algn="just">
              <a:buAutoNum type="alphaLcParenR"/>
            </a:pPr>
            <a:r>
              <a:rPr lang="cs-CZ" sz="1600" b="0" i="0" dirty="0">
                <a:effectLst/>
              </a:rPr>
              <a:t>řešení zadlužení, které ohrožuje udržení vyhovujícího bydlení, </a:t>
            </a:r>
          </a:p>
          <a:p>
            <a:pPr marL="428625" lvl="1" indent="0" algn="just">
              <a:buNone/>
            </a:pPr>
            <a:r>
              <a:rPr lang="cs-CZ" sz="1600" dirty="0"/>
              <a:t>c</a:t>
            </a:r>
            <a:r>
              <a:rPr lang="cs-CZ" sz="1600" b="0" i="0" dirty="0">
                <a:effectLst/>
              </a:rPr>
              <a:t>) </a:t>
            </a:r>
            <a:r>
              <a:rPr lang="cs-CZ" sz="1600" b="1" i="0" dirty="0">
                <a:effectLst/>
              </a:rPr>
              <a:t>zajištění sociálních služeb </a:t>
            </a:r>
            <a:r>
              <a:rPr lang="cs-CZ" sz="1600" b="0" i="0" dirty="0">
                <a:effectLst/>
              </a:rPr>
              <a:t>podle zákona o sociálních službách </a:t>
            </a:r>
            <a:r>
              <a:rPr lang="cs-CZ" sz="1600" b="1" i="0" dirty="0">
                <a:effectLst/>
              </a:rPr>
              <a:t>a dalších služeb </a:t>
            </a:r>
            <a:r>
              <a:rPr lang="cs-CZ" sz="1600" b="0" i="0" dirty="0">
                <a:effectLst/>
              </a:rPr>
              <a:t>potřebných k udržení vyhovujícího bydlení, </a:t>
            </a:r>
          </a:p>
          <a:p>
            <a:pPr marL="428625" lvl="1" indent="0" algn="just">
              <a:buNone/>
            </a:pPr>
            <a:r>
              <a:rPr lang="cs-CZ" sz="1600" dirty="0"/>
              <a:t>d</a:t>
            </a:r>
            <a:r>
              <a:rPr lang="cs-CZ" sz="1600" b="0" i="0" dirty="0">
                <a:effectLst/>
              </a:rPr>
              <a:t>) navázání nebo udržení </a:t>
            </a:r>
            <a:r>
              <a:rPr lang="cs-CZ" sz="1600" b="1" i="0" dirty="0">
                <a:effectLst/>
              </a:rPr>
              <a:t>sociálních vazeb </a:t>
            </a:r>
            <a:r>
              <a:rPr lang="cs-CZ" sz="1600" b="0" i="0" dirty="0">
                <a:effectLst/>
              </a:rPr>
              <a:t>potřebných k udržení vyhovujícího bydlení, včetně dosahování a udržování dobrých </a:t>
            </a:r>
            <a:r>
              <a:rPr lang="cs-CZ" sz="1600" b="1" i="0" dirty="0">
                <a:effectLst/>
              </a:rPr>
              <a:t>sousedských vztahů </a:t>
            </a:r>
            <a:r>
              <a:rPr lang="cs-CZ" sz="1600" b="0" i="0" dirty="0">
                <a:effectLst/>
              </a:rPr>
              <a:t>a řešení případných sousedských sporů, </a:t>
            </a:r>
          </a:p>
          <a:p>
            <a:pPr marL="428625" lvl="1" indent="0" algn="just">
              <a:buNone/>
            </a:pPr>
            <a:r>
              <a:rPr lang="cs-CZ" sz="1600" dirty="0"/>
              <a:t>e</a:t>
            </a:r>
            <a:r>
              <a:rPr lang="cs-CZ" sz="1600" b="0" i="0" dirty="0">
                <a:effectLst/>
              </a:rPr>
              <a:t>) </a:t>
            </a:r>
            <a:r>
              <a:rPr lang="cs-CZ" sz="1600" b="1" i="0" dirty="0">
                <a:effectLst/>
              </a:rPr>
              <a:t>hospodárném užívání bytu</a:t>
            </a:r>
            <a:r>
              <a:rPr lang="cs-CZ" sz="1600" b="0" i="0" dirty="0">
                <a:effectLst/>
              </a:rPr>
              <a:t>, které nevede k jeho nadměrnému opotřebení, a </a:t>
            </a:r>
            <a:r>
              <a:rPr lang="cs-CZ" sz="1600" b="1" i="0" dirty="0">
                <a:effectLst/>
              </a:rPr>
              <a:t>udržování bytu ve vyhovujícím stavu</a:t>
            </a:r>
            <a:r>
              <a:rPr lang="cs-CZ" sz="1600" b="0" i="0" dirty="0">
                <a:effectLst/>
              </a:rPr>
              <a:t>.  </a:t>
            </a: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+ </a:t>
            </a:r>
            <a:r>
              <a:rPr lang="cs-CZ" sz="1800" b="1" dirty="0">
                <a:solidFill>
                  <a:srgbClr val="000099"/>
                </a:solidFill>
                <a:ea typeface="Roboto Condensed"/>
                <a:cs typeface="Roboto Condensed"/>
                <a:sym typeface="Roboto Condensed"/>
              </a:rPr>
              <a:t>specifikace úkonů ve vyhlášce + standardy kvality</a:t>
            </a:r>
          </a:p>
          <a:p>
            <a:pPr marL="0" indent="0">
              <a:buNone/>
            </a:pPr>
            <a:endParaRPr lang="cs-CZ" sz="1800" b="1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Asistenci je možné čerpat max. 3 roky (přezkoumání vždy po roce). </a:t>
            </a: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Zákon specifikuje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pracovníky asistence 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(sociální pracovník, odborný pracovník, asistenční pracovník a pomocný pracovník)</a:t>
            </a:r>
          </a:p>
        </p:txBody>
      </p:sp>
    </p:spTree>
    <p:extLst>
      <p:ext uri="{BB962C8B-B14F-4D97-AF65-F5344CB8AC3E}">
        <p14:creationId xmlns:p14="http://schemas.microsoft.com/office/powerpoint/2010/main" val="39552394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407368" y="152458"/>
            <a:ext cx="5976664" cy="63423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Distribuce nástrojů zákona</a:t>
            </a:r>
          </a:p>
        </p:txBody>
      </p:sp>
      <p:pic>
        <p:nvPicPr>
          <p:cNvPr id="1027" name="Obrázek 2">
            <a:extLst>
              <a:ext uri="{FF2B5EF4-FFF2-40B4-BE49-F238E27FC236}">
                <a16:creationId xmlns:a16="http://schemas.microsoft.com/office/drawing/2014/main" id="{2DC9D347-2BA6-C6BB-A5CC-4699B2520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548" y="764704"/>
            <a:ext cx="10780904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90685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445989" y="332656"/>
            <a:ext cx="10762579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Zvláště potřebné osoby</a:t>
            </a: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445989" y="1196753"/>
            <a:ext cx="11050611" cy="5328592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Osoba je </a:t>
            </a:r>
            <a:r>
              <a:rPr lang="cs-CZ" sz="1800" b="1" dirty="0">
                <a:solidFill>
                  <a:srgbClr val="C00000"/>
                </a:solidFill>
                <a:ea typeface="Roboto Condensed"/>
                <a:cs typeface="Roboto Condensed"/>
                <a:sym typeface="Roboto Condensed"/>
              </a:rPr>
              <a:t>zvláště potřebná 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(§6) pokud splňuje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některou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 z těchto podmínek:</a:t>
            </a: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a)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přísluší nejméně k jedné ze skupin 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zvláště potřebných osob podle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přílohy č. 4 k tomuto zákonu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,</a:t>
            </a: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b) má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3 roky v evidenci zapsán údaj 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o potřebě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bytového podpůrného opatření a nedošlo k uspokojení bytové potřeby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,</a:t>
            </a:r>
          </a:p>
          <a:p>
            <a:pPr marL="0" indent="0"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c) nedostatek vyhovujícího bydlení pro ni představuje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bezprostřední ohrožení jejího života nebo zdraví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.</a:t>
            </a: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r>
              <a:rPr lang="cs-CZ" sz="1800" b="1" dirty="0">
                <a:solidFill>
                  <a:srgbClr val="C00000"/>
                </a:solidFill>
                <a:ea typeface="Roboto Condensed"/>
                <a:cs typeface="Roboto Condensed"/>
                <a:sym typeface="Roboto Condensed"/>
              </a:rPr>
              <a:t>Příloha č. 4 zákona: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cs-CZ" sz="1800" b="1" dirty="0">
              <a:solidFill>
                <a:srgbClr val="C00000"/>
              </a:solidFill>
              <a:highlight>
                <a:srgbClr val="FFFF00"/>
              </a:highlight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highlight>
                <a:srgbClr val="FFFF00"/>
              </a:highlight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highlight>
                <a:srgbClr val="FFFF00"/>
              </a:highlight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</p:txBody>
      </p:sp>
      <p:graphicFrame>
        <p:nvGraphicFramePr>
          <p:cNvPr id="4" name="Tabulka 4">
            <a:extLst>
              <a:ext uri="{FF2B5EF4-FFF2-40B4-BE49-F238E27FC236}">
                <a16:creationId xmlns:a16="http://schemas.microsoft.com/office/drawing/2014/main" id="{47300577-307F-D572-359E-D8539B250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100476"/>
              </p:ext>
            </p:extLst>
          </p:nvPr>
        </p:nvGraphicFramePr>
        <p:xfrm>
          <a:off x="445989" y="3861049"/>
          <a:ext cx="9106395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6344">
                  <a:extLst>
                    <a:ext uri="{9D8B030D-6E8A-4147-A177-3AD203B41FA5}">
                      <a16:colId xmlns:a16="http://schemas.microsoft.com/office/drawing/2014/main" val="1979857805"/>
                    </a:ext>
                  </a:extLst>
                </a:gridCol>
                <a:gridCol w="4600051">
                  <a:extLst>
                    <a:ext uri="{9D8B030D-6E8A-4147-A177-3AD203B41FA5}">
                      <a16:colId xmlns:a16="http://schemas.microsoft.com/office/drawing/2014/main" val="10240089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Osoby žijící v domácnosti s ohroženými dětmi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Zranitelní mladí dospělí po opuštění náhradní nebo ochranné výchovy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Osoby se závažnými zdravotními potížemi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Oběti domácího násilí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Ohrožení samoživitelé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Osoby v domácnosti s více dětmi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Vězni před propuštěním a nedávno propuštění bývalí vězni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Osaměle žijící osoby starší 65 let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Osoby před opuštěním pobytového zařízení sociální služby nebo lůžkové péče ve zdravotnickém zařízení a osoby nedávno opustivší pobytové zařízení sociální služby nebo lůžkovou péči ve zdravotnickém zařízení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Oběti trestného činu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Váleční veteráni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Diskriminované osoby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Osoby bez střechy a bez bytu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Osoby v dlouhodobé bytové nouzi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chemeClr val="tx1"/>
                          </a:solidFill>
                          <a:ea typeface="Roboto Condensed"/>
                          <a:cs typeface="Roboto Condensed"/>
                          <a:sym typeface="Roboto Condensed"/>
                        </a:rPr>
                        <a:t>Osoby v oddlužení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8615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6533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911424" y="131643"/>
            <a:ext cx="8848750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Základní sazby příspěvků</a:t>
            </a:r>
            <a:endParaRPr sz="30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870992" y="764704"/>
            <a:ext cx="10481592" cy="2376264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endParaRPr lang="cs-CZ" sz="1800" b="1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285750" indent="-285750"/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285750" indent="-285750"/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285750" indent="-285750"/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7" name="Zástupný symbol pro číslo snímku 1">
            <a:extLst>
              <a:ext uri="{FF2B5EF4-FFF2-40B4-BE49-F238E27FC236}">
                <a16:creationId xmlns:a16="http://schemas.microsoft.com/office/drawing/2014/main" id="{B2A80282-A54D-4521-826D-96AB8B35E2B4}"/>
              </a:ext>
            </a:extLst>
          </p:cNvPr>
          <p:cNvSpPr txBox="1">
            <a:spLocks/>
          </p:cNvSpPr>
          <p:nvPr/>
        </p:nvSpPr>
        <p:spPr>
          <a:xfrm>
            <a:off x="9234" y="6483131"/>
            <a:ext cx="43894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cs-CZ"/>
            </a:defPPr>
            <a:lvl1pPr marL="0" marR="0" lvl="0" indent="0" algn="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endParaRPr kumimoji="0" lang="cs-CZ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graphicFrame>
        <p:nvGraphicFramePr>
          <p:cNvPr id="3" name="Tabulka 3">
            <a:extLst>
              <a:ext uri="{FF2B5EF4-FFF2-40B4-BE49-F238E27FC236}">
                <a16:creationId xmlns:a16="http://schemas.microsoft.com/office/drawing/2014/main" id="{640F647C-65A3-0FF2-1E4A-080272392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680067"/>
              </p:ext>
            </p:extLst>
          </p:nvPr>
        </p:nvGraphicFramePr>
        <p:xfrm>
          <a:off x="911424" y="3078957"/>
          <a:ext cx="10441160" cy="302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0533">
                  <a:extLst>
                    <a:ext uri="{9D8B030D-6E8A-4147-A177-3AD203B41FA5}">
                      <a16:colId xmlns:a16="http://schemas.microsoft.com/office/drawing/2014/main" val="468301577"/>
                    </a:ext>
                  </a:extLst>
                </a:gridCol>
                <a:gridCol w="5420627">
                  <a:extLst>
                    <a:ext uri="{9D8B030D-6E8A-4147-A177-3AD203B41FA5}">
                      <a16:colId xmlns:a16="http://schemas.microsoft.com/office/drawing/2014/main" val="13038017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sz="1400" dirty="0"/>
                        <a:t>Typ příspěvku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Navrhovaná výše dle RIA a tezí vyhlášek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975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sz="1400" b="1" dirty="0">
                          <a:latin typeface="+mj-lt"/>
                          <a:ea typeface="Roboto Condensed"/>
                          <a:cs typeface="Roboto Condensed"/>
                          <a:sym typeface="Roboto Condensed"/>
                        </a:rPr>
                        <a:t>Asistence v bydlení </a:t>
                      </a:r>
                      <a:endParaRPr lang="cs-CZ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80 000 Kč na 1 případ/rok</a:t>
                      </a:r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878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Příspěvek na správu</a:t>
                      </a:r>
                      <a:endParaRPr lang="cs-CZ" sz="1400" kern="1200" dirty="0">
                        <a:solidFill>
                          <a:schemeClr val="dk1"/>
                        </a:solidFill>
                        <a:latin typeface="+mn-lt"/>
                        <a:ea typeface="Roboto Condensed"/>
                        <a:cs typeface="Roboto Condensed"/>
                        <a:sym typeface="Roboto Condensed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1-50 bytů: 18 tis./byt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51 a více bytů: 12 tis./byt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399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Navýšení příspěvku na správu při první výplatě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pro Prahu a Brno: 20 tis./byt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pro zbytek ČR: 13 tis./byt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8889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Příspěvek na poskytování podnájemního bydlení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NEBO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příspěvek na poskytování garancí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pro Prahu a Brno: 40 tis./byt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pro zbytek ČR: 30 tis./byt </a:t>
                      </a:r>
                    </a:p>
                    <a:p>
                      <a:endParaRPr lang="cs-CZ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469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Příspěvek na poskytování obecního podporovaného bydlení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pro Prahu a Brno: 58 tis./byt/rok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kern="1200" dirty="0">
                          <a:solidFill>
                            <a:schemeClr val="dk1"/>
                          </a:solidFill>
                          <a:latin typeface="+mn-lt"/>
                          <a:ea typeface="Roboto Condensed"/>
                          <a:cs typeface="Roboto Condensed"/>
                          <a:sym typeface="Roboto Condensed"/>
                        </a:rPr>
                        <a:t>pro zbytek ČR: 48 tis./byt/rok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5563558"/>
                  </a:ext>
                </a:extLst>
              </a:tr>
            </a:tbl>
          </a:graphicData>
        </a:graphic>
      </p:graphicFrame>
      <p:sp>
        <p:nvSpPr>
          <p:cNvPr id="4" name="Google Shape;91;g1506c315669_0_5">
            <a:extLst>
              <a:ext uri="{FF2B5EF4-FFF2-40B4-BE49-F238E27FC236}">
                <a16:creationId xmlns:a16="http://schemas.microsoft.com/office/drawing/2014/main" id="{F03B50BD-BCA8-878C-FEDC-397FA9B7F135}"/>
              </a:ext>
            </a:extLst>
          </p:cNvPr>
          <p:cNvSpPr txBox="1">
            <a:spLocks/>
          </p:cNvSpPr>
          <p:nvPr/>
        </p:nvSpPr>
        <p:spPr bwMode="auto">
          <a:xfrm>
            <a:off x="911424" y="1052737"/>
            <a:ext cx="1058517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>
            <a:lvl1pPr marL="342900" lvl="0" indent="-257175" algn="l" rtl="0" eaLnBrk="1" fontAlgn="base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lvl="1" indent="-257175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8700" lvl="2" indent="-257175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-257175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500" lvl="4" indent="-257175" algn="l" rtl="0" eaLnBrk="1" fontAlgn="base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57400" lvl="5" indent="-257175" algn="l" defTabSz="914400" rtl="0" eaLnBrk="1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00300" lvl="6" indent="-257175" algn="l" defTabSz="914400" rtl="0" eaLnBrk="1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lvl="7" indent="-257175" algn="l" defTabSz="914400" rtl="0" eaLnBrk="1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86100" lvl="8" indent="-257175" algn="l" defTabSz="914400" rtl="0" eaLnBrk="1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Možnost čerpat </a:t>
            </a: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základní sazby příspěvků</a:t>
            </a:r>
          </a:p>
          <a:p>
            <a:pPr marL="285750" indent="-285750">
              <a:buFontTx/>
              <a:buChar char="-"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U (pouze) asistence u jakékoli osoby se zapsanou potřebou asistence (bez ohledu na zvláštní potřebnost)</a:t>
            </a:r>
          </a:p>
          <a:p>
            <a:pPr marL="285750" indent="-285750">
              <a:buFontTx/>
              <a:buChar char="-"/>
            </a:pPr>
            <a:r>
              <a:rPr lang="cs-CZ" sz="1800" dirty="0">
                <a:ea typeface="Roboto Condensed"/>
                <a:cs typeface="Roboto Condensed"/>
                <a:sym typeface="Roboto Condensed"/>
              </a:rPr>
              <a:t>U bytových podpůrných opatření (/v kombinaci s asistencí) jen u osoby zvláště potřebné (pouze pokud by žádná nebyla, je možné čerpat i u ostatních – vydává se </a:t>
            </a:r>
            <a:r>
              <a:rPr lang="cs-CZ" sz="1800" i="1" dirty="0">
                <a:ea typeface="Roboto Condensed"/>
                <a:cs typeface="Roboto Condensed"/>
                <a:sym typeface="Roboto Condensed"/>
              </a:rPr>
              <a:t>potvrzení o nepotřebnosti bytu pro zvl. potřebnou osobu</a:t>
            </a:r>
            <a:r>
              <a:rPr lang="cs-CZ" sz="1800" dirty="0">
                <a:ea typeface="Roboto Condensed"/>
                <a:cs typeface="Roboto Condensed"/>
                <a:sym typeface="Roboto Condensed"/>
              </a:rPr>
              <a:t>)</a:t>
            </a:r>
          </a:p>
          <a:p>
            <a:pPr marL="285750" indent="-285750">
              <a:buFontTx/>
              <a:buChar char="-"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6723948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551384" y="332656"/>
            <a:ext cx="10657184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Bonifikace</a:t>
            </a: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445989" y="1326931"/>
            <a:ext cx="11050611" cy="5198413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85725" indent="0" algn="l" rtl="0" fontAlgn="base">
              <a:buNone/>
            </a:pPr>
            <a:r>
              <a:rPr lang="cs-CZ" sz="1600" b="1" i="0" dirty="0">
                <a:solidFill>
                  <a:srgbClr val="C00000"/>
                </a:solidFill>
                <a:effectLst/>
                <a:latin typeface="Arial" panose="020B0604020202020204" pitchFamily="34" charset="0"/>
              </a:rPr>
              <a:t>+ 20 % k základním příspěvkům </a:t>
            </a:r>
          </a:p>
          <a:p>
            <a:pPr marL="85725" indent="0" algn="l" rtl="0" fontAlgn="base">
              <a:buNone/>
            </a:pPr>
            <a:endParaRPr lang="cs-CZ" sz="16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5" indent="0" algn="l" rtl="0" fontAlgn="base">
              <a:buNone/>
            </a:pPr>
            <a:r>
              <a:rPr lang="cs-CZ" sz="16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Bytové podpůrné opatření – na základě </a:t>
            </a:r>
            <a:r>
              <a:rPr lang="cs-CZ" sz="1600" b="1" i="1" dirty="0">
                <a:solidFill>
                  <a:srgbClr val="000000"/>
                </a:solidFill>
                <a:latin typeface="Arial" panose="020B0604020202020204" pitchFamily="34" charset="0"/>
              </a:rPr>
              <a:t>vyjádření o navýšení příspěvku na bytové podpůrné opatření</a:t>
            </a:r>
          </a:p>
          <a:p>
            <a:pPr marL="85725" indent="0">
              <a:buNone/>
            </a:pPr>
            <a:r>
              <a:rPr lang="cs-CZ" sz="1400" dirty="0">
                <a:ea typeface="Times New Roman" panose="02020603050405020304" pitchFamily="18" charset="0"/>
                <a:cs typeface="Arial" panose="020B0604020202020204" pitchFamily="34" charset="0"/>
              </a:rPr>
              <a:t>1) Potřebný získal nejméně </a:t>
            </a:r>
            <a:r>
              <a:rPr lang="cs-CZ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 body zvláštní potřebnosti (1 za každou skupinu z Přílohy 4)  a patří mezi 25 % nejpotřebnějších osob s potřebou bytového podpůrného opatření u daného KMB</a:t>
            </a:r>
          </a:p>
          <a:p>
            <a:pPr marL="85725" indent="0" algn="l" rtl="0" fontAlgn="base">
              <a:buNone/>
            </a:pPr>
            <a:endParaRPr lang="cs-CZ" sz="1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5" indent="0" algn="l" rtl="0" fontAlgn="base">
              <a:buNone/>
            </a:pPr>
            <a:endParaRPr lang="cs-CZ" sz="1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5" indent="0" algn="l" rtl="0" fontAlgn="base">
              <a:buNone/>
            </a:pPr>
            <a:r>
              <a:rPr lang="cs-CZ" sz="1600" b="1" dirty="0">
                <a:solidFill>
                  <a:srgbClr val="000000"/>
                </a:solidFill>
              </a:rPr>
              <a:t>Asistence v bydlení – na základě </a:t>
            </a:r>
            <a:r>
              <a:rPr lang="cs-CZ" sz="1600" b="1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vyjádření o navýšení příspěvku na poskytování asistence </a:t>
            </a:r>
          </a:p>
          <a:p>
            <a:pPr marL="85725" indent="0" algn="l" rtl="0" fontAlgn="base">
              <a:buNone/>
            </a:pPr>
            <a:r>
              <a:rPr lang="cs-CZ" sz="1400" dirty="0">
                <a:ea typeface="Times New Roman" panose="02020603050405020304" pitchFamily="18" charset="0"/>
                <a:cs typeface="Arial" panose="020B0604020202020204" pitchFamily="34" charset="0"/>
              </a:rPr>
              <a:t>1) Potřebný získal nejméně </a:t>
            </a:r>
            <a:r>
              <a:rPr lang="cs-CZ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 body zvláštní potřebnosti a patří mezi 25 % nejpotřebnějších osob s potřebou asistence u daného KMB</a:t>
            </a:r>
          </a:p>
          <a:p>
            <a:pPr marL="85725" indent="0" algn="l" rtl="0" fontAlgn="base">
              <a:buNone/>
            </a:pPr>
            <a:endParaRPr lang="cs-CZ" sz="140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5725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ea typeface="Times New Roman" panose="02020603050405020304" pitchFamily="18" charset="0"/>
                <a:cs typeface="Arial" panose="020B0604020202020204" pitchFamily="34" charset="0"/>
              </a:rPr>
              <a:t>2) Potřebný má zapsaný údaj o příslušnosti k podskupině* zvlášť potřebných osob: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cs-CZ" sz="1400" dirty="0"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cs-CZ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závažnými zdravotními potížemi duševní povahy</a:t>
            </a:r>
            <a:endParaRPr lang="cs-CZ" sz="14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cs-CZ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bez střechy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cs-CZ" sz="14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5725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3) Potřebný má </a:t>
            </a:r>
            <a:r>
              <a:rPr lang="cs-CZ" sz="1400" dirty="0">
                <a:ea typeface="Roboto Condensed"/>
                <a:cs typeface="Roboto Condensed"/>
                <a:sym typeface="Roboto Condensed"/>
              </a:rPr>
              <a:t>3 roky v evidenci zapsán údaj o potřebě bytového podpůrného opatření a asistence bez uspokojení bytové potřeby a současně patří ke skupině osob v dlouhodobé bytové nouzi* (= po dobu 3 let předcházejících podání žádosti o podpůrné opatření byly osobami v bytové nouzi); tzn. celkem nejméně 6 let v BN</a:t>
            </a:r>
          </a:p>
          <a:p>
            <a:pPr marL="85725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ea typeface="Roboto Condensed"/>
              <a:cs typeface="Roboto Condensed"/>
              <a:sym typeface="Roboto Condensed"/>
            </a:endParaRPr>
          </a:p>
          <a:p>
            <a:pPr marL="85725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ea typeface="Roboto Condensed"/>
              <a:cs typeface="Roboto Condensed"/>
              <a:sym typeface="Roboto Condensed"/>
            </a:endParaRPr>
          </a:p>
          <a:p>
            <a:pPr marL="85725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ea typeface="Roboto Condensed"/>
              <a:cs typeface="Roboto Condensed"/>
              <a:sym typeface="Roboto Condensed"/>
            </a:endParaRPr>
          </a:p>
          <a:p>
            <a:pPr marL="85725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cs-CZ" sz="1050" dirty="0">
                <a:ea typeface="Roboto Condensed"/>
                <a:cs typeface="Roboto Condensed"/>
                <a:sym typeface="Roboto Condensed"/>
              </a:rPr>
              <a:t>*dle přílohy č. 4 zákona</a:t>
            </a:r>
          </a:p>
          <a:p>
            <a:pPr marL="85725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cs-CZ" sz="140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6944259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365715" y="-85555"/>
            <a:ext cx="876788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Pověření</a:t>
            </a: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263352" y="691478"/>
            <a:ext cx="11233248" cy="6192688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85725" indent="0" algn="just" rtl="0" fontAlgn="base">
              <a:buNone/>
            </a:pPr>
            <a:r>
              <a:rPr lang="cs-CZ" sz="1600" dirty="0">
                <a:ea typeface="Roboto Condensed"/>
                <a:cs typeface="Roboto Condensed"/>
                <a:sym typeface="Roboto Condensed"/>
              </a:rPr>
              <a:t>Každý poskytovatel podpůrného opatření musí krajský úřad požádat o pověření (prostřednictvím evidence)</a:t>
            </a:r>
          </a:p>
          <a:p>
            <a:pPr marL="85725" indent="0" algn="just" rtl="0" fontAlgn="base">
              <a:buNone/>
            </a:pPr>
            <a:r>
              <a:rPr lang="cs-CZ" sz="1600" dirty="0">
                <a:ea typeface="Roboto Condensed"/>
                <a:cs typeface="Roboto Condensed"/>
                <a:sym typeface="Roboto Condensed"/>
              </a:rPr>
              <a:t>Správní řízení, dokládané skutečnosti a přílohy - § 116 a n.</a:t>
            </a:r>
          </a:p>
          <a:p>
            <a:pPr marL="85725" indent="0" algn="just" rtl="0" fontAlgn="base">
              <a:buNone/>
            </a:pPr>
            <a:r>
              <a:rPr lang="cs-CZ" sz="1600" dirty="0">
                <a:ea typeface="Roboto Condensed"/>
                <a:cs typeface="Roboto Condensed"/>
                <a:sym typeface="Roboto Condensed"/>
              </a:rPr>
              <a:t>Pro území jednotlivých krajů</a:t>
            </a:r>
          </a:p>
          <a:p>
            <a:pPr marL="85725" indent="0" algn="just" rtl="0" fontAlgn="base">
              <a:buNone/>
            </a:pPr>
            <a:endParaRPr lang="cs-CZ" sz="1600" dirty="0">
              <a:ea typeface="Roboto Condensed"/>
              <a:cs typeface="Roboto Condensed"/>
              <a:sym typeface="Roboto Condensed"/>
            </a:endParaRPr>
          </a:p>
          <a:p>
            <a:pPr marL="85725" indent="0" algn="just">
              <a:buNone/>
            </a:pP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Pověření k poskytování podporovaného obecního bydlení</a:t>
            </a:r>
          </a:p>
          <a:p>
            <a:pPr marL="85725" indent="0" algn="just">
              <a:buNone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- může získat obec, kraj, příspěvková </a:t>
            </a:r>
            <a:r>
              <a:rPr lang="cs-CZ" sz="1400" dirty="0" err="1">
                <a:ea typeface="Roboto Condensed"/>
                <a:cs typeface="Roboto Condensed"/>
                <a:sym typeface="Roboto Condensed"/>
              </a:rPr>
              <a:t>org</a:t>
            </a:r>
            <a:r>
              <a:rPr lang="cs-CZ" sz="1400" dirty="0">
                <a:ea typeface="Roboto Condensed"/>
                <a:cs typeface="Roboto Condensed"/>
                <a:sym typeface="Roboto Condensed"/>
              </a:rPr>
              <a:t>., právnické osoby, jejímiž členy jsou pouze dříve uvedení</a:t>
            </a:r>
          </a:p>
          <a:p>
            <a:pPr marL="85725" indent="0" algn="just">
              <a:buNone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- podmínky bezúhonnost a nesmí trvat doba, po kterou nemůže být žadateli uděleno pověření (po sankčním odebrání)</a:t>
            </a:r>
          </a:p>
          <a:p>
            <a:pPr marL="85725" indent="0" algn="just" rtl="0" fontAlgn="base">
              <a:buNone/>
            </a:pP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Pověření k poskytování garancí a podnájemního bydlení</a:t>
            </a:r>
          </a:p>
          <a:p>
            <a:pPr algn="just" rtl="0" fontAlgn="base">
              <a:buFontTx/>
              <a:buChar char="-"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podmínky jako u POB</a:t>
            </a:r>
          </a:p>
          <a:p>
            <a:pPr algn="just" rtl="0" fontAlgn="base">
              <a:buFontTx/>
              <a:buChar char="-"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mohou získat osoby jako u POB; </a:t>
            </a:r>
          </a:p>
          <a:p>
            <a:pPr algn="just" rtl="0" fontAlgn="base">
              <a:buFontTx/>
              <a:buChar char="-"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dále mohou získat registr. </a:t>
            </a:r>
            <a:r>
              <a:rPr lang="cs-CZ" sz="1400" dirty="0" err="1">
                <a:ea typeface="Roboto Condensed"/>
                <a:cs typeface="Roboto Condensed"/>
                <a:sym typeface="Roboto Condensed"/>
              </a:rPr>
              <a:t>poskyt</a:t>
            </a:r>
            <a:r>
              <a:rPr lang="cs-CZ" sz="1400" dirty="0">
                <a:ea typeface="Roboto Condensed"/>
                <a:cs typeface="Roboto Condensed"/>
                <a:sym typeface="Roboto Condensed"/>
              </a:rPr>
              <a:t>. soc. služeb; ostatní právnické osoby - stanovena nezbytná kvalifikace (nejméně 3 roky živnost realitní zprostředkování nebo správa a udržování nemovitostí) a pověřování ve 2 stupních:</a:t>
            </a:r>
          </a:p>
          <a:p>
            <a:pPr lvl="1" algn="just"/>
            <a:r>
              <a:rPr lang="cs-CZ" sz="1000" b="1" dirty="0">
                <a:ea typeface="Roboto Condensed"/>
                <a:cs typeface="Roboto Condensed"/>
                <a:sym typeface="Roboto Condensed"/>
              </a:rPr>
              <a:t>Základní pověření</a:t>
            </a:r>
            <a:r>
              <a:rPr lang="cs-CZ" sz="1000" dirty="0">
                <a:ea typeface="Roboto Condensed"/>
                <a:cs typeface="Roboto Condensed"/>
                <a:sym typeface="Roboto Condensed"/>
              </a:rPr>
              <a:t> (čerpání příspěvků pro max. 10 bytů)</a:t>
            </a:r>
          </a:p>
          <a:p>
            <a:pPr lvl="1" algn="just"/>
            <a:r>
              <a:rPr lang="cs-CZ" sz="1000" b="1" dirty="0">
                <a:ea typeface="Roboto Condensed"/>
                <a:cs typeface="Roboto Condensed"/>
                <a:sym typeface="Roboto Condensed"/>
              </a:rPr>
              <a:t>Rozšířené pověření </a:t>
            </a:r>
            <a:r>
              <a:rPr lang="cs-CZ" sz="1000" dirty="0">
                <a:ea typeface="Roboto Condensed"/>
                <a:cs typeface="Roboto Condensed"/>
                <a:sym typeface="Roboto Condensed"/>
              </a:rPr>
              <a:t>(bez omezení počtu bytů, na které lze čerpat příspěvek) – může žádat obec (aj.) bez dalších podmínek; ostatní právnické osoby po splnění dalších podmínek (alespoň v 8 bytech po dobu alespoň 6 měsíců poskytuje podpůrné opatření a nedopustila se hrubého porušení povinností dle tohoto zákona); stávající garanti dokládají praxi – podmínky v přechodných ustanoveních (§ 164)</a:t>
            </a:r>
          </a:p>
          <a:p>
            <a:pPr marL="85725" indent="0" algn="just">
              <a:buNone/>
            </a:pPr>
            <a:r>
              <a:rPr lang="cs-CZ" sz="1800" b="1" dirty="0">
                <a:ea typeface="Roboto Condensed"/>
                <a:cs typeface="Roboto Condensed"/>
                <a:sym typeface="Roboto Condensed"/>
              </a:rPr>
              <a:t>Pověření k poskytování asistence</a:t>
            </a:r>
            <a:endParaRPr lang="cs-CZ" sz="1800" dirty="0">
              <a:ea typeface="Roboto Condensed"/>
              <a:cs typeface="Roboto Condensed"/>
              <a:sym typeface="Roboto Condensed"/>
            </a:endParaRPr>
          </a:p>
          <a:p>
            <a:pPr algn="just">
              <a:buFontTx/>
              <a:buChar char="-"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podmínky jako u POB, doložení údajů o asistenci, odborné způsobilosti pracovníků asistence, oprávnění užívat prostory provozovny</a:t>
            </a:r>
          </a:p>
          <a:p>
            <a:pPr algn="just" rtl="0" fontAlgn="base">
              <a:buFontTx/>
              <a:buChar char="-"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jednodušší než registrace soc. služby</a:t>
            </a:r>
          </a:p>
          <a:p>
            <a:pPr algn="just" rtl="0" fontAlgn="base">
              <a:buFontTx/>
              <a:buChar char="-"/>
            </a:pPr>
            <a:r>
              <a:rPr lang="cs-CZ" sz="1400" dirty="0">
                <a:ea typeface="Roboto Condensed"/>
                <a:cs typeface="Roboto Condensed"/>
                <a:sym typeface="Roboto Condensed"/>
              </a:rPr>
              <a:t>mohou získat osoby jako POB; dále: registrovaný poskytovatel soc. služeb; právnická osoba, která v posledních 5 letech poskytovala alespoň 3 roky obdobné služby aspoň 10 klientům</a:t>
            </a:r>
          </a:p>
          <a:p>
            <a:pPr marL="85725" indent="0" algn="just" rtl="0" fontAlgn="base">
              <a:buNone/>
            </a:pPr>
            <a:endParaRPr lang="cs-CZ" sz="1800" dirty="0">
              <a:ea typeface="Roboto Condensed"/>
              <a:cs typeface="Roboto Condensed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16494961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3C82E85-011C-4003-4370-B0BED15827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2D1E960F-1ECA-4E37-8FC5-F820315816BC}"/>
              </a:ext>
            </a:extLst>
          </p:cNvPr>
          <p:cNvSpPr txBox="1"/>
          <p:nvPr/>
        </p:nvSpPr>
        <p:spPr>
          <a:xfrm>
            <a:off x="4511824" y="260648"/>
            <a:ext cx="748883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/>
            <a:r>
              <a:rPr lang="cs-CZ" b="1" dirty="0">
                <a:solidFill>
                  <a:srgbClr val="000000"/>
                </a:solidFill>
              </a:rPr>
              <a:t>CO DĚLÁ KRAJSKÝ ÚŘAD</a:t>
            </a:r>
          </a:p>
          <a:p>
            <a:pPr marL="428625" indent="-3429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AutoNum type="arabicPeriod"/>
            </a:pPr>
            <a:endParaRPr lang="cs-CZ" b="0" dirty="0">
              <a:effectLst/>
            </a:endParaRPr>
          </a:p>
          <a:p>
            <a:pPr marL="85725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/>
              <a:t>1. N</a:t>
            </a:r>
            <a:r>
              <a:rPr lang="cs-CZ" b="1" i="0" strike="noStrike" dirty="0">
                <a:effectLst/>
              </a:rPr>
              <a:t>adřízený správní orgán </a:t>
            </a:r>
            <a:r>
              <a:rPr lang="cs-CZ" b="0" i="0" strike="noStrike" dirty="0">
                <a:effectLst/>
              </a:rPr>
              <a:t>vůči KMB</a:t>
            </a:r>
          </a:p>
          <a:p>
            <a:pPr marL="85725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b="0" dirty="0">
              <a:effectLst/>
            </a:endParaRPr>
          </a:p>
          <a:p>
            <a:pPr marL="85725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/>
              <a:t>2</a:t>
            </a:r>
            <a:r>
              <a:rPr lang="cs-CZ" b="1" i="0" dirty="0">
                <a:effectLst/>
              </a:rPr>
              <a:t>. Pověření - </a:t>
            </a:r>
            <a:r>
              <a:rPr lang="cs-CZ" b="0" i="0" strike="noStrike" dirty="0">
                <a:effectLst/>
              </a:rPr>
              <a:t>Krajský úřad </a:t>
            </a:r>
            <a:r>
              <a:rPr lang="cs-CZ" dirty="0"/>
              <a:t>uděluje</a:t>
            </a:r>
            <a:r>
              <a:rPr lang="cs-CZ" b="0" i="0" strike="noStrike" dirty="0">
                <a:effectLst/>
              </a:rPr>
              <a:t> či odebírá pověření k poskytování</a:t>
            </a:r>
          </a:p>
          <a:p>
            <a:pPr marL="828675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0" i="0" strike="noStrike" dirty="0">
                <a:effectLst/>
              </a:rPr>
              <a:t>asistence v bydlení </a:t>
            </a:r>
          </a:p>
          <a:p>
            <a:pPr marL="828675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0" i="0" strike="noStrike" dirty="0">
                <a:effectLst/>
              </a:rPr>
              <a:t>garancí a podnájemního bydlení (soukromé byty)</a:t>
            </a:r>
            <a:endParaRPr lang="cs-CZ" dirty="0"/>
          </a:p>
          <a:p>
            <a:pPr marL="828675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podporovaného obecního bydlení</a:t>
            </a:r>
            <a:endParaRPr lang="cs-CZ" b="0" i="0" strike="noStrike" dirty="0">
              <a:effectLst/>
            </a:endParaRPr>
          </a:p>
          <a:p>
            <a:pPr marL="371475" indent="-2857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trike="noStrike" dirty="0"/>
          </a:p>
          <a:p>
            <a:pPr marL="85725" indent="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dirty="0"/>
              <a:t>3</a:t>
            </a:r>
            <a:r>
              <a:rPr lang="cs-CZ" b="1" i="0" dirty="0">
                <a:effectLst/>
              </a:rPr>
              <a:t>. Výplata státních příspěvků </a:t>
            </a:r>
            <a:r>
              <a:rPr lang="cs-CZ" i="0" dirty="0">
                <a:effectLst/>
              </a:rPr>
              <a:t>- k</a:t>
            </a:r>
            <a:r>
              <a:rPr lang="cs-CZ" i="0" strike="noStrike" dirty="0">
                <a:effectLst/>
              </a:rPr>
              <a:t>rajský </a:t>
            </a:r>
            <a:r>
              <a:rPr lang="cs-CZ" b="0" i="0" strike="noStrike" dirty="0">
                <a:effectLst/>
              </a:rPr>
              <a:t>úřad vyplácí několik forem finanční podpory:</a:t>
            </a:r>
            <a:endParaRPr lang="cs-CZ" b="0" dirty="0">
              <a:effectLst/>
            </a:endParaRP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p</a:t>
            </a:r>
            <a:r>
              <a:rPr lang="cs-CZ" b="0" i="0" strike="noStrike" dirty="0">
                <a:effectLst/>
              </a:rPr>
              <a:t>říspěvky na asistenci v bydlení</a:t>
            </a: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0" i="0" strike="noStrike" dirty="0">
                <a:effectLst/>
              </a:rPr>
              <a:t>příspěvky na poskytování garancí </a:t>
            </a:r>
            <a:r>
              <a:rPr lang="cs-CZ" dirty="0"/>
              <a:t>nebo podnájemního bydlení (poskytovatelé spolupracující se soukromými vlastníky)</a:t>
            </a:r>
            <a:endParaRPr lang="cs-CZ" b="0" i="0" strike="noStrike" dirty="0">
              <a:effectLst/>
            </a:endParaRP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p</a:t>
            </a:r>
            <a:r>
              <a:rPr lang="cs-CZ" b="0" i="0" strike="noStrike" dirty="0">
                <a:effectLst/>
              </a:rPr>
              <a:t>říspěvky na podporované obecní bydlení</a:t>
            </a:r>
          </a:p>
          <a:p>
            <a:pPr marL="742950" lvl="1" indent="-2857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800" b="1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cs-CZ" b="1" dirty="0"/>
              <a:t>4. Doplňkově - kontrola v</a:t>
            </a:r>
            <a:r>
              <a:rPr lang="cs-CZ" dirty="0"/>
              <a:t>e vztahu k poskytování podpůrných opatření (vykonává hlavně KMB)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09557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839416" y="267566"/>
            <a:ext cx="9208790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Financování</a:t>
            </a:r>
            <a:endParaRPr sz="30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sp>
        <p:nvSpPr>
          <p:cNvPr id="91" name="Google Shape;91;g1506c315669_0_5"/>
          <p:cNvSpPr txBox="1">
            <a:spLocks noGrp="1"/>
          </p:cNvSpPr>
          <p:nvPr>
            <p:ph type="body" idx="1"/>
          </p:nvPr>
        </p:nvSpPr>
        <p:spPr>
          <a:xfrm>
            <a:off x="870992" y="764704"/>
            <a:ext cx="10481592" cy="2376264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>
              <a:buNone/>
            </a:pPr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r>
              <a:rPr lang="cs-CZ" sz="1800" dirty="0">
                <a:latin typeface="+mj-lt"/>
                <a:ea typeface="Roboto Condensed"/>
                <a:cs typeface="Roboto Condensed"/>
                <a:sym typeface="Roboto Condensed"/>
              </a:rPr>
              <a:t>Kontaktní místa pro bydlení a činnost krajských úřadů</a:t>
            </a:r>
          </a:p>
          <a:p>
            <a:pPr marL="285750" indent="-285750"/>
            <a:r>
              <a:rPr lang="cs-CZ" sz="1800" b="1" dirty="0">
                <a:latin typeface="+mj-lt"/>
                <a:ea typeface="Roboto Condensed"/>
                <a:cs typeface="Roboto Condensed"/>
                <a:sym typeface="Roboto Condensed"/>
              </a:rPr>
              <a:t>příspěvek na výkon státní správy v přenesené působnosti </a:t>
            </a:r>
            <a:r>
              <a:rPr lang="cs-CZ" sz="1800" dirty="0">
                <a:latin typeface="+mj-lt"/>
                <a:ea typeface="Roboto Condensed"/>
                <a:cs typeface="Roboto Condensed"/>
                <a:sym typeface="Roboto Condensed"/>
              </a:rPr>
              <a:t>(viz  </a:t>
            </a:r>
            <a:r>
              <a:rPr lang="cs-CZ" sz="1800" dirty="0">
                <a:solidFill>
                  <a:srgbClr val="C00000"/>
                </a:solidFill>
                <a:latin typeface="+mj-lt"/>
                <a:ea typeface="Roboto Condensed"/>
                <a:cs typeface="Roboto Condensed"/>
                <a:sym typeface="Roboto Condensed"/>
              </a:rPr>
              <a:t>Příloha 4 RIA </a:t>
            </a:r>
            <a:r>
              <a:rPr lang="cs-CZ" sz="1800" dirty="0">
                <a:latin typeface="+mj-lt"/>
                <a:ea typeface="Roboto Condensed"/>
                <a:cs typeface="Roboto Condensed"/>
                <a:sym typeface="Roboto Condensed"/>
              </a:rPr>
              <a:t>)</a:t>
            </a:r>
          </a:p>
          <a:p>
            <a:pPr marL="0" indent="0">
              <a:buNone/>
            </a:pPr>
            <a:endParaRPr lang="cs-CZ" sz="1800" b="1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r>
              <a:rPr lang="cs-CZ" sz="1800" dirty="0">
                <a:latin typeface="+mj-lt"/>
                <a:ea typeface="Roboto Condensed"/>
                <a:cs typeface="Roboto Condensed"/>
                <a:sym typeface="Roboto Condensed"/>
              </a:rPr>
              <a:t>Asistence, poskytování garancí, poskytování podnájemního bydlení, obecní podporované bydlení </a:t>
            </a:r>
          </a:p>
          <a:p>
            <a:pPr marL="0" indent="0">
              <a:buNone/>
            </a:pPr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285750" indent="-285750"/>
            <a:r>
              <a:rPr lang="cs-CZ" sz="1800" b="1" dirty="0">
                <a:latin typeface="+mj-lt"/>
                <a:ea typeface="Roboto Condensed"/>
                <a:cs typeface="Roboto Condensed"/>
                <a:sym typeface="Roboto Condensed"/>
              </a:rPr>
              <a:t>transfer ze státního rozpočtu, příspěvky na tyto činnosti vyplácejí poskytovatelům krajské úřady </a:t>
            </a:r>
            <a:r>
              <a:rPr lang="cs-CZ" sz="1800" dirty="0">
                <a:latin typeface="+mj-lt"/>
                <a:ea typeface="Roboto Condensed"/>
                <a:cs typeface="Roboto Condensed"/>
                <a:sym typeface="Roboto Condensed"/>
              </a:rPr>
              <a:t>na základě doložení podkladů definovaných zákonem</a:t>
            </a:r>
          </a:p>
          <a:p>
            <a:pPr marL="285750" indent="-285750"/>
            <a:r>
              <a:rPr lang="cs-CZ" sz="1800" dirty="0">
                <a:latin typeface="+mj-lt"/>
                <a:ea typeface="Roboto Condensed"/>
                <a:cs typeface="Roboto Condensed"/>
                <a:sym typeface="Roboto Condensed"/>
              </a:rPr>
              <a:t>výkonové financování (za každou podporovanou osobu nebo za poskytnutý byt)</a:t>
            </a:r>
          </a:p>
          <a:p>
            <a:pPr marL="285750" indent="-285750"/>
            <a:r>
              <a:rPr lang="cs-CZ" sz="1800" dirty="0">
                <a:latin typeface="+mj-lt"/>
                <a:ea typeface="Roboto Condensed"/>
                <a:cs typeface="Roboto Condensed"/>
                <a:sym typeface="Roboto Condensed"/>
              </a:rPr>
              <a:t>žádají poskytovatelé s pověřením</a:t>
            </a:r>
            <a:endParaRPr lang="cs-CZ" sz="1800" b="1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285750" indent="-285750"/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285750" indent="-285750"/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285750" indent="-285750"/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  <a:p>
            <a:pPr marL="0" indent="0">
              <a:buNone/>
            </a:pPr>
            <a:endParaRPr lang="cs-CZ" sz="1800" dirty="0">
              <a:latin typeface="+mj-lt"/>
              <a:ea typeface="Roboto Condensed"/>
              <a:cs typeface="Roboto Condensed"/>
              <a:sym typeface="Roboto Condensed"/>
            </a:endParaRPr>
          </a:p>
        </p:txBody>
      </p:sp>
      <p:sp>
        <p:nvSpPr>
          <p:cNvPr id="7" name="Zástupný symbol pro číslo snímku 1">
            <a:extLst>
              <a:ext uri="{FF2B5EF4-FFF2-40B4-BE49-F238E27FC236}">
                <a16:creationId xmlns:a16="http://schemas.microsoft.com/office/drawing/2014/main" id="{B2A80282-A54D-4521-826D-96AB8B35E2B4}"/>
              </a:ext>
            </a:extLst>
          </p:cNvPr>
          <p:cNvSpPr txBox="1">
            <a:spLocks/>
          </p:cNvSpPr>
          <p:nvPr/>
        </p:nvSpPr>
        <p:spPr>
          <a:xfrm>
            <a:off x="9234" y="6483131"/>
            <a:ext cx="43894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>
              <a:defRPr lang="cs-CZ"/>
            </a:defPPr>
            <a:lvl1pPr marL="0" marR="0" lvl="0" indent="0" algn="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900" b="0" i="0" u="none" strike="noStrike" kern="1200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endParaRPr kumimoji="0" lang="cs-CZ" sz="9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87587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885093" y="238358"/>
            <a:ext cx="920036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Celkové náklady zákona</a:t>
            </a: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A3A6F5F7-EB41-8325-1FEC-0E1F86ACF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2776308"/>
              </p:ext>
            </p:extLst>
          </p:nvPr>
        </p:nvGraphicFramePr>
        <p:xfrm>
          <a:off x="885093" y="1493670"/>
          <a:ext cx="7011107" cy="3870660"/>
        </p:xfrm>
        <a:graphic>
          <a:graphicData uri="http://schemas.openxmlformats.org/drawingml/2006/table">
            <a:tbl>
              <a:tblPr/>
              <a:tblGrid>
                <a:gridCol w="4562835">
                  <a:extLst>
                    <a:ext uri="{9D8B030D-6E8A-4147-A177-3AD203B41FA5}">
                      <a16:colId xmlns:a16="http://schemas.microsoft.com/office/drawing/2014/main" val="3287342486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315072567"/>
                    </a:ext>
                  </a:extLst>
                </a:gridCol>
              </a:tblGrid>
              <a:tr h="869862">
                <a:tc>
                  <a:txBody>
                    <a:bodyPr/>
                    <a:lstStyle/>
                    <a:p>
                      <a:pPr fontAlgn="t">
                        <a:spcBef>
                          <a:spcPts val="0"/>
                        </a:spcBef>
                      </a:pPr>
                      <a:endParaRPr lang="cs-CZ" sz="2000" dirty="0">
                        <a:effectLst/>
                        <a:latin typeface="+mn-lt"/>
                      </a:endParaRPr>
                    </a:p>
                    <a:p>
                      <a:pPr algn="ctr" rtl="0" fontAlgn="base">
                        <a:spcBef>
                          <a:spcPts val="0"/>
                        </a:spcBef>
                      </a:pPr>
                      <a:r>
                        <a:rPr lang="cs-CZ" sz="2000" b="0" i="0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Opatření financovaná dle zákona </a:t>
                      </a:r>
                      <a:endParaRPr lang="cs-CZ" sz="2000" b="0" i="0" dirty="0">
                        <a:effectLst/>
                        <a:latin typeface="+mn-lt"/>
                      </a:endParaRP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spcBef>
                          <a:spcPts val="0"/>
                        </a:spcBef>
                      </a:pPr>
                      <a:endParaRPr lang="cs-CZ" sz="2000">
                        <a:effectLst/>
                        <a:latin typeface="+mn-lt"/>
                      </a:endParaRPr>
                    </a:p>
                    <a:p>
                      <a:pPr algn="ctr" rtl="0" fontAlgn="base">
                        <a:spcBef>
                          <a:spcPts val="0"/>
                        </a:spcBef>
                      </a:pPr>
                      <a:r>
                        <a:rPr lang="cs-CZ" sz="2000" b="0" i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Roční náklady v 5. roce dle CBA </a:t>
                      </a:r>
                      <a:endParaRPr lang="cs-CZ" sz="2000" b="0" i="0">
                        <a:effectLst/>
                        <a:latin typeface="+mn-lt"/>
                      </a:endParaRP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247967"/>
                  </a:ext>
                </a:extLst>
              </a:tr>
              <a:tr h="375870">
                <a:tc>
                  <a:txBody>
                    <a:bodyPr/>
                    <a:lstStyle/>
                    <a:p>
                      <a:pPr algn="l" rtl="0" fontAlgn="base">
                        <a:spcBef>
                          <a:spcPts val="0"/>
                        </a:spcBef>
                      </a:pPr>
                      <a:r>
                        <a:rPr lang="cs-CZ" sz="20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Poradenství (KMB) na obcích </a:t>
                      </a: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>
                        <a:spcBef>
                          <a:spcPts val="0"/>
                        </a:spcBef>
                      </a:pP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439 mil. Kč  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330374"/>
                  </a:ext>
                </a:extLst>
              </a:tr>
              <a:tr h="395533">
                <a:tc>
                  <a:txBody>
                    <a:bodyPr/>
                    <a:lstStyle/>
                    <a:p>
                      <a:pPr algn="l" rtl="0" fontAlgn="base">
                        <a:spcBef>
                          <a:spcPts val="0"/>
                        </a:spcBef>
                      </a:pPr>
                      <a:r>
                        <a:rPr lang="cs-CZ" sz="20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Obecní podporované byty </a:t>
                      </a: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>
                        <a:spcBef>
                          <a:spcPts val="0"/>
                        </a:spcBef>
                      </a:pP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182 mil. Kč 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966631"/>
                  </a:ext>
                </a:extLst>
              </a:tr>
              <a:tr h="395533">
                <a:tc>
                  <a:txBody>
                    <a:bodyPr/>
                    <a:lstStyle/>
                    <a:p>
                      <a:pPr algn="l" rtl="0" fontAlgn="base">
                        <a:spcBef>
                          <a:spcPts val="0"/>
                        </a:spcBef>
                      </a:pPr>
                      <a:r>
                        <a:rPr lang="cs-CZ" sz="20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Asistence</a:t>
                      </a: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>
                        <a:spcBef>
                          <a:spcPts val="0"/>
                        </a:spcBef>
                      </a:pP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561 mil. Kč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641157"/>
                  </a:ext>
                </a:extLst>
              </a:tr>
              <a:tr h="467770">
                <a:tc>
                  <a:txBody>
                    <a:bodyPr/>
                    <a:lstStyle/>
                    <a:p>
                      <a:pPr algn="l" rtl="0" fontAlgn="base">
                        <a:spcBef>
                          <a:spcPts val="0"/>
                        </a:spcBef>
                      </a:pPr>
                      <a:r>
                        <a:rPr lang="cs-CZ" sz="20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Bydlení s garancí pro vlastníky bytu</a:t>
                      </a: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>
                        <a:spcBef>
                          <a:spcPts val="0"/>
                        </a:spcBef>
                      </a:pP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227 mil. Kč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82958"/>
                  </a:ext>
                </a:extLst>
              </a:tr>
              <a:tr h="311783">
                <a:tc>
                  <a:txBody>
                    <a:bodyPr/>
                    <a:lstStyle/>
                    <a:p>
                      <a:pPr algn="l" rtl="0" fontAlgn="base">
                        <a:spcBef>
                          <a:spcPts val="0"/>
                        </a:spcBef>
                      </a:pPr>
                      <a:r>
                        <a:rPr lang="cs-CZ" sz="20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Krajské úřady a resorty </a:t>
                      </a: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>
                        <a:spcBef>
                          <a:spcPts val="0"/>
                        </a:spcBef>
                      </a:pP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 mil. Kč 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3731471"/>
                  </a:ext>
                </a:extLst>
              </a:tr>
              <a:tr h="376205">
                <a:tc>
                  <a:txBody>
                    <a:bodyPr/>
                    <a:lstStyle/>
                    <a:p>
                      <a:pPr algn="l" rtl="0" fontAlgn="base">
                        <a:spcBef>
                          <a:spcPts val="0"/>
                        </a:spcBef>
                      </a:pPr>
                      <a:r>
                        <a:rPr lang="cs-CZ" sz="2000" b="1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IT systém </a:t>
                      </a: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ase">
                        <a:spcBef>
                          <a:spcPts val="0"/>
                        </a:spcBef>
                      </a:pPr>
                      <a:r>
                        <a:rPr lang="cs-CZ" sz="20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mil. Kč  </a:t>
                      </a: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8133170"/>
                  </a:ext>
                </a:extLst>
              </a:tr>
              <a:tr h="569017">
                <a:tc>
                  <a:txBody>
                    <a:bodyPr/>
                    <a:lstStyle/>
                    <a:p>
                      <a:pPr algn="l" rtl="0" fontAlgn="base">
                        <a:spcBef>
                          <a:spcPts val="0"/>
                        </a:spcBef>
                      </a:pPr>
                      <a:r>
                        <a:rPr lang="cs-CZ" sz="2000" b="1" i="0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Celkem</a:t>
                      </a:r>
                      <a:r>
                        <a:rPr lang="cs-CZ" sz="2000" b="0" i="0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 </a:t>
                      </a:r>
                      <a:endParaRPr lang="cs-CZ" sz="2000" b="0" i="0" dirty="0">
                        <a:effectLst/>
                        <a:latin typeface="+mn-lt"/>
                      </a:endParaRP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ase">
                        <a:spcBef>
                          <a:spcPts val="0"/>
                        </a:spcBef>
                      </a:pPr>
                      <a:r>
                        <a:rPr lang="cs-CZ" sz="2000" b="1" i="0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1, 468 mld. Kč</a:t>
                      </a:r>
                      <a:r>
                        <a:rPr lang="cs-CZ" sz="2000" b="0" i="0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2000" b="0" i="0" dirty="0">
                        <a:effectLst/>
                        <a:latin typeface="+mn-lt"/>
                      </a:endParaRPr>
                    </a:p>
                  </a:txBody>
                  <a:tcPr marL="35766" marR="35766" marT="17883" marB="1788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801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79315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839416" y="238358"/>
            <a:ext cx="9246043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Úspory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CF17C591-E53B-9062-7E12-3AC1FDBB3346}"/>
              </a:ext>
            </a:extLst>
          </p:cNvPr>
          <p:cNvSpPr txBox="1"/>
          <p:nvPr/>
        </p:nvSpPr>
        <p:spPr>
          <a:xfrm>
            <a:off x="1487488" y="4149080"/>
            <a:ext cx="3032501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b="1" i="0" u="none" strike="noStrike" dirty="0">
                <a:effectLst/>
                <a:latin typeface="+mn-lt"/>
              </a:rPr>
              <a:t>Průměrné  náklady </a:t>
            </a:r>
            <a:r>
              <a:rPr lang="cs-CZ" sz="1800" b="1" i="0" u="none" strike="noStrike" dirty="0">
                <a:solidFill>
                  <a:srgbClr val="C00000"/>
                </a:solidFill>
                <a:effectLst/>
                <a:latin typeface="+mn-lt"/>
              </a:rPr>
              <a:t>bytové nouze pro veřejné rozpočty </a:t>
            </a:r>
            <a:r>
              <a:rPr lang="cs-CZ" b="1" dirty="0">
                <a:latin typeface="+mn-lt"/>
              </a:rPr>
              <a:t>jsou v roce 2023 </a:t>
            </a:r>
            <a:r>
              <a:rPr lang="cs-CZ" b="1" dirty="0">
                <a:solidFill>
                  <a:srgbClr val="C00000"/>
                </a:solidFill>
                <a:latin typeface="+mn-lt"/>
              </a:rPr>
              <a:t>4</a:t>
            </a:r>
            <a:r>
              <a:rPr lang="cs-CZ" sz="1800" b="1" i="0" u="none" strike="noStrike" dirty="0">
                <a:solidFill>
                  <a:srgbClr val="C00000"/>
                </a:solidFill>
                <a:effectLst/>
                <a:latin typeface="+mn-lt"/>
              </a:rPr>
              <a:t>,1 mld. r</a:t>
            </a:r>
            <a:r>
              <a:rPr lang="cs-CZ" b="1" dirty="0">
                <a:solidFill>
                  <a:srgbClr val="C00000"/>
                </a:solidFill>
                <a:latin typeface="+mn-lt"/>
              </a:rPr>
              <a:t>očně.</a:t>
            </a:r>
            <a:r>
              <a:rPr lang="cs-CZ" b="1" dirty="0">
                <a:latin typeface="+mn-lt"/>
              </a:rPr>
              <a:t> </a:t>
            </a:r>
            <a:r>
              <a:rPr lang="cs-CZ" dirty="0">
                <a:latin typeface="+mn-lt"/>
              </a:rPr>
              <a:t>(viz RIA)</a:t>
            </a:r>
          </a:p>
          <a:p>
            <a:endParaRPr lang="cs-CZ" dirty="0">
              <a:latin typeface="+mn-lt"/>
            </a:endParaRPr>
          </a:p>
          <a:p>
            <a:r>
              <a:rPr lang="cs-CZ" sz="1600" dirty="0">
                <a:latin typeface="+mn-lt"/>
              </a:rPr>
              <a:t>(V roce 2020 2,44 mld.)</a:t>
            </a: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90FE3BB7-03CE-E8C5-B6F6-50F860407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743242"/>
              </p:ext>
            </p:extLst>
          </p:nvPr>
        </p:nvGraphicFramePr>
        <p:xfrm>
          <a:off x="885093" y="1328014"/>
          <a:ext cx="4824536" cy="2545467"/>
        </p:xfrm>
        <a:graphic>
          <a:graphicData uri="http://schemas.openxmlformats.org/drawingml/2006/table">
            <a:tbl>
              <a:tblPr/>
              <a:tblGrid>
                <a:gridCol w="2448272">
                  <a:extLst>
                    <a:ext uri="{9D8B030D-6E8A-4147-A177-3AD203B41FA5}">
                      <a16:colId xmlns:a16="http://schemas.microsoft.com/office/drawing/2014/main" val="1305455265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620315963"/>
                    </a:ext>
                  </a:extLst>
                </a:gridCol>
              </a:tblGrid>
              <a:tr h="472477">
                <a:tc>
                  <a:txBody>
                    <a:bodyPr/>
                    <a:lstStyle/>
                    <a:p>
                      <a:pPr fontAlgn="t"/>
                      <a:endParaRPr lang="cs-CZ" sz="1800" dirty="0">
                        <a:effectLst/>
                        <a:latin typeface="+mn-lt"/>
                      </a:endParaRPr>
                    </a:p>
                    <a:p>
                      <a:pPr algn="just" rtl="0" fontAlgn="base"/>
                      <a:r>
                        <a:rPr lang="cs-CZ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Vyčíslené náklady bytové nouze</a:t>
                      </a:r>
                      <a:r>
                        <a:rPr lang="cs-CZ" sz="1050" b="0" i="0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800" b="0" i="0" dirty="0">
                        <a:effectLst/>
                        <a:latin typeface="+mn-lt"/>
                      </a:endParaRPr>
                    </a:p>
                  </a:txBody>
                  <a:tcPr marL="56552" marR="56552" marT="28276" marB="282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cs-CZ" sz="1800" dirty="0">
                        <a:effectLst/>
                        <a:latin typeface="+mn-lt"/>
                      </a:endParaRPr>
                    </a:p>
                    <a:p>
                      <a:pPr algn="just" rtl="0" fontAlgn="base"/>
                      <a:r>
                        <a:rPr lang="cs-CZ" sz="105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Nevyčíslené náklady bytové nouze</a:t>
                      </a:r>
                      <a:r>
                        <a:rPr lang="cs-CZ" sz="1050" b="0" i="0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800" b="0" i="0" dirty="0">
                        <a:effectLst/>
                        <a:latin typeface="+mn-lt"/>
                      </a:endParaRPr>
                    </a:p>
                  </a:txBody>
                  <a:tcPr marL="56552" marR="56552" marT="28276" marB="282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3828406"/>
                  </a:ext>
                </a:extLst>
              </a:tr>
              <a:tr h="2054575">
                <a:tc>
                  <a:txBody>
                    <a:bodyPr/>
                    <a:lstStyle/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Zdravotní stav osob v bytové nouzi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Psychické zdraví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Fyzické zdraví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Využívání zdravotnických služeb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Zdravotnická záchranná služba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Pohotovostní služby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Hospitalizace 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Náhradní rodinná péče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</a:txBody>
                  <a:tcPr marL="56552" marR="56552" marT="28276" marB="282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effectLst/>
                          <a:latin typeface="+mn-lt"/>
                        </a:rPr>
                        <a:t>Vzdělávání dětí</a:t>
                      </a:r>
                      <a:r>
                        <a:rPr lang="cs-CZ" sz="1200" b="0" i="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effectLst/>
                          <a:latin typeface="+mn-lt"/>
                        </a:rPr>
                        <a:t>Domácí násilí</a:t>
                      </a:r>
                      <a:r>
                        <a:rPr lang="cs-CZ" sz="1200" b="0" i="0" dirty="0">
                          <a:effectLst/>
                          <a:latin typeface="+mn-lt"/>
                        </a:rPr>
                        <a:t> </a:t>
                      </a: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Kvalita života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Vězeňství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Kriminalita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Participace na trhu práce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Závislosti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Stigmatizace a sociální koheze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  <a:p>
                      <a:pPr marL="171450" indent="-171450" algn="just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Kvalita veřejného prostoru</a:t>
                      </a:r>
                      <a:r>
                        <a:rPr lang="cs-CZ" sz="1200" b="0" i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cs-CZ" sz="1200" b="0" i="0" dirty="0">
                        <a:effectLst/>
                        <a:latin typeface="+mn-lt"/>
                      </a:endParaRPr>
                    </a:p>
                  </a:txBody>
                  <a:tcPr marL="56552" marR="56552" marT="28276" marB="2827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133062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9289D320-D7AF-A6F4-BAF3-538B315A0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094" y="1065346"/>
            <a:ext cx="5267040" cy="1846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Calibri" panose="020F0502020204030204" pitchFamily="34" charset="0"/>
              </a:rPr>
              <a:t>Přehled vyčíslených a nevyčíslených nákladů bytové nouze</a:t>
            </a:r>
            <a:r>
              <a:rPr kumimoji="0" lang="cs-CZ" altLang="cs-CZ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Calibri" panose="020F0502020204030204" pitchFamily="34" charset="0"/>
              </a:rPr>
              <a:t> </a:t>
            </a:r>
            <a:endParaRPr kumimoji="0" lang="cs-CZ" altLang="cs-CZ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0ABA6C08-11E6-9577-9057-535941E35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7968" y="811431"/>
            <a:ext cx="6156272" cy="52322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Calibri" panose="020F0502020204030204" pitchFamily="34" charset="0"/>
              </a:rPr>
              <a:t>Průměrné roční </a:t>
            </a:r>
            <a:r>
              <a:rPr kumimoji="0" lang="cs-CZ" altLang="cs-CZ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cs typeface="Calibri" panose="020F0502020204030204" pitchFamily="34" charset="0"/>
              </a:rPr>
              <a:t>náklady bytové nouze </a:t>
            </a:r>
            <a:r>
              <a:rPr kumimoji="0" lang="cs-CZ" altLang="cs-CZ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Calibri" panose="020F0502020204030204" pitchFamily="34" charset="0"/>
              </a:rPr>
              <a:t>pro veřejné rozpočty</a:t>
            </a:r>
            <a:endParaRPr kumimoji="0" lang="cs-CZ" altLang="cs-CZ" sz="105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046CBFF-3E02-7C72-6E4C-C7E9E6336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7968" y="6237312"/>
            <a:ext cx="6156271" cy="5078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Zdroj</a:t>
            </a:r>
            <a:r>
              <a:rPr kumimoji="0" lang="cs-CZ" altLang="cs-CZ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cs-CZ" altLang="cs-CZ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Vlastní zpracování na základě Zapletalová a kol., 2021 </a:t>
            </a:r>
            <a:endParaRPr kumimoji="0" lang="cs-CZ" altLang="cs-CZ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Další zdroje, například analýza Agentury pro sociální začleňování (Opletalová a kol., 2019) odhaduje náklady bytové nouze (ve vztahu k veřejným rozpočtům) až desetkrát vyšší. </a:t>
            </a:r>
            <a:endParaRPr kumimoji="0" lang="cs-CZ" altLang="cs-CZ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2" name="Tabulka 1">
            <a:extLst>
              <a:ext uri="{FF2B5EF4-FFF2-40B4-BE49-F238E27FC236}">
                <a16:creationId xmlns:a16="http://schemas.microsoft.com/office/drawing/2014/main" id="{93526734-490D-30A0-B887-C8A3DF9C91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074049"/>
              </p:ext>
            </p:extLst>
          </p:nvPr>
        </p:nvGraphicFramePr>
        <p:xfrm>
          <a:off x="5807968" y="1319262"/>
          <a:ext cx="6320796" cy="48464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49496">
                  <a:extLst>
                    <a:ext uri="{9D8B030D-6E8A-4147-A177-3AD203B41FA5}">
                      <a16:colId xmlns:a16="http://schemas.microsoft.com/office/drawing/2014/main" val="1962222057"/>
                    </a:ext>
                  </a:extLst>
                </a:gridCol>
                <a:gridCol w="1216374">
                  <a:extLst>
                    <a:ext uri="{9D8B030D-6E8A-4147-A177-3AD203B41FA5}">
                      <a16:colId xmlns:a16="http://schemas.microsoft.com/office/drawing/2014/main" val="3361548412"/>
                    </a:ext>
                  </a:extLst>
                </a:gridCol>
                <a:gridCol w="1206538">
                  <a:extLst>
                    <a:ext uri="{9D8B030D-6E8A-4147-A177-3AD203B41FA5}">
                      <a16:colId xmlns:a16="http://schemas.microsoft.com/office/drawing/2014/main" val="93948827"/>
                    </a:ext>
                  </a:extLst>
                </a:gridCol>
                <a:gridCol w="795452">
                  <a:extLst>
                    <a:ext uri="{9D8B030D-6E8A-4147-A177-3AD203B41FA5}">
                      <a16:colId xmlns:a16="http://schemas.microsoft.com/office/drawing/2014/main" val="494893775"/>
                    </a:ext>
                  </a:extLst>
                </a:gridCol>
                <a:gridCol w="926468">
                  <a:extLst>
                    <a:ext uri="{9D8B030D-6E8A-4147-A177-3AD203B41FA5}">
                      <a16:colId xmlns:a16="http://schemas.microsoft.com/office/drawing/2014/main" val="338663367"/>
                    </a:ext>
                  </a:extLst>
                </a:gridCol>
                <a:gridCol w="926468">
                  <a:extLst>
                    <a:ext uri="{9D8B030D-6E8A-4147-A177-3AD203B41FA5}">
                      <a16:colId xmlns:a16="http://schemas.microsoft.com/office/drawing/2014/main" val="1885538650"/>
                    </a:ext>
                  </a:extLst>
                </a:gridCol>
              </a:tblGrid>
              <a:tr h="583214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Oblast </a:t>
                      </a:r>
                      <a:br>
                        <a:rPr lang="cs-CZ" sz="15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</a:br>
                      <a:r>
                        <a:rPr lang="cs-CZ" sz="15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endParaRPr lang="cs-CZ" sz="15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Náklad bytové nouze/ rok v Kč </a:t>
                      </a:r>
                      <a:endParaRPr lang="cs-CZ" sz="15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130115"/>
                  </a:ext>
                </a:extLst>
              </a:tr>
              <a:tr h="106139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Celkový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9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(stav roku 2023)</a:t>
                      </a:r>
                      <a:endParaRPr lang="cs-CZ" sz="9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Celkový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9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(stav roku 2020)</a:t>
                      </a:r>
                      <a:endParaRPr lang="cs-CZ" sz="9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 osobu </a:t>
                      </a:r>
                      <a:r>
                        <a:rPr lang="cs-CZ" sz="9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(stav roku 2020)</a:t>
                      </a:r>
                      <a:endParaRPr lang="cs-CZ" sz="9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 domácnost </a:t>
                      </a:r>
                      <a:r>
                        <a:rPr lang="cs-CZ" sz="9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(stav roku 2020)</a:t>
                      </a:r>
                      <a:endParaRPr lang="cs-CZ" sz="9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 domácnost, při zohlednění inflace </a:t>
                      </a:r>
                      <a:r>
                        <a:rPr lang="cs-CZ" sz="9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(2020-2023) </a:t>
                      </a:r>
                      <a:endParaRPr lang="cs-CZ" sz="9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2528444"/>
                  </a:ext>
                </a:extLst>
              </a:tr>
              <a:tr h="2977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Hospitalizace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3 221 829 000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1 919 481 101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15 996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36 471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48 087  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extLst>
                  <a:ext uri="{0D108BD9-81ED-4DB2-BD59-A6C34878D82A}">
                    <a16:rowId xmlns:a16="http://schemas.microsoft.com/office/drawing/2014/main" val="2877311117"/>
                  </a:ext>
                </a:extLst>
              </a:tr>
              <a:tr h="450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Záchranná zdravotnická služba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455 600 000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271 466 243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2 262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5 157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6 800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extLst>
                  <a:ext uri="{0D108BD9-81ED-4DB2-BD59-A6C34878D82A}">
                    <a16:rowId xmlns:a16="http://schemas.microsoft.com/office/drawing/2014/main" val="4098241836"/>
                  </a:ext>
                </a:extLst>
              </a:tr>
              <a:tr h="2977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Náhradní péče o děti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348 668 000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207 728 228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1 731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3 947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5 204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extLst>
                  <a:ext uri="{0D108BD9-81ED-4DB2-BD59-A6C34878D82A}">
                    <a16:rowId xmlns:a16="http://schemas.microsoft.com/office/drawing/2014/main" val="1578857349"/>
                  </a:ext>
                </a:extLst>
              </a:tr>
              <a:tr h="146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Pohotovost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32 227 000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19 221 968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365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481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extLst>
                  <a:ext uri="{0D108BD9-81ED-4DB2-BD59-A6C34878D82A}">
                    <a16:rowId xmlns:a16="http://schemas.microsoft.com/office/drawing/2014/main" val="1386875666"/>
                  </a:ext>
                </a:extLst>
              </a:tr>
              <a:tr h="2977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Psychické zdraví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31 021 000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18 428 560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154 </a:t>
                      </a:r>
                      <a:endParaRPr lang="cs-CZ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351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463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/>
                </a:tc>
                <a:extLst>
                  <a:ext uri="{0D108BD9-81ED-4DB2-BD59-A6C34878D82A}">
                    <a16:rowId xmlns:a16="http://schemas.microsoft.com/office/drawing/2014/main" val="4093912724"/>
                  </a:ext>
                </a:extLst>
              </a:tr>
              <a:tr h="4504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Náklady veřejných rozpočtů </a:t>
                      </a:r>
                      <a:endParaRPr lang="cs-CZ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4 089 345 000</a:t>
                      </a:r>
                      <a:endParaRPr lang="cs-CZ" sz="15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2 436 326 100 </a:t>
                      </a:r>
                      <a:endParaRPr lang="cs-CZ" sz="15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20 303 </a:t>
                      </a:r>
                      <a:endParaRPr lang="cs-CZ" sz="15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46 291 </a:t>
                      </a:r>
                      <a:endParaRPr lang="cs-CZ" sz="15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5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61 035 </a:t>
                      </a:r>
                      <a:endParaRPr lang="cs-CZ" sz="15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28151" marR="28151" marT="0" marB="0" anchor="b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92297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4694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Obsah obrázku mapa&#10;&#10;Popis byl vytvořen automaticky">
            <a:extLst>
              <a:ext uri="{FF2B5EF4-FFF2-40B4-BE49-F238E27FC236}">
                <a16:creationId xmlns:a16="http://schemas.microsoft.com/office/drawing/2014/main" id="{A20A6086-4552-4CBC-B91F-67E12AA9B6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651612"/>
            <a:ext cx="10765088" cy="6197244"/>
          </a:xfrm>
          <a:prstGeom prst="rect">
            <a:avLst/>
          </a:prstGeom>
        </p:spPr>
      </p:pic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839416" y="0"/>
            <a:ext cx="876788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Bytová nouze a ohrožení bytovou nouzí dle krajů</a:t>
            </a:r>
            <a:endParaRPr sz="30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4640717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885093" y="238358"/>
            <a:ext cx="920036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24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Ekonomické dopady - výstupy </a:t>
            </a:r>
            <a:r>
              <a:rPr lang="cs-CZ" sz="2400" dirty="0" err="1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Cost</a:t>
            </a:r>
            <a:r>
              <a:rPr lang="cs-CZ" sz="24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-Benefit analýzy - nástroje zákona a náklady neřešení problému (detailně viz RIA)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E047E03-7E52-3DD3-B90E-D389F21911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1232633"/>
            <a:ext cx="6089972" cy="295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A0A225EB-387E-015B-5C80-B52081CFD8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4318769"/>
            <a:ext cx="7164972" cy="228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8132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Petr\Desktop\prvky\2.png"/>
          <p:cNvPicPr>
            <a:picLocks noChangeAspect="1" noChangeArrowheads="1"/>
          </p:cNvPicPr>
          <p:nvPr/>
        </p:nvPicPr>
        <p:blipFill>
          <a:blip r:embed="rId2" cstate="print"/>
          <a:srcRect r="52308" b="16657"/>
          <a:stretch>
            <a:fillRect/>
          </a:stretch>
        </p:blipFill>
        <p:spPr bwMode="auto">
          <a:xfrm>
            <a:off x="7762876" y="1500174"/>
            <a:ext cx="4429124" cy="5357826"/>
          </a:xfrm>
          <a:prstGeom prst="rect">
            <a:avLst/>
          </a:prstGeom>
          <a:noFill/>
        </p:spPr>
      </p:pic>
      <p:sp>
        <p:nvSpPr>
          <p:cNvPr id="9" name="Nadpis 2">
            <a:extLst>
              <a:ext uri="{FF2B5EF4-FFF2-40B4-BE49-F238E27FC236}">
                <a16:creationId xmlns:a16="http://schemas.microsoft.com/office/drawing/2014/main" id="{8456F79C-F13A-46E4-A227-D07299737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0854" y="1101306"/>
            <a:ext cx="5214974" cy="432048"/>
          </a:xfrm>
        </p:spPr>
        <p:txBody>
          <a:bodyPr/>
          <a:lstStyle/>
          <a:p>
            <a:r>
              <a:rPr lang="cs-CZ" altLang="cs-CZ" sz="2400" dirty="0"/>
              <a:t>Kontakty</a:t>
            </a:r>
            <a:endParaRPr lang="en-US" altLang="cs-CZ" sz="2400" b="0" dirty="0"/>
          </a:p>
        </p:txBody>
      </p:sp>
      <p:pic>
        <p:nvPicPr>
          <p:cNvPr id="10" name="Picture 3" descr="C:\Users\Petr\Desktop\prvky\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9416" y="692696"/>
            <a:ext cx="1571636" cy="342702"/>
          </a:xfrm>
          <a:prstGeom prst="rect">
            <a:avLst/>
          </a:prstGeom>
          <a:noFill/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0F0672BB-5C5F-41BA-8E93-8B9270D479B6}"/>
              </a:ext>
            </a:extLst>
          </p:cNvPr>
          <p:cNvSpPr txBox="1"/>
          <p:nvPr/>
        </p:nvSpPr>
        <p:spPr>
          <a:xfrm>
            <a:off x="820854" y="1599262"/>
            <a:ext cx="412969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 fontAlgn="base"/>
            <a:r>
              <a:rPr lang="cs-CZ" sz="1600" b="1" dirty="0">
                <a:solidFill>
                  <a:srgbClr val="000000"/>
                </a:solidFill>
                <a:cs typeface="Arial" panose="020B0604020202020204" pitchFamily="34" charset="0"/>
              </a:rPr>
              <a:t>Ing. Vít Lesák</a:t>
            </a:r>
            <a:r>
              <a:rPr lang="en-US" sz="1600" dirty="0">
                <a:solidFill>
                  <a:srgbClr val="000000"/>
                </a:solidFill>
                <a:cs typeface="Arial" panose="020B0604020202020204" pitchFamily="34" charset="0"/>
              </a:rPr>
              <a:t>​</a:t>
            </a:r>
            <a:r>
              <a:rPr lang="cs-CZ" sz="1600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cs-CZ" sz="1600" b="1" dirty="0" err="1">
                <a:solidFill>
                  <a:srgbClr val="000000"/>
                </a:solidFill>
                <a:cs typeface="Arial" panose="020B0604020202020204" pitchFamily="34" charset="0"/>
              </a:rPr>
              <a:t>MSc</a:t>
            </a:r>
            <a:r>
              <a:rPr lang="cs-CZ" sz="1600" b="1" dirty="0">
                <a:solidFill>
                  <a:srgbClr val="000000"/>
                </a:solidFill>
                <a:cs typeface="Arial" panose="020B0604020202020204" pitchFamily="34" charset="0"/>
              </a:rPr>
              <a:t>.</a:t>
            </a:r>
            <a:endParaRPr lang="en-US" sz="16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algn="l" rtl="0" fontAlgn="base"/>
            <a:r>
              <a:rPr lang="cs-CZ" sz="1600" dirty="0">
                <a:solidFill>
                  <a:srgbClr val="000000"/>
                </a:solidFill>
                <a:cs typeface="Arial" panose="020B0604020202020204" pitchFamily="34" charset="0"/>
              </a:rPr>
              <a:t>mob.: +420 705 894 915​</a:t>
            </a:r>
          </a:p>
          <a:p>
            <a:pPr algn="l" rtl="0" fontAlgn="base"/>
            <a:r>
              <a:rPr lang="cs-CZ" sz="1600" dirty="0">
                <a:solidFill>
                  <a:srgbClr val="000000"/>
                </a:solidFill>
                <a:cs typeface="Arial" panose="020B0604020202020204" pitchFamily="34" charset="0"/>
              </a:rPr>
              <a:t>e-mail: </a:t>
            </a:r>
            <a:r>
              <a:rPr lang="cs-CZ" sz="1600" u="sng" dirty="0">
                <a:solidFill>
                  <a:srgbClr val="00AF3F"/>
                </a:solidFill>
                <a:cs typeface="Arial" panose="020B0604020202020204" pitchFamily="34" charset="0"/>
                <a:hlinkClick r:id="rId4"/>
              </a:rPr>
              <a:t>vit.lesak@mmr.cz</a:t>
            </a:r>
            <a:r>
              <a:rPr lang="cs-CZ" sz="1600" dirty="0">
                <a:solidFill>
                  <a:srgbClr val="000000"/>
                </a:solidFill>
                <a:cs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cs-CZ" sz="1600" dirty="0">
                <a:solidFill>
                  <a:srgbClr val="000000"/>
                </a:solidFill>
                <a:cs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cs-CZ" sz="1600" b="1" dirty="0">
                <a:solidFill>
                  <a:srgbClr val="000000"/>
                </a:solidFill>
                <a:cs typeface="Arial" panose="020B0604020202020204" pitchFamily="34" charset="0"/>
              </a:rPr>
              <a:t>Ministerstvo pro místní rozvoj</a:t>
            </a:r>
            <a:r>
              <a:rPr lang="cs-CZ" sz="1600" dirty="0">
                <a:solidFill>
                  <a:srgbClr val="000000"/>
                </a:solidFill>
                <a:cs typeface="Arial" panose="020B0604020202020204" pitchFamily="34" charset="0"/>
              </a:rPr>
              <a:t>​</a:t>
            </a:r>
          </a:p>
          <a:p>
            <a:pPr algn="l" rtl="0" fontAlgn="base"/>
            <a:r>
              <a:rPr lang="cs-CZ" sz="1600" dirty="0">
                <a:solidFill>
                  <a:srgbClr val="000000"/>
                </a:solidFill>
                <a:cs typeface="Arial" panose="020B0604020202020204" pitchFamily="34" charset="0"/>
              </a:rPr>
              <a:t>Vedoucí oddělení koncepce dostupného bydlení​</a:t>
            </a:r>
          </a:p>
          <a:p>
            <a:pPr algn="l" rtl="0" fontAlgn="base"/>
            <a:r>
              <a:rPr lang="cs-CZ" sz="1600" dirty="0">
                <a:solidFill>
                  <a:srgbClr val="000000"/>
                </a:solidFill>
                <a:cs typeface="Arial" panose="020B0604020202020204" pitchFamily="34" charset="0"/>
              </a:rPr>
              <a:t>odbor strategií a analýz regionální politiky</a:t>
            </a:r>
            <a:br>
              <a:rPr lang="cs-CZ" sz="1600" dirty="0">
                <a:solidFill>
                  <a:srgbClr val="000000"/>
                </a:solidFill>
                <a:cs typeface="Arial" panose="020B0604020202020204" pitchFamily="34" charset="0"/>
              </a:rPr>
            </a:br>
            <a:r>
              <a:rPr lang="cs-CZ" sz="1600" dirty="0">
                <a:solidFill>
                  <a:srgbClr val="000000"/>
                </a:solidFill>
                <a:cs typeface="Arial" panose="020B0604020202020204" pitchFamily="34" charset="0"/>
              </a:rPr>
              <a:t>a politiky bydlení</a:t>
            </a:r>
            <a:r>
              <a:rPr lang="en-US" sz="1600" dirty="0">
                <a:solidFill>
                  <a:srgbClr val="000000"/>
                </a:solidFill>
                <a:cs typeface="Arial" panose="020B0604020202020204" pitchFamily="34" charset="0"/>
              </a:rPr>
              <a:t>​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D86AC9EF-B6F9-4670-A6EE-5855D308A946}"/>
              </a:ext>
            </a:extLst>
          </p:cNvPr>
          <p:cNvSpPr txBox="1"/>
          <p:nvPr/>
        </p:nvSpPr>
        <p:spPr>
          <a:xfrm>
            <a:off x="5977858" y="1624542"/>
            <a:ext cx="4594860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b="1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Mgr. et Mgr. Anna Hájková</a:t>
            </a:r>
            <a:endParaRPr lang="cs-CZ" sz="1600" dirty="0"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600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mob.: +420 705 894 887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600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e-mail: </a:t>
            </a:r>
            <a:r>
              <a:rPr lang="cs-CZ" sz="1600" u="sng" dirty="0">
                <a:solidFill>
                  <a:srgbClr val="0563C1"/>
                </a:solidFill>
                <a:ea typeface="Roboto Condensed" panose="02000000000000000000" pitchFamily="2" charset="0"/>
                <a:cs typeface="Arial" panose="020B0604020202020204" pitchFamily="34" charset="0"/>
                <a:hlinkClick r:id="rId5"/>
              </a:rPr>
              <a:t>anna.hajkova@mmr.cz</a:t>
            </a:r>
            <a:endParaRPr lang="cs-CZ" sz="1600" u="sng" dirty="0">
              <a:solidFill>
                <a:srgbClr val="0563C1"/>
              </a:solidFill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endParaRPr lang="cs-CZ" sz="1600" b="1" dirty="0">
              <a:solidFill>
                <a:srgbClr val="000000"/>
              </a:solidFill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r>
              <a:rPr lang="cs-CZ" sz="1600" b="1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Ministerstvo pro místní rozvoj</a:t>
            </a:r>
            <a:endParaRPr lang="cs-CZ" sz="1600" dirty="0"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r>
              <a:rPr lang="cs-CZ" sz="1600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Oddělení koncepce dostupného bydlení</a:t>
            </a:r>
            <a:endParaRPr lang="cs-CZ" sz="1600" dirty="0"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r>
              <a:rPr lang="cs-CZ" sz="1600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odbor strategií a analýz regionální politiky</a:t>
            </a:r>
            <a:br>
              <a:rPr lang="cs-CZ" sz="1600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</a:br>
            <a:r>
              <a:rPr lang="cs-CZ" sz="1600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a politiky bydlení</a:t>
            </a:r>
            <a:endParaRPr lang="cs-CZ" sz="1600" dirty="0"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r>
              <a:rPr lang="cs-CZ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cs-CZ" sz="1600" dirty="0"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1600" dirty="0">
                <a:solidFill>
                  <a:srgbClr val="0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cs-CZ" sz="1600" dirty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3C6C87A-558F-42E1-972C-89F690BB9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854" y="4179087"/>
            <a:ext cx="404149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Mgr. Zuzana Freitas Lopesová</a:t>
            </a:r>
            <a:endParaRPr kumimoji="0" lang="cs-CZ" altLang="cs-CZ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náměstkyně člena vlády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altLang="cs-CZ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Ministerstvo práce a sociálních věcí ČR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Na Poříčním právu 1, 128 01 Praha 2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600" dirty="0">
                <a:solidFill>
                  <a:srgbClr val="0D0D0D"/>
                </a:solidFill>
                <a:ea typeface="Calibri" panose="020F0502020204030204" pitchFamily="34" charset="0"/>
              </a:rPr>
              <a:t>t</a:t>
            </a: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el.: 950 </a:t>
            </a: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193 273</a:t>
            </a: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mob.: +420 776 278 860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600" dirty="0">
                <a:solidFill>
                  <a:srgbClr val="0D0D0D"/>
                </a:solidFill>
                <a:ea typeface="Calibri" panose="020F0502020204030204" pitchFamily="34" charset="0"/>
              </a:rPr>
              <a:t>e</a:t>
            </a: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-mail: </a:t>
            </a: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6"/>
              </a:rPr>
              <a:t>zuzana.freitas@mpsv.cz</a:t>
            </a: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kumimoji="0" lang="cs-CZ" altLang="cs-CZ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47B510D0-7083-4A79-ADB6-632DD4497EF9}"/>
              </a:ext>
            </a:extLst>
          </p:cNvPr>
          <p:cNvSpPr txBox="1"/>
          <p:nvPr/>
        </p:nvSpPr>
        <p:spPr>
          <a:xfrm>
            <a:off x="6035828" y="4179087"/>
            <a:ext cx="459486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b="1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Ing. Lukáš Černohorský</a:t>
            </a:r>
            <a:endParaRPr lang="cs-CZ" sz="1600" dirty="0"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600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náměstek ministra pro místní rozvoj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600" dirty="0">
              <a:solidFill>
                <a:srgbClr val="000000"/>
              </a:solidFill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r>
              <a:rPr lang="cs-CZ" sz="1600" b="1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Ministerstvo pro místní rozvoj</a:t>
            </a:r>
            <a:endParaRPr lang="cs-CZ" sz="1600" dirty="0"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600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Staroměstské náměstí 6, 110 15 Praha 1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600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mob.: +420 775 013 349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600" dirty="0">
                <a:solidFill>
                  <a:srgbClr val="000000"/>
                </a:solidFill>
                <a:ea typeface="Roboto Condensed" panose="02000000000000000000" pitchFamily="2" charset="0"/>
                <a:cs typeface="Arial" panose="020B0604020202020204" pitchFamily="34" charset="0"/>
              </a:rPr>
              <a:t>e-mail: </a:t>
            </a:r>
            <a:r>
              <a:rPr lang="cs-CZ" sz="1600" u="sng" dirty="0">
                <a:solidFill>
                  <a:srgbClr val="0563C1"/>
                </a:solidFill>
                <a:ea typeface="Roboto Condensed" panose="02000000000000000000" pitchFamily="2" charset="0"/>
                <a:cs typeface="Arial" panose="020B0604020202020204" pitchFamily="34" charset="0"/>
                <a:hlinkClick r:id="rId7"/>
              </a:rPr>
              <a:t>lukas.cernohorsky@mmr.cz</a:t>
            </a:r>
            <a:endParaRPr lang="cs-CZ" sz="1600" u="sng" dirty="0">
              <a:solidFill>
                <a:srgbClr val="0563C1"/>
              </a:solidFill>
              <a:ea typeface="Roboto Condensed" panose="02000000000000000000" pitchFamily="2" charset="0"/>
              <a:cs typeface="Arial" panose="020B0604020202020204" pitchFamily="34" charset="0"/>
            </a:endParaRPr>
          </a:p>
          <a:p>
            <a:endParaRPr lang="cs-CZ" sz="1600" dirty="0"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15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119336" y="-99392"/>
            <a:ext cx="876788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24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Bytová nouze dle ORP:</a:t>
            </a:r>
            <a:endParaRPr sz="24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pic>
        <p:nvPicPr>
          <p:cNvPr id="3" name="Picture 13">
            <a:extLst>
              <a:ext uri="{FF2B5EF4-FFF2-40B4-BE49-F238E27FC236}">
                <a16:creationId xmlns:a16="http://schemas.microsoft.com/office/drawing/2014/main" id="{D063913F-EED5-B38A-79EC-491655C28F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13908024" cy="792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388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mapa&#10;&#10;Popis byl vytvořen automaticky">
            <a:extLst>
              <a:ext uri="{FF2B5EF4-FFF2-40B4-BE49-F238E27FC236}">
                <a16:creationId xmlns:a16="http://schemas.microsoft.com/office/drawing/2014/main" id="{C1CF0EE8-3435-2DDF-A0BB-1429A1CEC6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041" y="94488"/>
            <a:ext cx="11244072" cy="6763512"/>
          </a:xfrm>
          <a:prstGeom prst="rect">
            <a:avLst/>
          </a:prstGeom>
        </p:spPr>
      </p:pic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119336" y="-99392"/>
            <a:ext cx="876788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24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Aktuální projekty OPZ+ </a:t>
            </a:r>
            <a:endParaRPr sz="24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</p:spTree>
    <p:extLst>
      <p:ext uri="{BB962C8B-B14F-4D97-AF65-F5344CB8AC3E}">
        <p14:creationId xmlns:p14="http://schemas.microsoft.com/office/powerpoint/2010/main" val="3634512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479376" y="1340768"/>
            <a:ext cx="3024336" cy="1368152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20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Přibližný počet osob v domácnostech ohrožených ztrátou bydlení, v energetické chudobě nebo s nadměrnými náklady na bydlení</a:t>
            </a:r>
            <a:endParaRPr sz="20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pic>
        <p:nvPicPr>
          <p:cNvPr id="4" name="Obrázek 3" descr="Obsah obrázku tabulka&#10;&#10;Popis byl vytvořen automaticky">
            <a:extLst>
              <a:ext uri="{FF2B5EF4-FFF2-40B4-BE49-F238E27FC236}">
                <a16:creationId xmlns:a16="http://schemas.microsoft.com/office/drawing/2014/main" id="{E6546AA9-7C96-46E4-95A8-535404DBF4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2" y="130582"/>
            <a:ext cx="8208912" cy="659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498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506c315669_0_5"/>
          <p:cNvSpPr txBox="1">
            <a:spLocks noGrp="1"/>
          </p:cNvSpPr>
          <p:nvPr>
            <p:ph type="title"/>
          </p:nvPr>
        </p:nvSpPr>
        <p:spPr>
          <a:xfrm>
            <a:off x="836683" y="0"/>
            <a:ext cx="8767886" cy="994275"/>
          </a:xfrm>
          <a:prstGeom prst="rect">
            <a:avLst/>
          </a:prstGeom>
        </p:spPr>
        <p:txBody>
          <a:bodyPr spcFirstLastPara="1" vert="horz" wrap="square" lIns="68569" tIns="34275" rIns="68569" bIns="34275" numCol="1" anchor="ctr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SzPts val="1100"/>
            </a:pPr>
            <a:r>
              <a:rPr lang="cs-CZ" sz="3200" dirty="0">
                <a:latin typeface="Arial" panose="020B0604020202020204" pitchFamily="34" charset="0"/>
                <a:ea typeface="Roboto Condensed"/>
                <a:cs typeface="Arial" panose="020B0604020202020204" pitchFamily="34" charset="0"/>
                <a:sym typeface="Roboto Condensed"/>
              </a:rPr>
              <a:t>Komu zákon pomůže</a:t>
            </a:r>
            <a:endParaRPr sz="3200" dirty="0">
              <a:latin typeface="Arial" panose="020B0604020202020204" pitchFamily="34" charset="0"/>
              <a:ea typeface="Roboto Condensed"/>
              <a:cs typeface="Arial" panose="020B0604020202020204" pitchFamily="34" charset="0"/>
              <a:sym typeface="Roboto Condensed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656DFF5-A0E5-7B4F-32A9-5294F0065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21" y="784646"/>
            <a:ext cx="10301411" cy="607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214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4ffe1de574_0_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000" dirty="0">
                <a:latin typeface="+mn-lt"/>
                <a:ea typeface="Roboto Condensed"/>
                <a:cs typeface="Roboto Condensed"/>
                <a:sym typeface="Roboto Condensed"/>
              </a:rPr>
              <a:t>Přijetí zákona pomůže</a:t>
            </a:r>
            <a:endParaRPr sz="3000" dirty="0">
              <a:latin typeface="+mn-lt"/>
            </a:endParaRPr>
          </a:p>
        </p:txBody>
      </p:sp>
      <p:sp>
        <p:nvSpPr>
          <p:cNvPr id="110" name="Google Shape;110;g14ffe1de574_0_6"/>
          <p:cNvSpPr txBox="1">
            <a:spLocks noGrp="1"/>
          </p:cNvSpPr>
          <p:nvPr>
            <p:ph type="body" idx="1"/>
          </p:nvPr>
        </p:nvSpPr>
        <p:spPr>
          <a:xfrm>
            <a:off x="623392" y="1340768"/>
            <a:ext cx="11161240" cy="483605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 rtl="0" fontAlgn="base">
              <a:buFont typeface="+mj-lt"/>
              <a:buAutoNum type="arabicPeriod"/>
            </a:pPr>
            <a:r>
              <a:rPr lang="cs-CZ" sz="2000" b="1" i="0" dirty="0">
                <a:solidFill>
                  <a:srgbClr val="000000"/>
                </a:solidFill>
                <a:effectLst/>
              </a:rPr>
              <a:t>Chránit 1,3 milionu 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osob</a:t>
            </a:r>
            <a:r>
              <a:rPr lang="cs-CZ" sz="2000" b="1" i="0" dirty="0">
                <a:solidFill>
                  <a:srgbClr val="000000"/>
                </a:solidFill>
                <a:effectLst/>
              </a:rPr>
              <a:t> ohrožených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 bytovou nouzí. Jedná se zejména o </a:t>
            </a:r>
            <a:r>
              <a:rPr lang="cs-CZ" sz="2000" b="1" i="0" dirty="0">
                <a:solidFill>
                  <a:srgbClr val="000000"/>
                </a:solidFill>
                <a:effectLst/>
              </a:rPr>
              <a:t>děti, seniory, samoživitele i oběti domácího násilí.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 Celkový počet ohrožených osob stále roste. </a:t>
            </a:r>
          </a:p>
          <a:p>
            <a:pPr algn="l" rtl="0" fontAlgn="base">
              <a:buFont typeface="+mj-lt"/>
              <a:buAutoNum type="arabicPeriod"/>
            </a:pPr>
            <a:endParaRPr lang="cs-CZ" sz="2000" b="0" i="0" dirty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+mj-lt"/>
              <a:buAutoNum type="arabicPeriod" startAt="2"/>
            </a:pPr>
            <a:r>
              <a:rPr lang="cs-CZ" sz="2000" b="0" i="0" dirty="0">
                <a:solidFill>
                  <a:srgbClr val="000000"/>
                </a:solidFill>
                <a:effectLst/>
              </a:rPr>
              <a:t>Snížit počet osob v bytové nouzi nejméně o 30 % za 10 let. </a:t>
            </a:r>
            <a:r>
              <a:rPr lang="cs-CZ" sz="2000" b="1" i="0" dirty="0">
                <a:solidFill>
                  <a:srgbClr val="000000"/>
                </a:solidFill>
                <a:effectLst/>
              </a:rPr>
              <a:t>V bytové nouzi se nyní nachází 154 000 obyvatel ČR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 (a z toho více než 2/3 připadá na rodiny s dětmi). </a:t>
            </a:r>
          </a:p>
          <a:p>
            <a:pPr algn="l" rtl="0" fontAlgn="base">
              <a:buFont typeface="+mj-lt"/>
              <a:buAutoNum type="arabicPeriod" startAt="2"/>
            </a:pPr>
            <a:endParaRPr lang="cs-CZ" sz="2000" b="0" i="0" dirty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+mj-lt"/>
              <a:buAutoNum type="arabicPeriod" startAt="3"/>
            </a:pPr>
            <a:r>
              <a:rPr lang="cs-CZ" sz="2000" b="1" i="0" dirty="0">
                <a:solidFill>
                  <a:srgbClr val="000000"/>
                </a:solidFill>
                <a:effectLst/>
              </a:rPr>
              <a:t>Zpomalit nárůst počtu dětí ve státní péči.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 Bytová nouze výrazně zvyšuje pravděpodobnost odebrání dětí z rodin či nedokončení vzdělání. </a:t>
            </a:r>
          </a:p>
          <a:p>
            <a:pPr algn="l" rtl="0" fontAlgn="base">
              <a:buFont typeface="+mj-lt"/>
              <a:buAutoNum type="arabicPeriod" startAt="3"/>
            </a:pPr>
            <a:endParaRPr lang="cs-CZ" sz="2000" b="0" i="0" dirty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+mj-lt"/>
              <a:buAutoNum type="arabicPeriod" startAt="4"/>
            </a:pPr>
            <a:r>
              <a:rPr lang="cs-CZ" sz="2000" b="1" i="0" dirty="0">
                <a:solidFill>
                  <a:srgbClr val="000000"/>
                </a:solidFill>
                <a:effectLst/>
              </a:rPr>
              <a:t>Omezit sekundární trh s bydlením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, a to díky cenovým mapám a kontrolám standardu bytů v evidenci. </a:t>
            </a:r>
          </a:p>
          <a:p>
            <a:pPr algn="l" rtl="0" fontAlgn="base">
              <a:buFont typeface="+mj-lt"/>
              <a:buAutoNum type="arabicPeriod" startAt="4"/>
            </a:pPr>
            <a:endParaRPr lang="cs-CZ" sz="2000" b="0" i="0" dirty="0">
              <a:solidFill>
                <a:srgbClr val="000000"/>
              </a:solidFill>
              <a:effectLst/>
            </a:endParaRPr>
          </a:p>
          <a:p>
            <a:pPr algn="l" rtl="0" fontAlgn="base">
              <a:buFont typeface="+mj-lt"/>
              <a:buAutoNum type="arabicPeriod" startAt="5"/>
            </a:pPr>
            <a:r>
              <a:rPr lang="cs-CZ" sz="2000" b="0" i="0" dirty="0">
                <a:solidFill>
                  <a:srgbClr val="000000"/>
                </a:solidFill>
                <a:effectLst/>
              </a:rPr>
              <a:t>Přinést </a:t>
            </a:r>
            <a:r>
              <a:rPr lang="cs-CZ" sz="2000" b="1" i="0" dirty="0">
                <a:solidFill>
                  <a:srgbClr val="000000"/>
                </a:solidFill>
                <a:effectLst/>
              </a:rPr>
              <a:t>systémové řešení</a:t>
            </a:r>
            <a:r>
              <a:rPr lang="cs-CZ" sz="2000" b="0" i="0" dirty="0">
                <a:solidFill>
                  <a:srgbClr val="000000"/>
                </a:solidFill>
                <a:effectLst/>
              </a:rPr>
              <a:t>, které bude spolu s dalšími nástroji fungovat dlouhodobě. Díky tomu můžeme lépe nastavit investice do bydlení. </a:t>
            </a:r>
          </a:p>
          <a:p>
            <a:pPr marL="457200" lvl="0" indent="-295785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60459"/>
              <a:buFont typeface="Roboto"/>
              <a:buChar char="●"/>
            </a:pPr>
            <a:endParaRPr sz="1600" dirty="0">
              <a:ea typeface="Roboto Condensed"/>
              <a:cs typeface="Roboto Condensed"/>
              <a:sym typeface="Roboto Condense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Úvodní list">
  <a:themeElements>
    <a:clrScheme name="Úvodní list 2">
      <a:dk1>
        <a:srgbClr val="000000"/>
      </a:dk1>
      <a:lt1>
        <a:srgbClr val="FFFFFF"/>
      </a:lt1>
      <a:dk2>
        <a:srgbClr val="000099"/>
      </a:dk2>
      <a:lt2>
        <a:srgbClr val="EEECE1"/>
      </a:lt2>
      <a:accent1>
        <a:srgbClr val="000099"/>
      </a:accent1>
      <a:accent2>
        <a:srgbClr val="00AF3F"/>
      </a:accent2>
      <a:accent3>
        <a:srgbClr val="FFFFFF"/>
      </a:accent3>
      <a:accent4>
        <a:srgbClr val="000000"/>
      </a:accent4>
      <a:accent5>
        <a:srgbClr val="AAAACA"/>
      </a:accent5>
      <a:accent6>
        <a:srgbClr val="009E38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vodní list 1">
        <a:dk1>
          <a:srgbClr val="000000"/>
        </a:dk1>
        <a:lt1>
          <a:srgbClr val="FFFFFF"/>
        </a:lt1>
        <a:dk2>
          <a:srgbClr val="262626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Úvodní list 2">
        <a:dk1>
          <a:srgbClr val="000000"/>
        </a:dk1>
        <a:lt1>
          <a:srgbClr val="FFFFFF"/>
        </a:lt1>
        <a:dk2>
          <a:srgbClr val="000099"/>
        </a:dk2>
        <a:lt2>
          <a:srgbClr val="EEECE1"/>
        </a:lt2>
        <a:accent1>
          <a:srgbClr val="000099"/>
        </a:accent1>
        <a:accent2>
          <a:srgbClr val="00AF3F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009E38"/>
        </a:accent6>
        <a:hlink>
          <a:srgbClr val="00AF3F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2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3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4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5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6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7.xml><?xml version="1.0" encoding="utf-8"?>
<a:themeOverride xmlns:a="http://schemas.openxmlformats.org/drawingml/2006/main">
  <a:clrScheme name="Vnitřní list s nadpisem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8.xml><?xml version="1.0" encoding="utf-8"?>
<a:themeOverride xmlns:a="http://schemas.openxmlformats.org/drawingml/2006/main">
  <a:clrScheme name="Vnitřní list bez nadpisu 2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ppt/theme/themeOverride9.xml><?xml version="1.0" encoding="utf-8"?>
<a:themeOverride xmlns:a="http://schemas.openxmlformats.org/drawingml/2006/main">
  <a:clrScheme name="Vnitřní list s odrážkami 1">
    <a:dk1>
      <a:srgbClr val="000000"/>
    </a:dk1>
    <a:lt1>
      <a:srgbClr val="FFFFFF"/>
    </a:lt1>
    <a:dk2>
      <a:srgbClr val="000099"/>
    </a:dk2>
    <a:lt2>
      <a:srgbClr val="EEECE1"/>
    </a:lt2>
    <a:accent1>
      <a:srgbClr val="000099"/>
    </a:accent1>
    <a:accent2>
      <a:srgbClr val="00AF3F"/>
    </a:accent2>
    <a:accent3>
      <a:srgbClr val="FFFFFF"/>
    </a:accent3>
    <a:accent4>
      <a:srgbClr val="000000"/>
    </a:accent4>
    <a:accent5>
      <a:srgbClr val="AAAACA"/>
    </a:accent5>
    <a:accent6>
      <a:srgbClr val="009E38"/>
    </a:accent6>
    <a:hlink>
      <a:srgbClr val="00AF3F"/>
    </a:hlink>
    <a:folHlink>
      <a:srgbClr val="86868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4678</Words>
  <Application>Microsoft Office PowerPoint</Application>
  <PresentationFormat>Širokoúhlá obrazovka</PresentationFormat>
  <Paragraphs>545</Paragraphs>
  <Slides>41</Slides>
  <Notes>32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41</vt:i4>
      </vt:variant>
    </vt:vector>
  </HeadingPairs>
  <TitlesOfParts>
    <vt:vector size="50" baseType="lpstr">
      <vt:lpstr>Arial</vt:lpstr>
      <vt:lpstr>Calibri</vt:lpstr>
      <vt:lpstr>Roboto</vt:lpstr>
      <vt:lpstr>Roboto Condensed</vt:lpstr>
      <vt:lpstr>Segoe UI</vt:lpstr>
      <vt:lpstr>Wingdings</vt:lpstr>
      <vt:lpstr>1_Úvodní list</vt:lpstr>
      <vt:lpstr>2_Úvodní list</vt:lpstr>
      <vt:lpstr>3_Úvodní list</vt:lpstr>
      <vt:lpstr>Zákon o podpoře v bydlení   Focus: Bydlení 5. června 2023   Ministerstvo pro místní rozvoj ve spolupráci s Ministerstvem práce a sociálních věcí  </vt:lpstr>
      <vt:lpstr>Harmonogram</vt:lpstr>
      <vt:lpstr>Zacílení různých nástrojů podpory bydlení:</vt:lpstr>
      <vt:lpstr>Bytová nouze a ohrožení bytovou nouzí dle krajů</vt:lpstr>
      <vt:lpstr>Bytová nouze dle ORP:</vt:lpstr>
      <vt:lpstr>Aktuální projekty OPZ+ </vt:lpstr>
      <vt:lpstr>Přibližný počet osob v domácnostech ohrožených ztrátou bydlení, v energetické chudobě nebo s nadměrnými náklady na bydlení</vt:lpstr>
      <vt:lpstr>Komu zákon pomůže</vt:lpstr>
      <vt:lpstr>Přijetí zákona pomůže</vt:lpstr>
      <vt:lpstr>Pilíře zákona o podpoře v bydlení</vt:lpstr>
      <vt:lpstr>Fungování kontaktních míst pro bydlení</vt:lpstr>
      <vt:lpstr>Prezentace aplikace PowerPoint</vt:lpstr>
      <vt:lpstr>Prezentace aplikace PowerPoint</vt:lpstr>
      <vt:lpstr>První kroky</vt:lpstr>
      <vt:lpstr>Posouzení nároku na zápis do evidence</vt:lpstr>
      <vt:lpstr>Detail: postup KMB při zápisu žadatele do evidence</vt:lpstr>
      <vt:lpstr>Zápis – další důležité informace</vt:lpstr>
      <vt:lpstr>Následná koordinace</vt:lpstr>
      <vt:lpstr>Čerpání příspěvků</vt:lpstr>
      <vt:lpstr>Co se děje dál?</vt:lpstr>
      <vt:lpstr>Prezentace aplikace PowerPoint</vt:lpstr>
      <vt:lpstr>Kontrola kvality bytů – provádí KMB</vt:lpstr>
      <vt:lpstr>Podpůrná opatření</vt:lpstr>
      <vt:lpstr>Prezentace aplikace PowerPoint</vt:lpstr>
      <vt:lpstr>Prezentace aplikace PowerPoint</vt:lpstr>
      <vt:lpstr>Prezentace aplikace PowerPoint</vt:lpstr>
      <vt:lpstr>Prezentace aplikace PowerPoint</vt:lpstr>
      <vt:lpstr>Poskytování garancí a poskytování podnájemního bydlení</vt:lpstr>
      <vt:lpstr>Asistence mimo režim zákona o sociálních službách</vt:lpstr>
      <vt:lpstr>Asistence v bydlení – činnosti asistence</vt:lpstr>
      <vt:lpstr>Distribuce nástrojů zákona</vt:lpstr>
      <vt:lpstr>Zvláště potřebné osoby</vt:lpstr>
      <vt:lpstr>Základní sazby příspěvků</vt:lpstr>
      <vt:lpstr>Bonifikace</vt:lpstr>
      <vt:lpstr>Pověření</vt:lpstr>
      <vt:lpstr>Prezentace aplikace PowerPoint</vt:lpstr>
      <vt:lpstr>Financování</vt:lpstr>
      <vt:lpstr>Celkové náklady zákona</vt:lpstr>
      <vt:lpstr>Úspory</vt:lpstr>
      <vt:lpstr>Ekonomické dopady - výstupy Cost-Benefit analýzy - nástroje zákona a náklady neřešení problému (detailně viz RIA)</vt:lpstr>
      <vt:lpstr>Kontakty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2023-05-30T07:10:47Z</dcterms:created>
  <dcterms:modified xsi:type="dcterms:W3CDTF">2023-06-05T08:00:18Z</dcterms:modified>
</cp:coreProperties>
</file>