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72" r:id="rId5"/>
    <p:sldId id="285" r:id="rId6"/>
    <p:sldId id="273" r:id="rId7"/>
    <p:sldId id="274" r:id="rId8"/>
    <p:sldId id="286" r:id="rId9"/>
    <p:sldId id="275" r:id="rId10"/>
    <p:sldId id="287" r:id="rId11"/>
    <p:sldId id="276" r:id="rId12"/>
    <p:sldId id="288" r:id="rId13"/>
    <p:sldId id="289" r:id="rId14"/>
    <p:sldId id="277" r:id="rId15"/>
    <p:sldId id="278" r:id="rId16"/>
    <p:sldId id="290" r:id="rId17"/>
    <p:sldId id="291" r:id="rId18"/>
    <p:sldId id="297" r:id="rId19"/>
    <p:sldId id="279" r:id="rId20"/>
    <p:sldId id="280" r:id="rId21"/>
    <p:sldId id="281" r:id="rId22"/>
    <p:sldId id="293" r:id="rId23"/>
    <p:sldId id="295" r:id="rId24"/>
    <p:sldId id="296" r:id="rId25"/>
    <p:sldId id="282" r:id="rId26"/>
    <p:sldId id="271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3" autoAdjust="0"/>
  </p:normalViewPr>
  <p:slideViewPr>
    <p:cSldViewPr>
      <p:cViewPr varScale="1">
        <p:scale>
          <a:sx n="102" d="100"/>
          <a:sy n="102" d="100"/>
        </p:scale>
        <p:origin x="10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6E4A8B-489E-4D99-86C3-971D2FC53B6F}" type="doc">
      <dgm:prSet loTypeId="urn:microsoft.com/office/officeart/2009/3/layout/CircleRelationship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E18609F2-E15A-443E-9EBF-CA13E02F09B9}">
      <dgm:prSet phldrT="[Text]" custT="1"/>
      <dgm:spPr>
        <a:xfrm>
          <a:off x="2117398" y="1066807"/>
          <a:ext cx="1633733" cy="1598522"/>
        </a:xfrm>
        <a:prstGeom prst="ellipse">
          <a:avLst/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endParaRPr lang="cs-CZ" sz="1600" dirty="0">
            <a:solidFill>
              <a:sysClr val="window" lastClr="FFFFFF"/>
            </a:solidFill>
            <a:latin typeface="Arial Nova" panose="020B0504020202020204" pitchFamily="34" charset="0"/>
            <a:ea typeface="+mn-ea"/>
            <a:cs typeface="+mn-cs"/>
          </a:endParaRPr>
        </a:p>
        <a:p>
          <a:pPr>
            <a:buNone/>
          </a:pPr>
          <a:endParaRPr lang="cs-CZ" sz="1600" dirty="0">
            <a:solidFill>
              <a:sysClr val="window" lastClr="FFFFFF"/>
            </a:solidFill>
            <a:latin typeface="Arial Nova" panose="020B0504020202020204" pitchFamily="34" charset="0"/>
            <a:ea typeface="+mn-ea"/>
            <a:cs typeface="+mn-cs"/>
          </a:endParaRPr>
        </a:p>
        <a:p>
          <a:pPr>
            <a:buNone/>
          </a:pPr>
          <a:r>
            <a:rPr lang="cs-CZ" sz="16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Kraje</a:t>
          </a:r>
        </a:p>
        <a:p>
          <a:pPr>
            <a:buNone/>
          </a:pPr>
          <a:r>
            <a:rPr lang="cs-CZ" sz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financování sociálních služeb </a:t>
          </a:r>
        </a:p>
        <a:p>
          <a:pPr>
            <a:buNone/>
          </a:pPr>
          <a:endParaRPr lang="cs-CZ" sz="2700" dirty="0">
            <a:solidFill>
              <a:sysClr val="window" lastClr="FFFFFF"/>
            </a:solidFill>
            <a:latin typeface="Arial Nova" panose="020B0504020202020204" pitchFamily="34" charset="0"/>
            <a:ea typeface="+mn-ea"/>
            <a:cs typeface="+mn-cs"/>
          </a:endParaRPr>
        </a:p>
      </dgm:t>
    </dgm:pt>
    <dgm:pt modelId="{ABB2EDB8-F04E-4A12-AFC4-02964169319B}" type="parTrans" cxnId="{467CF4C3-3563-4BDE-BD6D-380ED05419FA}">
      <dgm:prSet/>
      <dgm:spPr/>
      <dgm:t>
        <a:bodyPr/>
        <a:lstStyle/>
        <a:p>
          <a:endParaRPr lang="cs-CZ">
            <a:latin typeface="Arial Nova" panose="020B0504020202020204" pitchFamily="34" charset="0"/>
          </a:endParaRPr>
        </a:p>
      </dgm:t>
    </dgm:pt>
    <dgm:pt modelId="{CA551DD6-20D2-44A2-B8B3-C408CF2296F5}" type="sibTrans" cxnId="{467CF4C3-3563-4BDE-BD6D-380ED05419FA}">
      <dgm:prSet/>
      <dgm:spPr/>
      <dgm:t>
        <a:bodyPr/>
        <a:lstStyle/>
        <a:p>
          <a:endParaRPr lang="cs-CZ">
            <a:latin typeface="Arial Nova" panose="020B0504020202020204" pitchFamily="34" charset="0"/>
          </a:endParaRPr>
        </a:p>
      </dgm:t>
    </dgm:pt>
    <dgm:pt modelId="{D64FF474-CD3C-4D90-B7A4-575CFB5A3C77}">
      <dgm:prSet phldrT="[Text]" custT="1"/>
      <dgm:spPr>
        <a:xfrm>
          <a:off x="204653" y="380627"/>
          <a:ext cx="1988088" cy="1933630"/>
        </a:xfrm>
        <a:prstGeom prst="ellipse">
          <a:avLst/>
        </a:prstGeom>
        <a:gradFill rotWithShape="0">
          <a:gsLst>
            <a:gs pos="0">
              <a:srgbClr val="ED7D31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cs-CZ" sz="16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Obce</a:t>
          </a:r>
          <a:r>
            <a:rPr lang="cs-CZ" sz="15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 </a:t>
          </a:r>
        </a:p>
        <a:p>
          <a:pPr>
            <a:buNone/>
          </a:pPr>
          <a:r>
            <a:rPr lang="cs-CZ" sz="15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 </a:t>
          </a:r>
          <a:r>
            <a:rPr lang="cs-CZ" sz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sociální práce </a:t>
          </a:r>
        </a:p>
        <a:p>
          <a:pPr>
            <a:buNone/>
          </a:pPr>
          <a:r>
            <a:rPr lang="cs-CZ" sz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bydlení</a:t>
          </a:r>
        </a:p>
      </dgm:t>
    </dgm:pt>
    <dgm:pt modelId="{A03C1775-6C0D-4818-A63E-E533F86C013D}" type="parTrans" cxnId="{DEE6874A-7A84-4792-8B57-70D2215313E3}">
      <dgm:prSet/>
      <dgm:spPr/>
      <dgm:t>
        <a:bodyPr/>
        <a:lstStyle/>
        <a:p>
          <a:endParaRPr lang="cs-CZ">
            <a:latin typeface="Arial Nova" panose="020B0504020202020204" pitchFamily="34" charset="0"/>
          </a:endParaRPr>
        </a:p>
      </dgm:t>
    </dgm:pt>
    <dgm:pt modelId="{701CCAD4-C087-4EC0-B162-6D045DC7E4E7}" type="sibTrans" cxnId="{DEE6874A-7A84-4792-8B57-70D2215313E3}">
      <dgm:prSet/>
      <dgm:spPr/>
      <dgm:t>
        <a:bodyPr/>
        <a:lstStyle/>
        <a:p>
          <a:endParaRPr lang="cs-CZ">
            <a:latin typeface="Arial Nova" panose="020B0504020202020204" pitchFamily="34" charset="0"/>
          </a:endParaRPr>
        </a:p>
      </dgm:t>
    </dgm:pt>
    <dgm:pt modelId="{6DF8536E-9033-4898-B4FA-6FCFEBB7D849}">
      <dgm:prSet phldrT="[Text]" custT="1"/>
      <dgm:spPr>
        <a:xfrm>
          <a:off x="3906245" y="104390"/>
          <a:ext cx="1251671" cy="1247764"/>
        </a:xfrm>
        <a:prstGeom prst="ellipse">
          <a:avLst/>
        </a:prstGeom>
        <a:gradFill rotWithShape="0">
          <a:gsLst>
            <a:gs pos="0">
              <a:srgbClr val="ED7D31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cs-CZ" sz="16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Stát</a:t>
          </a:r>
        </a:p>
        <a:p>
          <a:pPr>
            <a:buNone/>
          </a:pPr>
          <a:r>
            <a:rPr lang="cs-CZ" sz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právní prostředí</a:t>
          </a:r>
        </a:p>
        <a:p>
          <a:pPr>
            <a:buNone/>
          </a:pPr>
          <a:r>
            <a:rPr lang="cs-CZ" sz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sociální dávky</a:t>
          </a:r>
        </a:p>
      </dgm:t>
    </dgm:pt>
    <dgm:pt modelId="{A76845D5-2FA3-435E-950C-4547B26EB48D}" type="parTrans" cxnId="{DF010798-F35E-4286-A01E-D2BB8FCDC825}">
      <dgm:prSet/>
      <dgm:spPr/>
      <dgm:t>
        <a:bodyPr/>
        <a:lstStyle/>
        <a:p>
          <a:endParaRPr lang="cs-CZ">
            <a:latin typeface="Arial Nova" panose="020B0504020202020204" pitchFamily="34" charset="0"/>
          </a:endParaRPr>
        </a:p>
      </dgm:t>
    </dgm:pt>
    <dgm:pt modelId="{3CC4A941-F676-4285-98A1-5D04EB56876A}" type="sibTrans" cxnId="{DF010798-F35E-4286-A01E-D2BB8FCDC825}">
      <dgm:prSet/>
      <dgm:spPr/>
      <dgm:t>
        <a:bodyPr/>
        <a:lstStyle/>
        <a:p>
          <a:endParaRPr lang="cs-CZ">
            <a:latin typeface="Arial Nova" panose="020B0504020202020204" pitchFamily="34" charset="0"/>
          </a:endParaRPr>
        </a:p>
      </dgm:t>
    </dgm:pt>
    <dgm:pt modelId="{3A2FD961-9775-471B-942A-DEDB1970DC66}" type="pres">
      <dgm:prSet presAssocID="{586E4A8B-489E-4D99-86C3-971D2FC53B6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49CF62DF-2C84-4CB5-AD2C-1F80ECBDA984}" type="pres">
      <dgm:prSet presAssocID="{E18609F2-E15A-443E-9EBF-CA13E02F09B9}" presName="Parent" presStyleLbl="node0" presStyleIdx="0" presStyleCnt="1" custScaleX="59634" custScaleY="58350" custLinFactNeighborX="10083" custLinFactNeighborY="13560">
        <dgm:presLayoutVars>
          <dgm:chMax val="5"/>
          <dgm:chPref val="5"/>
        </dgm:presLayoutVars>
      </dgm:prSet>
      <dgm:spPr/>
      <dgm:t>
        <a:bodyPr/>
        <a:lstStyle/>
        <a:p>
          <a:endParaRPr lang="cs-CZ"/>
        </a:p>
      </dgm:t>
    </dgm:pt>
    <dgm:pt modelId="{C610A6ED-158A-4E07-B480-C6F5C172A7CC}" type="pres">
      <dgm:prSet presAssocID="{E18609F2-E15A-443E-9EBF-CA13E02F09B9}" presName="Accent1" presStyleLbl="node1" presStyleIdx="0" presStyleCnt="13"/>
      <dgm:spPr>
        <a:xfrm>
          <a:off x="2851388" y="0"/>
          <a:ext cx="304683" cy="304678"/>
        </a:xfrm>
        <a:prstGeom prst="ellipse">
          <a:avLst/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C2C1BFDA-B68B-49C6-8112-6ECF0EA4E76D}" type="pres">
      <dgm:prSet presAssocID="{E18609F2-E15A-443E-9EBF-CA13E02F09B9}" presName="Accent2" presStyleLbl="node1" presStyleIdx="1" presStyleCnt="13"/>
      <dgm:spPr>
        <a:xfrm>
          <a:off x="2129930" y="2660812"/>
          <a:ext cx="220615" cy="220827"/>
        </a:xfrm>
        <a:prstGeom prst="ellipse">
          <a:avLst/>
        </a:prstGeom>
        <a:gradFill rotWithShape="0">
          <a:gsLst>
            <a:gs pos="0">
              <a:srgbClr val="ED7D31">
                <a:hueOff val="-121280"/>
                <a:satOff val="-6994"/>
                <a:lumOff val="719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21280"/>
                <a:satOff val="-6994"/>
                <a:lumOff val="719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21280"/>
                <a:satOff val="-6994"/>
                <a:lumOff val="719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7BA49D13-2137-4A65-97FF-9990C941F6BF}" type="pres">
      <dgm:prSet presAssocID="{E18609F2-E15A-443E-9EBF-CA13E02F09B9}" presName="Accent3" presStyleLbl="node1" presStyleIdx="2" presStyleCnt="13" custLinFactNeighborX="-77715" custLinFactNeighborY="-12940"/>
      <dgm:spPr>
        <a:xfrm>
          <a:off x="4032669" y="1208059"/>
          <a:ext cx="220615" cy="220827"/>
        </a:xfrm>
        <a:prstGeom prst="ellipse">
          <a:avLst/>
        </a:prstGeom>
        <a:gradFill rotWithShape="0">
          <a:gsLst>
            <a:gs pos="0">
              <a:srgbClr val="ED7D31">
                <a:hueOff val="-242561"/>
                <a:satOff val="-13988"/>
                <a:lumOff val="1438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242561"/>
                <a:satOff val="-13988"/>
                <a:lumOff val="1438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242561"/>
                <a:satOff val="-13988"/>
                <a:lumOff val="1438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28A82943-98BA-45D5-8BBF-1957B1B67701}" type="pres">
      <dgm:prSet presAssocID="{E18609F2-E15A-443E-9EBF-CA13E02F09B9}" presName="Accent4" presStyleLbl="node1" presStyleIdx="3" presStyleCnt="13"/>
      <dgm:spPr>
        <a:xfrm>
          <a:off x="3148428" y="2895721"/>
          <a:ext cx="304683" cy="304678"/>
        </a:xfrm>
        <a:prstGeom prst="ellipse">
          <a:avLst/>
        </a:prstGeom>
        <a:gradFill rotWithShape="0">
          <a:gsLst>
            <a:gs pos="0">
              <a:srgbClr val="ED7D31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E0BD7E29-D2EC-420D-8504-C2AD32EC2742}" type="pres">
      <dgm:prSet presAssocID="{E18609F2-E15A-443E-9EBF-CA13E02F09B9}" presName="Accent5" presStyleLbl="node1" presStyleIdx="4" presStyleCnt="13"/>
      <dgm:spPr>
        <a:xfrm>
          <a:off x="2192599" y="433014"/>
          <a:ext cx="220615" cy="220827"/>
        </a:xfrm>
        <a:prstGeom prst="ellipse">
          <a:avLst/>
        </a:prstGeom>
        <a:gradFill rotWithShape="0">
          <a:gsLst>
            <a:gs pos="0">
              <a:srgbClr val="ED7D31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4D344468-DDE4-47DE-BE53-B1B25CB2A6AE}" type="pres">
      <dgm:prSet presAssocID="{E18609F2-E15A-443E-9EBF-CA13E02F09B9}" presName="Accent6" presStyleLbl="node1" presStyleIdx="5" presStyleCnt="13"/>
      <dgm:spPr>
        <a:xfrm>
          <a:off x="1497127" y="1696212"/>
          <a:ext cx="220615" cy="220827"/>
        </a:xfrm>
        <a:prstGeom prst="ellipse">
          <a:avLst/>
        </a:prstGeom>
        <a:gradFill rotWithShape="0">
          <a:gsLst>
            <a:gs pos="0">
              <a:srgbClr val="ED7D31">
                <a:hueOff val="-606401"/>
                <a:satOff val="-34970"/>
                <a:lumOff val="3595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606401"/>
                <a:satOff val="-34970"/>
                <a:lumOff val="3595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606401"/>
                <a:satOff val="-34970"/>
                <a:lumOff val="3595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06F64E87-E4B1-4621-95FA-DFB8F4601738}" type="pres">
      <dgm:prSet presAssocID="{D64FF474-CD3C-4D90-B7A4-575CFB5A3C77}" presName="Child1" presStyleLbl="node1" presStyleIdx="6" presStyleCnt="13" custScaleX="178500" custScaleY="173666" custLinFactNeighborX="18814" custLinFactNeighborY="15399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4ADE97A-955F-4790-BCEF-1372AEB288C7}" type="pres">
      <dgm:prSet presAssocID="{D64FF474-CD3C-4D90-B7A4-575CFB5A3C77}" presName="Accent7" presStyleCnt="0"/>
      <dgm:spPr/>
    </dgm:pt>
    <dgm:pt modelId="{DFE2FB9A-331E-482B-AEE3-1E2193C08150}" type="pres">
      <dgm:prSet presAssocID="{D64FF474-CD3C-4D90-B7A4-575CFB5A3C77}" presName="AccentHold1" presStyleLbl="node1" presStyleIdx="7" presStyleCnt="13"/>
      <dgm:spPr>
        <a:xfrm>
          <a:off x="2543138" y="442615"/>
          <a:ext cx="304683" cy="304678"/>
        </a:xfrm>
        <a:prstGeom prst="ellipse">
          <a:avLst/>
        </a:prstGeom>
        <a:gradFill rotWithShape="0">
          <a:gsLst>
            <a:gs pos="0">
              <a:srgbClr val="ED7D31">
                <a:hueOff val="-848962"/>
                <a:satOff val="-48958"/>
                <a:lumOff val="5033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848962"/>
                <a:satOff val="-48958"/>
                <a:lumOff val="5033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848962"/>
                <a:satOff val="-48958"/>
                <a:lumOff val="5033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D1294811-F546-45D7-9E80-F69B7E037943}" type="pres">
      <dgm:prSet presAssocID="{D64FF474-CD3C-4D90-B7A4-575CFB5A3C77}" presName="Accent8" presStyleCnt="0"/>
      <dgm:spPr/>
    </dgm:pt>
    <dgm:pt modelId="{19E5274F-544A-4724-80D4-AC4F7A35C11A}" type="pres">
      <dgm:prSet presAssocID="{D64FF474-CD3C-4D90-B7A4-575CFB5A3C77}" presName="AccentHold2" presStyleLbl="node1" presStyleIdx="8" presStyleCnt="13"/>
      <dgm:spPr>
        <a:xfrm>
          <a:off x="536712" y="2059137"/>
          <a:ext cx="550773" cy="550788"/>
        </a:xfrm>
        <a:prstGeom prst="ellipse">
          <a:avLst/>
        </a:prstGeom>
        <a:gradFill rotWithShape="0">
          <a:gsLst>
            <a:gs pos="0">
              <a:srgbClr val="ED7D31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1EFE4DB6-E7F6-4775-AFE3-BD92D03D99DE}" type="pres">
      <dgm:prSet presAssocID="{6DF8536E-9033-4898-B4FA-6FCFEBB7D849}" presName="Child2" presStyleLbl="node1" presStyleIdx="9" presStyleCnt="13" custScaleX="112381" custScaleY="112066" custLinFactNeighborX="-29932" custLinFactNeighborY="684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2AC1432-56CD-4CA9-AE41-307E7CDDE25B}" type="pres">
      <dgm:prSet presAssocID="{6DF8536E-9033-4898-B4FA-6FCFEBB7D849}" presName="Accent9" presStyleCnt="0"/>
      <dgm:spPr/>
    </dgm:pt>
    <dgm:pt modelId="{3D708705-49ED-42E3-91C6-769CB56E01D2}" type="pres">
      <dgm:prSet presAssocID="{6DF8536E-9033-4898-B4FA-6FCFEBB7D849}" presName="AccentHold1" presStyleLbl="node1" presStyleIdx="10" presStyleCnt="13" custLinFactX="-100000" custLinFactNeighborX="-131339" custLinFactNeighborY="-15631"/>
      <dgm:spPr>
        <a:xfrm>
          <a:off x="3106951" y="816483"/>
          <a:ext cx="304683" cy="304678"/>
        </a:xfrm>
        <a:prstGeom prst="ellipse">
          <a:avLst/>
        </a:prstGeom>
        <a:gradFill rotWithShape="0">
          <a:gsLst>
            <a:gs pos="0">
              <a:srgbClr val="ED7D31">
                <a:hueOff val="-1212803"/>
                <a:satOff val="-69940"/>
                <a:lumOff val="719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212803"/>
                <a:satOff val="-69940"/>
                <a:lumOff val="719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212803"/>
                <a:satOff val="-69940"/>
                <a:lumOff val="719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7C66B9AD-0978-4AEC-976E-7498E19BA538}" type="pres">
      <dgm:prSet presAssocID="{6DF8536E-9033-4898-B4FA-6FCFEBB7D849}" presName="Accent10" presStyleCnt="0"/>
      <dgm:spPr/>
    </dgm:pt>
    <dgm:pt modelId="{0F40A02A-75A3-4E37-AE27-A78D17D4BEBA}" type="pres">
      <dgm:prSet presAssocID="{6DF8536E-9033-4898-B4FA-6FCFEBB7D849}" presName="AccentHold2" presStyleLbl="node1" presStyleIdx="11" presStyleCnt="13"/>
      <dgm:spPr>
        <a:xfrm>
          <a:off x="327306" y="2714579"/>
          <a:ext cx="220615" cy="220827"/>
        </a:xfrm>
        <a:prstGeom prst="ellipse">
          <a:avLst/>
        </a:prstGeom>
        <a:gradFill rotWithShape="0">
          <a:gsLst>
            <a:gs pos="0">
              <a:srgbClr val="ED7D31">
                <a:hueOff val="-1334083"/>
                <a:satOff val="-76934"/>
                <a:lumOff val="7909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334083"/>
                <a:satOff val="-76934"/>
                <a:lumOff val="7909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334083"/>
                <a:satOff val="-76934"/>
                <a:lumOff val="7909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C36BCBEB-9A78-4BCB-B45B-CD82E51E4676}" type="pres">
      <dgm:prSet presAssocID="{6DF8536E-9033-4898-B4FA-6FCFEBB7D849}" presName="Accent11" presStyleCnt="0"/>
      <dgm:spPr/>
    </dgm:pt>
    <dgm:pt modelId="{7083AC53-7199-4C06-B9E5-EAF1AE4AE925}" type="pres">
      <dgm:prSet presAssocID="{6DF8536E-9033-4898-B4FA-6FCFEBB7D849}" presName="AccentHold3" presStyleLbl="node1" presStyleIdx="12" presStyleCnt="13"/>
      <dgm:spPr>
        <a:xfrm>
          <a:off x="2527343" y="2400300"/>
          <a:ext cx="220615" cy="220827"/>
        </a:xfrm>
        <a:prstGeom prst="ellipse">
          <a:avLst/>
        </a:prstGeom>
        <a:gradFill rotWithShape="0">
          <a:gsLst>
            <a:gs pos="0">
              <a:srgbClr val="ED7D31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</dgm:ptLst>
  <dgm:cxnLst>
    <dgm:cxn modelId="{F739383D-9D01-4324-B791-D761332428CA}" type="presOf" srcId="{6DF8536E-9033-4898-B4FA-6FCFEBB7D849}" destId="{1EFE4DB6-E7F6-4775-AFE3-BD92D03D99DE}" srcOrd="0" destOrd="0" presId="urn:microsoft.com/office/officeart/2009/3/layout/CircleRelationship"/>
    <dgm:cxn modelId="{DEE6874A-7A84-4792-8B57-70D2215313E3}" srcId="{E18609F2-E15A-443E-9EBF-CA13E02F09B9}" destId="{D64FF474-CD3C-4D90-B7A4-575CFB5A3C77}" srcOrd="0" destOrd="0" parTransId="{A03C1775-6C0D-4818-A63E-E533F86C013D}" sibTransId="{701CCAD4-C087-4EC0-B162-6D045DC7E4E7}"/>
    <dgm:cxn modelId="{7BE0FBC8-387F-4D3C-9904-C6FC84993A21}" type="presOf" srcId="{586E4A8B-489E-4D99-86C3-971D2FC53B6F}" destId="{3A2FD961-9775-471B-942A-DEDB1970DC66}" srcOrd="0" destOrd="0" presId="urn:microsoft.com/office/officeart/2009/3/layout/CircleRelationship"/>
    <dgm:cxn modelId="{99621EF5-4654-46B5-BFDD-FFA79A4D8541}" type="presOf" srcId="{D64FF474-CD3C-4D90-B7A4-575CFB5A3C77}" destId="{06F64E87-E4B1-4621-95FA-DFB8F4601738}" srcOrd="0" destOrd="0" presId="urn:microsoft.com/office/officeart/2009/3/layout/CircleRelationship"/>
    <dgm:cxn modelId="{DF010798-F35E-4286-A01E-D2BB8FCDC825}" srcId="{E18609F2-E15A-443E-9EBF-CA13E02F09B9}" destId="{6DF8536E-9033-4898-B4FA-6FCFEBB7D849}" srcOrd="1" destOrd="0" parTransId="{A76845D5-2FA3-435E-950C-4547B26EB48D}" sibTransId="{3CC4A941-F676-4285-98A1-5D04EB56876A}"/>
    <dgm:cxn modelId="{467CF4C3-3563-4BDE-BD6D-380ED05419FA}" srcId="{586E4A8B-489E-4D99-86C3-971D2FC53B6F}" destId="{E18609F2-E15A-443E-9EBF-CA13E02F09B9}" srcOrd="0" destOrd="0" parTransId="{ABB2EDB8-F04E-4A12-AFC4-02964169319B}" sibTransId="{CA551DD6-20D2-44A2-B8B3-C408CF2296F5}"/>
    <dgm:cxn modelId="{355589B0-E7B5-4E66-88F6-A7D70EE1F337}" type="presOf" srcId="{E18609F2-E15A-443E-9EBF-CA13E02F09B9}" destId="{49CF62DF-2C84-4CB5-AD2C-1F80ECBDA984}" srcOrd="0" destOrd="0" presId="urn:microsoft.com/office/officeart/2009/3/layout/CircleRelationship"/>
    <dgm:cxn modelId="{4B93D12C-208B-41DB-BD79-D7B54703639E}" type="presParOf" srcId="{3A2FD961-9775-471B-942A-DEDB1970DC66}" destId="{49CF62DF-2C84-4CB5-AD2C-1F80ECBDA984}" srcOrd="0" destOrd="0" presId="urn:microsoft.com/office/officeart/2009/3/layout/CircleRelationship"/>
    <dgm:cxn modelId="{DB4A61DF-330F-4944-A348-DF36F00855EE}" type="presParOf" srcId="{3A2FD961-9775-471B-942A-DEDB1970DC66}" destId="{C610A6ED-158A-4E07-B480-C6F5C172A7CC}" srcOrd="1" destOrd="0" presId="urn:microsoft.com/office/officeart/2009/3/layout/CircleRelationship"/>
    <dgm:cxn modelId="{5BE6AEE5-594B-4494-B25E-3E91454FF0A4}" type="presParOf" srcId="{3A2FD961-9775-471B-942A-DEDB1970DC66}" destId="{C2C1BFDA-B68B-49C6-8112-6ECF0EA4E76D}" srcOrd="2" destOrd="0" presId="urn:microsoft.com/office/officeart/2009/3/layout/CircleRelationship"/>
    <dgm:cxn modelId="{9719622D-1F73-485A-8AE0-B7C8C704F486}" type="presParOf" srcId="{3A2FD961-9775-471B-942A-DEDB1970DC66}" destId="{7BA49D13-2137-4A65-97FF-9990C941F6BF}" srcOrd="3" destOrd="0" presId="urn:microsoft.com/office/officeart/2009/3/layout/CircleRelationship"/>
    <dgm:cxn modelId="{069391AA-E17B-40B6-8E6D-726235188BEF}" type="presParOf" srcId="{3A2FD961-9775-471B-942A-DEDB1970DC66}" destId="{28A82943-98BA-45D5-8BBF-1957B1B67701}" srcOrd="4" destOrd="0" presId="urn:microsoft.com/office/officeart/2009/3/layout/CircleRelationship"/>
    <dgm:cxn modelId="{EC08B291-CABA-4A17-B852-58DCDAAA90DE}" type="presParOf" srcId="{3A2FD961-9775-471B-942A-DEDB1970DC66}" destId="{E0BD7E29-D2EC-420D-8504-C2AD32EC2742}" srcOrd="5" destOrd="0" presId="urn:microsoft.com/office/officeart/2009/3/layout/CircleRelationship"/>
    <dgm:cxn modelId="{F184F37D-54D1-4201-967E-C7EB14F92E5D}" type="presParOf" srcId="{3A2FD961-9775-471B-942A-DEDB1970DC66}" destId="{4D344468-DDE4-47DE-BE53-B1B25CB2A6AE}" srcOrd="6" destOrd="0" presId="urn:microsoft.com/office/officeart/2009/3/layout/CircleRelationship"/>
    <dgm:cxn modelId="{CFACF552-0ABD-4F01-8C17-21A818380393}" type="presParOf" srcId="{3A2FD961-9775-471B-942A-DEDB1970DC66}" destId="{06F64E87-E4B1-4621-95FA-DFB8F4601738}" srcOrd="7" destOrd="0" presId="urn:microsoft.com/office/officeart/2009/3/layout/CircleRelationship"/>
    <dgm:cxn modelId="{58DDDFB0-3E74-4FFA-B316-483D879B1228}" type="presParOf" srcId="{3A2FD961-9775-471B-942A-DEDB1970DC66}" destId="{74ADE97A-955F-4790-BCEF-1372AEB288C7}" srcOrd="8" destOrd="0" presId="urn:microsoft.com/office/officeart/2009/3/layout/CircleRelationship"/>
    <dgm:cxn modelId="{B01E58FA-D5AC-47AF-8C21-E86D3D61ECDA}" type="presParOf" srcId="{74ADE97A-955F-4790-BCEF-1372AEB288C7}" destId="{DFE2FB9A-331E-482B-AEE3-1E2193C08150}" srcOrd="0" destOrd="0" presId="urn:microsoft.com/office/officeart/2009/3/layout/CircleRelationship"/>
    <dgm:cxn modelId="{65155049-4661-4F46-B483-4F4FCBAEC984}" type="presParOf" srcId="{3A2FD961-9775-471B-942A-DEDB1970DC66}" destId="{D1294811-F546-45D7-9E80-F69B7E037943}" srcOrd="9" destOrd="0" presId="urn:microsoft.com/office/officeart/2009/3/layout/CircleRelationship"/>
    <dgm:cxn modelId="{B528433A-8C94-40B6-AC78-FF3B33000D6A}" type="presParOf" srcId="{D1294811-F546-45D7-9E80-F69B7E037943}" destId="{19E5274F-544A-4724-80D4-AC4F7A35C11A}" srcOrd="0" destOrd="0" presId="urn:microsoft.com/office/officeart/2009/3/layout/CircleRelationship"/>
    <dgm:cxn modelId="{95724FB5-D3E7-4C27-BAF6-D8F2D568B371}" type="presParOf" srcId="{3A2FD961-9775-471B-942A-DEDB1970DC66}" destId="{1EFE4DB6-E7F6-4775-AFE3-BD92D03D99DE}" srcOrd="10" destOrd="0" presId="urn:microsoft.com/office/officeart/2009/3/layout/CircleRelationship"/>
    <dgm:cxn modelId="{1AC6BC5A-8278-4F4D-82E0-61018386C42D}" type="presParOf" srcId="{3A2FD961-9775-471B-942A-DEDB1970DC66}" destId="{E2AC1432-56CD-4CA9-AE41-307E7CDDE25B}" srcOrd="11" destOrd="0" presId="urn:microsoft.com/office/officeart/2009/3/layout/CircleRelationship"/>
    <dgm:cxn modelId="{FA1BDDF4-BAC1-4D93-B9FC-C925D0BB324B}" type="presParOf" srcId="{E2AC1432-56CD-4CA9-AE41-307E7CDDE25B}" destId="{3D708705-49ED-42E3-91C6-769CB56E01D2}" srcOrd="0" destOrd="0" presId="urn:microsoft.com/office/officeart/2009/3/layout/CircleRelationship"/>
    <dgm:cxn modelId="{889254B2-C43D-4513-BE57-C9F6428A8C1A}" type="presParOf" srcId="{3A2FD961-9775-471B-942A-DEDB1970DC66}" destId="{7C66B9AD-0978-4AEC-976E-7498E19BA538}" srcOrd="12" destOrd="0" presId="urn:microsoft.com/office/officeart/2009/3/layout/CircleRelationship"/>
    <dgm:cxn modelId="{EA31E595-7316-4098-BD50-8C004662F801}" type="presParOf" srcId="{7C66B9AD-0978-4AEC-976E-7498E19BA538}" destId="{0F40A02A-75A3-4E37-AE27-A78D17D4BEBA}" srcOrd="0" destOrd="0" presId="urn:microsoft.com/office/officeart/2009/3/layout/CircleRelationship"/>
    <dgm:cxn modelId="{8E8EA086-9EAB-4F14-89DE-A1C2D02D847C}" type="presParOf" srcId="{3A2FD961-9775-471B-942A-DEDB1970DC66}" destId="{C36BCBEB-9A78-4BCB-B45B-CD82E51E4676}" srcOrd="13" destOrd="0" presId="urn:microsoft.com/office/officeart/2009/3/layout/CircleRelationship"/>
    <dgm:cxn modelId="{C5AA951B-0909-4783-B3B3-AEA04732E55B}" type="presParOf" srcId="{C36BCBEB-9A78-4BCB-B45B-CD82E51E4676}" destId="{7083AC53-7199-4C06-B9E5-EAF1AE4AE925}" srcOrd="0" destOrd="0" presId="urn:microsoft.com/office/officeart/2009/3/layout/CircleRelationship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F62DF-2C84-4CB5-AD2C-1F80ECBDA984}">
      <dsp:nvSpPr>
        <dsp:cNvPr id="0" name=""/>
        <dsp:cNvSpPr/>
      </dsp:nvSpPr>
      <dsp:spPr>
        <a:xfrm>
          <a:off x="2390041" y="1388772"/>
          <a:ext cx="2031876" cy="1988085"/>
        </a:xfrm>
        <a:prstGeom prst="ellipse">
          <a:avLst/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>
            <a:solidFill>
              <a:sysClr val="window" lastClr="FFFFFF"/>
            </a:solidFill>
            <a:latin typeface="Arial Nova" panose="020B0504020202020204" pitchFamily="34" charset="0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>
            <a:solidFill>
              <a:sysClr val="window" lastClr="FFFFFF"/>
            </a:solidFill>
            <a:latin typeface="Arial Nova" panose="020B0504020202020204" pitchFamily="34" charset="0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Kraje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financování sociálních služeb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 dirty="0">
            <a:solidFill>
              <a:sysClr val="window" lastClr="FFFFFF"/>
            </a:solidFill>
            <a:latin typeface="Arial Nova" panose="020B0504020202020204" pitchFamily="34" charset="0"/>
            <a:ea typeface="+mn-ea"/>
            <a:cs typeface="+mn-cs"/>
          </a:endParaRPr>
        </a:p>
      </dsp:txBody>
      <dsp:txXfrm>
        <a:off x="2687602" y="1679920"/>
        <a:ext cx="1436754" cy="1405789"/>
      </dsp:txXfrm>
    </dsp:sp>
    <dsp:sp modelId="{C610A6ED-158A-4E07-B480-C6F5C172A7CC}">
      <dsp:nvSpPr>
        <dsp:cNvPr id="0" name=""/>
        <dsp:cNvSpPr/>
      </dsp:nvSpPr>
      <dsp:spPr>
        <a:xfrm>
          <a:off x="3302905" y="61983"/>
          <a:ext cx="378934" cy="378928"/>
        </a:xfrm>
        <a:prstGeom prst="ellipse">
          <a:avLst/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2C1BFDA-B68B-49C6-8112-6ECF0EA4E76D}">
      <dsp:nvSpPr>
        <dsp:cNvPr id="0" name=""/>
        <dsp:cNvSpPr/>
      </dsp:nvSpPr>
      <dsp:spPr>
        <a:xfrm>
          <a:off x="2405628" y="3371239"/>
          <a:ext cx="274379" cy="274643"/>
        </a:xfrm>
        <a:prstGeom prst="ellipse">
          <a:avLst/>
        </a:prstGeom>
        <a:gradFill rotWithShape="0">
          <a:gsLst>
            <a:gs pos="0">
              <a:srgbClr val="ED7D31">
                <a:hueOff val="-121280"/>
                <a:satOff val="-6994"/>
                <a:lumOff val="719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21280"/>
                <a:satOff val="-6994"/>
                <a:lumOff val="719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21280"/>
                <a:satOff val="-6994"/>
                <a:lumOff val="719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A49D13-2137-4A65-97FF-9990C941F6BF}">
      <dsp:nvSpPr>
        <dsp:cNvPr id="0" name=""/>
        <dsp:cNvSpPr/>
      </dsp:nvSpPr>
      <dsp:spPr>
        <a:xfrm>
          <a:off x="4772066" y="1564448"/>
          <a:ext cx="274379" cy="274643"/>
        </a:xfrm>
        <a:prstGeom prst="ellipse">
          <a:avLst/>
        </a:prstGeom>
        <a:gradFill rotWithShape="0">
          <a:gsLst>
            <a:gs pos="0">
              <a:srgbClr val="ED7D31">
                <a:hueOff val="-242561"/>
                <a:satOff val="-13988"/>
                <a:lumOff val="1438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242561"/>
                <a:satOff val="-13988"/>
                <a:lumOff val="1438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242561"/>
                <a:satOff val="-13988"/>
                <a:lumOff val="1438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8A82943-98BA-45D5-8BBF-1957B1B67701}">
      <dsp:nvSpPr>
        <dsp:cNvPr id="0" name=""/>
        <dsp:cNvSpPr/>
      </dsp:nvSpPr>
      <dsp:spPr>
        <a:xfrm>
          <a:off x="3672335" y="3663396"/>
          <a:ext cx="378934" cy="378928"/>
        </a:xfrm>
        <a:prstGeom prst="ellipse">
          <a:avLst/>
        </a:prstGeom>
        <a:gradFill rotWithShape="0">
          <a:gsLst>
            <a:gs pos="0">
              <a:srgbClr val="ED7D31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BD7E29-D2EC-420D-8504-C2AD32EC2742}">
      <dsp:nvSpPr>
        <dsp:cNvPr id="0" name=""/>
        <dsp:cNvSpPr/>
      </dsp:nvSpPr>
      <dsp:spPr>
        <a:xfrm>
          <a:off x="2483569" y="600523"/>
          <a:ext cx="274379" cy="274643"/>
        </a:xfrm>
        <a:prstGeom prst="ellipse">
          <a:avLst/>
        </a:prstGeom>
        <a:gradFill rotWithShape="0">
          <a:gsLst>
            <a:gs pos="0">
              <a:srgbClr val="ED7D31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344468-DDE4-47DE-BE53-B1B25CB2A6AE}">
      <dsp:nvSpPr>
        <dsp:cNvPr id="0" name=""/>
        <dsp:cNvSpPr/>
      </dsp:nvSpPr>
      <dsp:spPr>
        <a:xfrm>
          <a:off x="1618609" y="2171564"/>
          <a:ext cx="274379" cy="274643"/>
        </a:xfrm>
        <a:prstGeom prst="ellipse">
          <a:avLst/>
        </a:prstGeom>
        <a:gradFill rotWithShape="0">
          <a:gsLst>
            <a:gs pos="0">
              <a:srgbClr val="ED7D31">
                <a:hueOff val="-606401"/>
                <a:satOff val="-34970"/>
                <a:lumOff val="3595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606401"/>
                <a:satOff val="-34970"/>
                <a:lumOff val="3595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606401"/>
                <a:satOff val="-34970"/>
                <a:lumOff val="3595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F64E87-E4B1-4621-95FA-DFB8F4601738}">
      <dsp:nvSpPr>
        <dsp:cNvPr id="0" name=""/>
        <dsp:cNvSpPr/>
      </dsp:nvSpPr>
      <dsp:spPr>
        <a:xfrm>
          <a:off x="11158" y="535369"/>
          <a:ext cx="2472588" cy="2404858"/>
        </a:xfrm>
        <a:prstGeom prst="ellipse">
          <a:avLst/>
        </a:prstGeom>
        <a:gradFill rotWithShape="0">
          <a:gsLst>
            <a:gs pos="0">
              <a:srgbClr val="ED7D31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Obce</a:t>
          </a:r>
          <a:r>
            <a:rPr lang="cs-CZ" sz="15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 </a:t>
          </a:r>
          <a:r>
            <a:rPr lang="cs-CZ" sz="12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sociální práce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bydlení</a:t>
          </a:r>
        </a:p>
      </dsp:txBody>
      <dsp:txXfrm>
        <a:off x="373260" y="887552"/>
        <a:ext cx="1748384" cy="1700492"/>
      </dsp:txXfrm>
    </dsp:sp>
    <dsp:sp modelId="{DFE2FB9A-331E-482B-AEE3-1E2193C08150}">
      <dsp:nvSpPr>
        <dsp:cNvPr id="0" name=""/>
        <dsp:cNvSpPr/>
      </dsp:nvSpPr>
      <dsp:spPr>
        <a:xfrm>
          <a:off x="2919535" y="612464"/>
          <a:ext cx="378934" cy="378928"/>
        </a:xfrm>
        <a:prstGeom prst="ellipse">
          <a:avLst/>
        </a:prstGeom>
        <a:gradFill rotWithShape="0">
          <a:gsLst>
            <a:gs pos="0">
              <a:srgbClr val="ED7D31">
                <a:hueOff val="-848962"/>
                <a:satOff val="-48958"/>
                <a:lumOff val="5033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848962"/>
                <a:satOff val="-48958"/>
                <a:lumOff val="5033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848962"/>
                <a:satOff val="-48958"/>
                <a:lumOff val="5033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9E5274F-544A-4724-80D4-AC4F7A35C11A}">
      <dsp:nvSpPr>
        <dsp:cNvPr id="0" name=""/>
        <dsp:cNvSpPr/>
      </dsp:nvSpPr>
      <dsp:spPr>
        <a:xfrm>
          <a:off x="424141" y="2622935"/>
          <a:ext cx="684997" cy="685016"/>
        </a:xfrm>
        <a:prstGeom prst="ellipse">
          <a:avLst/>
        </a:prstGeom>
        <a:gradFill rotWithShape="0">
          <a:gsLst>
            <a:gs pos="0">
              <a:srgbClr val="ED7D31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FE4DB6-E7F6-4775-AFE3-BD92D03D99DE}">
      <dsp:nvSpPr>
        <dsp:cNvPr id="0" name=""/>
        <dsp:cNvSpPr/>
      </dsp:nvSpPr>
      <dsp:spPr>
        <a:xfrm>
          <a:off x="4614832" y="191813"/>
          <a:ext cx="1556705" cy="1551846"/>
        </a:xfrm>
        <a:prstGeom prst="ellipse">
          <a:avLst/>
        </a:prstGeom>
        <a:gradFill rotWithShape="0">
          <a:gsLst>
            <a:gs pos="0">
              <a:srgbClr val="ED7D31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Stát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právní prostředí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ysClr val="window" lastClr="FFFFFF"/>
              </a:solidFill>
              <a:latin typeface="Arial Nova" panose="020B0504020202020204" pitchFamily="34" charset="0"/>
              <a:ea typeface="+mn-ea"/>
              <a:cs typeface="+mn-cs"/>
            </a:rPr>
            <a:t>sociální dávky</a:t>
          </a:r>
        </a:p>
      </dsp:txBody>
      <dsp:txXfrm>
        <a:off x="4842806" y="419076"/>
        <a:ext cx="1100757" cy="1097320"/>
      </dsp:txXfrm>
    </dsp:sp>
    <dsp:sp modelId="{3D708705-49ED-42E3-91C6-769CB56E01D2}">
      <dsp:nvSpPr>
        <dsp:cNvPr id="0" name=""/>
        <dsp:cNvSpPr/>
      </dsp:nvSpPr>
      <dsp:spPr>
        <a:xfrm>
          <a:off x="3620750" y="1077445"/>
          <a:ext cx="378934" cy="378928"/>
        </a:xfrm>
        <a:prstGeom prst="ellipse">
          <a:avLst/>
        </a:prstGeom>
        <a:gradFill rotWithShape="0">
          <a:gsLst>
            <a:gs pos="0">
              <a:srgbClr val="ED7D31">
                <a:hueOff val="-1212803"/>
                <a:satOff val="-69940"/>
                <a:lumOff val="719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212803"/>
                <a:satOff val="-69940"/>
                <a:lumOff val="719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212803"/>
                <a:satOff val="-69940"/>
                <a:lumOff val="719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40A02A-75A3-4E37-AE27-A78D17D4BEBA}">
      <dsp:nvSpPr>
        <dsp:cNvPr id="0" name=""/>
        <dsp:cNvSpPr/>
      </dsp:nvSpPr>
      <dsp:spPr>
        <a:xfrm>
          <a:off x="163702" y="3438108"/>
          <a:ext cx="274379" cy="274643"/>
        </a:xfrm>
        <a:prstGeom prst="ellipse">
          <a:avLst/>
        </a:prstGeom>
        <a:gradFill rotWithShape="0">
          <a:gsLst>
            <a:gs pos="0">
              <a:srgbClr val="ED7D31">
                <a:hueOff val="-1334083"/>
                <a:satOff val="-76934"/>
                <a:lumOff val="7909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334083"/>
                <a:satOff val="-76934"/>
                <a:lumOff val="7909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334083"/>
                <a:satOff val="-76934"/>
                <a:lumOff val="7909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083AC53-7199-4C06-B9E5-EAF1AE4AE925}">
      <dsp:nvSpPr>
        <dsp:cNvPr id="0" name=""/>
        <dsp:cNvSpPr/>
      </dsp:nvSpPr>
      <dsp:spPr>
        <a:xfrm>
          <a:off x="2899891" y="3047239"/>
          <a:ext cx="274379" cy="274643"/>
        </a:xfrm>
        <a:prstGeom prst="ellipse">
          <a:avLst/>
        </a:prstGeom>
        <a:gradFill rotWithShape="0">
          <a:gsLst>
            <a:gs pos="0">
              <a:srgbClr val="ED7D31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1C2EFA-0950-4EDD-B902-2C9FD7601EB2}" type="datetimeFigureOut">
              <a:rPr lang="cs-CZ"/>
              <a:pPr>
                <a:defRPr/>
              </a:pPr>
              <a:t>18.02.2021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938F04E-C256-4330-A7EA-E0EE7F5DA3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22B08D-22A7-44C7-9A9A-15F0430FEC6E}" type="datetimeFigureOut">
              <a:rPr lang="cs-CZ"/>
              <a:pPr>
                <a:defRPr/>
              </a:pPr>
              <a:t>18.02.2021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87C561E-2E38-4584-AB37-860AD06BBB3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98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70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138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50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4841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7" r:id="rId2"/>
    <p:sldLayoutId id="2147483668" r:id="rId3"/>
    <p:sldLayoutId id="2147483666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2"/>
          <p:cNvSpPr>
            <a:spLocks noGrp="1"/>
          </p:cNvSpPr>
          <p:nvPr>
            <p:ph type="title"/>
          </p:nvPr>
        </p:nvSpPr>
        <p:spPr>
          <a:xfrm>
            <a:off x="1169548" y="2026426"/>
            <a:ext cx="7146867" cy="1223888"/>
          </a:xfrm>
          <a:noFill/>
        </p:spPr>
        <p:txBody>
          <a:bodyPr/>
          <a:lstStyle/>
          <a:p>
            <a:pPr algn="ctr"/>
            <a:r>
              <a:rPr lang="cs-CZ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cs typeface="Arial" pitchFamily="34" charset="0"/>
              </a:rPr>
              <a:t>Mezioborová spolupráce v oblasti sociálního začleňování</a:t>
            </a:r>
            <a:br>
              <a:rPr lang="cs-CZ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cs typeface="Arial" pitchFamily="34" charset="0"/>
              </a:rPr>
            </a:br>
            <a:r>
              <a:rPr lang="cs-CZ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cs typeface="Arial" pitchFamily="34" charset="0"/>
              </a:rPr>
              <a:t/>
            </a:r>
            <a:br>
              <a:rPr lang="cs-CZ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cs typeface="Arial" pitchFamily="34" charset="0"/>
              </a:rPr>
            </a:br>
            <a:r>
              <a:rPr lang="cs-CZ" sz="2000" b="0" dirty="0">
                <a:solidFill>
                  <a:schemeClr val="tx2"/>
                </a:solidFill>
                <a:latin typeface="Arial Nova" panose="020B0504020202020204" pitchFamily="34" charset="0"/>
                <a:cs typeface="Arial" pitchFamily="34" charset="0"/>
              </a:rPr>
              <a:t>Kompetence aktérů a metody spolupráce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1" y="6237312"/>
            <a:ext cx="79928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50" dirty="0"/>
              <a:t>Tento materiál vznikl za finanční podpory Evropského sociálního fondu prostřednictvím Operačního programu Zaměstnanost </a:t>
            </a:r>
            <a:br>
              <a:rPr lang="cs-CZ" sz="1050" dirty="0"/>
            </a:br>
            <a:r>
              <a:rPr lang="cs-CZ" sz="1050" dirty="0"/>
              <a:t>v rámci projektu „Agentura pro sociální začleňování jako inovační aktér politiky sociálního začleňování“,</a:t>
            </a:r>
          </a:p>
          <a:p>
            <a:pPr algn="ctr"/>
            <a:r>
              <a:rPr lang="cs-CZ" sz="1050" dirty="0"/>
              <a:t>registrační číslo projektu: CZ.03.3.X/0.0/0.0/15_018/0006191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69435" y="3571559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Odbor pro sociální začleňování (Agentura)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274"/>
            <a:ext cx="3941148" cy="1111185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583" y="5213763"/>
            <a:ext cx="5454650" cy="84455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888056" y="3975700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Autor: PhDr. Miloslav Macela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888056" y="4339365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Datum: </a:t>
            </a:r>
            <a:r>
              <a:rPr lang="cs-CZ" dirty="0" smtClean="0"/>
              <a:t>16. a 18. 2.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Kraje a krajské úřady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989138"/>
            <a:ext cx="8353425" cy="4464050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Potenciál 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Rozhodující vliv v oblasti financování sociálních služeb, zejména těch, které jsou většinově závislé na veřejných financích (preventivní služby)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Koncepční, metodická a koordinační činnost; spolupráce s obcemi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 využití kapacit organizací zřizovaných krajem (vedle škol a sociálních služeb např. zdravotních služby) a dalších kompetencí kraje (např. dopravní obslužnost)</a:t>
            </a:r>
          </a:p>
          <a:p>
            <a:pPr marL="0" indent="0">
              <a:spcBef>
                <a:spcPts val="600"/>
              </a:spcBef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Limity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„Vzdálenost“ od cílové skupiny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Vnitřní konkurence při rozdělování finančních prostředků (kraj jako zřizovatel zařízení pobírajících dotace ze stejné rozpočtové kapitoly)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vycházející z „historických“ finančních toků, kraj má peníze, ale nemá detailní znalost místních podmínek, potřebnosti služeb a skutečného „výkonu“, nenárokovost podpory, jednoleté financování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89379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“Stát“ (Úřad práce ČR a další orgány)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Úřad práce České republiky  </a:t>
            </a:r>
            <a:endParaRPr lang="cs-CZ" sz="1800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roku 2012 výhradní dávkový orgán, s tím spojená „sociální práce“ (omezená na šetření ve věcech dávek)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Zaměstnanost (aktivní politika zaměstnanosti)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Správa sociálního zabezpečení 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(další dávkový orgán)</a:t>
            </a: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Ústředí orgány státní správy (ÚV, MPSV, MMR, MŠMT, MZD, </a:t>
            </a:r>
            <a:r>
              <a:rPr lang="cs-CZ" sz="1800" b="1" dirty="0" err="1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MSp</a:t>
            </a: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MV) </a:t>
            </a:r>
          </a:p>
          <a:p>
            <a:pPr marL="395478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Legislativa, dotační programy, metodická činnost, realizace projektů </a:t>
            </a:r>
          </a:p>
          <a:p>
            <a:pPr marL="395478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 pro sociální začleňování (Agentura)</a:t>
            </a:r>
          </a:p>
          <a:p>
            <a:pPr marL="395478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Probační a mediační služba 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Bezpečnostní složky 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(Policie ČR)</a:t>
            </a: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5478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44683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“Stát“: potenciál a limity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535760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Potenciál </a:t>
            </a:r>
            <a:endParaRPr lang="cs-CZ" sz="1800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Právní úprava (zákon o sociální práci, o sociální bydlení, o ochraně dětí atd.)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Rozhodování o finančních zdrojích (státní rozpočet, fondy EU), možnost přesměrování do oblasti prevence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Koordinace (lokální partnerství), možnost propojení různých složek státu 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Limity</a:t>
            </a:r>
          </a:p>
          <a:p>
            <a:pPr marL="395478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Roztříštěná struktura a kompetence, politické vlivy (s kým jednat, jde-li o „stát“?) </a:t>
            </a:r>
          </a:p>
          <a:p>
            <a:pPr marL="395478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Nejasná koncepce působení Úřadu práce ČR v oblasti sociální péče (typický příklad dávky pomoci v hmotné nouzi) </a:t>
            </a:r>
          </a:p>
          <a:p>
            <a:pPr marL="395478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Nemotivující charakter naprosté většiny sociálních dávek </a:t>
            </a:r>
          </a:p>
          <a:p>
            <a:pPr marL="395478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093383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“Stát“: potenciál a limity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535760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600"/>
              </a:spcAft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vývoj v oblasti dávek pomoci v hmotné nouzi: 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6542EE3-2D88-4044-84A2-A4D96B112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288332"/>
              </p:ext>
            </p:extLst>
          </p:nvPr>
        </p:nvGraphicFramePr>
        <p:xfrm>
          <a:off x="611560" y="3119836"/>
          <a:ext cx="7704854" cy="2682491"/>
        </p:xfrm>
        <a:graphic>
          <a:graphicData uri="http://schemas.openxmlformats.org/drawingml/2006/table">
            <a:tbl>
              <a:tblPr firstRow="1" firstCol="1" bandRow="1"/>
              <a:tblGrid>
                <a:gridCol w="1556786">
                  <a:extLst>
                    <a:ext uri="{9D8B030D-6E8A-4147-A177-3AD203B41FA5}">
                      <a16:colId xmlns:a16="http://schemas.microsoft.com/office/drawing/2014/main" val="4264742442"/>
                    </a:ext>
                  </a:extLst>
                </a:gridCol>
                <a:gridCol w="768615">
                  <a:extLst>
                    <a:ext uri="{9D8B030D-6E8A-4147-A177-3AD203B41FA5}">
                      <a16:colId xmlns:a16="http://schemas.microsoft.com/office/drawing/2014/main" val="500432050"/>
                    </a:ext>
                  </a:extLst>
                </a:gridCol>
                <a:gridCol w="769465">
                  <a:extLst>
                    <a:ext uri="{9D8B030D-6E8A-4147-A177-3AD203B41FA5}">
                      <a16:colId xmlns:a16="http://schemas.microsoft.com/office/drawing/2014/main" val="2765041825"/>
                    </a:ext>
                  </a:extLst>
                </a:gridCol>
                <a:gridCol w="769465">
                  <a:extLst>
                    <a:ext uri="{9D8B030D-6E8A-4147-A177-3AD203B41FA5}">
                      <a16:colId xmlns:a16="http://schemas.microsoft.com/office/drawing/2014/main" val="1091535802"/>
                    </a:ext>
                  </a:extLst>
                </a:gridCol>
                <a:gridCol w="769465">
                  <a:extLst>
                    <a:ext uri="{9D8B030D-6E8A-4147-A177-3AD203B41FA5}">
                      <a16:colId xmlns:a16="http://schemas.microsoft.com/office/drawing/2014/main" val="1412450097"/>
                    </a:ext>
                  </a:extLst>
                </a:gridCol>
                <a:gridCol w="769465">
                  <a:extLst>
                    <a:ext uri="{9D8B030D-6E8A-4147-A177-3AD203B41FA5}">
                      <a16:colId xmlns:a16="http://schemas.microsoft.com/office/drawing/2014/main" val="3410641053"/>
                    </a:ext>
                  </a:extLst>
                </a:gridCol>
                <a:gridCol w="769465">
                  <a:extLst>
                    <a:ext uri="{9D8B030D-6E8A-4147-A177-3AD203B41FA5}">
                      <a16:colId xmlns:a16="http://schemas.microsoft.com/office/drawing/2014/main" val="3890141326"/>
                    </a:ext>
                  </a:extLst>
                </a:gridCol>
                <a:gridCol w="766064">
                  <a:extLst>
                    <a:ext uri="{9D8B030D-6E8A-4147-A177-3AD203B41FA5}">
                      <a16:colId xmlns:a16="http://schemas.microsoft.com/office/drawing/2014/main" val="4052049480"/>
                    </a:ext>
                  </a:extLst>
                </a:gridCol>
                <a:gridCol w="766064">
                  <a:extLst>
                    <a:ext uri="{9D8B030D-6E8A-4147-A177-3AD203B41FA5}">
                      <a16:colId xmlns:a16="http://schemas.microsoft.com/office/drawing/2014/main" val="1987259462"/>
                    </a:ext>
                  </a:extLst>
                </a:gridCol>
              </a:tblGrid>
              <a:tr h="3751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94048"/>
                  </a:ext>
                </a:extLst>
              </a:tr>
              <a:tr h="6097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Příspěvek na živobytí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80071"/>
                  </a:ext>
                </a:extLst>
              </a:tr>
              <a:tr h="5909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Doplatek na bydlení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594168"/>
                  </a:ext>
                </a:extLst>
              </a:tr>
              <a:tr h="5909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Mimořádná okamžitá pomoc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0,234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257488"/>
                  </a:ext>
                </a:extLst>
              </a:tr>
              <a:tr h="3751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CELKEM 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10,5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11,3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9,3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7,4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5,4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4,4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lang="cs-CZ" sz="1600" dirty="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23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562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Veřejná správa: shrnutí</a:t>
            </a:r>
            <a:r>
              <a:rPr lang="cs-CZ" altLang="cs-CZ" sz="2800" dirty="0"/>
              <a:t> 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indent="0">
              <a:buClr>
                <a:srgbClr val="000099"/>
              </a:buClr>
            </a:pPr>
            <a:r>
              <a:rPr lang="cs-CZ" altLang="cs-CZ" sz="800" dirty="0"/>
              <a:t>.</a:t>
            </a:r>
            <a:endParaRPr lang="en-US" altLang="cs-CZ" sz="8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544ADEB-6B5A-4989-9F31-E2AC9C2E93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0435437"/>
              </p:ext>
            </p:extLst>
          </p:nvPr>
        </p:nvGraphicFramePr>
        <p:xfrm>
          <a:off x="1331640" y="2348880"/>
          <a:ext cx="6336704" cy="4104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3183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Postavení poskytovatelů služeb</a:t>
            </a:r>
            <a:endParaRPr lang="en-US" alt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Soukromoprávní subjekty,  zcela jiný vztah ke klientovi, až na výjimky princip smluvní spolupráce, resp. dobrovolnosti čerpání služeb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Úkoly veřejné správy lze na tyto subjekty přenášet pouze se souhlasem klienta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trojstranné dohody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sz="1800" dirty="0">
              <a:latin typeface="Arial Nova" panose="020B050402020202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800" b="1" dirty="0">
                <a:latin typeface="Arial Nova" panose="020B0504020202020204" pitchFamily="34" charset="0"/>
                <a:cs typeface="Arial" pitchFamily="34" charset="0"/>
              </a:rPr>
              <a:t>Sociální služby </a:t>
            </a:r>
          </a:p>
          <a:p>
            <a:pPr marL="0" indent="0">
              <a:buNone/>
            </a:pPr>
            <a:endParaRPr lang="cs-CZ" sz="1800" dirty="0">
              <a:latin typeface="Arial Nova" panose="020B0504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Hlavní nástroj sociální práce, někteří poskytovatelé nabízí i bydlení a materiální podporu, přímá finanční podpora okrajově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Stabilní systém, svázanost pravidly (standardy, podmínky dotačních programů atd.)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Práce s „nemotivovaným“ klientem, práce s anonymním klientem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charset="0"/>
              </a:rPr>
              <a:t>Otázky financování (prokazování dopadu preventivních sociálních služeb)</a:t>
            </a:r>
          </a:p>
          <a:p>
            <a:pPr marL="0" indent="0">
              <a:buClr>
                <a:srgbClr val="000099"/>
              </a:buClr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425840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Postavení poskytovatelů služeb</a:t>
            </a:r>
            <a:endParaRPr lang="en-US" alt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indent="0"/>
            <a:r>
              <a:rPr lang="cs-CZ" sz="1800" b="1" dirty="0">
                <a:latin typeface="Arial Nova" panose="020B0504020202020204" pitchFamily="34" charset="0"/>
                <a:cs typeface="Arial" pitchFamily="34" charset="0"/>
              </a:rPr>
              <a:t>Osoby pověřené k výkonu sociálně-právní ochrany dětí</a:t>
            </a:r>
          </a:p>
          <a:p>
            <a:pPr marL="0" indent="0"/>
            <a:endParaRPr lang="cs-CZ" sz="1800" dirty="0">
              <a:latin typeface="Arial Nova" panose="020B0504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Charakterem jde v zásadě o poskytovatele sociálních služeb, rozdílná právní úprava vyplývá z časového nesouladu mezi dobou vzniku zákona o sociálně-právní ochraně dětí a zákona o sociálních službách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Mohou vykonávat řadu činností, jejichž zaměření se však často kryje s vybranými druhy preventivních sociálních služeb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charset="0"/>
              </a:rPr>
              <a:t>Větší „volnost“, vhodné pro zavádění inovativních postupů </a:t>
            </a:r>
            <a:r>
              <a:rPr lang="cs-CZ" sz="1800" b="1" dirty="0">
                <a:latin typeface="Arial Nova" panose="020B0504020202020204" pitchFamily="34" charset="0"/>
                <a:cs typeface="Arial" charset="0"/>
              </a:rPr>
              <a:t>x </a:t>
            </a:r>
            <a:r>
              <a:rPr lang="cs-CZ" sz="1800" dirty="0">
                <a:latin typeface="Arial Nova" panose="020B0504020202020204" pitchFamily="34" charset="0"/>
                <a:cs typeface="Arial" charset="0"/>
              </a:rPr>
              <a:t>financování (pouze nevýznamný dotační program MPSV)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charset="0"/>
              </a:rPr>
              <a:t>Zcela odlišné postavení ve věci sdělování informací orgánům veřejné správy (odlišná úprava oznamovací povinnosti a mlčenlivosti)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06962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Poskytovatelé služeb a komunitní subjekty</a:t>
            </a:r>
            <a:endParaRPr lang="en-US" alt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indent="0"/>
            <a:r>
              <a:rPr lang="cs-CZ" sz="1800" b="1" dirty="0">
                <a:latin typeface="Arial Nova" panose="020B0504020202020204" pitchFamily="34" charset="0"/>
                <a:cs typeface="Arial" pitchFamily="34" charset="0"/>
              </a:rPr>
              <a:t>Služby na pomoc obětem trestných činů</a:t>
            </a:r>
            <a:endParaRPr lang="cs-CZ" sz="1800" dirty="0">
              <a:latin typeface="Arial Nova" panose="020B0504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Speciální cílová skupina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sychologické poradenství, sociální poradenství, právní pomoc, poskytování právních informací nebo restorativní programy</a:t>
            </a:r>
            <a:endParaRPr lang="cs-CZ" sz="1800" dirty="0">
              <a:latin typeface="Arial Nova" panose="020B0504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Zpravidla jde zároveň o poskytovatele sociálních služeb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cs-CZ" altLang="cs-CZ" sz="1800" b="1" dirty="0">
                <a:latin typeface="Arial Nova" panose="020B0504020202020204" pitchFamily="34" charset="0"/>
                <a:cs typeface="Arial" pitchFamily="34" charset="0"/>
              </a:rPr>
              <a:t>Zařízení pro výkon ústavní nebo ochranné výchovy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cs-CZ" altLang="cs-CZ" sz="1800" b="1" dirty="0">
                <a:latin typeface="Arial Nova" panose="020B0504020202020204" pitchFamily="34" charset="0"/>
                <a:cs typeface="Arial" pitchFamily="34" charset="0"/>
              </a:rPr>
              <a:t>Školská poradenská zařízení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cs-CZ" altLang="cs-CZ" sz="1800" b="1" dirty="0">
                <a:latin typeface="Arial Nova" panose="020B0504020202020204" pitchFamily="34" charset="0"/>
                <a:cs typeface="Arial" pitchFamily="34" charset="0"/>
              </a:rPr>
              <a:t>Další odborné služby nespadající do uvedených systémů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cs-CZ" altLang="cs-CZ" sz="1800" b="1" dirty="0">
                <a:latin typeface="Arial Nova" panose="020B0504020202020204" pitchFamily="34" charset="0"/>
                <a:cs typeface="Arial" pitchFamily="34" charset="0"/>
              </a:rPr>
              <a:t>Komunitní subjekty </a:t>
            </a:r>
            <a:r>
              <a:rPr lang="cs-CZ" altLang="cs-CZ" sz="1800" dirty="0">
                <a:latin typeface="Arial Nova" panose="020B0504020202020204" pitchFamily="34" charset="0"/>
                <a:cs typeface="Arial" pitchFamily="34" charset="0"/>
              </a:rPr>
              <a:t>(školy, komunitní centra, zaměstnavatelé)</a:t>
            </a:r>
            <a:r>
              <a:rPr lang="cs-CZ" altLang="cs-CZ" sz="1800" b="1" dirty="0">
                <a:latin typeface="Arial Nova" panose="020B0504020202020204" pitchFamily="34" charset="0"/>
                <a:cs typeface="Arial" pitchFamily="34" charset="0"/>
              </a:rPr>
              <a:t> 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cs-CZ" altLang="cs-CZ" sz="1800" b="1" dirty="0">
              <a:latin typeface="Arial Nova" panose="020B0504020202020204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cs-CZ" altLang="cs-CZ" sz="1800" b="1" dirty="0">
              <a:latin typeface="Arial Nova" panose="020B05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75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Postavení poskytovatelů služeb</a:t>
            </a:r>
            <a:endParaRPr lang="en-US" alt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indent="0"/>
            <a:r>
              <a:rPr lang="cs-CZ" sz="1800" b="1" dirty="0">
                <a:latin typeface="Arial Nova" panose="020B0504020202020204" pitchFamily="34" charset="0"/>
                <a:cs typeface="Arial" pitchFamily="34" charset="0"/>
              </a:rPr>
              <a:t>Potenciál</a:t>
            </a:r>
          </a:p>
          <a:p>
            <a:pPr marL="0" indent="0"/>
            <a:endParaRPr lang="cs-CZ" sz="1800" dirty="0">
              <a:latin typeface="Arial Nova" panose="020B0504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Blízkost k cílové skupině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Široká nabídka odborností, metod, přístupů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Advokační role, ovlivňování vnějšího prostředí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cs-CZ" sz="1800" b="1" dirty="0">
              <a:latin typeface="Arial Nova" panose="020B0504020202020204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latin typeface="Arial Nova" panose="020B0504020202020204" pitchFamily="34" charset="0"/>
                <a:cs typeface="Arial" pitchFamily="34" charset="0"/>
              </a:rPr>
              <a:t>Limity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Nepropojenost služeb (příliš mnoho subjektů, rozdílné systémy, odlišné cíle)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Vysokoprahovost pro určité skupiny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cs typeface="Arial" pitchFamily="34" charset="0"/>
              </a:rPr>
              <a:t>Nestabilita financování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cs-CZ" sz="1800" b="1" dirty="0">
              <a:latin typeface="Arial Nova" panose="020B0504020202020204" pitchFamily="34" charset="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314246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b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Postavení „klienta“</a:t>
            </a:r>
            <a:endParaRPr lang="en-US" altLang="cs-CZ" sz="2800" b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Klíčový aktér spolupráce 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Nositel změny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Nové pojetí osobnostních práv v občanském zákoníku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Ochrana práv zvláště zranitelných skupin osob (děti, osoby se zdravotním postižením nebo duševním onemocněním) 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Participace, zastupování osob s omezenou svéprávností, dopad do sociální práce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Oprávnění ve vztahu ke klientovi (vstup do obydlí, sdílení údajů atd.)</a:t>
            </a:r>
            <a:endParaRPr lang="en-US" altLang="cs-CZ" sz="1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3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Témata semináře</a:t>
            </a:r>
            <a:endParaRPr lang="en-US" altLang="cs-CZ" sz="28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ompetence aktérů spolupráce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ovinnosti a oprávnění orgánů veřejné správy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ostavení nestátních subjektů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poskytovatelů služeb, škol a dalších)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Práva osob z cílové skupiny, jejich participace na řešení situace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</a:pPr>
            <a:r>
              <a:rPr lang="cs-CZ" sz="1800" b="1" dirty="0">
                <a:latin typeface="Arial Nova" panose="020B0504020202020204" pitchFamily="34" charset="0"/>
              </a:rPr>
              <a:t>Příklady zahraniční praxe a jejich využitelnost v České republice </a:t>
            </a:r>
            <a:endParaRPr 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etody a řízení spolupráce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nterakce a kompetence v mezioborových týmech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dílení informací a vzájemná pomoc s řešením problému v širší síti aktérů, ochrana osobních údajů, financování atd.  </a:t>
            </a:r>
          </a:p>
          <a:p>
            <a:pPr>
              <a:tabLst>
                <a:tab pos="3316288" algn="l"/>
              </a:tabLst>
            </a:pPr>
            <a:endParaRPr lang="en-US" altLang="cs-CZ" sz="2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Trendy sociální práce</a:t>
            </a:r>
            <a:r>
              <a:rPr lang="cs-CZ" sz="2800" b="0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n-ea"/>
                <a:cs typeface="Arial" pitchFamily="34" charset="0"/>
              </a:rPr>
              <a:t/>
            </a:r>
            <a:br>
              <a:rPr lang="cs-CZ" sz="2800" b="0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n-ea"/>
                <a:cs typeface="Arial" pitchFamily="34" charset="0"/>
              </a:rPr>
            </a:b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lvl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</a:rPr>
              <a:t>Důraz na </a:t>
            </a:r>
            <a:r>
              <a:rPr lang="cs-CZ" sz="1800" b="1" dirty="0">
                <a:latin typeface="Arial Nova" panose="020B0504020202020204" pitchFamily="34" charset="0"/>
              </a:rPr>
              <a:t>dohodu s klientem (smlouvu)</a:t>
            </a:r>
            <a:endParaRPr lang="cs-CZ" sz="1800" dirty="0">
              <a:latin typeface="Arial Nova" panose="020B0504020202020204" pitchFamily="34" charset="0"/>
            </a:endParaRP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</a:rPr>
              <a:t>Místo vysoce specializovaných poskytovatelů </a:t>
            </a:r>
            <a:r>
              <a:rPr lang="cs-CZ" sz="1800" b="1" dirty="0">
                <a:latin typeface="Arial Nova" panose="020B0504020202020204" pitchFamily="34" charset="0"/>
              </a:rPr>
              <a:t>funkční spolupráce a koordinaci několika typů služeb</a:t>
            </a:r>
            <a:r>
              <a:rPr lang="cs-CZ" sz="1800" dirty="0">
                <a:latin typeface="Arial Nova" panose="020B0504020202020204" pitchFamily="34" charset="0"/>
              </a:rPr>
              <a:t> a jejich odborností („holdingy“ služeb). </a:t>
            </a:r>
            <a:endParaRPr lang="cs-CZ" sz="1800" b="1" dirty="0">
              <a:latin typeface="Arial Nova" panose="020B05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b="1" dirty="0">
                <a:latin typeface="Arial Nova" panose="020B0504020202020204" pitchFamily="34" charset="0"/>
              </a:rPr>
              <a:t>Začleňování sociální práce včetně odborné pomoci do činnosti „běžné“ sítě komunitních subjektů</a:t>
            </a:r>
            <a:r>
              <a:rPr lang="cs-CZ" sz="1800" dirty="0">
                <a:latin typeface="Arial Nova" panose="020B0504020202020204" pitchFamily="34" charset="0"/>
              </a:rPr>
              <a:t>, jako jsou školy, nemocnice, komunitní centra atd. 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</a:rPr>
              <a:t>Skutečná </a:t>
            </a:r>
            <a:r>
              <a:rPr lang="cs-CZ" sz="1800" b="1" dirty="0">
                <a:latin typeface="Arial Nova" panose="020B0504020202020204" pitchFamily="34" charset="0"/>
              </a:rPr>
              <a:t>deinstitucionalizace pomoci</a:t>
            </a:r>
            <a:r>
              <a:rPr lang="cs-CZ" sz="1800" dirty="0">
                <a:latin typeface="Arial Nova" panose="020B0504020202020204" pitchFamily="34" charset="0"/>
              </a:rPr>
              <a:t>, tzn. že některé úkony, které jsou dnes vykonávány pouze ambulantní nebo pobytovou formou, jsou zajišťovány přímo v terénu.</a:t>
            </a:r>
            <a:endParaRPr lang="cs-CZ" altLang="cs-CZ" sz="1800" dirty="0">
              <a:latin typeface="Arial Nova" panose="020B05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 Nova" panose="020B0504020202020204" pitchFamily="34" charset="0"/>
              </a:rPr>
              <a:t>Komunitní sociální práce</a:t>
            </a:r>
            <a:r>
              <a:rPr lang="cs-CZ" altLang="cs-CZ" sz="1800" dirty="0">
                <a:latin typeface="Arial Nova" panose="020B0504020202020204" pitchFamily="34" charset="0"/>
              </a:rPr>
              <a:t> (komunitní vs. terénní sociální práce), aktivní práce s vnějším prostředím jako součást sociální práce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Svépomocné aktivity (institucionální zázemí, propojení na formy „profesionální“ pomoci) 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30228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Zahraniční příklady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lvl="0" indent="0"/>
            <a:r>
              <a:rPr lang="cs-CZ" altLang="cs-CZ" sz="1800" b="1" dirty="0">
                <a:latin typeface="Arial Nova" panose="020B0504020202020204" pitchFamily="34" charset="0"/>
              </a:rPr>
              <a:t>Rakousko, Spolková republika Německo (decentralizovaný systém, významnou roli hrají země)</a:t>
            </a:r>
          </a:p>
          <a:p>
            <a:pPr marL="0" lvl="0" indent="0"/>
            <a:endParaRPr lang="cs-CZ" altLang="cs-CZ" sz="1800" b="1" dirty="0">
              <a:latin typeface="Arial Nova" panose="020B0504020202020204" pitchFamily="34" charset="0"/>
            </a:endParaRPr>
          </a:p>
          <a:p>
            <a:pPr marL="0" lvl="0" indent="0"/>
            <a:r>
              <a:rPr lang="cs-CZ" altLang="cs-CZ" sz="1800" b="1" dirty="0">
                <a:latin typeface="Arial Nova" panose="020B0504020202020204" pitchFamily="34" charset="0"/>
              </a:rPr>
              <a:t>Slovensko (státní systém)</a:t>
            </a:r>
          </a:p>
          <a:p>
            <a:pPr marL="0" lvl="0" indent="0"/>
            <a:endParaRPr lang="cs-CZ" altLang="cs-CZ" sz="1800" b="1" dirty="0">
              <a:latin typeface="Arial Nova" panose="020B0504020202020204" pitchFamily="34" charset="0"/>
            </a:endParaRPr>
          </a:p>
          <a:p>
            <a:pPr marL="0" lvl="0" indent="0"/>
            <a:r>
              <a:rPr lang="cs-CZ" altLang="cs-CZ" sz="1800" b="1" dirty="0">
                <a:latin typeface="Arial Nova" panose="020B0504020202020204" pitchFamily="34" charset="0"/>
              </a:rPr>
              <a:t>Dánsko (obecní model)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Soustředění nástrojů sociální práce na úrovni obce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Začleňování vysoce specializovaných služeb do běžné komunitní sítě </a:t>
            </a:r>
          </a:p>
          <a:p>
            <a:pPr marL="0" lvl="0" indent="0"/>
            <a:endParaRPr lang="cs-CZ" altLang="cs-CZ" sz="1800" dirty="0">
              <a:latin typeface="Arial Nova" panose="020B0504020202020204" pitchFamily="34" charset="0"/>
            </a:endParaRPr>
          </a:p>
          <a:p>
            <a:pPr marL="0" lvl="0" indent="0"/>
            <a:r>
              <a:rPr lang="cs-CZ" altLang="cs-CZ" sz="1800" b="1" dirty="0">
                <a:latin typeface="Arial Nova" panose="020B0504020202020204" pitchFamily="34" charset="0"/>
              </a:rPr>
              <a:t>Nizozemsko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Reforma sociálního systému 2015-2016</a:t>
            </a:r>
          </a:p>
          <a:p>
            <a:pPr marL="0" lvl="0" indent="0"/>
            <a:endParaRPr lang="cs-CZ" altLang="cs-CZ" sz="1800" dirty="0">
              <a:latin typeface="Arial Nova" panose="020B0504020202020204" pitchFamily="34" charset="0"/>
            </a:endParaRPr>
          </a:p>
          <a:p>
            <a:pPr marL="0" lvl="0" indent="0"/>
            <a:endParaRPr lang="cs-CZ" altLang="cs-CZ" sz="1800" b="1" dirty="0">
              <a:latin typeface="Arial Nova" panose="020B0504020202020204" pitchFamily="34" charset="0"/>
            </a:endParaRPr>
          </a:p>
          <a:p>
            <a:pPr marL="0" lvl="0" indent="0"/>
            <a:endParaRPr lang="cs-CZ" altLang="cs-CZ" sz="1800" dirty="0">
              <a:latin typeface="Arial Nova" panose="020B0504020202020204" pitchFamily="34" charset="0"/>
            </a:endParaRPr>
          </a:p>
          <a:p>
            <a:pPr marL="0" lvl="0" indent="0"/>
            <a:endParaRPr lang="cs-CZ" altLang="cs-CZ" sz="1800" dirty="0">
              <a:latin typeface="Arial Nova" panose="020B0504020202020204" pitchFamily="34" charset="0"/>
            </a:endParaRPr>
          </a:p>
          <a:p>
            <a:pPr marL="0" lvl="0" indent="0"/>
            <a:endParaRPr lang="cs-CZ" altLang="cs-CZ" sz="1800" dirty="0">
              <a:latin typeface="Arial Nova" panose="020B050402020202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endParaRPr lang="cs-CZ" altLang="cs-CZ" sz="1800" dirty="0">
              <a:latin typeface="Arial Nova" panose="020B0504020202020204" pitchFamily="34" charset="0"/>
            </a:endParaRP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1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85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Integrovaný model sociální práce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Soustředění zdrojů (kompetence, možnosti pomoci)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Určení koordinátora (nemusí jít nutně o veřejný orgán)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Určení pravidel sdílení údajů a financování </a:t>
            </a:r>
            <a:endParaRPr lang="cs-CZ" sz="1800" dirty="0">
              <a:solidFill>
                <a:srgbClr val="000000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Smluvní základ spolupráce (rovné postavení spolupracujících subjektů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Pohled na klienta jako součást řešení, využití zdrojů včetně širšího rodinného prostředí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„Mix“ motivačních prvků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Sledování hierarchie pomoci, delegování kompetencí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Koordinované plánování</a:t>
            </a:r>
            <a:endParaRPr lang="cs-CZ" sz="1800" dirty="0">
              <a:solidFill>
                <a:srgbClr val="000000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cs-CZ" altLang="cs-CZ" sz="1800" dirty="0">
              <a:latin typeface="Arial Nova" panose="020B0504020202020204" pitchFamily="34" charset="0"/>
            </a:endParaRPr>
          </a:p>
          <a:p>
            <a:pPr marL="0" indent="0">
              <a:buClr>
                <a:srgbClr val="000099"/>
              </a:buClr>
            </a:pPr>
            <a:endParaRPr lang="en-US" altLang="cs-CZ" sz="1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48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Integrovaný model sociální práce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lvl="0" indent="0" algn="just">
              <a:lnSpc>
                <a:spcPct val="150000"/>
              </a:lnSpc>
            </a:pPr>
            <a:r>
              <a:rPr lang="cs-CZ" altLang="cs-CZ" sz="1800" dirty="0">
                <a:latin typeface="Arial Nova" panose="020B0504020202020204" pitchFamily="34" charset="0"/>
              </a:rPr>
              <a:t>.</a:t>
            </a:r>
            <a:endParaRPr lang="en-US" altLang="cs-CZ" sz="1800" dirty="0">
              <a:latin typeface="Arial Nova" panose="020B05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DF0220B-BE74-4E21-BA40-12E6ACE1E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30" y="1833627"/>
            <a:ext cx="8244408" cy="462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660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Integrovaný model sociální práce - kritické body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</a:pPr>
            <a:r>
              <a:rPr lang="cs-CZ" sz="18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Sdílení informací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Kompetence = oprávnění mít k dispozici osobní pro výkon činnosti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Různé úpravy mlčenlivosti (všichni však mají mlčenlivost ve vztahu k vnějšímu okolí) 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Sdílení údajů pro vzájemnou spolupráci (viz např. stanovisko VER-6219/08-7 Úřadu pro ochranu osobních údajů)</a:t>
            </a:r>
            <a:endParaRPr lang="cs-CZ" sz="1800" dirty="0">
              <a:solidFill>
                <a:srgbClr val="000000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Financování </a:t>
            </a:r>
            <a:endParaRPr lang="cs-CZ" altLang="cs-CZ" sz="1800" b="1" dirty="0">
              <a:latin typeface="Arial Nova" panose="020B0504020202020204" pitchFamily="34" charset="0"/>
            </a:endParaRPr>
          </a:p>
          <a:p>
            <a:pPr marL="285750" indent="-285750"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Arial Nova" panose="020B0504020202020204" pitchFamily="34" charset="0"/>
              </a:rPr>
              <a:t>Kdo zaplatí náklady na koordinaci (potenciál a limity projektů) </a:t>
            </a:r>
            <a:endParaRPr lang="en-US" altLang="cs-CZ" sz="1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083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Komunitní sociální práce a ovlivňování prostředí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indent="0">
              <a:buClr>
                <a:srgbClr val="000099"/>
              </a:buClr>
            </a:pPr>
            <a:r>
              <a:rPr lang="cs-CZ" altLang="cs-CZ" sz="1800" b="1" dirty="0">
                <a:latin typeface="Arial Nova" panose="020B0504020202020204" pitchFamily="34" charset="0"/>
              </a:rPr>
              <a:t>Komunitní sociální práce</a:t>
            </a:r>
          </a:p>
          <a:p>
            <a:pPr marL="0" indent="0">
              <a:buClr>
                <a:srgbClr val="000099"/>
              </a:buClr>
            </a:pPr>
            <a:endParaRPr lang="cs-CZ" altLang="cs-CZ" sz="1800" dirty="0">
              <a:latin typeface="Arial Nova" panose="020B0504020202020204" pitchFamily="34" charset="0"/>
            </a:endParaRPr>
          </a:p>
          <a:p>
            <a:pPr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Dlouhodobý proces</a:t>
            </a:r>
          </a:p>
          <a:p>
            <a:pPr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Vhodné spojit se změnou infrastruktury („viditelnost“ změn)</a:t>
            </a:r>
          </a:p>
          <a:p>
            <a:pPr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Řešení je nutno vnímat v širších vazbách (přesun „problémů“ do jiného místa nebo jiné obce)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cs-CZ" altLang="cs-CZ" sz="1800" dirty="0">
              <a:latin typeface="Arial Nova" panose="020B0504020202020204" pitchFamily="34" charset="0"/>
            </a:endParaRPr>
          </a:p>
          <a:p>
            <a:pPr marL="0" indent="0">
              <a:buClr>
                <a:srgbClr val="000099"/>
              </a:buClr>
            </a:pPr>
            <a:r>
              <a:rPr lang="cs-CZ" altLang="cs-CZ" sz="1800" b="1" dirty="0">
                <a:latin typeface="Arial Nova" panose="020B0504020202020204" pitchFamily="34" charset="0"/>
              </a:rPr>
              <a:t>Ovlivňování prostředí jako součást sociální práce</a:t>
            </a:r>
          </a:p>
          <a:p>
            <a:pPr marL="0" indent="0">
              <a:buClr>
                <a:srgbClr val="000099"/>
              </a:buClr>
            </a:pPr>
            <a:endParaRPr lang="cs-CZ" altLang="cs-CZ" sz="1800" b="1" dirty="0">
              <a:latin typeface="Arial Nova" panose="020B0504020202020204" pitchFamily="34" charset="0"/>
            </a:endParaRP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Advokační role nestátních subjektů (potlačená podmínkami financování a závislostí na veřejné správě)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1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456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353425" cy="5040313"/>
          </a:xfrm>
        </p:spPr>
        <p:txBody>
          <a:bodyPr anchor="t"/>
          <a:lstStyle/>
          <a:p>
            <a:endParaRPr lang="cs-CZ" altLang="cs-CZ" sz="2900" dirty="0"/>
          </a:p>
          <a:p>
            <a:endParaRPr lang="cs-CZ" altLang="cs-CZ" sz="2900" dirty="0"/>
          </a:p>
          <a:p>
            <a:pPr algn="ctr"/>
            <a:r>
              <a:rPr lang="cs-CZ" altLang="cs-CZ" sz="2900" dirty="0"/>
              <a:t>DĚKUJI ZA POZORNOST</a:t>
            </a:r>
          </a:p>
          <a:p>
            <a:pPr algn="ctr"/>
            <a:endParaRPr lang="cs-CZ" altLang="cs-CZ" sz="2400" dirty="0"/>
          </a:p>
          <a:p>
            <a:pPr algn="ctr"/>
            <a:endParaRPr lang="cs-CZ" altLang="cs-CZ" sz="2400" dirty="0"/>
          </a:p>
          <a:p>
            <a:pPr algn="ctr"/>
            <a:r>
              <a:rPr lang="cs-CZ" altLang="cs-CZ" sz="2400" dirty="0">
                <a:solidFill>
                  <a:srgbClr val="0070C0"/>
                </a:solidFill>
              </a:rPr>
              <a:t>11:15 HOD. NÁSLEDUJE MODEROVANÁ DISKUSE</a:t>
            </a:r>
            <a:endParaRPr lang="en-US" altLang="cs-CZ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0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Témata semináře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2856"/>
            <a:ext cx="8353425" cy="4319588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Právní úprava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Obecná právní úprava (zákon o obcích, zákon o krajích, kompetenční zákon atd.)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právní úprava (zákon o sociálních službách, o sociálně-právní ochraně dětí, dávkové předpisy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atd.)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nástroje </a:t>
            </a: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práce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a materiální podpora (dávky a jiné formy hmotné pomoci)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Bydlení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cs-CZ" sz="1800" b="1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Potenciál a limity aktérů spolupráce</a:t>
            </a:r>
            <a:endParaRPr lang="cs-CZ" sz="1800" b="1" dirty="0">
              <a:effectLst/>
              <a:latin typeface="MS Reference Sans Serif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Obce a obecní úřady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989138"/>
            <a:ext cx="8353425" cy="4680222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Obecná úprava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ČR je 6258 obcí (2020), z toho 76,5 % do 1 000 obyvatel  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35 zákona o obcích: samostatná působnost, vytváření podmínek pro rozvoj sociální péče a pro uspokojování potřeb svých občanů; 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Zřizovatelé škol, vlastník části bytového fondu (včetně ubytoven), komunitních služeb atd.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Financování: z podílu na sdílených daních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úpravy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sociálních službách (zjišťování potřeb, předávání informací, plánování) 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sociálně-právní ochraně dětí (přenesená působnost, povinnost vyhledávat ohrožené děti, poskytovat bezodkladnou péči atd.)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pomoci v hmotné nouzi (žádost o vydání opatření obecné povahy, 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jímž se vyhlašuje oblast se zvýšeným výskytem sociálně nežádoucích jevů)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4748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Limity a potenciál: meziobecní spolupráce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 marL="0" indent="0">
              <a:spcBef>
                <a:spcPts val="600"/>
              </a:spcBef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Malá velikost obcí, nezajištěné financování (pouze z podílu na sdílených daních), vágně vymezené povinnosti,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Časté změny kompetencí v minulosti 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► 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přesvědčení, že sociální péče je „povinností státu“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spcBef>
                <a:spcPts val="600"/>
              </a:spcBef>
            </a:pPr>
            <a:endParaRPr lang="cs-CZ" sz="1800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Potenciál</a:t>
            </a:r>
          </a:p>
          <a:p>
            <a:pPr marL="0" indent="0">
              <a:spcBef>
                <a:spcPts val="600"/>
              </a:spcBef>
            </a:pPr>
            <a:endParaRPr lang="cs-CZ" sz="1800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Jde o velmi rozsáhlou síť, která je nejblíže lidem (v jiných oblastech správy je běžně využívaná),  mají významný vliv na komunitní služby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Meziobecní spolupráce (centra společných služeb)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fondy EU (OPZ, meziobecní spolupráce, MAS)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97939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Obce s pověřeným obecním úřadem</a:t>
            </a:r>
            <a:endParaRPr lang="en-US" altLang="cs-CZ" sz="2800" b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Platí pro ně v zásadě to, co pro obce se základním rozsahem působnosti („jedničkové“)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Vydávání opatření obecné povahy (bezdoplatkové zóny od 1. 7. 2017) 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Součinnost při šetřeních při řízeních o nároku na doplatek na bydlení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sociální práce prostřednictvím dotace MPSV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výdajů v oblasti doplatku na bydlení (mil. Kč):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</a:pPr>
            <a:endParaRPr lang="cs-CZ" sz="2800" dirty="0"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1D502135-6F94-4067-AC24-CB11B8ADA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1677"/>
              </p:ext>
            </p:extLst>
          </p:nvPr>
        </p:nvGraphicFramePr>
        <p:xfrm>
          <a:off x="755576" y="5013176"/>
          <a:ext cx="7416823" cy="936104"/>
        </p:xfrm>
        <a:graphic>
          <a:graphicData uri="http://schemas.openxmlformats.org/drawingml/2006/table">
            <a:tbl>
              <a:tblPr firstRow="1" firstCol="1" bandRow="1"/>
              <a:tblGrid>
                <a:gridCol w="1483037">
                  <a:extLst>
                    <a:ext uri="{9D8B030D-6E8A-4147-A177-3AD203B41FA5}">
                      <a16:colId xmlns:a16="http://schemas.microsoft.com/office/drawing/2014/main" val="518912252"/>
                    </a:ext>
                  </a:extLst>
                </a:gridCol>
                <a:gridCol w="1483037">
                  <a:extLst>
                    <a:ext uri="{9D8B030D-6E8A-4147-A177-3AD203B41FA5}">
                      <a16:colId xmlns:a16="http://schemas.microsoft.com/office/drawing/2014/main" val="1177764679"/>
                    </a:ext>
                  </a:extLst>
                </a:gridCol>
                <a:gridCol w="1483037">
                  <a:extLst>
                    <a:ext uri="{9D8B030D-6E8A-4147-A177-3AD203B41FA5}">
                      <a16:colId xmlns:a16="http://schemas.microsoft.com/office/drawing/2014/main" val="2696073313"/>
                    </a:ext>
                  </a:extLst>
                </a:gridCol>
                <a:gridCol w="1483856">
                  <a:extLst>
                    <a:ext uri="{9D8B030D-6E8A-4147-A177-3AD203B41FA5}">
                      <a16:colId xmlns:a16="http://schemas.microsoft.com/office/drawing/2014/main" val="2086503210"/>
                    </a:ext>
                  </a:extLst>
                </a:gridCol>
                <a:gridCol w="1483856">
                  <a:extLst>
                    <a:ext uri="{9D8B030D-6E8A-4147-A177-3AD203B41FA5}">
                      <a16:colId xmlns:a16="http://schemas.microsoft.com/office/drawing/2014/main" val="412307537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6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6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6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6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cs-CZ" sz="16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421877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82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68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Obec s rozšířenou působností (obecní úřad ORP)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463752"/>
          </a:xfrm>
        </p:spPr>
        <p:txBody>
          <a:bodyPr anchor="t"/>
          <a:lstStyle/>
          <a:p>
            <a:pPr marL="0" indent="0">
              <a:buClr>
                <a:srgbClr val="000099"/>
              </a:buClr>
            </a:pPr>
            <a:r>
              <a:rPr lang="cs-CZ" altLang="cs-CZ" sz="1800" b="1" dirty="0">
                <a:latin typeface="Arial Nova" panose="020B0504020202020204" pitchFamily="34" charset="0"/>
              </a:rPr>
              <a:t>Působnost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Samostatná působnost: lepší možnosti díky výhodnějšímu financován; zřizování organizací (školy včetně speciálních, komunitní služby, sociální služby), byty, obecní policie atd.  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Základní prvek sociální práce na úrovni územních samospráv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sociálních službách (výkon sociální práce)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ákon o sociálně-právní ochraně dětí (klíčový orgán ochrany dětí)</a:t>
            </a: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Dávkové předpisy: spolupráce s Úřadem práce ČR</a:t>
            </a:r>
          </a:p>
          <a:p>
            <a:pPr marL="0" indent="0">
              <a:buClr>
                <a:srgbClr val="000099"/>
              </a:buClr>
            </a:pP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000099"/>
              </a:buClr>
            </a:pPr>
            <a:r>
              <a:rPr lang="cs-CZ" altLang="cs-CZ" sz="1800" b="1" dirty="0">
                <a:latin typeface="Arial Nova" panose="020B0504020202020204" pitchFamily="34" charset="0"/>
              </a:rPr>
              <a:t>Financování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Dotace na výkon sociální práce</a:t>
            </a:r>
            <a:r>
              <a:rPr lang="cs-CZ" altLang="cs-CZ" sz="1800" b="1" dirty="0">
                <a:latin typeface="Arial Nova" panose="020B0504020202020204" pitchFamily="34" charset="0"/>
              </a:rPr>
              <a:t> </a:t>
            </a:r>
            <a:r>
              <a:rPr lang="cs-CZ" altLang="cs-CZ" sz="1800" dirty="0">
                <a:latin typeface="Arial Nova" panose="020B0504020202020204" pitchFamily="34" charset="0"/>
              </a:rPr>
              <a:t>(zavedena až v roce 2015, příklad „prázdné“ zákonné povinnosti)</a:t>
            </a:r>
            <a:endParaRPr lang="cs-CZ" altLang="cs-CZ" sz="1800" b="1" dirty="0">
              <a:latin typeface="Arial Nova" panose="020B0504020202020204" pitchFamily="34" charset="0"/>
            </a:endParaRP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Dotace na výkon sociálně-právní ochrany dětí 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Vlastní rozpočtové prostředky obce 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cs-CZ" altLang="cs-CZ" sz="1800" dirty="0">
              <a:latin typeface="Arial Nova" panose="020B0504020202020204" pitchFamily="34" charset="0"/>
            </a:endParaRPr>
          </a:p>
          <a:p>
            <a:pPr marL="0" indent="0">
              <a:buClr>
                <a:srgbClr val="000099"/>
              </a:buClr>
            </a:pPr>
            <a:endParaRPr lang="en-US" altLang="cs-CZ" sz="1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171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„ORP“: Potenciál a limity 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989138"/>
            <a:ext cx="8353425" cy="4464050"/>
          </a:xfrm>
        </p:spPr>
        <p:txBody>
          <a:bodyPr anchor="t"/>
          <a:lstStyle/>
          <a:p>
            <a:pPr marL="0" indent="0">
              <a:buClr>
                <a:srgbClr val="000099"/>
              </a:buClr>
            </a:pPr>
            <a:r>
              <a:rPr lang="cs-CZ" altLang="cs-CZ" sz="1800" b="1" dirty="0">
                <a:latin typeface="Arial Nova" panose="020B0504020202020204" pitchFamily="34" charset="0"/>
              </a:rPr>
              <a:t>Potenciál: </a:t>
            </a:r>
          </a:p>
          <a:p>
            <a:pPr marL="0" indent="0">
              <a:buClr>
                <a:srgbClr val="000099"/>
              </a:buClr>
            </a:pPr>
            <a:endParaRPr lang="cs-CZ" altLang="cs-CZ" sz="1800" b="1" dirty="0">
              <a:latin typeface="Arial Nova" panose="020B0504020202020204" pitchFamily="34" charset="0"/>
            </a:endParaRP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Rozpočtové prostředky obce, komunitní služby, bytový fond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Nástroje sociální práce a prostředky na financování výkonu sociální práce (1421 sociálních pracovníků + OSPOD 2546 úvazků)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Potenciál koordinovat sociální práci na území správního obvodu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 Nova" panose="020B0504020202020204" pitchFamily="34" charset="0"/>
              </a:rPr>
              <a:t>Obec a její organizace jako přímí poskytovatelé sociálních služeb  </a:t>
            </a:r>
          </a:p>
          <a:p>
            <a:pPr marL="0" indent="0">
              <a:buClr>
                <a:srgbClr val="000099"/>
              </a:buClr>
            </a:pP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000099"/>
              </a:buClr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Limity: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Omezená možnost ovlivňovat činnost poskytovatelů služeb 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Omezen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využívání nástrojů (některé jen na území sídelní obce, např. bydlení)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Volný vztah k ostatním samosprávám 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Nemá rozhodovací kompetence v oblasti sociálních dávek  </a:t>
            </a:r>
          </a:p>
          <a:p>
            <a:pPr marL="285750" indent="-285750"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 vole</a:t>
            </a: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 orgány vs. výkon přenesené působnosti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000099"/>
              </a:buClr>
            </a:pPr>
            <a:endParaRPr lang="cs-CZ" altLang="cs-CZ" sz="1800" b="1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0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b="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Kraje a krajské úřady</a:t>
            </a:r>
            <a:endParaRPr lang="en-US" altLang="cs-CZ" sz="2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989138"/>
            <a:ext cx="8353425" cy="4680222"/>
          </a:xfrm>
        </p:spPr>
        <p:txBody>
          <a:bodyPr anchor="t"/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1800" b="1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Obecná úprava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Obdobná jako v případě obcí, v samostatné působnosti kraj „může, ale nemusí“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Zřizovatel škol, zdravotnických zařízení, sociálních služeb, poradenských zařízení (PPP) atd.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Významné vlastní rozpočtové prostředky   </a:t>
            </a: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</a:pPr>
            <a:r>
              <a:rPr lang="cs-CZ" sz="1800" b="1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úpravy</a:t>
            </a: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sociálních službách (střednědobé plánování, koordinace služeb, registrace poskytovatelů, odpovědnost za zajištění dostupnosti sociálních služeb – nález Ústavního soudu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cs-CZ" sz="18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https://www.usoud.cz/fileadmin/user_upload/Tiskova_mluvci/Publikovane_nalezy/2018/I._US_2637_17_an.pdf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sociálně-právní ochraně dětí (registrace pověřených osob, působnost v oblasti náhradní rodinné péče, metodická činnost)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624257786"/>
      </p:ext>
    </p:extLst>
  </p:cSld>
  <p:clrMapOvr>
    <a:masterClrMapping/>
  </p:clrMapOvr>
</p:sld>
</file>

<file path=ppt/theme/theme1.xml><?xml version="1.0" encoding="utf-8"?>
<a:theme xmlns:a="http://schemas.openxmlformats.org/drawingml/2006/main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MMR šablona (klasický poměr stran)</Template>
  <TotalTime>4789</TotalTime>
  <Words>1896</Words>
  <Application>Microsoft Office PowerPoint</Application>
  <PresentationFormat>Předvádění na obrazovce (4:3)</PresentationFormat>
  <Paragraphs>295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Arial Nova</vt:lpstr>
      <vt:lpstr>Calibri</vt:lpstr>
      <vt:lpstr>MS Reference Sans Serif</vt:lpstr>
      <vt:lpstr>Times New Roman</vt:lpstr>
      <vt:lpstr>Wingdings</vt:lpstr>
      <vt:lpstr>1_Úvodní list</vt:lpstr>
      <vt:lpstr>Mezioborová spolupráce v oblasti sociálního začleňování  Kompetence aktérů a metody spolupráce</vt:lpstr>
      <vt:lpstr>Témata semináře</vt:lpstr>
      <vt:lpstr>Témata semináře</vt:lpstr>
      <vt:lpstr>Obce a obecní úřady</vt:lpstr>
      <vt:lpstr>Limity a potenciál: meziobecní spolupráce</vt:lpstr>
      <vt:lpstr>Obce s pověřeným obecním úřadem</vt:lpstr>
      <vt:lpstr>Obec s rozšířenou působností (obecní úřad ORP)</vt:lpstr>
      <vt:lpstr>„ORP“: Potenciál a limity </vt:lpstr>
      <vt:lpstr>Kraje a krajské úřady</vt:lpstr>
      <vt:lpstr>Kraje a krajské úřady</vt:lpstr>
      <vt:lpstr>“Stát“ (Úřad práce ČR a další orgány)</vt:lpstr>
      <vt:lpstr>“Stát“: potenciál a limity</vt:lpstr>
      <vt:lpstr>“Stát“: potenciál a limity</vt:lpstr>
      <vt:lpstr>Veřejná správa: shrnutí </vt:lpstr>
      <vt:lpstr>Postavení poskytovatelů služeb</vt:lpstr>
      <vt:lpstr>Postavení poskytovatelů služeb</vt:lpstr>
      <vt:lpstr>Poskytovatelé služeb a komunitní subjekty</vt:lpstr>
      <vt:lpstr>Postavení poskytovatelů služeb</vt:lpstr>
      <vt:lpstr>Postavení „klienta“</vt:lpstr>
      <vt:lpstr>Trendy sociální práce </vt:lpstr>
      <vt:lpstr>Zahraniční příklady</vt:lpstr>
      <vt:lpstr>Integrovaný model sociální práce</vt:lpstr>
      <vt:lpstr>Integrovaný model sociální práce</vt:lpstr>
      <vt:lpstr>Integrovaný model sociální práce - kritické body</vt:lpstr>
      <vt:lpstr>Komunitní sociální práce a ovlivňování prostředí</vt:lpstr>
      <vt:lpstr>Prezentace aplikace PowerPoint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Syruček Petr</dc:creator>
  <cp:lastModifiedBy>Buociková Eliška</cp:lastModifiedBy>
  <cp:revision>86</cp:revision>
  <dcterms:created xsi:type="dcterms:W3CDTF">2020-01-13T10:41:51Z</dcterms:created>
  <dcterms:modified xsi:type="dcterms:W3CDTF">2021-02-18T13:09:56Z</dcterms:modified>
</cp:coreProperties>
</file>