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4" r:id="rId9"/>
    <p:sldId id="265" r:id="rId10"/>
    <p:sldId id="266" r:id="rId11"/>
  </p:sldIdLst>
  <p:sldSz cx="9144000" cy="5143500" type="screen16x9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668" userDrawn="1">
          <p15:clr>
            <a:srgbClr val="A4A3A4"/>
          </p15:clr>
        </p15:guide>
        <p15:guide id="4" orient="horz" pos="3049" userDrawn="1">
          <p15:clr>
            <a:srgbClr val="A4A3A4"/>
          </p15:clr>
        </p15:guide>
        <p15:guide id="5" pos="5511" userDrawn="1">
          <p15:clr>
            <a:srgbClr val="A4A3A4"/>
          </p15:clr>
        </p15:guide>
        <p15:guide id="6" pos="249" userDrawn="1">
          <p15:clr>
            <a:srgbClr val="A4A3A4"/>
          </p15:clr>
        </p15:guide>
        <p15:guide id="7" orient="horz" pos="1008" userDrawn="1">
          <p15:clr>
            <a:srgbClr val="A4A3A4"/>
          </p15:clr>
        </p15:guide>
        <p15:guide id="8" orient="horz" pos="9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73" autoAdjust="0"/>
  </p:normalViewPr>
  <p:slideViewPr>
    <p:cSldViewPr>
      <p:cViewPr varScale="1">
        <p:scale>
          <a:sx n="126" d="100"/>
          <a:sy n="126" d="100"/>
        </p:scale>
        <p:origin x="110" y="86"/>
      </p:cViewPr>
      <p:guideLst>
        <p:guide orient="horz" pos="1620"/>
        <p:guide pos="2880"/>
        <p:guide orient="horz" pos="668"/>
        <p:guide orient="horz" pos="3049"/>
        <p:guide pos="5511"/>
        <p:guide pos="249"/>
        <p:guide orient="horz" pos="1008"/>
        <p:guide orient="horz" pos="9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26.02.2021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26.02.2021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-19690" y="1545638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2297539" y="2848145"/>
            <a:ext cx="4548931" cy="4321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1800" dirty="0"/>
              <a:t>Odbor</a:t>
            </a:r>
            <a:r>
              <a:rPr lang="cs-CZ" sz="1800" baseline="0" dirty="0"/>
              <a:t> pro sociální začleňování (Agentura)</a:t>
            </a:r>
            <a:endParaRPr lang="cs-CZ" sz="1800" dirty="0"/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15602"/>
            <a:ext cx="2520280" cy="41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930423" y="1380380"/>
            <a:ext cx="7283152" cy="1404156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74" y="359859"/>
            <a:ext cx="5735457" cy="954683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 userDrawn="1"/>
        </p:nvSpPr>
        <p:spPr bwMode="auto">
          <a:xfrm>
            <a:off x="539553" y="4717570"/>
            <a:ext cx="8033914" cy="29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200" dirty="0"/>
              <a:t>Prezentace se koná v rámci projektu „Inkluzivní a kvalitní vzdělávání v územích se sociálně vyloučenými lokalitami“ č. CZ.02.3.62/0.0/0.0/15_001/0000586</a:t>
            </a:r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6" y="4107768"/>
            <a:ext cx="2432671" cy="50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05" y="4507818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45636"/>
            <a:ext cx="8291264" cy="329436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250" y="314605"/>
            <a:ext cx="5009847" cy="83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4507818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059582"/>
            <a:ext cx="8291264" cy="378042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Upravte styly předlohy textu.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2" y="337584"/>
            <a:ext cx="5028452" cy="8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4493476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95536" y="1545637"/>
            <a:ext cx="8291264" cy="3294366"/>
          </a:xfrm>
          <a:prstGeom prst="rect">
            <a:avLst/>
          </a:prstGeom>
        </p:spPr>
        <p:txBody>
          <a:bodyPr anchor="t" anchorCtr="0"/>
          <a:lstStyle>
            <a:lvl1pPr marL="342882" indent="-342882">
              <a:buClr>
                <a:schemeClr val="accent1"/>
              </a:buClr>
              <a:buFont typeface="Wingdings" pitchFamily="2" charset="2"/>
              <a:buChar char="§"/>
              <a:defRPr sz="2400"/>
            </a:lvl1pPr>
            <a:lvl2pPr marL="742913" indent="-285737">
              <a:buClr>
                <a:schemeClr val="accent1"/>
              </a:buClr>
              <a:buFont typeface="Wingdings" pitchFamily="2" charset="2"/>
              <a:buChar char="§"/>
              <a:defRPr sz="2000"/>
            </a:lvl2pPr>
            <a:lvl3pPr marL="1142942" indent="-228589">
              <a:buClr>
                <a:schemeClr val="accent1"/>
              </a:buClr>
              <a:buFont typeface="Wingdings" pitchFamily="2" charset="2"/>
              <a:buChar char="§"/>
              <a:defRPr sz="1800"/>
            </a:lvl3pPr>
            <a:lvl4pPr marL="1600120" indent="-228589">
              <a:buClr>
                <a:schemeClr val="accent1"/>
              </a:buClr>
              <a:buFont typeface="Wingdings" pitchFamily="2" charset="2"/>
              <a:buChar char="§"/>
              <a:defRPr sz="1600"/>
            </a:lvl4pPr>
            <a:lvl5pPr marL="2057298" indent="-228589">
              <a:buClr>
                <a:schemeClr val="accent1"/>
              </a:buClr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8" y="333873"/>
            <a:ext cx="5028451" cy="8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437087"/>
            <a:ext cx="7272338" cy="140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3436148"/>
            <a:ext cx="7200900" cy="1350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882" indent="-342882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zecheval.cz/dokumenty/Metodika_na_web_FIN.pdf" TargetMode="External"/><Relationship Id="rId2" Type="http://schemas.openxmlformats.org/officeDocument/2006/relationships/hyperlink" Target="https://www.dotaceeu.cz/getmedia/3ce5f6b9-24cc-4ac1-80d9-9eb769203f5a/Pruvodce-evaluatora_final_202007.pdf.aspx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611560" y="1131590"/>
            <a:ext cx="8363273" cy="1871663"/>
          </a:xfrm>
          <a:noFill/>
        </p:spPr>
        <p:txBody>
          <a:bodyPr anchor="ctr"/>
          <a:lstStyle/>
          <a:p>
            <a:pPr algn="ctr"/>
            <a:r>
              <a:rPr lang="cs-CZ" altLang="cs-CZ" dirty="0"/>
              <a:t>Evaluace a vyhodnocování projektů ve vzdělávání</a:t>
            </a:r>
            <a:endParaRPr lang="en-US" altLang="cs-CZ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2E0C7D59-7DA4-49A0-A03D-9BAE8A8E913F}"/>
              </a:ext>
            </a:extLst>
          </p:cNvPr>
          <p:cNvSpPr txBox="1"/>
          <p:nvPr/>
        </p:nvSpPr>
        <p:spPr>
          <a:xfrm>
            <a:off x="0" y="321982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Silvia Zaťková, Lenka </a:t>
            </a:r>
            <a:r>
              <a:rPr lang="cs-CZ" b="1" dirty="0" err="1"/>
              <a:t>Hadarová</a:t>
            </a:r>
            <a:r>
              <a:rPr lang="cs-CZ" b="1" dirty="0"/>
              <a:t>, Michal Jašek</a:t>
            </a:r>
            <a:endParaRPr lang="sk-SK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91122A40-7043-4E80-A8F1-F2E6B64E5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Kam dál: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Průvodce evaluátora</a:t>
            </a:r>
          </a:p>
          <a:p>
            <a:pPr marL="0" indent="0"/>
            <a:r>
              <a:rPr lang="sk-SK" sz="2000" dirty="0">
                <a:solidFill>
                  <a:srgbClr val="00AF3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https://www.dotaceeu.cz/getmedia/3ce5f6b9-24cc-4ac1-80d9-9eb769203f5a/Pruvodce-evaluatora_final_202007.pdf.aspx</a:t>
            </a:r>
            <a:endParaRPr lang="sk-S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Metodika pro zadávání evaluací</a:t>
            </a:r>
          </a:p>
          <a:p>
            <a:pPr marL="0" indent="0"/>
            <a:r>
              <a:rPr lang="sk-SK" sz="2000" dirty="0">
                <a:solidFill>
                  <a:srgbClr val="00AF3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https://czecheval.cz/dokumenty/Metodika_na_web_FIN.pdf</a:t>
            </a:r>
            <a:endParaRPr lang="sk-S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77483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ál 1">
            <a:extLst>
              <a:ext uri="{FF2B5EF4-FFF2-40B4-BE49-F238E27FC236}">
                <a16:creationId xmlns:a16="http://schemas.microsoft.com/office/drawing/2014/main" id="{9FF38AE7-FE26-4779-A741-41B4B31EF292}"/>
              </a:ext>
            </a:extLst>
          </p:cNvPr>
          <p:cNvSpPr/>
          <p:nvPr/>
        </p:nvSpPr>
        <p:spPr>
          <a:xfrm>
            <a:off x="2771800" y="1131590"/>
            <a:ext cx="3384376" cy="33843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/>
              <a:t>Strategické plánování a evaluace</a:t>
            </a:r>
            <a:endParaRPr lang="sk-SK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arp dir="in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ál 4">
            <a:extLst>
              <a:ext uri="{FF2B5EF4-FFF2-40B4-BE49-F238E27FC236}">
                <a16:creationId xmlns:a16="http://schemas.microsoft.com/office/drawing/2014/main" id="{9329E0D0-19ED-4DA4-9E8B-71D6FC44B799}"/>
              </a:ext>
            </a:extLst>
          </p:cNvPr>
          <p:cNvSpPr/>
          <p:nvPr/>
        </p:nvSpPr>
        <p:spPr>
          <a:xfrm>
            <a:off x="945492" y="1021060"/>
            <a:ext cx="1440158" cy="1440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Ex ante analýza</a:t>
            </a:r>
            <a:endParaRPr lang="sk-SK" sz="1400" dirty="0"/>
          </a:p>
        </p:txBody>
      </p:sp>
      <p:sp>
        <p:nvSpPr>
          <p:cNvPr id="9" name="Ovál 8">
            <a:extLst>
              <a:ext uri="{FF2B5EF4-FFF2-40B4-BE49-F238E27FC236}">
                <a16:creationId xmlns:a16="http://schemas.microsoft.com/office/drawing/2014/main" id="{621DA5BD-ECC0-4D72-AABC-8B2CD53A7DED}"/>
              </a:ext>
            </a:extLst>
          </p:cNvPr>
          <p:cNvSpPr/>
          <p:nvPr/>
        </p:nvSpPr>
        <p:spPr>
          <a:xfrm>
            <a:off x="2421572" y="2276671"/>
            <a:ext cx="1440158" cy="1440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Procesní evaluace</a:t>
            </a:r>
            <a:endParaRPr lang="sk-SK" sz="1400" dirty="0"/>
          </a:p>
        </p:txBody>
      </p:sp>
      <p:sp>
        <p:nvSpPr>
          <p:cNvPr id="10" name="Ovál 9">
            <a:extLst>
              <a:ext uri="{FF2B5EF4-FFF2-40B4-BE49-F238E27FC236}">
                <a16:creationId xmlns:a16="http://schemas.microsoft.com/office/drawing/2014/main" id="{CE82BBB9-EBC3-4395-9677-C5DDD915CC1A}"/>
              </a:ext>
            </a:extLst>
          </p:cNvPr>
          <p:cNvSpPr/>
          <p:nvPr/>
        </p:nvSpPr>
        <p:spPr>
          <a:xfrm>
            <a:off x="3868051" y="3571742"/>
            <a:ext cx="1440158" cy="1440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Dopadová evaluace</a:t>
            </a:r>
            <a:endParaRPr lang="sk-SK" sz="1400" dirty="0"/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05346F80-0A33-4D73-A5E2-E7A6C55889A6}"/>
              </a:ext>
            </a:extLst>
          </p:cNvPr>
          <p:cNvSpPr/>
          <p:nvPr/>
        </p:nvSpPr>
        <p:spPr>
          <a:xfrm>
            <a:off x="5769552" y="2276671"/>
            <a:ext cx="1440159" cy="1440159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Realizace a adaptace projektu</a:t>
            </a:r>
          </a:p>
        </p:txBody>
      </p:sp>
      <p:sp>
        <p:nvSpPr>
          <p:cNvPr id="13" name="Ovál 12">
            <a:extLst>
              <a:ext uri="{FF2B5EF4-FFF2-40B4-BE49-F238E27FC236}">
                <a16:creationId xmlns:a16="http://schemas.microsoft.com/office/drawing/2014/main" id="{182166C1-81A1-446D-BB59-CF1BD17A2DEB}"/>
              </a:ext>
            </a:extLst>
          </p:cNvPr>
          <p:cNvSpPr/>
          <p:nvPr/>
        </p:nvSpPr>
        <p:spPr>
          <a:xfrm>
            <a:off x="4293471" y="1021059"/>
            <a:ext cx="1440159" cy="1440159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Plánování a tvorba projektu</a:t>
            </a:r>
          </a:p>
        </p:txBody>
      </p:sp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F5557081-AD0A-47F6-9A19-E39888C2F686}"/>
              </a:ext>
            </a:extLst>
          </p:cNvPr>
          <p:cNvCxnSpPr/>
          <p:nvPr/>
        </p:nvCxnSpPr>
        <p:spPr>
          <a:xfrm>
            <a:off x="2699792" y="1831727"/>
            <a:ext cx="1008112" cy="0"/>
          </a:xfrm>
          <a:prstGeom prst="straightConnector1">
            <a:avLst/>
          </a:prstGeom>
          <a:ln w="38100" cmpd="sng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>
            <a:extLst>
              <a:ext uri="{FF2B5EF4-FFF2-40B4-BE49-F238E27FC236}">
                <a16:creationId xmlns:a16="http://schemas.microsoft.com/office/drawing/2014/main" id="{F6739FF7-D33B-4D50-8AFC-46ACA7785F0B}"/>
              </a:ext>
            </a:extLst>
          </p:cNvPr>
          <p:cNvCxnSpPr/>
          <p:nvPr/>
        </p:nvCxnSpPr>
        <p:spPr>
          <a:xfrm>
            <a:off x="4175873" y="3056334"/>
            <a:ext cx="1008112" cy="0"/>
          </a:xfrm>
          <a:prstGeom prst="straightConnector1">
            <a:avLst/>
          </a:prstGeom>
          <a:ln w="38100" cmpd="sng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16">
            <a:extLst>
              <a:ext uri="{FF2B5EF4-FFF2-40B4-BE49-F238E27FC236}">
                <a16:creationId xmlns:a16="http://schemas.microsoft.com/office/drawing/2014/main" id="{5DDD6485-878C-40B3-BAE4-6284111E0FD3}"/>
              </a:ext>
            </a:extLst>
          </p:cNvPr>
          <p:cNvCxnSpPr/>
          <p:nvPr/>
        </p:nvCxnSpPr>
        <p:spPr>
          <a:xfrm>
            <a:off x="5769553" y="4291820"/>
            <a:ext cx="1008112" cy="0"/>
          </a:xfrm>
          <a:prstGeom prst="straightConnector1">
            <a:avLst/>
          </a:prstGeom>
          <a:ln w="38100" cmpd="sng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ál 10">
            <a:extLst>
              <a:ext uri="{FF2B5EF4-FFF2-40B4-BE49-F238E27FC236}">
                <a16:creationId xmlns:a16="http://schemas.microsoft.com/office/drawing/2014/main" id="{4052FB97-B967-437D-91EC-6C9A5F7D96F9}"/>
              </a:ext>
            </a:extLst>
          </p:cNvPr>
          <p:cNvSpPr/>
          <p:nvPr/>
        </p:nvSpPr>
        <p:spPr>
          <a:xfrm>
            <a:off x="7245330" y="3571740"/>
            <a:ext cx="1440160" cy="144016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 err="1"/>
              <a:t>Závěr</a:t>
            </a:r>
            <a:r>
              <a:rPr lang="sk-SK" sz="1400" dirty="0"/>
              <a:t> projektu a </a:t>
            </a:r>
            <a:r>
              <a:rPr lang="sk-SK" sz="1400" dirty="0" err="1"/>
              <a:t>dosažení</a:t>
            </a:r>
            <a:r>
              <a:rPr lang="sk-SK" sz="1400" dirty="0"/>
              <a:t> </a:t>
            </a:r>
            <a:r>
              <a:rPr lang="sk-SK" sz="1400" dirty="0" err="1"/>
              <a:t>změn</a:t>
            </a:r>
            <a:r>
              <a:rPr lang="sk-SK" sz="1400" dirty="0"/>
              <a:t>/</a:t>
            </a:r>
            <a:r>
              <a:rPr lang="cs-CZ" sz="1400" dirty="0"/>
              <a:t>cílů</a:t>
            </a:r>
            <a:endParaRPr lang="sk-SK" sz="1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arp dir="in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ál 4">
            <a:extLst>
              <a:ext uri="{FF2B5EF4-FFF2-40B4-BE49-F238E27FC236}">
                <a16:creationId xmlns:a16="http://schemas.microsoft.com/office/drawing/2014/main" id="{AF3A40CB-1A8C-4954-A960-CDB1EAE11C7A}"/>
              </a:ext>
            </a:extLst>
          </p:cNvPr>
          <p:cNvSpPr/>
          <p:nvPr/>
        </p:nvSpPr>
        <p:spPr>
          <a:xfrm>
            <a:off x="971600" y="1491630"/>
            <a:ext cx="2448272" cy="24482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Ex ante analýza</a:t>
            </a:r>
            <a:endParaRPr lang="sk-SK" dirty="0"/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FD9A3C93-AC09-4F29-9FDA-487EA5A38C33}"/>
              </a:ext>
            </a:extLst>
          </p:cNvPr>
          <p:cNvSpPr/>
          <p:nvPr/>
        </p:nvSpPr>
        <p:spPr>
          <a:xfrm>
            <a:off x="4427984" y="1851670"/>
            <a:ext cx="331236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Pomáhá formulovat: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600" dirty="0"/>
              <a:t>komu má byt podpora určena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600" dirty="0"/>
              <a:t>velikost podpory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600" dirty="0"/>
              <a:t>možné dopady</a:t>
            </a:r>
            <a:r>
              <a:rPr lang="cs-CZ" sz="1600" strike="sngStrike" dirty="0">
                <a:solidFill>
                  <a:srgbClr val="00AF3F"/>
                </a:solidFill>
              </a:rPr>
              <a:t>,</a:t>
            </a:r>
            <a:r>
              <a:rPr lang="cs-CZ" sz="1600" dirty="0"/>
              <a:t> v případě, že podpora nebude poskytnuta</a:t>
            </a:r>
            <a:endParaRPr lang="sk-SK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ál 4">
            <a:extLst>
              <a:ext uri="{FF2B5EF4-FFF2-40B4-BE49-F238E27FC236}">
                <a16:creationId xmlns:a16="http://schemas.microsoft.com/office/drawing/2014/main" id="{9329E0D0-19ED-4DA4-9E8B-71D6FC44B799}"/>
              </a:ext>
            </a:extLst>
          </p:cNvPr>
          <p:cNvSpPr/>
          <p:nvPr/>
        </p:nvSpPr>
        <p:spPr>
          <a:xfrm>
            <a:off x="945492" y="1021060"/>
            <a:ext cx="1440158" cy="1440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Ex ante analýza</a:t>
            </a:r>
            <a:endParaRPr lang="sk-SK" sz="1400" dirty="0"/>
          </a:p>
        </p:txBody>
      </p:sp>
      <p:sp>
        <p:nvSpPr>
          <p:cNvPr id="9" name="Ovál 8">
            <a:extLst>
              <a:ext uri="{FF2B5EF4-FFF2-40B4-BE49-F238E27FC236}">
                <a16:creationId xmlns:a16="http://schemas.microsoft.com/office/drawing/2014/main" id="{621DA5BD-ECC0-4D72-AABC-8B2CD53A7DED}"/>
              </a:ext>
            </a:extLst>
          </p:cNvPr>
          <p:cNvSpPr/>
          <p:nvPr/>
        </p:nvSpPr>
        <p:spPr>
          <a:xfrm>
            <a:off x="2421572" y="2276671"/>
            <a:ext cx="1440158" cy="1440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Procesní evaluace</a:t>
            </a:r>
            <a:endParaRPr lang="sk-SK" sz="1400" dirty="0"/>
          </a:p>
        </p:txBody>
      </p:sp>
      <p:sp>
        <p:nvSpPr>
          <p:cNvPr id="10" name="Ovál 9">
            <a:extLst>
              <a:ext uri="{FF2B5EF4-FFF2-40B4-BE49-F238E27FC236}">
                <a16:creationId xmlns:a16="http://schemas.microsoft.com/office/drawing/2014/main" id="{CE82BBB9-EBC3-4395-9677-C5DDD915CC1A}"/>
              </a:ext>
            </a:extLst>
          </p:cNvPr>
          <p:cNvSpPr/>
          <p:nvPr/>
        </p:nvSpPr>
        <p:spPr>
          <a:xfrm>
            <a:off x="3868051" y="3571742"/>
            <a:ext cx="1440158" cy="1440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Dopadová evaluace</a:t>
            </a:r>
            <a:endParaRPr lang="sk-SK" sz="1400" dirty="0"/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05346F80-0A33-4D73-A5E2-E7A6C55889A6}"/>
              </a:ext>
            </a:extLst>
          </p:cNvPr>
          <p:cNvSpPr/>
          <p:nvPr/>
        </p:nvSpPr>
        <p:spPr>
          <a:xfrm>
            <a:off x="5769552" y="2276671"/>
            <a:ext cx="1440159" cy="1440159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Realizace a adaptace projektu</a:t>
            </a:r>
          </a:p>
        </p:txBody>
      </p:sp>
      <p:sp>
        <p:nvSpPr>
          <p:cNvPr id="13" name="Ovál 12">
            <a:extLst>
              <a:ext uri="{FF2B5EF4-FFF2-40B4-BE49-F238E27FC236}">
                <a16:creationId xmlns:a16="http://schemas.microsoft.com/office/drawing/2014/main" id="{182166C1-81A1-446D-BB59-CF1BD17A2DEB}"/>
              </a:ext>
            </a:extLst>
          </p:cNvPr>
          <p:cNvSpPr/>
          <p:nvPr/>
        </p:nvSpPr>
        <p:spPr>
          <a:xfrm>
            <a:off x="4293471" y="1021059"/>
            <a:ext cx="1440159" cy="1440159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Plánování a tvorba projektu</a:t>
            </a:r>
          </a:p>
        </p:txBody>
      </p:sp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F5557081-AD0A-47F6-9A19-E39888C2F686}"/>
              </a:ext>
            </a:extLst>
          </p:cNvPr>
          <p:cNvCxnSpPr/>
          <p:nvPr/>
        </p:nvCxnSpPr>
        <p:spPr>
          <a:xfrm>
            <a:off x="2699792" y="1831727"/>
            <a:ext cx="1008112" cy="0"/>
          </a:xfrm>
          <a:prstGeom prst="straightConnector1">
            <a:avLst/>
          </a:prstGeom>
          <a:ln w="38100" cmpd="sng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>
            <a:extLst>
              <a:ext uri="{FF2B5EF4-FFF2-40B4-BE49-F238E27FC236}">
                <a16:creationId xmlns:a16="http://schemas.microsoft.com/office/drawing/2014/main" id="{F6739FF7-D33B-4D50-8AFC-46ACA7785F0B}"/>
              </a:ext>
            </a:extLst>
          </p:cNvPr>
          <p:cNvCxnSpPr/>
          <p:nvPr/>
        </p:nvCxnSpPr>
        <p:spPr>
          <a:xfrm>
            <a:off x="4175873" y="3056334"/>
            <a:ext cx="1008112" cy="0"/>
          </a:xfrm>
          <a:prstGeom prst="straightConnector1">
            <a:avLst/>
          </a:prstGeom>
          <a:ln w="38100" cmpd="sng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16">
            <a:extLst>
              <a:ext uri="{FF2B5EF4-FFF2-40B4-BE49-F238E27FC236}">
                <a16:creationId xmlns:a16="http://schemas.microsoft.com/office/drawing/2014/main" id="{5DDD6485-878C-40B3-BAE4-6284111E0FD3}"/>
              </a:ext>
            </a:extLst>
          </p:cNvPr>
          <p:cNvCxnSpPr/>
          <p:nvPr/>
        </p:nvCxnSpPr>
        <p:spPr>
          <a:xfrm>
            <a:off x="5769553" y="4291820"/>
            <a:ext cx="1008112" cy="0"/>
          </a:xfrm>
          <a:prstGeom prst="straightConnector1">
            <a:avLst/>
          </a:prstGeom>
          <a:ln w="38100" cmpd="sng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ál 10">
            <a:extLst>
              <a:ext uri="{FF2B5EF4-FFF2-40B4-BE49-F238E27FC236}">
                <a16:creationId xmlns:a16="http://schemas.microsoft.com/office/drawing/2014/main" id="{4052FB97-B967-437D-91EC-6C9A5F7D96F9}"/>
              </a:ext>
            </a:extLst>
          </p:cNvPr>
          <p:cNvSpPr/>
          <p:nvPr/>
        </p:nvSpPr>
        <p:spPr>
          <a:xfrm>
            <a:off x="7245330" y="3571740"/>
            <a:ext cx="1440160" cy="144016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 err="1"/>
              <a:t>Závěr</a:t>
            </a:r>
            <a:r>
              <a:rPr lang="sk-SK" sz="1400" dirty="0"/>
              <a:t> projektu a </a:t>
            </a:r>
            <a:r>
              <a:rPr lang="sk-SK" sz="1400" dirty="0" err="1"/>
              <a:t>dosažení</a:t>
            </a:r>
            <a:r>
              <a:rPr lang="sk-SK" sz="1400" dirty="0"/>
              <a:t> </a:t>
            </a:r>
            <a:r>
              <a:rPr lang="sk-SK" sz="1400" dirty="0" err="1"/>
              <a:t>změn</a:t>
            </a:r>
            <a:r>
              <a:rPr lang="sk-SK" sz="1400" dirty="0"/>
              <a:t>/</a:t>
            </a:r>
            <a:r>
              <a:rPr lang="cs-CZ" sz="1400" dirty="0"/>
              <a:t>cílů</a:t>
            </a: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23172155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FD9A3C93-AC09-4F29-9FDA-487EA5A38C33}"/>
              </a:ext>
            </a:extLst>
          </p:cNvPr>
          <p:cNvSpPr/>
          <p:nvPr/>
        </p:nvSpPr>
        <p:spPr>
          <a:xfrm>
            <a:off x="4211960" y="1203598"/>
            <a:ext cx="331236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Vybrané možnosti procesní (formativní) evaluace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600" dirty="0"/>
              <a:t>Monitorování postupů k dosažení cílů</a:t>
            </a:r>
          </a:p>
          <a:p>
            <a:endParaRPr lang="cs-CZ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600" dirty="0"/>
              <a:t>Faktorová evaluace (zaměření se na faktory, které ovlivnily úspěšnost programu)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600" dirty="0"/>
              <a:t>Hodnocení kvality v programu</a:t>
            </a:r>
          </a:p>
          <a:p>
            <a:endParaRPr lang="cs-CZ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600" dirty="0"/>
              <a:t>Participativní evaluace (</a:t>
            </a:r>
            <a:r>
              <a:rPr lang="cs-CZ" sz="1600" dirty="0" err="1"/>
              <a:t>sebeevaluace</a:t>
            </a:r>
            <a:r>
              <a:rPr lang="cs-CZ" sz="1600" dirty="0"/>
              <a:t>)</a:t>
            </a:r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02F612D6-9713-4A14-A4A4-0BCD0DCB6716}"/>
              </a:ext>
            </a:extLst>
          </p:cNvPr>
          <p:cNvSpPr/>
          <p:nvPr/>
        </p:nvSpPr>
        <p:spPr>
          <a:xfrm>
            <a:off x="971600" y="1347614"/>
            <a:ext cx="2664296" cy="2664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Procesní evaluace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8719747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ál 4">
            <a:extLst>
              <a:ext uri="{FF2B5EF4-FFF2-40B4-BE49-F238E27FC236}">
                <a16:creationId xmlns:a16="http://schemas.microsoft.com/office/drawing/2014/main" id="{9329E0D0-19ED-4DA4-9E8B-71D6FC44B799}"/>
              </a:ext>
            </a:extLst>
          </p:cNvPr>
          <p:cNvSpPr/>
          <p:nvPr/>
        </p:nvSpPr>
        <p:spPr>
          <a:xfrm>
            <a:off x="945492" y="1021060"/>
            <a:ext cx="1440158" cy="1440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Ex ante analýza</a:t>
            </a:r>
            <a:endParaRPr lang="sk-SK" sz="1400" dirty="0"/>
          </a:p>
        </p:txBody>
      </p:sp>
      <p:sp>
        <p:nvSpPr>
          <p:cNvPr id="9" name="Ovál 8">
            <a:extLst>
              <a:ext uri="{FF2B5EF4-FFF2-40B4-BE49-F238E27FC236}">
                <a16:creationId xmlns:a16="http://schemas.microsoft.com/office/drawing/2014/main" id="{621DA5BD-ECC0-4D72-AABC-8B2CD53A7DED}"/>
              </a:ext>
            </a:extLst>
          </p:cNvPr>
          <p:cNvSpPr/>
          <p:nvPr/>
        </p:nvSpPr>
        <p:spPr>
          <a:xfrm>
            <a:off x="2421572" y="2276671"/>
            <a:ext cx="1440158" cy="1440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Procesní evaluace</a:t>
            </a:r>
            <a:endParaRPr lang="sk-SK" sz="1400" dirty="0"/>
          </a:p>
        </p:txBody>
      </p:sp>
      <p:sp>
        <p:nvSpPr>
          <p:cNvPr id="10" name="Ovál 9">
            <a:extLst>
              <a:ext uri="{FF2B5EF4-FFF2-40B4-BE49-F238E27FC236}">
                <a16:creationId xmlns:a16="http://schemas.microsoft.com/office/drawing/2014/main" id="{CE82BBB9-EBC3-4395-9677-C5DDD915CC1A}"/>
              </a:ext>
            </a:extLst>
          </p:cNvPr>
          <p:cNvSpPr/>
          <p:nvPr/>
        </p:nvSpPr>
        <p:spPr>
          <a:xfrm>
            <a:off x="3868051" y="3571742"/>
            <a:ext cx="1440158" cy="1440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Dopadová evaluace</a:t>
            </a:r>
            <a:endParaRPr lang="sk-SK" sz="1400" dirty="0"/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05346F80-0A33-4D73-A5E2-E7A6C55889A6}"/>
              </a:ext>
            </a:extLst>
          </p:cNvPr>
          <p:cNvSpPr/>
          <p:nvPr/>
        </p:nvSpPr>
        <p:spPr>
          <a:xfrm>
            <a:off x="5769552" y="2276671"/>
            <a:ext cx="1440159" cy="1440159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Realizace a adaptace projektu</a:t>
            </a:r>
          </a:p>
        </p:txBody>
      </p:sp>
      <p:sp>
        <p:nvSpPr>
          <p:cNvPr id="13" name="Ovál 12">
            <a:extLst>
              <a:ext uri="{FF2B5EF4-FFF2-40B4-BE49-F238E27FC236}">
                <a16:creationId xmlns:a16="http://schemas.microsoft.com/office/drawing/2014/main" id="{182166C1-81A1-446D-BB59-CF1BD17A2DEB}"/>
              </a:ext>
            </a:extLst>
          </p:cNvPr>
          <p:cNvSpPr/>
          <p:nvPr/>
        </p:nvSpPr>
        <p:spPr>
          <a:xfrm>
            <a:off x="4293471" y="1021059"/>
            <a:ext cx="1440159" cy="1440159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Plánování a tvorba projektu</a:t>
            </a:r>
          </a:p>
        </p:txBody>
      </p:sp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F5557081-AD0A-47F6-9A19-E39888C2F686}"/>
              </a:ext>
            </a:extLst>
          </p:cNvPr>
          <p:cNvCxnSpPr/>
          <p:nvPr/>
        </p:nvCxnSpPr>
        <p:spPr>
          <a:xfrm>
            <a:off x="2699792" y="1831727"/>
            <a:ext cx="1008112" cy="0"/>
          </a:xfrm>
          <a:prstGeom prst="straightConnector1">
            <a:avLst/>
          </a:prstGeom>
          <a:ln w="38100" cmpd="sng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>
            <a:extLst>
              <a:ext uri="{FF2B5EF4-FFF2-40B4-BE49-F238E27FC236}">
                <a16:creationId xmlns:a16="http://schemas.microsoft.com/office/drawing/2014/main" id="{F6739FF7-D33B-4D50-8AFC-46ACA7785F0B}"/>
              </a:ext>
            </a:extLst>
          </p:cNvPr>
          <p:cNvCxnSpPr/>
          <p:nvPr/>
        </p:nvCxnSpPr>
        <p:spPr>
          <a:xfrm>
            <a:off x="4175873" y="3056334"/>
            <a:ext cx="1008112" cy="0"/>
          </a:xfrm>
          <a:prstGeom prst="straightConnector1">
            <a:avLst/>
          </a:prstGeom>
          <a:ln w="38100" cmpd="sng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16">
            <a:extLst>
              <a:ext uri="{FF2B5EF4-FFF2-40B4-BE49-F238E27FC236}">
                <a16:creationId xmlns:a16="http://schemas.microsoft.com/office/drawing/2014/main" id="{5DDD6485-878C-40B3-BAE4-6284111E0FD3}"/>
              </a:ext>
            </a:extLst>
          </p:cNvPr>
          <p:cNvCxnSpPr/>
          <p:nvPr/>
        </p:nvCxnSpPr>
        <p:spPr>
          <a:xfrm>
            <a:off x="5769553" y="4291820"/>
            <a:ext cx="1008112" cy="0"/>
          </a:xfrm>
          <a:prstGeom prst="straightConnector1">
            <a:avLst/>
          </a:prstGeom>
          <a:ln w="38100" cmpd="sng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ál 10">
            <a:extLst>
              <a:ext uri="{FF2B5EF4-FFF2-40B4-BE49-F238E27FC236}">
                <a16:creationId xmlns:a16="http://schemas.microsoft.com/office/drawing/2014/main" id="{4052FB97-B967-437D-91EC-6C9A5F7D96F9}"/>
              </a:ext>
            </a:extLst>
          </p:cNvPr>
          <p:cNvSpPr/>
          <p:nvPr/>
        </p:nvSpPr>
        <p:spPr>
          <a:xfrm>
            <a:off x="7245330" y="3571740"/>
            <a:ext cx="1440160" cy="144016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 err="1"/>
              <a:t>Závěr</a:t>
            </a:r>
            <a:r>
              <a:rPr lang="sk-SK" sz="1400" dirty="0"/>
              <a:t> projektu a </a:t>
            </a:r>
            <a:r>
              <a:rPr lang="sk-SK" sz="1400" dirty="0" err="1"/>
              <a:t>dosažení</a:t>
            </a:r>
            <a:r>
              <a:rPr lang="sk-SK" sz="1400" dirty="0"/>
              <a:t> </a:t>
            </a:r>
            <a:r>
              <a:rPr lang="sk-SK" sz="1400" dirty="0" err="1"/>
              <a:t>změn</a:t>
            </a:r>
            <a:r>
              <a:rPr lang="sk-SK" sz="1400" dirty="0"/>
              <a:t>/</a:t>
            </a:r>
            <a:r>
              <a:rPr lang="cs-CZ" sz="1400" dirty="0"/>
              <a:t>cílů</a:t>
            </a: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20907793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FD9A3C93-AC09-4F29-9FDA-487EA5A38C33}"/>
              </a:ext>
            </a:extLst>
          </p:cNvPr>
          <p:cNvSpPr/>
          <p:nvPr/>
        </p:nvSpPr>
        <p:spPr>
          <a:xfrm>
            <a:off x="3707904" y="1419622"/>
            <a:ext cx="4176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Nástroj na zjišťování efektivity opatření</a:t>
            </a: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83EBB0DB-7555-4367-901E-DEAC763663EC}"/>
              </a:ext>
            </a:extLst>
          </p:cNvPr>
          <p:cNvSpPr/>
          <p:nvPr/>
        </p:nvSpPr>
        <p:spPr>
          <a:xfrm>
            <a:off x="899592" y="1347614"/>
            <a:ext cx="2664296" cy="2664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Dopadová evaluace</a:t>
            </a:r>
            <a:endParaRPr lang="sk-SK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3E7900D2-30A2-407A-88CA-4DDD6A856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2139702"/>
            <a:ext cx="4486275" cy="2257425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0277074F-4541-4A45-AA16-1C8D248CF651}"/>
              </a:ext>
            </a:extLst>
          </p:cNvPr>
          <p:cNvSpPr txBox="1"/>
          <p:nvPr/>
        </p:nvSpPr>
        <p:spPr>
          <a:xfrm>
            <a:off x="3851920" y="4371950"/>
            <a:ext cx="44644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/>
              <a:t>Zdroj: Sebera M. 2009: E-learning a ovlivňování učebních stylů</a:t>
            </a:r>
            <a:endParaRPr lang="sk-SK" sz="1100" dirty="0"/>
          </a:p>
        </p:txBody>
      </p:sp>
    </p:spTree>
    <p:extLst>
      <p:ext uri="{BB962C8B-B14F-4D97-AF65-F5344CB8AC3E}">
        <p14:creationId xmlns:p14="http://schemas.microsoft.com/office/powerpoint/2010/main" val="8829736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ál 4">
            <a:extLst>
              <a:ext uri="{FF2B5EF4-FFF2-40B4-BE49-F238E27FC236}">
                <a16:creationId xmlns:a16="http://schemas.microsoft.com/office/drawing/2014/main" id="{9329E0D0-19ED-4DA4-9E8B-71D6FC44B799}"/>
              </a:ext>
            </a:extLst>
          </p:cNvPr>
          <p:cNvSpPr/>
          <p:nvPr/>
        </p:nvSpPr>
        <p:spPr>
          <a:xfrm>
            <a:off x="945492" y="1021060"/>
            <a:ext cx="1440158" cy="1440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Ex ante analýza</a:t>
            </a:r>
            <a:endParaRPr lang="sk-SK" sz="1400" dirty="0"/>
          </a:p>
        </p:txBody>
      </p:sp>
      <p:sp>
        <p:nvSpPr>
          <p:cNvPr id="9" name="Ovál 8">
            <a:extLst>
              <a:ext uri="{FF2B5EF4-FFF2-40B4-BE49-F238E27FC236}">
                <a16:creationId xmlns:a16="http://schemas.microsoft.com/office/drawing/2014/main" id="{621DA5BD-ECC0-4D72-AABC-8B2CD53A7DED}"/>
              </a:ext>
            </a:extLst>
          </p:cNvPr>
          <p:cNvSpPr/>
          <p:nvPr/>
        </p:nvSpPr>
        <p:spPr>
          <a:xfrm>
            <a:off x="2421572" y="2276671"/>
            <a:ext cx="1440158" cy="1440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Procesní evaluace</a:t>
            </a:r>
            <a:endParaRPr lang="sk-SK" sz="1400" dirty="0"/>
          </a:p>
        </p:txBody>
      </p:sp>
      <p:sp>
        <p:nvSpPr>
          <p:cNvPr id="10" name="Ovál 9">
            <a:extLst>
              <a:ext uri="{FF2B5EF4-FFF2-40B4-BE49-F238E27FC236}">
                <a16:creationId xmlns:a16="http://schemas.microsoft.com/office/drawing/2014/main" id="{CE82BBB9-EBC3-4395-9677-C5DDD915CC1A}"/>
              </a:ext>
            </a:extLst>
          </p:cNvPr>
          <p:cNvSpPr/>
          <p:nvPr/>
        </p:nvSpPr>
        <p:spPr>
          <a:xfrm>
            <a:off x="3868051" y="3571742"/>
            <a:ext cx="1440158" cy="1440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Dopadová evaluace</a:t>
            </a:r>
            <a:endParaRPr lang="sk-SK" sz="1400" dirty="0"/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05346F80-0A33-4D73-A5E2-E7A6C55889A6}"/>
              </a:ext>
            </a:extLst>
          </p:cNvPr>
          <p:cNvSpPr/>
          <p:nvPr/>
        </p:nvSpPr>
        <p:spPr>
          <a:xfrm>
            <a:off x="5769552" y="2276671"/>
            <a:ext cx="1440159" cy="1440159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Realizace a adaptace projektu</a:t>
            </a:r>
          </a:p>
        </p:txBody>
      </p:sp>
      <p:sp>
        <p:nvSpPr>
          <p:cNvPr id="13" name="Ovál 12">
            <a:extLst>
              <a:ext uri="{FF2B5EF4-FFF2-40B4-BE49-F238E27FC236}">
                <a16:creationId xmlns:a16="http://schemas.microsoft.com/office/drawing/2014/main" id="{182166C1-81A1-446D-BB59-CF1BD17A2DEB}"/>
              </a:ext>
            </a:extLst>
          </p:cNvPr>
          <p:cNvSpPr/>
          <p:nvPr/>
        </p:nvSpPr>
        <p:spPr>
          <a:xfrm>
            <a:off x="4293471" y="1021059"/>
            <a:ext cx="1440159" cy="1440159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Plánování a tvorba projektu</a:t>
            </a:r>
          </a:p>
        </p:txBody>
      </p:sp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F5557081-AD0A-47F6-9A19-E39888C2F686}"/>
              </a:ext>
            </a:extLst>
          </p:cNvPr>
          <p:cNvCxnSpPr/>
          <p:nvPr/>
        </p:nvCxnSpPr>
        <p:spPr>
          <a:xfrm>
            <a:off x="2699792" y="1831727"/>
            <a:ext cx="1008112" cy="0"/>
          </a:xfrm>
          <a:prstGeom prst="straightConnector1">
            <a:avLst/>
          </a:prstGeom>
          <a:ln w="38100" cmpd="sng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>
            <a:extLst>
              <a:ext uri="{FF2B5EF4-FFF2-40B4-BE49-F238E27FC236}">
                <a16:creationId xmlns:a16="http://schemas.microsoft.com/office/drawing/2014/main" id="{F6739FF7-D33B-4D50-8AFC-46ACA7785F0B}"/>
              </a:ext>
            </a:extLst>
          </p:cNvPr>
          <p:cNvCxnSpPr/>
          <p:nvPr/>
        </p:nvCxnSpPr>
        <p:spPr>
          <a:xfrm>
            <a:off x="4175873" y="3056334"/>
            <a:ext cx="1008112" cy="0"/>
          </a:xfrm>
          <a:prstGeom prst="straightConnector1">
            <a:avLst/>
          </a:prstGeom>
          <a:ln w="38100" cmpd="sng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16">
            <a:extLst>
              <a:ext uri="{FF2B5EF4-FFF2-40B4-BE49-F238E27FC236}">
                <a16:creationId xmlns:a16="http://schemas.microsoft.com/office/drawing/2014/main" id="{5DDD6485-878C-40B3-BAE4-6284111E0FD3}"/>
              </a:ext>
            </a:extLst>
          </p:cNvPr>
          <p:cNvCxnSpPr/>
          <p:nvPr/>
        </p:nvCxnSpPr>
        <p:spPr>
          <a:xfrm>
            <a:off x="5769553" y="4291820"/>
            <a:ext cx="1008112" cy="0"/>
          </a:xfrm>
          <a:prstGeom prst="straightConnector1">
            <a:avLst/>
          </a:prstGeom>
          <a:ln w="38100" cmpd="sng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ál 10">
            <a:extLst>
              <a:ext uri="{FF2B5EF4-FFF2-40B4-BE49-F238E27FC236}">
                <a16:creationId xmlns:a16="http://schemas.microsoft.com/office/drawing/2014/main" id="{4052FB97-B967-437D-91EC-6C9A5F7D96F9}"/>
              </a:ext>
            </a:extLst>
          </p:cNvPr>
          <p:cNvSpPr/>
          <p:nvPr/>
        </p:nvSpPr>
        <p:spPr>
          <a:xfrm>
            <a:off x="7245330" y="3571740"/>
            <a:ext cx="1440160" cy="144016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 err="1"/>
              <a:t>Závěr</a:t>
            </a:r>
            <a:r>
              <a:rPr lang="sk-SK" sz="1400" dirty="0"/>
              <a:t> projektu a </a:t>
            </a:r>
            <a:r>
              <a:rPr lang="sk-SK" sz="1400" dirty="0" err="1"/>
              <a:t>dosažení</a:t>
            </a:r>
            <a:r>
              <a:rPr lang="sk-SK" sz="1400" dirty="0"/>
              <a:t> </a:t>
            </a:r>
            <a:r>
              <a:rPr lang="sk-SK" sz="1400" dirty="0" err="1"/>
              <a:t>změn</a:t>
            </a:r>
            <a:r>
              <a:rPr lang="sk-SK" sz="1400" dirty="0"/>
              <a:t>/</a:t>
            </a:r>
            <a:r>
              <a:rPr lang="cs-CZ" sz="1400" dirty="0"/>
              <a:t>cílů</a:t>
            </a: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560874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1961</TotalTime>
  <Words>231</Words>
  <Application>Microsoft Office PowerPoint</Application>
  <PresentationFormat>Předvádění na obrazovce (16:9)</PresentationFormat>
  <Paragraphs>53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1_Úvodní list</vt:lpstr>
      <vt:lpstr>Evaluace a vyhodnocování projektů ve vzdělávání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Hadarová Lenka</cp:lastModifiedBy>
  <cp:revision>35</cp:revision>
  <dcterms:created xsi:type="dcterms:W3CDTF">2020-01-13T10:41:51Z</dcterms:created>
  <dcterms:modified xsi:type="dcterms:W3CDTF">2021-02-26T09:35:29Z</dcterms:modified>
</cp:coreProperties>
</file>