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5"/>
  </p:notesMasterIdLst>
  <p:handoutMasterIdLst>
    <p:handoutMasterId r:id="rId16"/>
  </p:handoutMasterIdLst>
  <p:sldIdLst>
    <p:sldId id="264" r:id="rId2"/>
    <p:sldId id="265" r:id="rId3"/>
    <p:sldId id="269" r:id="rId4"/>
    <p:sldId id="268" r:id="rId5"/>
    <p:sldId id="266" r:id="rId6"/>
    <p:sldId id="257" r:id="rId7"/>
    <p:sldId id="260" r:id="rId8"/>
    <p:sldId id="259" r:id="rId9"/>
    <p:sldId id="258" r:id="rId10"/>
    <p:sldId id="262" r:id="rId11"/>
    <p:sldId id="263" r:id="rId12"/>
    <p:sldId id="270" r:id="rId13"/>
    <p:sldId id="271" r:id="rId14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AF3F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>
        <p:scale>
          <a:sx n="90" d="100"/>
          <a:sy n="90" d="100"/>
        </p:scale>
        <p:origin x="12" y="196"/>
      </p:cViewPr>
      <p:guideLst>
        <p:guide orient="horz" pos="1620"/>
        <p:guide pos="2880"/>
        <p:guide orient="horz" pos="668"/>
        <p:guide orient="horz" pos="3049"/>
        <p:guide pos="5511"/>
        <p:guide pos="249"/>
        <p:guide orient="horz" pos="1008"/>
        <p:guide orient="horz" pos="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Valenta\Data%20PC%2015012021\SRP\Evaluace\FINAL-V.%20Sodomka_Analyza_kultura%20skol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Valenta\Data%20PC%2015012021\SRP\Evaluace\FINAL-V.%20Sodomka_Analyza_kultura%20skol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dlouhý!$Z$2</c:f>
              <c:strCache>
                <c:ptCount val="1"/>
                <c:pt idx="0">
                  <c:v>stav před vstupem do podpory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dlouhý!$Y$3:$Y$18</c15:sqref>
                  </c15:fullRef>
                </c:ext>
              </c:extLst>
              <c:f>(dlouhý!$Y$3,dlouhý!$Y$6:$Y$8,dlouhý!$Y$12:$Y$13,dlouhý!$Y$18)</c:f>
              <c:strCache>
                <c:ptCount val="7"/>
                <c:pt idx="0">
                  <c:v>Jasná vize</c:v>
                </c:pt>
                <c:pt idx="1">
                  <c:v>Jasná pravidla</c:v>
                </c:pt>
                <c:pt idx="2">
                  <c:v>Zaměření na úkoly</c:v>
                </c:pt>
                <c:pt idx="3">
                  <c:v>Kontrola</c:v>
                </c:pt>
                <c:pt idx="4">
                  <c:v>Inovativnost</c:v>
                </c:pt>
                <c:pt idx="5">
                  <c:v>Rozvoj učitelů</c:v>
                </c:pt>
                <c:pt idx="6">
                  <c:v>Očekávání výsledků vzdělávání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dlouhý!$Z$3:$Z$18</c15:sqref>
                  </c15:fullRef>
                </c:ext>
              </c:extLst>
              <c:f>(dlouhý!$Z$3,dlouhý!$Z$6:$Z$8,dlouhý!$Z$12:$Z$13,dlouhý!$Z$18)</c:f>
              <c:numCache>
                <c:formatCode>0.00</c:formatCode>
                <c:ptCount val="7"/>
                <c:pt idx="0">
                  <c:v>2.6666666666666665</c:v>
                </c:pt>
                <c:pt idx="1">
                  <c:v>3.3333333333333335</c:v>
                </c:pt>
                <c:pt idx="2">
                  <c:v>3.3333333333333335</c:v>
                </c:pt>
                <c:pt idx="3">
                  <c:v>3.6</c:v>
                </c:pt>
                <c:pt idx="4">
                  <c:v>3.4</c:v>
                </c:pt>
                <c:pt idx="5">
                  <c:v>4</c:v>
                </c:pt>
                <c:pt idx="6">
                  <c:v>3.3333333333333335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12-494C-A6C2-C297250EA287}"/>
            </c:ext>
          </c:extLst>
        </c:ser>
        <c:ser>
          <c:idx val="1"/>
          <c:order val="1"/>
          <c:tx>
            <c:strRef>
              <c:f>dlouhý!$AA$2</c:f>
              <c:strCache>
                <c:ptCount val="1"/>
                <c:pt idx="0">
                  <c:v>stav po ukončení podpory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dlouhý!$Y$3:$Y$18</c15:sqref>
                  </c15:fullRef>
                </c:ext>
              </c:extLst>
              <c:f>(dlouhý!$Y$3,dlouhý!$Y$6:$Y$8,dlouhý!$Y$12:$Y$13,dlouhý!$Y$18)</c:f>
              <c:strCache>
                <c:ptCount val="7"/>
                <c:pt idx="0">
                  <c:v>Jasná vize</c:v>
                </c:pt>
                <c:pt idx="1">
                  <c:v>Jasná pravidla</c:v>
                </c:pt>
                <c:pt idx="2">
                  <c:v>Zaměření na úkoly</c:v>
                </c:pt>
                <c:pt idx="3">
                  <c:v>Kontrola</c:v>
                </c:pt>
                <c:pt idx="4">
                  <c:v>Inovativnost</c:v>
                </c:pt>
                <c:pt idx="5">
                  <c:v>Rozvoj učitelů</c:v>
                </c:pt>
                <c:pt idx="6">
                  <c:v>Očekávání výsledků vzdělávání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dlouhý!$AA$3:$AA$18</c15:sqref>
                  </c15:fullRef>
                </c:ext>
              </c:extLst>
              <c:f>(dlouhý!$AA$3,dlouhý!$AA$6:$AA$8,dlouhý!$AA$12:$AA$13,dlouhý!$AA$18)</c:f>
              <c:numCache>
                <c:formatCode>0.00</c:formatCode>
                <c:ptCount val="7"/>
                <c:pt idx="0">
                  <c:v>4</c:v>
                </c:pt>
                <c:pt idx="1">
                  <c:v>5</c:v>
                </c:pt>
                <c:pt idx="2">
                  <c:v>4.333333333333333</c:v>
                </c:pt>
                <c:pt idx="3">
                  <c:v>4.2</c:v>
                </c:pt>
                <c:pt idx="4">
                  <c:v>4.2</c:v>
                </c:pt>
                <c:pt idx="5">
                  <c:v>4.2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12-494C-A6C2-C297250EA28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92002248"/>
        <c:axId val="591997984"/>
        <c:axId val="448327744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dlouhý!$AB$2</c15:sqref>
                        </c15:formulaRef>
                      </c:ext>
                    </c:extLst>
                    <c:strCache>
                      <c:ptCount val="1"/>
                      <c:pt idx="0">
                        <c:v>posun (průměr)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(dlouhý!$Y$3,dlouhý!$Y$6:$Y$8,dlouhý!$Y$12:$Y$13,dlouhý!$Y$18)</c15:sqref>
                        </c15:formulaRef>
                      </c:ext>
                    </c:extLst>
                    <c:strCache>
                      <c:ptCount val="7"/>
                      <c:pt idx="0">
                        <c:v>Jasná vize</c:v>
                      </c:pt>
                      <c:pt idx="1">
                        <c:v>Jasná pravidla</c:v>
                      </c:pt>
                      <c:pt idx="2">
                        <c:v>Zaměření na úkoly</c:v>
                      </c:pt>
                      <c:pt idx="3">
                        <c:v>Kontrola</c:v>
                      </c:pt>
                      <c:pt idx="4">
                        <c:v>Inovativnost</c:v>
                      </c:pt>
                      <c:pt idx="5">
                        <c:v>Rozvoj učitelů</c:v>
                      </c:pt>
                      <c:pt idx="6">
                        <c:v>Očekávání výsledků vzdělávání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ullRef>
                          <c15:sqref>dlouhý!$AB$3:$AB$18</c15:sqref>
                        </c15:fullRef>
                        <c15:formulaRef>
                          <c15:sqref>(dlouhý!$AB$3,dlouhý!$AB$6:$AB$8,dlouhý!$AB$12:$AB$13,dlouhý!$AB$18)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1.3333333333333335</c:v>
                      </c:pt>
                      <c:pt idx="1">
                        <c:v>1.6666666666666665</c:v>
                      </c:pt>
                      <c:pt idx="2">
                        <c:v>0.99999999999999956</c:v>
                      </c:pt>
                      <c:pt idx="3">
                        <c:v>0.60000000000000009</c:v>
                      </c:pt>
                      <c:pt idx="4">
                        <c:v>0.80000000000000027</c:v>
                      </c:pt>
                      <c:pt idx="5">
                        <c:v>0.20000000000000018</c:v>
                      </c:pt>
                      <c:pt idx="6">
                        <c:v>0.66666666666666652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4412-494C-A6C2-C297250EA287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dlouhý!$AC$2</c15:sqref>
                        </c15:formulaRef>
                      </c:ext>
                    </c:extLst>
                    <c:strCache>
                      <c:ptCount val="1"/>
                      <c:pt idx="0">
                        <c:v>dosažené kritérium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(dlouhý!$Y$3,dlouhý!$Y$6:$Y$8,dlouhý!$Y$12:$Y$13,dlouhý!$Y$18)</c15:sqref>
                        </c15:formulaRef>
                      </c:ext>
                    </c:extLst>
                    <c:strCache>
                      <c:ptCount val="7"/>
                      <c:pt idx="0">
                        <c:v>Jasná vize</c:v>
                      </c:pt>
                      <c:pt idx="1">
                        <c:v>Jasná pravidla</c:v>
                      </c:pt>
                      <c:pt idx="2">
                        <c:v>Zaměření na úkoly</c:v>
                      </c:pt>
                      <c:pt idx="3">
                        <c:v>Kontrola</c:v>
                      </c:pt>
                      <c:pt idx="4">
                        <c:v>Inovativnost</c:v>
                      </c:pt>
                      <c:pt idx="5">
                        <c:v>Rozvoj učitelů</c:v>
                      </c:pt>
                      <c:pt idx="6">
                        <c:v>Očekávání výsledků vzdělávání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dlouhý!$AC$3:$AC$18</c15:sqref>
                        </c15:fullRef>
                        <c15:formulaRef>
                          <c15:sqref>(dlouhý!$AC$3,dlouhý!$AC$6:$AC$8,dlouhý!$AC$12:$AC$13,dlouhý!$AC$18)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4412-494C-A6C2-C297250EA287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dlouhý!$AD$2</c15:sqref>
                        </c15:formulaRef>
                      </c:ext>
                    </c:extLst>
                    <c:strCache>
                      <c:ptCount val="1"/>
                      <c:pt idx="0">
                        <c:v>% škol, které vykázaly posun (ze všech hodnocených)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(dlouhý!$Y$3,dlouhý!$Y$6:$Y$8,dlouhý!$Y$12:$Y$13,dlouhý!$Y$18)</c15:sqref>
                        </c15:formulaRef>
                      </c:ext>
                    </c:extLst>
                    <c:strCache>
                      <c:ptCount val="7"/>
                      <c:pt idx="0">
                        <c:v>Jasná vize</c:v>
                      </c:pt>
                      <c:pt idx="1">
                        <c:v>Jasná pravidla</c:v>
                      </c:pt>
                      <c:pt idx="2">
                        <c:v>Zaměření na úkoly</c:v>
                      </c:pt>
                      <c:pt idx="3">
                        <c:v>Kontrola</c:v>
                      </c:pt>
                      <c:pt idx="4">
                        <c:v>Inovativnost</c:v>
                      </c:pt>
                      <c:pt idx="5">
                        <c:v>Rozvoj učitelů</c:v>
                      </c:pt>
                      <c:pt idx="6">
                        <c:v>Očekávání výsledků vzdělávání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dlouhý!$AD$3:$AD$18</c15:sqref>
                        </c15:fullRef>
                        <c15:formulaRef>
                          <c15:sqref>(dlouhý!$AD$3,dlouhý!$AD$6:$AD$8,dlouhý!$AD$12:$AD$13,dlouhý!$AD$18)</c15:sqref>
                        </c15:formulaRef>
                      </c:ext>
                    </c:extLst>
                    <c:numCache>
                      <c:formatCode>0.00%</c:formatCode>
                      <c:ptCount val="7"/>
                      <c:pt idx="0">
                        <c:v>0.95</c:v>
                      </c:pt>
                      <c:pt idx="1">
                        <c:v>0.7</c:v>
                      </c:pt>
                      <c:pt idx="2">
                        <c:v>0.75</c:v>
                      </c:pt>
                      <c:pt idx="3">
                        <c:v>0.68965517241379315</c:v>
                      </c:pt>
                      <c:pt idx="4">
                        <c:v>0.68965517241379315</c:v>
                      </c:pt>
                      <c:pt idx="5">
                        <c:v>0.27586206896551724</c:v>
                      </c:pt>
                      <c:pt idx="6">
                        <c:v>0.45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4412-494C-A6C2-C297250EA287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dlouhý!$AE$2</c15:sqref>
                        </c15:formulaRef>
                      </c:ext>
                    </c:extLst>
                    <c:strCache>
                      <c:ptCount val="1"/>
                      <c:pt idx="0">
                        <c:v>% škol, které si stanovily rozvoj v daném kritériu jako cíl, a vykázaly posun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(dlouhý!$Y$3,dlouhý!$Y$6:$Y$8,dlouhý!$Y$12:$Y$13,dlouhý!$Y$18)</c15:sqref>
                        </c15:formulaRef>
                      </c:ext>
                    </c:extLst>
                    <c:strCache>
                      <c:ptCount val="7"/>
                      <c:pt idx="0">
                        <c:v>Jasná vize</c:v>
                      </c:pt>
                      <c:pt idx="1">
                        <c:v>Jasná pravidla</c:v>
                      </c:pt>
                      <c:pt idx="2">
                        <c:v>Zaměření na úkoly</c:v>
                      </c:pt>
                      <c:pt idx="3">
                        <c:v>Kontrola</c:v>
                      </c:pt>
                      <c:pt idx="4">
                        <c:v>Inovativnost</c:v>
                      </c:pt>
                      <c:pt idx="5">
                        <c:v>Rozvoj učitelů</c:v>
                      </c:pt>
                      <c:pt idx="6">
                        <c:v>Očekávání výsledků vzdělávání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dlouhý!$AE$3:$AE$18</c15:sqref>
                        </c15:fullRef>
                        <c15:formulaRef>
                          <c15:sqref>(dlouhý!$AE$3,dlouhý!$AE$6:$AE$8,dlouhý!$AE$12:$AE$13,dlouhý!$AE$18)</c15:sqref>
                        </c15:formulaRef>
                      </c:ext>
                    </c:extLst>
                    <c:numCache>
                      <c:formatCode>0.00%</c:formatCode>
                      <c:ptCount val="7"/>
                      <c:pt idx="0">
                        <c:v>1</c:v>
                      </c:pt>
                      <c:pt idx="1">
                        <c:v>0.76470588235294112</c:v>
                      </c:pt>
                      <c:pt idx="2">
                        <c:v>1</c:v>
                      </c:pt>
                      <c:pt idx="3">
                        <c:v>0.7407407407407407</c:v>
                      </c:pt>
                      <c:pt idx="4">
                        <c:v>0.86956521739130432</c:v>
                      </c:pt>
                      <c:pt idx="5">
                        <c:v>0.35714285714285715</c:v>
                      </c:pt>
                      <c:pt idx="6">
                        <c:v>0.53333333333333333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4412-494C-A6C2-C297250EA287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dlouhý!$AF$2</c15:sqref>
                        </c15:formulaRef>
                      </c:ext>
                    </c:extLst>
                    <c:strCache>
                      <c:ptCount val="1"/>
                      <c:pt idx="0">
                        <c:v>průměrný posun škol, které si stanovily rozvoj v daném kritériu jako cíl, a vykázaly posun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(dlouhý!$Y$3,dlouhý!$Y$6:$Y$8,dlouhý!$Y$12:$Y$13,dlouhý!$Y$18)</c15:sqref>
                        </c15:formulaRef>
                      </c:ext>
                    </c:extLst>
                    <c:strCache>
                      <c:ptCount val="7"/>
                      <c:pt idx="0">
                        <c:v>Jasná vize</c:v>
                      </c:pt>
                      <c:pt idx="1">
                        <c:v>Jasná pravidla</c:v>
                      </c:pt>
                      <c:pt idx="2">
                        <c:v>Zaměření na úkoly</c:v>
                      </c:pt>
                      <c:pt idx="3">
                        <c:v>Kontrola</c:v>
                      </c:pt>
                      <c:pt idx="4">
                        <c:v>Inovativnost</c:v>
                      </c:pt>
                      <c:pt idx="5">
                        <c:v>Rozvoj učitelů</c:v>
                      </c:pt>
                      <c:pt idx="6">
                        <c:v>Očekávání výsledků vzdělávání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dlouhý!$AF$3:$AF$18</c15:sqref>
                        </c15:fullRef>
                        <c15:formulaRef>
                          <c15:sqref>(dlouhý!$AF$3,dlouhý!$AF$6:$AF$8,dlouhý!$AF$12:$AF$13,dlouhý!$AF$18)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1.33</c:v>
                      </c:pt>
                      <c:pt idx="1">
                        <c:v>1.69</c:v>
                      </c:pt>
                      <c:pt idx="2">
                        <c:v>1.06</c:v>
                      </c:pt>
                      <c:pt idx="3">
                        <c:v>1.21</c:v>
                      </c:pt>
                      <c:pt idx="4">
                        <c:v>1.05</c:v>
                      </c:pt>
                      <c:pt idx="5">
                        <c:v>1.8</c:v>
                      </c:pt>
                      <c:pt idx="6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412-494C-A6C2-C297250EA287}"/>
                  </c:ext>
                </c:extLst>
              </c15:ser>
            </c15:filteredBarSeries>
          </c:ext>
        </c:extLst>
      </c:bar3DChart>
      <c:catAx>
        <c:axId val="592002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1997984"/>
        <c:crosses val="autoZero"/>
        <c:auto val="1"/>
        <c:lblAlgn val="ctr"/>
        <c:lblOffset val="100"/>
        <c:noMultiLvlLbl val="0"/>
      </c:catAx>
      <c:valAx>
        <c:axId val="59199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2002248"/>
        <c:crosses val="autoZero"/>
        <c:crossBetween val="between"/>
      </c:valAx>
      <c:serAx>
        <c:axId val="448327744"/>
        <c:scaling>
          <c:orientation val="minMax"/>
        </c:scaling>
        <c:delete val="1"/>
        <c:axPos val="b"/>
        <c:majorTickMark val="none"/>
        <c:minorTickMark val="none"/>
        <c:tickLblPos val="nextTo"/>
        <c:crossAx val="591997984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dlouhý!$Z$2</c:f>
              <c:strCache>
                <c:ptCount val="1"/>
                <c:pt idx="0">
                  <c:v>stav před vstupem do podpory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99"/>
              </a:solidFill>
            </a:ln>
            <a:effectLst/>
            <a:sp3d>
              <a:contourClr>
                <a:srgbClr val="000099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dlouhý!$Y$3:$Y$18</c15:sqref>
                  </c15:fullRef>
                </c:ext>
              </c:extLst>
              <c:f>(dlouhý!$Y$4:$Y$5,dlouhý!$Y$9:$Y$11,dlouhý!$Y$16:$Y$17)</c:f>
              <c:strCache>
                <c:ptCount val="7"/>
                <c:pt idx="0">
                  <c:v>Důvěra ve vedení</c:v>
                </c:pt>
                <c:pt idx="1">
                  <c:v>Zapojení pracovníků</c:v>
                </c:pt>
                <c:pt idx="2">
                  <c:v>Motivace</c:v>
                </c:pt>
                <c:pt idx="3">
                  <c:v>Konstruktivní komunikace</c:v>
                </c:pt>
                <c:pt idx="4">
                  <c:v>Spolupráce s okolím</c:v>
                </c:pt>
                <c:pt idx="5">
                  <c:v>Vztahy mezi pracovníky</c:v>
                </c:pt>
                <c:pt idx="6">
                  <c:v>Vstřícnost k žákům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dlouhý!$Z$3:$Z$18</c15:sqref>
                  </c15:fullRef>
                </c:ext>
              </c:extLst>
              <c:f>(dlouhý!$Z$4:$Z$5,dlouhý!$Z$9:$Z$11,dlouhý!$Z$16:$Z$17)</c:f>
              <c:numCache>
                <c:formatCode>0.00</c:formatCode>
                <c:ptCount val="7"/>
                <c:pt idx="0">
                  <c:v>3.3333333333333335</c:v>
                </c:pt>
                <c:pt idx="1">
                  <c:v>4</c:v>
                </c:pt>
                <c:pt idx="2">
                  <c:v>3.4</c:v>
                </c:pt>
                <c:pt idx="3">
                  <c:v>3.4</c:v>
                </c:pt>
                <c:pt idx="4">
                  <c:v>4</c:v>
                </c:pt>
                <c:pt idx="5">
                  <c:v>3.3333333333333335</c:v>
                </c:pt>
                <c:pt idx="6">
                  <c:v>3.3333333333333335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B-4425-9877-90715790949E}"/>
            </c:ext>
          </c:extLst>
        </c:ser>
        <c:ser>
          <c:idx val="1"/>
          <c:order val="1"/>
          <c:tx>
            <c:strRef>
              <c:f>dlouhý!$AA$2</c:f>
              <c:strCache>
                <c:ptCount val="1"/>
                <c:pt idx="0">
                  <c:v>stav po ukončení podpory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dlouhý!$Y$3:$Y$18</c15:sqref>
                  </c15:fullRef>
                </c:ext>
              </c:extLst>
              <c:f>(dlouhý!$Y$4:$Y$5,dlouhý!$Y$9:$Y$11,dlouhý!$Y$16:$Y$17)</c:f>
              <c:strCache>
                <c:ptCount val="7"/>
                <c:pt idx="0">
                  <c:v>Důvěra ve vedení</c:v>
                </c:pt>
                <c:pt idx="1">
                  <c:v>Zapojení pracovníků</c:v>
                </c:pt>
                <c:pt idx="2">
                  <c:v>Motivace</c:v>
                </c:pt>
                <c:pt idx="3">
                  <c:v>Konstruktivní komunikace</c:v>
                </c:pt>
                <c:pt idx="4">
                  <c:v>Spolupráce s okolím</c:v>
                </c:pt>
                <c:pt idx="5">
                  <c:v>Vztahy mezi pracovníky</c:v>
                </c:pt>
                <c:pt idx="6">
                  <c:v>Vstřícnost k žákům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dlouhý!$AA$3:$AA$18</c15:sqref>
                  </c15:fullRef>
                </c:ext>
              </c:extLst>
              <c:f>(dlouhý!$AA$4:$AA$5,dlouhý!$AA$9:$AA$11,dlouhý!$AA$16:$AA$17)</c:f>
              <c:numCache>
                <c:formatCode>0.00</c:formatCode>
                <c:ptCount val="7"/>
                <c:pt idx="0">
                  <c:v>4</c:v>
                </c:pt>
                <c:pt idx="1">
                  <c:v>4.4000000000000004</c:v>
                </c:pt>
                <c:pt idx="2">
                  <c:v>4</c:v>
                </c:pt>
                <c:pt idx="3">
                  <c:v>4.5999999999999996</c:v>
                </c:pt>
                <c:pt idx="4">
                  <c:v>4.666666666666667</c:v>
                </c:pt>
                <c:pt idx="5">
                  <c:v>4</c:v>
                </c:pt>
                <c:pt idx="6">
                  <c:v>4.333333333333333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3B-4425-9877-90715790949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92002248"/>
        <c:axId val="591997984"/>
        <c:axId val="448327744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dlouhý!$AB$2</c15:sqref>
                        </c15:formulaRef>
                      </c:ext>
                    </c:extLst>
                    <c:strCache>
                      <c:ptCount val="1"/>
                      <c:pt idx="0">
                        <c:v>posun (průměr)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(dlouhý!$Y$4:$Y$5,dlouhý!$Y$9:$Y$11,dlouhý!$Y$16:$Y$17)</c15:sqref>
                        </c15:formulaRef>
                      </c:ext>
                    </c:extLst>
                    <c:strCache>
                      <c:ptCount val="7"/>
                      <c:pt idx="0">
                        <c:v>Důvěra ve vedení</c:v>
                      </c:pt>
                      <c:pt idx="1">
                        <c:v>Zapojení pracovníků</c:v>
                      </c:pt>
                      <c:pt idx="2">
                        <c:v>Motivace</c:v>
                      </c:pt>
                      <c:pt idx="3">
                        <c:v>Konstruktivní komunikace</c:v>
                      </c:pt>
                      <c:pt idx="4">
                        <c:v>Spolupráce s okolím</c:v>
                      </c:pt>
                      <c:pt idx="5">
                        <c:v>Vztahy mezi pracovníky</c:v>
                      </c:pt>
                      <c:pt idx="6">
                        <c:v>Vstřícnost k žákům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ullRef>
                          <c15:sqref>dlouhý!$AB$3:$AB$18</c15:sqref>
                        </c15:fullRef>
                        <c15:formulaRef>
                          <c15:sqref>(dlouhý!$AB$4:$AB$5,dlouhý!$AB$9:$AB$11,dlouhý!$AB$16:$AB$17)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0.66666666666666652</c:v>
                      </c:pt>
                      <c:pt idx="1">
                        <c:v>0.40000000000000036</c:v>
                      </c:pt>
                      <c:pt idx="2">
                        <c:v>0.60000000000000009</c:v>
                      </c:pt>
                      <c:pt idx="3">
                        <c:v>1.1999999999999997</c:v>
                      </c:pt>
                      <c:pt idx="4">
                        <c:v>0.66666666666666696</c:v>
                      </c:pt>
                      <c:pt idx="5">
                        <c:v>0.66666666666666652</c:v>
                      </c:pt>
                      <c:pt idx="6">
                        <c:v>0.99999999999999956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143B-4425-9877-90715790949E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dlouhý!$AC$2</c15:sqref>
                        </c15:formulaRef>
                      </c:ext>
                    </c:extLst>
                    <c:strCache>
                      <c:ptCount val="1"/>
                      <c:pt idx="0">
                        <c:v>dosažené kritérium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(dlouhý!$Y$4:$Y$5,dlouhý!$Y$9:$Y$11,dlouhý!$Y$16:$Y$17)</c15:sqref>
                        </c15:formulaRef>
                      </c:ext>
                    </c:extLst>
                    <c:strCache>
                      <c:ptCount val="7"/>
                      <c:pt idx="0">
                        <c:v>Důvěra ve vedení</c:v>
                      </c:pt>
                      <c:pt idx="1">
                        <c:v>Zapojení pracovníků</c:v>
                      </c:pt>
                      <c:pt idx="2">
                        <c:v>Motivace</c:v>
                      </c:pt>
                      <c:pt idx="3">
                        <c:v>Konstruktivní komunikace</c:v>
                      </c:pt>
                      <c:pt idx="4">
                        <c:v>Spolupráce s okolím</c:v>
                      </c:pt>
                      <c:pt idx="5">
                        <c:v>Vztahy mezi pracovníky</c:v>
                      </c:pt>
                      <c:pt idx="6">
                        <c:v>Vstřícnost k žákům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dlouhý!$AC$3:$AC$18</c15:sqref>
                        </c15:fullRef>
                        <c15:formulaRef>
                          <c15:sqref>(dlouhý!$AC$4:$AC$5,dlouhý!$AC$9:$AC$11,dlouhý!$AC$16:$AC$17)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143B-4425-9877-90715790949E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dlouhý!$AD$2</c15:sqref>
                        </c15:formulaRef>
                      </c:ext>
                    </c:extLst>
                    <c:strCache>
                      <c:ptCount val="1"/>
                      <c:pt idx="0">
                        <c:v>% škol, které vykázaly posun (ze všech hodnocených)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(dlouhý!$Y$4:$Y$5,dlouhý!$Y$9:$Y$11,dlouhý!$Y$16:$Y$17)</c15:sqref>
                        </c15:formulaRef>
                      </c:ext>
                    </c:extLst>
                    <c:strCache>
                      <c:ptCount val="7"/>
                      <c:pt idx="0">
                        <c:v>Důvěra ve vedení</c:v>
                      </c:pt>
                      <c:pt idx="1">
                        <c:v>Zapojení pracovníků</c:v>
                      </c:pt>
                      <c:pt idx="2">
                        <c:v>Motivace</c:v>
                      </c:pt>
                      <c:pt idx="3">
                        <c:v>Konstruktivní komunikace</c:v>
                      </c:pt>
                      <c:pt idx="4">
                        <c:v>Spolupráce s okolím</c:v>
                      </c:pt>
                      <c:pt idx="5">
                        <c:v>Vztahy mezi pracovníky</c:v>
                      </c:pt>
                      <c:pt idx="6">
                        <c:v>Vstřícnost k žákům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dlouhý!$AD$3:$AD$18</c15:sqref>
                        </c15:fullRef>
                        <c15:formulaRef>
                          <c15:sqref>(dlouhý!$AD$4:$AD$5,dlouhý!$AD$9:$AD$11,dlouhý!$AD$16:$AD$17)</c15:sqref>
                        </c15:formulaRef>
                      </c:ext>
                    </c:extLst>
                    <c:numCache>
                      <c:formatCode>0.00%</c:formatCode>
                      <c:ptCount val="7"/>
                      <c:pt idx="0">
                        <c:v>0.7</c:v>
                      </c:pt>
                      <c:pt idx="1">
                        <c:v>0.68965517241379315</c:v>
                      </c:pt>
                      <c:pt idx="2">
                        <c:v>0.72413793103448276</c:v>
                      </c:pt>
                      <c:pt idx="3">
                        <c:v>0.55172413793103448</c:v>
                      </c:pt>
                      <c:pt idx="4">
                        <c:v>0.7</c:v>
                      </c:pt>
                      <c:pt idx="5">
                        <c:v>0.7</c:v>
                      </c:pt>
                      <c:pt idx="6">
                        <c:v>0.45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143B-4425-9877-90715790949E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dlouhý!$AE$2</c15:sqref>
                        </c15:formulaRef>
                      </c:ext>
                    </c:extLst>
                    <c:strCache>
                      <c:ptCount val="1"/>
                      <c:pt idx="0">
                        <c:v>% škol, které si stanovily rozvoj v daném kritériu jako cíl, a vykázaly posun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(dlouhý!$Y$4:$Y$5,dlouhý!$Y$9:$Y$11,dlouhý!$Y$16:$Y$17)</c15:sqref>
                        </c15:formulaRef>
                      </c:ext>
                    </c:extLst>
                    <c:strCache>
                      <c:ptCount val="7"/>
                      <c:pt idx="0">
                        <c:v>Důvěra ve vedení</c:v>
                      </c:pt>
                      <c:pt idx="1">
                        <c:v>Zapojení pracovníků</c:v>
                      </c:pt>
                      <c:pt idx="2">
                        <c:v>Motivace</c:v>
                      </c:pt>
                      <c:pt idx="3">
                        <c:v>Konstruktivní komunikace</c:v>
                      </c:pt>
                      <c:pt idx="4">
                        <c:v>Spolupráce s okolím</c:v>
                      </c:pt>
                      <c:pt idx="5">
                        <c:v>Vztahy mezi pracovníky</c:v>
                      </c:pt>
                      <c:pt idx="6">
                        <c:v>Vstřícnost k žákům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dlouhý!$AE$3:$AE$18</c15:sqref>
                        </c15:fullRef>
                        <c15:formulaRef>
                          <c15:sqref>(dlouhý!$AE$4:$AE$5,dlouhý!$AE$9:$AE$11,dlouhý!$AE$16:$AE$17)</c15:sqref>
                        </c15:formulaRef>
                      </c:ext>
                    </c:extLst>
                    <c:numCache>
                      <c:formatCode>0.00%</c:formatCode>
                      <c:ptCount val="7"/>
                      <c:pt idx="0">
                        <c:v>0.83333333333333337</c:v>
                      </c:pt>
                      <c:pt idx="1">
                        <c:v>0.95238095238095233</c:v>
                      </c:pt>
                      <c:pt idx="2">
                        <c:v>0.84615384615384615</c:v>
                      </c:pt>
                      <c:pt idx="3">
                        <c:v>0.72727272727272729</c:v>
                      </c:pt>
                      <c:pt idx="4">
                        <c:v>0.76470588235294112</c:v>
                      </c:pt>
                      <c:pt idx="5">
                        <c:v>0.75</c:v>
                      </c:pt>
                      <c:pt idx="6">
                        <c:v>0.6428571428571429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143B-4425-9877-90715790949E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dlouhý!$AF$2</c15:sqref>
                        </c15:formulaRef>
                      </c:ext>
                    </c:extLst>
                    <c:strCache>
                      <c:ptCount val="1"/>
                      <c:pt idx="0">
                        <c:v>průměrný posun škol, které si stanovily rozvoj v daném kritériu jako cíl, a vykázaly posun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dlouhý!$Y$3:$Y$18</c15:sqref>
                        </c15:fullRef>
                        <c15:formulaRef>
                          <c15:sqref>(dlouhý!$Y$4:$Y$5,dlouhý!$Y$9:$Y$11,dlouhý!$Y$16:$Y$17)</c15:sqref>
                        </c15:formulaRef>
                      </c:ext>
                    </c:extLst>
                    <c:strCache>
                      <c:ptCount val="7"/>
                      <c:pt idx="0">
                        <c:v>Důvěra ve vedení</c:v>
                      </c:pt>
                      <c:pt idx="1">
                        <c:v>Zapojení pracovníků</c:v>
                      </c:pt>
                      <c:pt idx="2">
                        <c:v>Motivace</c:v>
                      </c:pt>
                      <c:pt idx="3">
                        <c:v>Konstruktivní komunikace</c:v>
                      </c:pt>
                      <c:pt idx="4">
                        <c:v>Spolupráce s okolím</c:v>
                      </c:pt>
                      <c:pt idx="5">
                        <c:v>Vztahy mezi pracovníky</c:v>
                      </c:pt>
                      <c:pt idx="6">
                        <c:v>Vstřícnost k žákům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dlouhý!$AF$3:$AF$18</c15:sqref>
                        </c15:fullRef>
                        <c15:formulaRef>
                          <c15:sqref>(dlouhý!$AF$4:$AF$5,dlouhý!$AF$9:$AF$11,dlouhý!$AF$16:$AF$17)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1.1599999999999999</c:v>
                      </c:pt>
                      <c:pt idx="1">
                        <c:v>1.57</c:v>
                      </c:pt>
                      <c:pt idx="2">
                        <c:v>1.19</c:v>
                      </c:pt>
                      <c:pt idx="3">
                        <c:v>1.25</c:v>
                      </c:pt>
                      <c:pt idx="4">
                        <c:v>1.5</c:v>
                      </c:pt>
                      <c:pt idx="5">
                        <c:v>1.25</c:v>
                      </c:pt>
                      <c:pt idx="6">
                        <c:v>1.1100000000000001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143B-4425-9877-90715790949E}"/>
                  </c:ext>
                </c:extLst>
              </c15:ser>
            </c15:filteredBarSeries>
          </c:ext>
        </c:extLst>
      </c:bar3DChart>
      <c:catAx>
        <c:axId val="592002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1997984"/>
        <c:crosses val="autoZero"/>
        <c:auto val="1"/>
        <c:lblAlgn val="ctr"/>
        <c:lblOffset val="100"/>
        <c:noMultiLvlLbl val="0"/>
      </c:catAx>
      <c:valAx>
        <c:axId val="59199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2002248"/>
        <c:crosses val="autoZero"/>
        <c:crossBetween val="between"/>
      </c:valAx>
      <c:serAx>
        <c:axId val="448327744"/>
        <c:scaling>
          <c:orientation val="minMax"/>
        </c:scaling>
        <c:delete val="1"/>
        <c:axPos val="b"/>
        <c:majorTickMark val="none"/>
        <c:minorTickMark val="none"/>
        <c:tickLblPos val="nextTo"/>
        <c:crossAx val="591997984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8B637-14A6-4D97-9B06-1AC2CD31B344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059A242B-1A60-49C4-9B15-32AA770740A2}">
      <dgm:prSet phldrT="[Text]"/>
      <dgm:spPr>
        <a:solidFill>
          <a:srgbClr val="000099">
            <a:alpha val="17000"/>
          </a:srgb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rgbClr val="000099"/>
              </a:solidFill>
            </a:rPr>
            <a:t>Anal</a:t>
          </a:r>
          <a:r>
            <a:rPr lang="cs-CZ" dirty="0" err="1" smtClean="0">
              <a:solidFill>
                <a:srgbClr val="000099"/>
              </a:solidFill>
            </a:rPr>
            <a:t>ýza</a:t>
          </a:r>
          <a:endParaRPr lang="cs-CZ" dirty="0">
            <a:solidFill>
              <a:srgbClr val="000099"/>
            </a:solidFill>
          </a:endParaRPr>
        </a:p>
      </dgm:t>
    </dgm:pt>
    <dgm:pt modelId="{C72C5E5A-D6DA-424A-B562-7A022D7C9E81}" type="parTrans" cxnId="{007BB3AB-B521-4F5D-9D60-95615954EB23}">
      <dgm:prSet/>
      <dgm:spPr/>
      <dgm:t>
        <a:bodyPr/>
        <a:lstStyle/>
        <a:p>
          <a:endParaRPr lang="cs-CZ"/>
        </a:p>
      </dgm:t>
    </dgm:pt>
    <dgm:pt modelId="{AA117631-9875-4E05-81FC-9C0A5542D4EA}" type="sibTrans" cxnId="{007BB3AB-B521-4F5D-9D60-95615954EB23}">
      <dgm:prSet/>
      <dgm:spPr/>
      <dgm:t>
        <a:bodyPr/>
        <a:lstStyle/>
        <a:p>
          <a:endParaRPr lang="cs-CZ"/>
        </a:p>
      </dgm:t>
    </dgm:pt>
    <dgm:pt modelId="{413E936B-FFF6-47E7-BA1A-15EBCD50CF7A}">
      <dgm:prSet phldrT="[Text]"/>
      <dgm:spPr>
        <a:solidFill>
          <a:srgbClr val="000099">
            <a:alpha val="17000"/>
          </a:srgb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rgbClr val="000099"/>
              </a:solidFill>
            </a:rPr>
            <a:t>Mise </a:t>
          </a:r>
          <a:endParaRPr lang="cs-CZ" dirty="0">
            <a:solidFill>
              <a:srgbClr val="000099"/>
            </a:solidFill>
          </a:endParaRPr>
        </a:p>
      </dgm:t>
    </dgm:pt>
    <dgm:pt modelId="{269BF16C-C977-4F4C-8C02-D513A9C6D4F9}" type="parTrans" cxnId="{E02C9960-079C-4DCC-9AB0-42FF1525901C}">
      <dgm:prSet/>
      <dgm:spPr/>
      <dgm:t>
        <a:bodyPr/>
        <a:lstStyle/>
        <a:p>
          <a:endParaRPr lang="cs-CZ"/>
        </a:p>
      </dgm:t>
    </dgm:pt>
    <dgm:pt modelId="{D2A4363D-B49C-4CF6-8121-BF45E99066A0}" type="sibTrans" cxnId="{E02C9960-079C-4DCC-9AB0-42FF1525901C}">
      <dgm:prSet/>
      <dgm:spPr/>
      <dgm:t>
        <a:bodyPr/>
        <a:lstStyle/>
        <a:p>
          <a:endParaRPr lang="cs-CZ"/>
        </a:p>
      </dgm:t>
    </dgm:pt>
    <dgm:pt modelId="{1234B694-7DE0-424A-A677-727A645CBC5B}">
      <dgm:prSet phldrT="[Text]"/>
      <dgm:spPr>
        <a:solidFill>
          <a:srgbClr val="000099">
            <a:alpha val="17000"/>
          </a:srgb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rgbClr val="000099"/>
              </a:solidFill>
            </a:rPr>
            <a:t>Vize</a:t>
          </a:r>
          <a:endParaRPr lang="cs-CZ" dirty="0">
            <a:solidFill>
              <a:srgbClr val="000099"/>
            </a:solidFill>
          </a:endParaRPr>
        </a:p>
      </dgm:t>
    </dgm:pt>
    <dgm:pt modelId="{8D74153D-64F8-4519-AAAA-5B50FC4EB5B5}" type="parTrans" cxnId="{1CC5557A-E354-4004-975B-81F6E507FDAA}">
      <dgm:prSet/>
      <dgm:spPr/>
      <dgm:t>
        <a:bodyPr/>
        <a:lstStyle/>
        <a:p>
          <a:endParaRPr lang="cs-CZ"/>
        </a:p>
      </dgm:t>
    </dgm:pt>
    <dgm:pt modelId="{09538C08-0D23-4297-816E-00C8AF1D8AB1}" type="sibTrans" cxnId="{1CC5557A-E354-4004-975B-81F6E507FDAA}">
      <dgm:prSet/>
      <dgm:spPr/>
      <dgm:t>
        <a:bodyPr/>
        <a:lstStyle/>
        <a:p>
          <a:endParaRPr lang="cs-CZ"/>
        </a:p>
      </dgm:t>
    </dgm:pt>
    <dgm:pt modelId="{CCD49855-2B10-40CF-826E-1D1E680C03CA}">
      <dgm:prSet phldrT="[Text]"/>
      <dgm:spPr>
        <a:solidFill>
          <a:srgbClr val="000099">
            <a:alpha val="17000"/>
          </a:srgb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rgbClr val="000099"/>
              </a:solidFill>
            </a:rPr>
            <a:t>Priority</a:t>
          </a:r>
          <a:endParaRPr lang="cs-CZ" dirty="0">
            <a:solidFill>
              <a:srgbClr val="000099"/>
            </a:solidFill>
          </a:endParaRPr>
        </a:p>
      </dgm:t>
    </dgm:pt>
    <dgm:pt modelId="{E2162FB7-4ED5-4815-ADB0-964D41A409F0}" type="parTrans" cxnId="{A0CBB081-35E1-43AD-80A7-EA79FFEC3E37}">
      <dgm:prSet/>
      <dgm:spPr/>
      <dgm:t>
        <a:bodyPr/>
        <a:lstStyle/>
        <a:p>
          <a:endParaRPr lang="cs-CZ"/>
        </a:p>
      </dgm:t>
    </dgm:pt>
    <dgm:pt modelId="{03185752-198A-4E20-BE32-6B130F4F5995}" type="sibTrans" cxnId="{A0CBB081-35E1-43AD-80A7-EA79FFEC3E37}">
      <dgm:prSet/>
      <dgm:spPr/>
      <dgm:t>
        <a:bodyPr/>
        <a:lstStyle/>
        <a:p>
          <a:endParaRPr lang="cs-CZ"/>
        </a:p>
      </dgm:t>
    </dgm:pt>
    <dgm:pt modelId="{2A4CD4DC-E15F-4383-944F-EC2E3D76BD76}">
      <dgm:prSet phldrT="[Text]"/>
      <dgm:spPr>
        <a:solidFill>
          <a:srgbClr val="000099">
            <a:alpha val="17000"/>
          </a:srgb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rgbClr val="000099"/>
              </a:solidFill>
            </a:rPr>
            <a:t>Plánování</a:t>
          </a:r>
          <a:endParaRPr lang="cs-CZ" dirty="0">
            <a:solidFill>
              <a:srgbClr val="000099"/>
            </a:solidFill>
          </a:endParaRPr>
        </a:p>
      </dgm:t>
    </dgm:pt>
    <dgm:pt modelId="{EDCE7DE0-1716-4706-B40D-702E11F3B4ED}" type="parTrans" cxnId="{9EE640D4-6C02-41E0-8CBC-C33BAB5FFD50}">
      <dgm:prSet/>
      <dgm:spPr/>
      <dgm:t>
        <a:bodyPr/>
        <a:lstStyle/>
        <a:p>
          <a:endParaRPr lang="cs-CZ"/>
        </a:p>
      </dgm:t>
    </dgm:pt>
    <dgm:pt modelId="{EF8F78A1-3081-4A9F-A028-EC211BCA5AB7}" type="sibTrans" cxnId="{9EE640D4-6C02-41E0-8CBC-C33BAB5FFD50}">
      <dgm:prSet/>
      <dgm:spPr/>
      <dgm:t>
        <a:bodyPr/>
        <a:lstStyle/>
        <a:p>
          <a:endParaRPr lang="cs-CZ"/>
        </a:p>
      </dgm:t>
    </dgm:pt>
    <dgm:pt modelId="{9B1140C7-53C9-42CB-8DDE-8F5D237CE0D6}">
      <dgm:prSet phldrT="[Text]"/>
      <dgm:spPr>
        <a:solidFill>
          <a:srgbClr val="000099">
            <a:alpha val="17000"/>
          </a:srgb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rgbClr val="000099"/>
              </a:solidFill>
            </a:rPr>
            <a:t>Realizace</a:t>
          </a:r>
          <a:endParaRPr lang="cs-CZ" dirty="0">
            <a:solidFill>
              <a:srgbClr val="000099"/>
            </a:solidFill>
          </a:endParaRPr>
        </a:p>
      </dgm:t>
    </dgm:pt>
    <dgm:pt modelId="{5986ED33-B8B2-4BB9-81CA-3437AAF00323}" type="parTrans" cxnId="{0D50F36B-5FE2-4720-85BE-6CA8743BA934}">
      <dgm:prSet/>
      <dgm:spPr/>
      <dgm:t>
        <a:bodyPr/>
        <a:lstStyle/>
        <a:p>
          <a:endParaRPr lang="cs-CZ"/>
        </a:p>
      </dgm:t>
    </dgm:pt>
    <dgm:pt modelId="{E55D0C60-F3F3-4C84-B8C7-DE609C310020}" type="sibTrans" cxnId="{0D50F36B-5FE2-4720-85BE-6CA8743BA934}">
      <dgm:prSet/>
      <dgm:spPr/>
      <dgm:t>
        <a:bodyPr/>
        <a:lstStyle/>
        <a:p>
          <a:endParaRPr lang="cs-CZ"/>
        </a:p>
      </dgm:t>
    </dgm:pt>
    <dgm:pt modelId="{D092786D-B065-455D-809A-B89BE2E8016F}">
      <dgm:prSet phldrT="[Text]"/>
      <dgm:spPr>
        <a:solidFill>
          <a:srgbClr val="000099">
            <a:alpha val="17000"/>
          </a:srgb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rgbClr val="000099"/>
              </a:solidFill>
            </a:rPr>
            <a:t>Evaluace</a:t>
          </a:r>
          <a:endParaRPr lang="cs-CZ" dirty="0">
            <a:solidFill>
              <a:srgbClr val="000099"/>
            </a:solidFill>
          </a:endParaRPr>
        </a:p>
      </dgm:t>
    </dgm:pt>
    <dgm:pt modelId="{50559A14-500E-45F5-9FC6-C70C9F221EE4}" type="parTrans" cxnId="{654A3EC6-4D5E-4B2C-BF6F-3239A6DBD8FA}">
      <dgm:prSet/>
      <dgm:spPr/>
      <dgm:t>
        <a:bodyPr/>
        <a:lstStyle/>
        <a:p>
          <a:endParaRPr lang="cs-CZ"/>
        </a:p>
      </dgm:t>
    </dgm:pt>
    <dgm:pt modelId="{8F0237CA-D267-4B7A-8255-85833A5D433A}" type="sibTrans" cxnId="{654A3EC6-4D5E-4B2C-BF6F-3239A6DBD8FA}">
      <dgm:prSet/>
      <dgm:spPr/>
      <dgm:t>
        <a:bodyPr/>
        <a:lstStyle/>
        <a:p>
          <a:endParaRPr lang="cs-CZ"/>
        </a:p>
      </dgm:t>
    </dgm:pt>
    <dgm:pt modelId="{D6415FAD-F8D0-49FB-A58F-216525062336}" type="pres">
      <dgm:prSet presAssocID="{8E08B637-14A6-4D97-9B06-1AC2CD31B344}" presName="compositeShape" presStyleCnt="0">
        <dgm:presLayoutVars>
          <dgm:chMax val="7"/>
          <dgm:dir/>
          <dgm:resizeHandles val="exact"/>
        </dgm:presLayoutVars>
      </dgm:prSet>
      <dgm:spPr/>
    </dgm:pt>
    <dgm:pt modelId="{078317DD-C5F2-4C3A-B93B-449EE9DD2BA2}" type="pres">
      <dgm:prSet presAssocID="{8E08B637-14A6-4D97-9B06-1AC2CD31B344}" presName="wedge1" presStyleLbl="node1" presStyleIdx="0" presStyleCnt="7"/>
      <dgm:spPr/>
      <dgm:t>
        <a:bodyPr/>
        <a:lstStyle/>
        <a:p>
          <a:endParaRPr lang="cs-CZ"/>
        </a:p>
      </dgm:t>
    </dgm:pt>
    <dgm:pt modelId="{0B71AA44-4BF8-436C-A95C-D662E2FDCD71}" type="pres">
      <dgm:prSet presAssocID="{8E08B637-14A6-4D97-9B06-1AC2CD31B344}" presName="dummy1a" presStyleCnt="0"/>
      <dgm:spPr/>
    </dgm:pt>
    <dgm:pt modelId="{06BAEE84-FB1C-488E-A3FD-FD766189C279}" type="pres">
      <dgm:prSet presAssocID="{8E08B637-14A6-4D97-9B06-1AC2CD31B344}" presName="dummy1b" presStyleCnt="0"/>
      <dgm:spPr/>
    </dgm:pt>
    <dgm:pt modelId="{026D76C8-998D-40AB-8840-7EBB54D49373}" type="pres">
      <dgm:prSet presAssocID="{8E08B637-14A6-4D97-9B06-1AC2CD31B344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8925D8-AC69-48FD-9BC1-DAEE231FEC69}" type="pres">
      <dgm:prSet presAssocID="{8E08B637-14A6-4D97-9B06-1AC2CD31B344}" presName="wedge2" presStyleLbl="node1" presStyleIdx="1" presStyleCnt="7"/>
      <dgm:spPr/>
    </dgm:pt>
    <dgm:pt modelId="{B0EF3813-AF7B-4E9A-8345-7F6930DC05E6}" type="pres">
      <dgm:prSet presAssocID="{8E08B637-14A6-4D97-9B06-1AC2CD31B344}" presName="dummy2a" presStyleCnt="0"/>
      <dgm:spPr/>
    </dgm:pt>
    <dgm:pt modelId="{CB9A1E0E-9190-4346-82C6-EC87F30C19B6}" type="pres">
      <dgm:prSet presAssocID="{8E08B637-14A6-4D97-9B06-1AC2CD31B344}" presName="dummy2b" presStyleCnt="0"/>
      <dgm:spPr/>
    </dgm:pt>
    <dgm:pt modelId="{064D1F35-7A0F-462E-91DC-4864FDBA2F85}" type="pres">
      <dgm:prSet presAssocID="{8E08B637-14A6-4D97-9B06-1AC2CD31B344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642E5257-7765-4E12-A4B0-62E581A03A66}" type="pres">
      <dgm:prSet presAssocID="{8E08B637-14A6-4D97-9B06-1AC2CD31B344}" presName="wedge3" presStyleLbl="node1" presStyleIdx="2" presStyleCnt="7"/>
      <dgm:spPr/>
      <dgm:t>
        <a:bodyPr/>
        <a:lstStyle/>
        <a:p>
          <a:endParaRPr lang="cs-CZ"/>
        </a:p>
      </dgm:t>
    </dgm:pt>
    <dgm:pt modelId="{312526F7-4A85-45D4-A123-EA7A28D965A1}" type="pres">
      <dgm:prSet presAssocID="{8E08B637-14A6-4D97-9B06-1AC2CD31B344}" presName="dummy3a" presStyleCnt="0"/>
      <dgm:spPr/>
    </dgm:pt>
    <dgm:pt modelId="{8E7743AF-41B5-404E-8373-3046E8078189}" type="pres">
      <dgm:prSet presAssocID="{8E08B637-14A6-4D97-9B06-1AC2CD31B344}" presName="dummy3b" presStyleCnt="0"/>
      <dgm:spPr/>
    </dgm:pt>
    <dgm:pt modelId="{07D18EC9-8306-43FC-825A-3A0CE35F78DE}" type="pres">
      <dgm:prSet presAssocID="{8E08B637-14A6-4D97-9B06-1AC2CD31B344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65653F82-B6CA-429D-8977-3DD9FDDB8881}" type="pres">
      <dgm:prSet presAssocID="{8E08B637-14A6-4D97-9B06-1AC2CD31B344}" presName="wedge4" presStyleLbl="node1" presStyleIdx="3" presStyleCnt="7"/>
      <dgm:spPr/>
    </dgm:pt>
    <dgm:pt modelId="{69814AAB-9333-4067-A08D-7FCBBA07BF64}" type="pres">
      <dgm:prSet presAssocID="{8E08B637-14A6-4D97-9B06-1AC2CD31B344}" presName="dummy4a" presStyleCnt="0"/>
      <dgm:spPr/>
    </dgm:pt>
    <dgm:pt modelId="{F9EB0185-A8F4-44B9-9E92-A7F26BBDFCBD}" type="pres">
      <dgm:prSet presAssocID="{8E08B637-14A6-4D97-9B06-1AC2CD31B344}" presName="dummy4b" presStyleCnt="0"/>
      <dgm:spPr/>
    </dgm:pt>
    <dgm:pt modelId="{38A9CD89-C5EE-4A59-84DE-7847C62EA066}" type="pres">
      <dgm:prSet presAssocID="{8E08B637-14A6-4D97-9B06-1AC2CD31B344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9F48330-1653-4493-906A-618E470B3FFA}" type="pres">
      <dgm:prSet presAssocID="{8E08B637-14A6-4D97-9B06-1AC2CD31B344}" presName="wedge5" presStyleLbl="node1" presStyleIdx="4" presStyleCnt="7"/>
      <dgm:spPr/>
    </dgm:pt>
    <dgm:pt modelId="{2B0F4157-B3C4-46A7-B14F-76331EA9264D}" type="pres">
      <dgm:prSet presAssocID="{8E08B637-14A6-4D97-9B06-1AC2CD31B344}" presName="dummy5a" presStyleCnt="0"/>
      <dgm:spPr/>
    </dgm:pt>
    <dgm:pt modelId="{E0BAA223-A94B-4238-ADB4-0CAE6AAAF690}" type="pres">
      <dgm:prSet presAssocID="{8E08B637-14A6-4D97-9B06-1AC2CD31B344}" presName="dummy5b" presStyleCnt="0"/>
      <dgm:spPr/>
    </dgm:pt>
    <dgm:pt modelId="{9A2D79DE-71BD-450A-883F-07CD4DC833C5}" type="pres">
      <dgm:prSet presAssocID="{8E08B637-14A6-4D97-9B06-1AC2CD31B344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5CA50B90-1B65-44C6-8ECB-597E72111B52}" type="pres">
      <dgm:prSet presAssocID="{8E08B637-14A6-4D97-9B06-1AC2CD31B344}" presName="wedge6" presStyleLbl="node1" presStyleIdx="5" presStyleCnt="7"/>
      <dgm:spPr/>
    </dgm:pt>
    <dgm:pt modelId="{5A678DEA-7417-47E0-9CEF-B1A25757974C}" type="pres">
      <dgm:prSet presAssocID="{8E08B637-14A6-4D97-9B06-1AC2CD31B344}" presName="dummy6a" presStyleCnt="0"/>
      <dgm:spPr/>
    </dgm:pt>
    <dgm:pt modelId="{F7BB48B9-0B46-43B5-9AE0-1BF8FF496456}" type="pres">
      <dgm:prSet presAssocID="{8E08B637-14A6-4D97-9B06-1AC2CD31B344}" presName="dummy6b" presStyleCnt="0"/>
      <dgm:spPr/>
    </dgm:pt>
    <dgm:pt modelId="{1CBDD770-E35A-4728-86CD-6F6BAE0FAC9C}" type="pres">
      <dgm:prSet presAssocID="{8E08B637-14A6-4D97-9B06-1AC2CD31B344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A8C5D81-D7EC-49E8-B683-EE2355D73640}" type="pres">
      <dgm:prSet presAssocID="{8E08B637-14A6-4D97-9B06-1AC2CD31B344}" presName="wedge7" presStyleLbl="node1" presStyleIdx="6" presStyleCnt="7"/>
      <dgm:spPr/>
    </dgm:pt>
    <dgm:pt modelId="{AA815F88-E654-4BD1-9AC0-1DF5326EA3CB}" type="pres">
      <dgm:prSet presAssocID="{8E08B637-14A6-4D97-9B06-1AC2CD31B344}" presName="dummy7a" presStyleCnt="0"/>
      <dgm:spPr/>
    </dgm:pt>
    <dgm:pt modelId="{199547F4-378C-4EE5-AF43-4405D73198AB}" type="pres">
      <dgm:prSet presAssocID="{8E08B637-14A6-4D97-9B06-1AC2CD31B344}" presName="dummy7b" presStyleCnt="0"/>
      <dgm:spPr/>
    </dgm:pt>
    <dgm:pt modelId="{4E7F0139-98D7-491B-8990-79D19FCA101F}" type="pres">
      <dgm:prSet presAssocID="{8E08B637-14A6-4D97-9B06-1AC2CD31B344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  <dgm:pt modelId="{D98418CA-B6F9-4997-B366-6DD6690EDF5B}" type="pres">
      <dgm:prSet presAssocID="{AA117631-9875-4E05-81FC-9C0A5542D4EA}" presName="arrowWedge1" presStyleLbl="fgSibTrans2D1" presStyleIdx="0" presStyleCnt="7" custLinFactNeighborX="-101" custLinFactNeighborY="374"/>
      <dgm:spPr>
        <a:solidFill>
          <a:srgbClr val="000099"/>
        </a:solidFill>
      </dgm:spPr>
    </dgm:pt>
    <dgm:pt modelId="{11102B4E-814F-4E8A-B6F7-D83B00A484AB}" type="pres">
      <dgm:prSet presAssocID="{D2A4363D-B49C-4CF6-8121-BF45E99066A0}" presName="arrowWedge2" presStyleLbl="fgSibTrans2D1" presStyleIdx="1" presStyleCnt="7" custLinFactNeighborX="-101" custLinFactNeighborY="374"/>
      <dgm:spPr>
        <a:solidFill>
          <a:srgbClr val="000099"/>
        </a:solidFill>
      </dgm:spPr>
    </dgm:pt>
    <dgm:pt modelId="{1527E755-0B83-4B05-A8CE-659CB31CBF0A}" type="pres">
      <dgm:prSet presAssocID="{09538C08-0D23-4297-816E-00C8AF1D8AB1}" presName="arrowWedge3" presStyleLbl="fgSibTrans2D1" presStyleIdx="2" presStyleCnt="7" custLinFactNeighborX="-101" custLinFactNeighborY="374"/>
      <dgm:spPr>
        <a:solidFill>
          <a:srgbClr val="000099"/>
        </a:solidFill>
      </dgm:spPr>
    </dgm:pt>
    <dgm:pt modelId="{FCD5F5CB-BB26-4774-ACE0-E08C9FE6C1D9}" type="pres">
      <dgm:prSet presAssocID="{03185752-198A-4E20-BE32-6B130F4F5995}" presName="arrowWedge4" presStyleLbl="fgSibTrans2D1" presStyleIdx="3" presStyleCnt="7" custLinFactNeighborX="-101" custLinFactNeighborY="374"/>
      <dgm:spPr>
        <a:solidFill>
          <a:srgbClr val="000099"/>
        </a:solidFill>
      </dgm:spPr>
    </dgm:pt>
    <dgm:pt modelId="{208103ED-A11F-4E0C-B1C5-D333F4CB5EA7}" type="pres">
      <dgm:prSet presAssocID="{EF8F78A1-3081-4A9F-A028-EC211BCA5AB7}" presName="arrowWedge5" presStyleLbl="fgSibTrans2D1" presStyleIdx="4" presStyleCnt="7" custLinFactNeighborX="-174" custLinFactNeighborY="814"/>
      <dgm:spPr>
        <a:solidFill>
          <a:srgbClr val="000099"/>
        </a:solidFill>
      </dgm:spPr>
    </dgm:pt>
    <dgm:pt modelId="{D4964563-D5F2-4048-8BCD-CC2F212CD883}" type="pres">
      <dgm:prSet presAssocID="{E55D0C60-F3F3-4C84-B8C7-DE609C310020}" presName="arrowWedge6" presStyleLbl="fgSibTrans2D1" presStyleIdx="5" presStyleCnt="7" custLinFactNeighborX="-174" custLinFactNeighborY="814"/>
      <dgm:spPr>
        <a:solidFill>
          <a:srgbClr val="000099"/>
        </a:solidFill>
      </dgm:spPr>
    </dgm:pt>
    <dgm:pt modelId="{BFE97FB4-3C9C-4643-99D7-DAA8B595E0BF}" type="pres">
      <dgm:prSet presAssocID="{8F0237CA-D267-4B7A-8255-85833A5D433A}" presName="arrowWedge7" presStyleLbl="fgSibTrans2D1" presStyleIdx="6" presStyleCnt="7"/>
      <dgm:spPr>
        <a:solidFill>
          <a:srgbClr val="000099"/>
        </a:solidFill>
      </dgm:spPr>
    </dgm:pt>
  </dgm:ptLst>
  <dgm:cxnLst>
    <dgm:cxn modelId="{A7C086A4-9CF9-4FC8-8B35-0857C2C035CE}" type="presOf" srcId="{CCD49855-2B10-40CF-826E-1D1E680C03CA}" destId="{65653F82-B6CA-429D-8977-3DD9FDDB8881}" srcOrd="0" destOrd="0" presId="urn:microsoft.com/office/officeart/2005/8/layout/cycle8"/>
    <dgm:cxn modelId="{007BB3AB-B521-4F5D-9D60-95615954EB23}" srcId="{8E08B637-14A6-4D97-9B06-1AC2CD31B344}" destId="{059A242B-1A60-49C4-9B15-32AA770740A2}" srcOrd="0" destOrd="0" parTransId="{C72C5E5A-D6DA-424A-B562-7A022D7C9E81}" sibTransId="{AA117631-9875-4E05-81FC-9C0A5542D4EA}"/>
    <dgm:cxn modelId="{0EDD3FDD-36A3-4406-922B-D66E9D2B3BFE}" type="presOf" srcId="{1234B694-7DE0-424A-A677-727A645CBC5B}" destId="{07D18EC9-8306-43FC-825A-3A0CE35F78DE}" srcOrd="1" destOrd="0" presId="urn:microsoft.com/office/officeart/2005/8/layout/cycle8"/>
    <dgm:cxn modelId="{8BB5A39E-D635-4FBA-A926-9924BBC84D65}" type="presOf" srcId="{CCD49855-2B10-40CF-826E-1D1E680C03CA}" destId="{38A9CD89-C5EE-4A59-84DE-7847C62EA066}" srcOrd="1" destOrd="0" presId="urn:microsoft.com/office/officeart/2005/8/layout/cycle8"/>
    <dgm:cxn modelId="{3AB82CA9-2E15-436D-8120-0A744E9A9B59}" type="presOf" srcId="{2A4CD4DC-E15F-4383-944F-EC2E3D76BD76}" destId="{C9F48330-1653-4493-906A-618E470B3FFA}" srcOrd="0" destOrd="0" presId="urn:microsoft.com/office/officeart/2005/8/layout/cycle8"/>
    <dgm:cxn modelId="{3E3DDB1D-3DC2-4772-AB1F-E49C6F3E04E9}" type="presOf" srcId="{059A242B-1A60-49C4-9B15-32AA770740A2}" destId="{026D76C8-998D-40AB-8840-7EBB54D49373}" srcOrd="1" destOrd="0" presId="urn:microsoft.com/office/officeart/2005/8/layout/cycle8"/>
    <dgm:cxn modelId="{46642522-B7C3-471E-B4DE-AF83898CF811}" type="presOf" srcId="{D092786D-B065-455D-809A-B89BE2E8016F}" destId="{3A8C5D81-D7EC-49E8-B683-EE2355D73640}" srcOrd="0" destOrd="0" presId="urn:microsoft.com/office/officeart/2005/8/layout/cycle8"/>
    <dgm:cxn modelId="{1CC5557A-E354-4004-975B-81F6E507FDAA}" srcId="{8E08B637-14A6-4D97-9B06-1AC2CD31B344}" destId="{1234B694-7DE0-424A-A677-727A645CBC5B}" srcOrd="2" destOrd="0" parTransId="{8D74153D-64F8-4519-AAAA-5B50FC4EB5B5}" sibTransId="{09538C08-0D23-4297-816E-00C8AF1D8AB1}"/>
    <dgm:cxn modelId="{9EE640D4-6C02-41E0-8CBC-C33BAB5FFD50}" srcId="{8E08B637-14A6-4D97-9B06-1AC2CD31B344}" destId="{2A4CD4DC-E15F-4383-944F-EC2E3D76BD76}" srcOrd="4" destOrd="0" parTransId="{EDCE7DE0-1716-4706-B40D-702E11F3B4ED}" sibTransId="{EF8F78A1-3081-4A9F-A028-EC211BCA5AB7}"/>
    <dgm:cxn modelId="{3DAAB27B-3434-4CEE-9355-41A45C67A4D0}" type="presOf" srcId="{1234B694-7DE0-424A-A677-727A645CBC5B}" destId="{642E5257-7765-4E12-A4B0-62E581A03A66}" srcOrd="0" destOrd="0" presId="urn:microsoft.com/office/officeart/2005/8/layout/cycle8"/>
    <dgm:cxn modelId="{034F7734-E628-4A7D-A64C-31AAD0E5268A}" type="presOf" srcId="{9B1140C7-53C9-42CB-8DDE-8F5D237CE0D6}" destId="{5CA50B90-1B65-44C6-8ECB-597E72111B52}" srcOrd="0" destOrd="0" presId="urn:microsoft.com/office/officeart/2005/8/layout/cycle8"/>
    <dgm:cxn modelId="{C25AAF1A-4D80-4651-A9DB-F126F49A9051}" type="presOf" srcId="{413E936B-FFF6-47E7-BA1A-15EBCD50CF7A}" destId="{828925D8-AC69-48FD-9BC1-DAEE231FEC69}" srcOrd="0" destOrd="0" presId="urn:microsoft.com/office/officeart/2005/8/layout/cycle8"/>
    <dgm:cxn modelId="{0A06FA3C-64C4-4651-BC16-AB4471BFFA5C}" type="presOf" srcId="{9B1140C7-53C9-42CB-8DDE-8F5D237CE0D6}" destId="{1CBDD770-E35A-4728-86CD-6F6BAE0FAC9C}" srcOrd="1" destOrd="0" presId="urn:microsoft.com/office/officeart/2005/8/layout/cycle8"/>
    <dgm:cxn modelId="{0D50F36B-5FE2-4720-85BE-6CA8743BA934}" srcId="{8E08B637-14A6-4D97-9B06-1AC2CD31B344}" destId="{9B1140C7-53C9-42CB-8DDE-8F5D237CE0D6}" srcOrd="5" destOrd="0" parTransId="{5986ED33-B8B2-4BB9-81CA-3437AAF00323}" sibTransId="{E55D0C60-F3F3-4C84-B8C7-DE609C310020}"/>
    <dgm:cxn modelId="{AB64A72D-AB19-4C1B-985D-2F16761625D0}" type="presOf" srcId="{413E936B-FFF6-47E7-BA1A-15EBCD50CF7A}" destId="{064D1F35-7A0F-462E-91DC-4864FDBA2F85}" srcOrd="1" destOrd="0" presId="urn:microsoft.com/office/officeart/2005/8/layout/cycle8"/>
    <dgm:cxn modelId="{A0CBB081-35E1-43AD-80A7-EA79FFEC3E37}" srcId="{8E08B637-14A6-4D97-9B06-1AC2CD31B344}" destId="{CCD49855-2B10-40CF-826E-1D1E680C03CA}" srcOrd="3" destOrd="0" parTransId="{E2162FB7-4ED5-4815-ADB0-964D41A409F0}" sibTransId="{03185752-198A-4E20-BE32-6B130F4F5995}"/>
    <dgm:cxn modelId="{38C97265-2151-41B8-A947-C83B829C13B2}" type="presOf" srcId="{2A4CD4DC-E15F-4383-944F-EC2E3D76BD76}" destId="{9A2D79DE-71BD-450A-883F-07CD4DC833C5}" srcOrd="1" destOrd="0" presId="urn:microsoft.com/office/officeart/2005/8/layout/cycle8"/>
    <dgm:cxn modelId="{A472E74D-AAB0-438C-8ABE-A8F7D535374D}" type="presOf" srcId="{8E08B637-14A6-4D97-9B06-1AC2CD31B344}" destId="{D6415FAD-F8D0-49FB-A58F-216525062336}" srcOrd="0" destOrd="0" presId="urn:microsoft.com/office/officeart/2005/8/layout/cycle8"/>
    <dgm:cxn modelId="{A96BC39A-64C7-4B2B-9106-41D8835CD95C}" type="presOf" srcId="{D092786D-B065-455D-809A-B89BE2E8016F}" destId="{4E7F0139-98D7-491B-8990-79D19FCA101F}" srcOrd="1" destOrd="0" presId="urn:microsoft.com/office/officeart/2005/8/layout/cycle8"/>
    <dgm:cxn modelId="{E02C9960-079C-4DCC-9AB0-42FF1525901C}" srcId="{8E08B637-14A6-4D97-9B06-1AC2CD31B344}" destId="{413E936B-FFF6-47E7-BA1A-15EBCD50CF7A}" srcOrd="1" destOrd="0" parTransId="{269BF16C-C977-4F4C-8C02-D513A9C6D4F9}" sibTransId="{D2A4363D-B49C-4CF6-8121-BF45E99066A0}"/>
    <dgm:cxn modelId="{B55E4DAB-F655-4966-8A86-979AD37C47A1}" type="presOf" srcId="{059A242B-1A60-49C4-9B15-32AA770740A2}" destId="{078317DD-C5F2-4C3A-B93B-449EE9DD2BA2}" srcOrd="0" destOrd="0" presId="urn:microsoft.com/office/officeart/2005/8/layout/cycle8"/>
    <dgm:cxn modelId="{654A3EC6-4D5E-4B2C-BF6F-3239A6DBD8FA}" srcId="{8E08B637-14A6-4D97-9B06-1AC2CD31B344}" destId="{D092786D-B065-455D-809A-B89BE2E8016F}" srcOrd="6" destOrd="0" parTransId="{50559A14-500E-45F5-9FC6-C70C9F221EE4}" sibTransId="{8F0237CA-D267-4B7A-8255-85833A5D433A}"/>
    <dgm:cxn modelId="{A0475E7E-CF8E-4A4D-8778-3B7E5C20D0E4}" type="presParOf" srcId="{D6415FAD-F8D0-49FB-A58F-216525062336}" destId="{078317DD-C5F2-4C3A-B93B-449EE9DD2BA2}" srcOrd="0" destOrd="0" presId="urn:microsoft.com/office/officeart/2005/8/layout/cycle8"/>
    <dgm:cxn modelId="{E04B80E3-2DB6-4A43-B0D2-95AEAD000037}" type="presParOf" srcId="{D6415FAD-F8D0-49FB-A58F-216525062336}" destId="{0B71AA44-4BF8-436C-A95C-D662E2FDCD71}" srcOrd="1" destOrd="0" presId="urn:microsoft.com/office/officeart/2005/8/layout/cycle8"/>
    <dgm:cxn modelId="{005619B3-41D2-4081-BD02-D9F5694A3D18}" type="presParOf" srcId="{D6415FAD-F8D0-49FB-A58F-216525062336}" destId="{06BAEE84-FB1C-488E-A3FD-FD766189C279}" srcOrd="2" destOrd="0" presId="urn:microsoft.com/office/officeart/2005/8/layout/cycle8"/>
    <dgm:cxn modelId="{0E0104CF-1435-47AC-9025-6F8A0B740EA7}" type="presParOf" srcId="{D6415FAD-F8D0-49FB-A58F-216525062336}" destId="{026D76C8-998D-40AB-8840-7EBB54D49373}" srcOrd="3" destOrd="0" presId="urn:microsoft.com/office/officeart/2005/8/layout/cycle8"/>
    <dgm:cxn modelId="{835D2B0E-4F5F-48AF-BAB0-8B59CBFC5FA9}" type="presParOf" srcId="{D6415FAD-F8D0-49FB-A58F-216525062336}" destId="{828925D8-AC69-48FD-9BC1-DAEE231FEC69}" srcOrd="4" destOrd="0" presId="urn:microsoft.com/office/officeart/2005/8/layout/cycle8"/>
    <dgm:cxn modelId="{ED70EF2F-BBCA-4BB6-9F20-AF8937FC7547}" type="presParOf" srcId="{D6415FAD-F8D0-49FB-A58F-216525062336}" destId="{B0EF3813-AF7B-4E9A-8345-7F6930DC05E6}" srcOrd="5" destOrd="0" presId="urn:microsoft.com/office/officeart/2005/8/layout/cycle8"/>
    <dgm:cxn modelId="{F53A1041-1E89-4207-A4FB-3812ED3C8640}" type="presParOf" srcId="{D6415FAD-F8D0-49FB-A58F-216525062336}" destId="{CB9A1E0E-9190-4346-82C6-EC87F30C19B6}" srcOrd="6" destOrd="0" presId="urn:microsoft.com/office/officeart/2005/8/layout/cycle8"/>
    <dgm:cxn modelId="{AA2D7497-F48F-4929-9287-89545AF08538}" type="presParOf" srcId="{D6415FAD-F8D0-49FB-A58F-216525062336}" destId="{064D1F35-7A0F-462E-91DC-4864FDBA2F85}" srcOrd="7" destOrd="0" presId="urn:microsoft.com/office/officeart/2005/8/layout/cycle8"/>
    <dgm:cxn modelId="{CBBC10D4-D88C-4682-A49B-89CC8EB02A60}" type="presParOf" srcId="{D6415FAD-F8D0-49FB-A58F-216525062336}" destId="{642E5257-7765-4E12-A4B0-62E581A03A66}" srcOrd="8" destOrd="0" presId="urn:microsoft.com/office/officeart/2005/8/layout/cycle8"/>
    <dgm:cxn modelId="{8E47FCF7-C1EA-4CD1-8B4F-7DD9255E52A3}" type="presParOf" srcId="{D6415FAD-F8D0-49FB-A58F-216525062336}" destId="{312526F7-4A85-45D4-A123-EA7A28D965A1}" srcOrd="9" destOrd="0" presId="urn:microsoft.com/office/officeart/2005/8/layout/cycle8"/>
    <dgm:cxn modelId="{A5E9538D-7718-4980-AD0A-997D023FC8E0}" type="presParOf" srcId="{D6415FAD-F8D0-49FB-A58F-216525062336}" destId="{8E7743AF-41B5-404E-8373-3046E8078189}" srcOrd="10" destOrd="0" presId="urn:microsoft.com/office/officeart/2005/8/layout/cycle8"/>
    <dgm:cxn modelId="{E2337612-6A59-461D-BDB1-B2D45FC4F1D0}" type="presParOf" srcId="{D6415FAD-F8D0-49FB-A58F-216525062336}" destId="{07D18EC9-8306-43FC-825A-3A0CE35F78DE}" srcOrd="11" destOrd="0" presId="urn:microsoft.com/office/officeart/2005/8/layout/cycle8"/>
    <dgm:cxn modelId="{8B9D0BEB-956C-4D9C-AD06-8F26BD95A4B4}" type="presParOf" srcId="{D6415FAD-F8D0-49FB-A58F-216525062336}" destId="{65653F82-B6CA-429D-8977-3DD9FDDB8881}" srcOrd="12" destOrd="0" presId="urn:microsoft.com/office/officeart/2005/8/layout/cycle8"/>
    <dgm:cxn modelId="{DD48FBB7-DA2D-4CC2-9FEC-8C8504B46D29}" type="presParOf" srcId="{D6415FAD-F8D0-49FB-A58F-216525062336}" destId="{69814AAB-9333-4067-A08D-7FCBBA07BF64}" srcOrd="13" destOrd="0" presId="urn:microsoft.com/office/officeart/2005/8/layout/cycle8"/>
    <dgm:cxn modelId="{068F9E2A-9A4A-4A65-9C0C-6E45702D3562}" type="presParOf" srcId="{D6415FAD-F8D0-49FB-A58F-216525062336}" destId="{F9EB0185-A8F4-44B9-9E92-A7F26BBDFCBD}" srcOrd="14" destOrd="0" presId="urn:microsoft.com/office/officeart/2005/8/layout/cycle8"/>
    <dgm:cxn modelId="{5CA288FE-B70C-4656-B4FB-B3A003A8D18D}" type="presParOf" srcId="{D6415FAD-F8D0-49FB-A58F-216525062336}" destId="{38A9CD89-C5EE-4A59-84DE-7847C62EA066}" srcOrd="15" destOrd="0" presId="urn:microsoft.com/office/officeart/2005/8/layout/cycle8"/>
    <dgm:cxn modelId="{98E3DAA3-6D54-4FF2-ABF9-8B08AAC50170}" type="presParOf" srcId="{D6415FAD-F8D0-49FB-A58F-216525062336}" destId="{C9F48330-1653-4493-906A-618E470B3FFA}" srcOrd="16" destOrd="0" presId="urn:microsoft.com/office/officeart/2005/8/layout/cycle8"/>
    <dgm:cxn modelId="{9A5444A6-E590-4B69-9176-F05A715B800E}" type="presParOf" srcId="{D6415FAD-F8D0-49FB-A58F-216525062336}" destId="{2B0F4157-B3C4-46A7-B14F-76331EA9264D}" srcOrd="17" destOrd="0" presId="urn:microsoft.com/office/officeart/2005/8/layout/cycle8"/>
    <dgm:cxn modelId="{B93C4203-C4E8-49DB-A84E-8AB280C9821E}" type="presParOf" srcId="{D6415FAD-F8D0-49FB-A58F-216525062336}" destId="{E0BAA223-A94B-4238-ADB4-0CAE6AAAF690}" srcOrd="18" destOrd="0" presId="urn:microsoft.com/office/officeart/2005/8/layout/cycle8"/>
    <dgm:cxn modelId="{84B87E90-2F8D-4323-8A36-3AD9FC51DEF6}" type="presParOf" srcId="{D6415FAD-F8D0-49FB-A58F-216525062336}" destId="{9A2D79DE-71BD-450A-883F-07CD4DC833C5}" srcOrd="19" destOrd="0" presId="urn:microsoft.com/office/officeart/2005/8/layout/cycle8"/>
    <dgm:cxn modelId="{2E561EC4-E25C-4F2F-8183-3B4B0FD9F266}" type="presParOf" srcId="{D6415FAD-F8D0-49FB-A58F-216525062336}" destId="{5CA50B90-1B65-44C6-8ECB-597E72111B52}" srcOrd="20" destOrd="0" presId="urn:microsoft.com/office/officeart/2005/8/layout/cycle8"/>
    <dgm:cxn modelId="{0D4A584E-B2D1-4006-B5A5-205D7A4C4507}" type="presParOf" srcId="{D6415FAD-F8D0-49FB-A58F-216525062336}" destId="{5A678DEA-7417-47E0-9CEF-B1A25757974C}" srcOrd="21" destOrd="0" presId="urn:microsoft.com/office/officeart/2005/8/layout/cycle8"/>
    <dgm:cxn modelId="{FFA366FC-BE03-4C0F-B50B-556D4FFF806A}" type="presParOf" srcId="{D6415FAD-F8D0-49FB-A58F-216525062336}" destId="{F7BB48B9-0B46-43B5-9AE0-1BF8FF496456}" srcOrd="22" destOrd="0" presId="urn:microsoft.com/office/officeart/2005/8/layout/cycle8"/>
    <dgm:cxn modelId="{FE407BD3-9054-4AE6-B614-97B868BE7359}" type="presParOf" srcId="{D6415FAD-F8D0-49FB-A58F-216525062336}" destId="{1CBDD770-E35A-4728-86CD-6F6BAE0FAC9C}" srcOrd="23" destOrd="0" presId="urn:microsoft.com/office/officeart/2005/8/layout/cycle8"/>
    <dgm:cxn modelId="{D8C596DC-0508-4C45-B3D0-6CC43DB225CB}" type="presParOf" srcId="{D6415FAD-F8D0-49FB-A58F-216525062336}" destId="{3A8C5D81-D7EC-49E8-B683-EE2355D73640}" srcOrd="24" destOrd="0" presId="urn:microsoft.com/office/officeart/2005/8/layout/cycle8"/>
    <dgm:cxn modelId="{E683D2F3-0431-4D4B-8A7E-ED03E9F3C1FD}" type="presParOf" srcId="{D6415FAD-F8D0-49FB-A58F-216525062336}" destId="{AA815F88-E654-4BD1-9AC0-1DF5326EA3CB}" srcOrd="25" destOrd="0" presId="urn:microsoft.com/office/officeart/2005/8/layout/cycle8"/>
    <dgm:cxn modelId="{AB92E41D-6E14-4688-8481-84C40023932A}" type="presParOf" srcId="{D6415FAD-F8D0-49FB-A58F-216525062336}" destId="{199547F4-378C-4EE5-AF43-4405D73198AB}" srcOrd="26" destOrd="0" presId="urn:microsoft.com/office/officeart/2005/8/layout/cycle8"/>
    <dgm:cxn modelId="{FC836EB8-44FE-4D12-AE0C-AB134FEA6C17}" type="presParOf" srcId="{D6415FAD-F8D0-49FB-A58F-216525062336}" destId="{4E7F0139-98D7-491B-8990-79D19FCA101F}" srcOrd="27" destOrd="0" presId="urn:microsoft.com/office/officeart/2005/8/layout/cycle8"/>
    <dgm:cxn modelId="{A5F402F4-918E-41CF-B795-6CB7D13C9960}" type="presParOf" srcId="{D6415FAD-F8D0-49FB-A58F-216525062336}" destId="{D98418CA-B6F9-4997-B366-6DD6690EDF5B}" srcOrd="28" destOrd="0" presId="urn:microsoft.com/office/officeart/2005/8/layout/cycle8"/>
    <dgm:cxn modelId="{D5528174-3AEE-49EF-B7F4-51F3A8DF2408}" type="presParOf" srcId="{D6415FAD-F8D0-49FB-A58F-216525062336}" destId="{11102B4E-814F-4E8A-B6F7-D83B00A484AB}" srcOrd="29" destOrd="0" presId="urn:microsoft.com/office/officeart/2005/8/layout/cycle8"/>
    <dgm:cxn modelId="{4F93301E-FB7D-4F99-8ED5-93D1EB2F2D5D}" type="presParOf" srcId="{D6415FAD-F8D0-49FB-A58F-216525062336}" destId="{1527E755-0B83-4B05-A8CE-659CB31CBF0A}" srcOrd="30" destOrd="0" presId="urn:microsoft.com/office/officeart/2005/8/layout/cycle8"/>
    <dgm:cxn modelId="{15B94EA8-BF90-4047-AE42-F0A270977E3C}" type="presParOf" srcId="{D6415FAD-F8D0-49FB-A58F-216525062336}" destId="{FCD5F5CB-BB26-4774-ACE0-E08C9FE6C1D9}" srcOrd="31" destOrd="0" presId="urn:microsoft.com/office/officeart/2005/8/layout/cycle8"/>
    <dgm:cxn modelId="{6CFF2C6E-721D-41B8-BFDC-40F42BCDF062}" type="presParOf" srcId="{D6415FAD-F8D0-49FB-A58F-216525062336}" destId="{208103ED-A11F-4E0C-B1C5-D333F4CB5EA7}" srcOrd="32" destOrd="0" presId="urn:microsoft.com/office/officeart/2005/8/layout/cycle8"/>
    <dgm:cxn modelId="{787E9164-3601-46DF-8128-A1CC778DC8A1}" type="presParOf" srcId="{D6415FAD-F8D0-49FB-A58F-216525062336}" destId="{D4964563-D5F2-4048-8BCD-CC2F212CD883}" srcOrd="33" destOrd="0" presId="urn:microsoft.com/office/officeart/2005/8/layout/cycle8"/>
    <dgm:cxn modelId="{F7ECDBA9-8226-40EE-8895-50DCD6EF0ABE}" type="presParOf" srcId="{D6415FAD-F8D0-49FB-A58F-216525062336}" destId="{BFE97FB4-3C9C-4643-99D7-DAA8B595E0BF}" srcOrd="34" destOrd="0" presId="urn:microsoft.com/office/officeart/2005/8/layout/cycle8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317DD-C5F2-4C3A-B93B-449EE9DD2BA2}">
      <dsp:nvSpPr>
        <dsp:cNvPr id="0" name=""/>
        <dsp:cNvSpPr/>
      </dsp:nvSpPr>
      <dsp:spPr>
        <a:xfrm>
          <a:off x="2790201" y="200937"/>
          <a:ext cx="2767012" cy="2767012"/>
        </a:xfrm>
        <a:prstGeom prst="pie">
          <a:avLst>
            <a:gd name="adj1" fmla="val 16200000"/>
            <a:gd name="adj2" fmla="val 19285716"/>
          </a:avLst>
        </a:prstGeom>
        <a:solidFill>
          <a:srgbClr val="000099">
            <a:alpha val="17000"/>
          </a:srgb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000099"/>
              </a:solidFill>
            </a:rPr>
            <a:t>Anal</a:t>
          </a:r>
          <a:r>
            <a:rPr lang="cs-CZ" sz="1100" kern="1200" dirty="0" err="1" smtClean="0">
              <a:solidFill>
                <a:srgbClr val="000099"/>
              </a:solidFill>
            </a:rPr>
            <a:t>ýza</a:t>
          </a:r>
          <a:endParaRPr lang="cs-CZ" sz="1100" kern="1200" dirty="0">
            <a:solidFill>
              <a:srgbClr val="000099"/>
            </a:solidFill>
          </a:endParaRPr>
        </a:p>
      </dsp:txBody>
      <dsp:txXfrm>
        <a:off x="4243871" y="457874"/>
        <a:ext cx="658812" cy="527050"/>
      </dsp:txXfrm>
    </dsp:sp>
    <dsp:sp modelId="{828925D8-AC69-48FD-9BC1-DAEE231FEC69}">
      <dsp:nvSpPr>
        <dsp:cNvPr id="0" name=""/>
        <dsp:cNvSpPr/>
      </dsp:nvSpPr>
      <dsp:spPr>
        <a:xfrm>
          <a:off x="2825777" y="245407"/>
          <a:ext cx="2767012" cy="2767012"/>
        </a:xfrm>
        <a:prstGeom prst="pie">
          <a:avLst>
            <a:gd name="adj1" fmla="val 19285716"/>
            <a:gd name="adj2" fmla="val 771428"/>
          </a:avLst>
        </a:prstGeom>
        <a:solidFill>
          <a:srgbClr val="000099">
            <a:alpha val="17000"/>
          </a:srgb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rgbClr val="000099"/>
              </a:solidFill>
            </a:rPr>
            <a:t>Mise </a:t>
          </a:r>
          <a:endParaRPr lang="cs-CZ" sz="1100" kern="1200" dirty="0">
            <a:solidFill>
              <a:srgbClr val="000099"/>
            </a:solidFill>
          </a:endParaRPr>
        </a:p>
      </dsp:txBody>
      <dsp:txXfrm>
        <a:off x="4705040" y="1248449"/>
        <a:ext cx="757634" cy="461168"/>
      </dsp:txXfrm>
    </dsp:sp>
    <dsp:sp modelId="{642E5257-7765-4E12-A4B0-62E581A03A66}">
      <dsp:nvSpPr>
        <dsp:cNvPr id="0" name=""/>
        <dsp:cNvSpPr/>
      </dsp:nvSpPr>
      <dsp:spPr>
        <a:xfrm>
          <a:off x="2812930" y="301406"/>
          <a:ext cx="2767012" cy="2767012"/>
        </a:xfrm>
        <a:prstGeom prst="pie">
          <a:avLst>
            <a:gd name="adj1" fmla="val 771428"/>
            <a:gd name="adj2" fmla="val 3857143"/>
          </a:avLst>
        </a:prstGeom>
        <a:solidFill>
          <a:srgbClr val="000099">
            <a:alpha val="17000"/>
          </a:srgb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rgbClr val="000099"/>
              </a:solidFill>
            </a:rPr>
            <a:t>Vize</a:t>
          </a:r>
          <a:endParaRPr lang="cs-CZ" sz="1100" kern="1200" dirty="0">
            <a:solidFill>
              <a:srgbClr val="000099"/>
            </a:solidFill>
          </a:endParaRPr>
        </a:p>
      </dsp:txBody>
      <dsp:txXfrm>
        <a:off x="4589748" y="1940203"/>
        <a:ext cx="658812" cy="510579"/>
      </dsp:txXfrm>
    </dsp:sp>
    <dsp:sp modelId="{65653F82-B6CA-429D-8977-3DD9FDDB8881}">
      <dsp:nvSpPr>
        <dsp:cNvPr id="0" name=""/>
        <dsp:cNvSpPr/>
      </dsp:nvSpPr>
      <dsp:spPr>
        <a:xfrm>
          <a:off x="2761543" y="326112"/>
          <a:ext cx="2767012" cy="2767012"/>
        </a:xfrm>
        <a:prstGeom prst="pie">
          <a:avLst>
            <a:gd name="adj1" fmla="val 3857226"/>
            <a:gd name="adj2" fmla="val 6942858"/>
          </a:avLst>
        </a:prstGeom>
        <a:solidFill>
          <a:srgbClr val="000099">
            <a:alpha val="17000"/>
          </a:srgb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rgbClr val="000099"/>
              </a:solidFill>
            </a:rPr>
            <a:t>Priority</a:t>
          </a:r>
          <a:endParaRPr lang="cs-CZ" sz="1100" kern="1200" dirty="0">
            <a:solidFill>
              <a:srgbClr val="000099"/>
            </a:solidFill>
          </a:endParaRPr>
        </a:p>
      </dsp:txBody>
      <dsp:txXfrm>
        <a:off x="3823878" y="2500193"/>
        <a:ext cx="642342" cy="461168"/>
      </dsp:txXfrm>
    </dsp:sp>
    <dsp:sp modelId="{C9F48330-1653-4493-906A-618E470B3FFA}">
      <dsp:nvSpPr>
        <dsp:cNvPr id="0" name=""/>
        <dsp:cNvSpPr/>
      </dsp:nvSpPr>
      <dsp:spPr>
        <a:xfrm>
          <a:off x="2710155" y="301406"/>
          <a:ext cx="2767012" cy="2767012"/>
        </a:xfrm>
        <a:prstGeom prst="pie">
          <a:avLst>
            <a:gd name="adj1" fmla="val 6942858"/>
            <a:gd name="adj2" fmla="val 10028574"/>
          </a:avLst>
        </a:prstGeom>
        <a:solidFill>
          <a:srgbClr val="000099">
            <a:alpha val="17000"/>
          </a:srgb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rgbClr val="000099"/>
              </a:solidFill>
            </a:rPr>
            <a:t>Plánování</a:t>
          </a:r>
          <a:endParaRPr lang="cs-CZ" sz="1100" kern="1200" dirty="0">
            <a:solidFill>
              <a:srgbClr val="000099"/>
            </a:solidFill>
          </a:endParaRPr>
        </a:p>
      </dsp:txBody>
      <dsp:txXfrm>
        <a:off x="3041538" y="1940203"/>
        <a:ext cx="658812" cy="510579"/>
      </dsp:txXfrm>
    </dsp:sp>
    <dsp:sp modelId="{5CA50B90-1B65-44C6-8ECB-597E72111B52}">
      <dsp:nvSpPr>
        <dsp:cNvPr id="0" name=""/>
        <dsp:cNvSpPr/>
      </dsp:nvSpPr>
      <dsp:spPr>
        <a:xfrm>
          <a:off x="2697309" y="245407"/>
          <a:ext cx="2767012" cy="2767012"/>
        </a:xfrm>
        <a:prstGeom prst="pie">
          <a:avLst>
            <a:gd name="adj1" fmla="val 10028574"/>
            <a:gd name="adj2" fmla="val 13114284"/>
          </a:avLst>
        </a:prstGeom>
        <a:solidFill>
          <a:srgbClr val="000099">
            <a:alpha val="17000"/>
          </a:srgb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rgbClr val="000099"/>
              </a:solidFill>
            </a:rPr>
            <a:t>Realizace</a:t>
          </a:r>
          <a:endParaRPr lang="cs-CZ" sz="1100" kern="1200" dirty="0">
            <a:solidFill>
              <a:srgbClr val="000099"/>
            </a:solidFill>
          </a:endParaRPr>
        </a:p>
      </dsp:txBody>
      <dsp:txXfrm>
        <a:off x="2827424" y="1248449"/>
        <a:ext cx="757634" cy="461168"/>
      </dsp:txXfrm>
    </dsp:sp>
    <dsp:sp modelId="{3A8C5D81-D7EC-49E8-B683-EE2355D73640}">
      <dsp:nvSpPr>
        <dsp:cNvPr id="0" name=""/>
        <dsp:cNvSpPr/>
      </dsp:nvSpPr>
      <dsp:spPr>
        <a:xfrm>
          <a:off x="2732885" y="200937"/>
          <a:ext cx="2767012" cy="2767012"/>
        </a:xfrm>
        <a:prstGeom prst="pie">
          <a:avLst>
            <a:gd name="adj1" fmla="val 13114284"/>
            <a:gd name="adj2" fmla="val 16200000"/>
          </a:avLst>
        </a:prstGeom>
        <a:solidFill>
          <a:srgbClr val="000099">
            <a:alpha val="17000"/>
          </a:srgb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rgbClr val="000099"/>
              </a:solidFill>
            </a:rPr>
            <a:t>Evaluace</a:t>
          </a:r>
          <a:endParaRPr lang="cs-CZ" sz="1100" kern="1200" dirty="0">
            <a:solidFill>
              <a:srgbClr val="000099"/>
            </a:solidFill>
          </a:endParaRPr>
        </a:p>
      </dsp:txBody>
      <dsp:txXfrm>
        <a:off x="3387415" y="457874"/>
        <a:ext cx="658812" cy="527050"/>
      </dsp:txXfrm>
    </dsp:sp>
    <dsp:sp modelId="{D98418CA-B6F9-4997-B366-6DD6690EDF5B}">
      <dsp:nvSpPr>
        <dsp:cNvPr id="0" name=""/>
        <dsp:cNvSpPr/>
      </dsp:nvSpPr>
      <dsp:spPr>
        <a:xfrm>
          <a:off x="2615631" y="41276"/>
          <a:ext cx="3109595" cy="3109595"/>
        </a:xfrm>
        <a:prstGeom prst="circularArrow">
          <a:avLst>
            <a:gd name="adj1" fmla="val 5085"/>
            <a:gd name="adj2" fmla="val 327528"/>
            <a:gd name="adj3" fmla="val 18957827"/>
            <a:gd name="adj4" fmla="val 16200343"/>
            <a:gd name="adj5" fmla="val 5932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02B4E-814F-4E8A-B6F7-D83B00A484AB}">
      <dsp:nvSpPr>
        <dsp:cNvPr id="0" name=""/>
        <dsp:cNvSpPr/>
      </dsp:nvSpPr>
      <dsp:spPr>
        <a:xfrm>
          <a:off x="2651431" y="85943"/>
          <a:ext cx="3109595" cy="3109595"/>
        </a:xfrm>
        <a:prstGeom prst="circularArrow">
          <a:avLst>
            <a:gd name="adj1" fmla="val 5085"/>
            <a:gd name="adj2" fmla="val 327528"/>
            <a:gd name="adj3" fmla="val 443744"/>
            <a:gd name="adj4" fmla="val 19285776"/>
            <a:gd name="adj5" fmla="val 5932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27E755-0B83-4B05-A8CE-659CB31CBF0A}">
      <dsp:nvSpPr>
        <dsp:cNvPr id="0" name=""/>
        <dsp:cNvSpPr/>
      </dsp:nvSpPr>
      <dsp:spPr>
        <a:xfrm>
          <a:off x="2638539" y="141812"/>
          <a:ext cx="3109595" cy="3109595"/>
        </a:xfrm>
        <a:prstGeom prst="circularArrow">
          <a:avLst>
            <a:gd name="adj1" fmla="val 5085"/>
            <a:gd name="adj2" fmla="val 327528"/>
            <a:gd name="adj3" fmla="val 3529100"/>
            <a:gd name="adj4" fmla="val 770764"/>
            <a:gd name="adj5" fmla="val 5932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D5F5CB-BB26-4774-ACE0-E08C9FE6C1D9}">
      <dsp:nvSpPr>
        <dsp:cNvPr id="0" name=""/>
        <dsp:cNvSpPr/>
      </dsp:nvSpPr>
      <dsp:spPr>
        <a:xfrm>
          <a:off x="2587111" y="166378"/>
          <a:ext cx="3109595" cy="3109595"/>
        </a:xfrm>
        <a:prstGeom prst="circularArrow">
          <a:avLst>
            <a:gd name="adj1" fmla="val 5085"/>
            <a:gd name="adj2" fmla="val 327528"/>
            <a:gd name="adj3" fmla="val 6615046"/>
            <a:gd name="adj4" fmla="val 3857426"/>
            <a:gd name="adj5" fmla="val 5932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8103ED-A11F-4E0C-B1C5-D333F4CB5EA7}">
      <dsp:nvSpPr>
        <dsp:cNvPr id="0" name=""/>
        <dsp:cNvSpPr/>
      </dsp:nvSpPr>
      <dsp:spPr>
        <a:xfrm>
          <a:off x="2533413" y="155494"/>
          <a:ext cx="3109595" cy="3109595"/>
        </a:xfrm>
        <a:prstGeom prst="circularArrow">
          <a:avLst>
            <a:gd name="adj1" fmla="val 5085"/>
            <a:gd name="adj2" fmla="val 327528"/>
            <a:gd name="adj3" fmla="val 9701707"/>
            <a:gd name="adj4" fmla="val 6943371"/>
            <a:gd name="adj5" fmla="val 5932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64563-D5F2-4048-8BCD-CC2F212CD883}">
      <dsp:nvSpPr>
        <dsp:cNvPr id="0" name=""/>
        <dsp:cNvSpPr/>
      </dsp:nvSpPr>
      <dsp:spPr>
        <a:xfrm>
          <a:off x="2520521" y="99625"/>
          <a:ext cx="3109595" cy="3109595"/>
        </a:xfrm>
        <a:prstGeom prst="circularArrow">
          <a:avLst>
            <a:gd name="adj1" fmla="val 5085"/>
            <a:gd name="adj2" fmla="val 327528"/>
            <a:gd name="adj3" fmla="val 12786695"/>
            <a:gd name="adj4" fmla="val 10028727"/>
            <a:gd name="adj5" fmla="val 5932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E97FB4-3C9C-4643-99D7-DAA8B595E0BF}">
      <dsp:nvSpPr>
        <dsp:cNvPr id="0" name=""/>
        <dsp:cNvSpPr/>
      </dsp:nvSpPr>
      <dsp:spPr>
        <a:xfrm>
          <a:off x="2561731" y="29646"/>
          <a:ext cx="3109595" cy="3109595"/>
        </a:xfrm>
        <a:prstGeom prst="circularArrow">
          <a:avLst>
            <a:gd name="adj1" fmla="val 5085"/>
            <a:gd name="adj2" fmla="val 327528"/>
            <a:gd name="adj3" fmla="val 15872129"/>
            <a:gd name="adj4" fmla="val 13114645"/>
            <a:gd name="adj5" fmla="val 5932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25.02.2021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25.02.2021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 smtClean="0"/>
              <a:t>Odbor</a:t>
            </a:r>
            <a:r>
              <a:rPr lang="cs-CZ" sz="1800" baseline="0" dirty="0" smtClean="0"/>
              <a:t> pro sociální začleňování (Agentura)</a:t>
            </a:r>
            <a:endParaRPr lang="cs-CZ" sz="1800" dirty="0" smtClean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 smtClean="0"/>
              <a:t>Prezentace se koná v rámci projektu „Inkluzivní a kvalitní vzdělávání v územích se sociálně vyloučenými lokalitami“ č. CZ.02.3.62/0.0/0.0/15_001/0000586</a:t>
            </a:r>
            <a:endParaRPr lang="cs-CZ" sz="1200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smtClean="0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611560" y="1275606"/>
            <a:ext cx="7992888" cy="1584176"/>
          </a:xfrm>
          <a:noFill/>
        </p:spPr>
        <p:txBody>
          <a:bodyPr/>
          <a:lstStyle/>
          <a:p>
            <a:r>
              <a:rPr lang="cs-CZ" altLang="cs-CZ" dirty="0" smtClean="0"/>
              <a:t>Vedeme školu</a:t>
            </a:r>
            <a:br>
              <a:rPr lang="cs-CZ" altLang="cs-CZ" dirty="0" smtClean="0"/>
            </a:br>
            <a:r>
              <a:rPr lang="cs-CZ" sz="2400" dirty="0"/>
              <a:t>Strategický rozvoj škol v systému podpory projektu SRP (NPI ČR) a jeho specifika v Olomouckém kraji</a:t>
            </a:r>
            <a:endParaRPr lang="en-US" alt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06650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&amp; odpovědi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000" dirty="0" smtClean="0"/>
              <a:t>Jaké </a:t>
            </a:r>
            <a:r>
              <a:rPr lang="cs-CZ" sz="2000" dirty="0"/>
              <a:t>činnosti byly ve škole konkrétně realizovány, jaké procesy se ve škole postupně nastavovaly? </a:t>
            </a:r>
            <a:endParaRPr lang="cs-CZ" sz="2000" dirty="0" smtClean="0"/>
          </a:p>
          <a:p>
            <a:r>
              <a:rPr lang="cs-CZ" sz="2000" dirty="0" smtClean="0"/>
              <a:t>Jak </a:t>
            </a:r>
            <a:r>
              <a:rPr lang="cs-CZ" sz="2000" dirty="0"/>
              <a:t>probíhala komunikace, respektive spolupráce </a:t>
            </a:r>
            <a:r>
              <a:rPr lang="cs-CZ" sz="2000" dirty="0"/>
              <a:t>s </a:t>
            </a:r>
            <a:r>
              <a:rPr lang="cs-CZ" sz="2000" dirty="0"/>
              <a:t>konzultantem rozvoje školy</a:t>
            </a:r>
            <a:r>
              <a:rPr lang="cs-CZ" sz="2000" dirty="0"/>
              <a:t>?</a:t>
            </a:r>
          </a:p>
          <a:p>
            <a:r>
              <a:rPr lang="cs-CZ" sz="2000" dirty="0" smtClean="0"/>
              <a:t>Jak </a:t>
            </a:r>
            <a:r>
              <a:rPr lang="cs-CZ" sz="2000" dirty="0"/>
              <a:t>probíhala realizace jednotlivých aktivit? </a:t>
            </a:r>
            <a:endParaRPr lang="cs-CZ" sz="2000" dirty="0" smtClean="0"/>
          </a:p>
          <a:p>
            <a:r>
              <a:rPr lang="cs-CZ" sz="2000" dirty="0" smtClean="0"/>
              <a:t>Dařilo </a:t>
            </a:r>
            <a:r>
              <a:rPr lang="cs-CZ" sz="2000" dirty="0"/>
              <a:t>se vše napoprvé, nebo jste se potýkali s problémy? </a:t>
            </a:r>
            <a:endParaRPr lang="cs-CZ" sz="2000" dirty="0" smtClean="0"/>
          </a:p>
          <a:p>
            <a:r>
              <a:rPr lang="cs-CZ" sz="2000" dirty="0" smtClean="0"/>
              <a:t>Jaká </a:t>
            </a:r>
            <a:r>
              <a:rPr lang="cs-CZ" sz="2000" dirty="0"/>
              <a:t>úskalí jste zdolávali? </a:t>
            </a:r>
            <a:r>
              <a:rPr lang="cs-CZ" sz="2000" dirty="0"/>
              <a:t>Co bylo vůbec nejobtížnější?</a:t>
            </a:r>
          </a:p>
          <a:p>
            <a:pPr marL="0" indent="0" algn="ctr">
              <a:buNone/>
            </a:pPr>
            <a:endParaRPr lang="cs-CZ" b="1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31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&amp; odpovědi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z="800" b="1" dirty="0"/>
          </a:p>
          <a:p>
            <a:r>
              <a:rPr lang="cs-CZ" sz="2000" dirty="0"/>
              <a:t>Jak byste </a:t>
            </a:r>
            <a:r>
              <a:rPr lang="cs-CZ" sz="2000" dirty="0"/>
              <a:t>shrnula a zhodnotila Vaše zapojení do projektu SRP? </a:t>
            </a:r>
            <a:endParaRPr lang="cs-CZ" sz="2000" dirty="0" smtClean="0"/>
          </a:p>
          <a:p>
            <a:r>
              <a:rPr lang="cs-CZ" sz="2000" dirty="0" smtClean="0"/>
              <a:t>Byla </a:t>
            </a:r>
            <a:r>
              <a:rPr lang="cs-CZ" sz="2000" dirty="0"/>
              <a:t>naplněna Vaše původní očekávání</a:t>
            </a:r>
            <a:r>
              <a:rPr lang="cs-CZ" sz="2000" dirty="0"/>
              <a:t>?</a:t>
            </a:r>
          </a:p>
          <a:p>
            <a:r>
              <a:rPr lang="cs-CZ" sz="2000" dirty="0" smtClean="0"/>
              <a:t>Co </a:t>
            </a:r>
            <a:r>
              <a:rPr lang="cs-CZ" sz="2000" dirty="0"/>
              <a:t>se ve škole změnilo, když jste zavedla procesy strategického plánování a splnili jste akční plán? </a:t>
            </a:r>
            <a:r>
              <a:rPr lang="cs-CZ" sz="2000" dirty="0"/>
              <a:t>Na čem je to vidět? </a:t>
            </a:r>
            <a:endParaRPr lang="cs-CZ" sz="2000" dirty="0"/>
          </a:p>
          <a:p>
            <a:r>
              <a:rPr lang="cs-CZ" sz="2000" dirty="0" smtClean="0"/>
              <a:t>Šla </a:t>
            </a:r>
            <a:r>
              <a:rPr lang="cs-CZ" sz="2000" dirty="0"/>
              <a:t>byste do toho znova?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8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059538"/>
            <a:ext cx="8291264" cy="378042"/>
          </a:xfrm>
        </p:spPr>
        <p:txBody>
          <a:bodyPr/>
          <a:lstStyle/>
          <a:p>
            <a:r>
              <a:rPr lang="cs-CZ" dirty="0" smtClean="0"/>
              <a:t>Pojďme do toho znovu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cs-CZ" dirty="0"/>
          </a:p>
        </p:txBody>
      </p:sp>
      <p:grpSp>
        <p:nvGrpSpPr>
          <p:cNvPr id="18" name="Skupina 17"/>
          <p:cNvGrpSpPr/>
          <p:nvPr/>
        </p:nvGrpSpPr>
        <p:grpSpPr>
          <a:xfrm>
            <a:off x="1846683" y="1690688"/>
            <a:ext cx="6037685" cy="2753270"/>
            <a:chOff x="1846683" y="1690688"/>
            <a:chExt cx="8498633" cy="4360570"/>
          </a:xfrm>
          <a:noFill/>
        </p:grpSpPr>
        <p:sp>
          <p:nvSpPr>
            <p:cNvPr id="4" name="Volný tvar 3"/>
            <p:cNvSpPr/>
            <p:nvPr/>
          </p:nvSpPr>
          <p:spPr>
            <a:xfrm>
              <a:off x="5033671" y="1690688"/>
              <a:ext cx="2124658" cy="1090142"/>
            </a:xfrm>
            <a:custGeom>
              <a:avLst/>
              <a:gdLst>
                <a:gd name="connsiteX0" fmla="*/ 0 w 2124658"/>
                <a:gd name="connsiteY0" fmla="*/ 1090142 h 1090142"/>
                <a:gd name="connsiteX1" fmla="*/ 1062329 w 2124658"/>
                <a:gd name="connsiteY1" fmla="*/ 0 h 1090142"/>
                <a:gd name="connsiteX2" fmla="*/ 1062329 w 2124658"/>
                <a:gd name="connsiteY2" fmla="*/ 0 h 1090142"/>
                <a:gd name="connsiteX3" fmla="*/ 2124658 w 2124658"/>
                <a:gd name="connsiteY3" fmla="*/ 1090142 h 1090142"/>
                <a:gd name="connsiteX4" fmla="*/ 0 w 2124658"/>
                <a:gd name="connsiteY4" fmla="*/ 1090142 h 1090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4658" h="1090142">
                  <a:moveTo>
                    <a:pt x="0" y="1090142"/>
                  </a:moveTo>
                  <a:lnTo>
                    <a:pt x="1062329" y="0"/>
                  </a:lnTo>
                  <a:lnTo>
                    <a:pt x="1062329" y="0"/>
                  </a:lnTo>
                  <a:lnTo>
                    <a:pt x="2124658" y="1090142"/>
                  </a:lnTo>
                  <a:lnTo>
                    <a:pt x="0" y="1090142"/>
                  </a:ln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400" kern="1200" dirty="0" smtClean="0">
                  <a:solidFill>
                    <a:schemeClr val="tx1"/>
                  </a:solidFill>
                </a:rPr>
                <a:t>Systémoví lídři</a:t>
              </a:r>
              <a:endParaRPr lang="cs-CZ" sz="1400" kern="1200" dirty="0">
                <a:solidFill>
                  <a:schemeClr val="tx1"/>
                </a:solidFill>
              </a:endParaRPr>
            </a:p>
          </p:txBody>
        </p:sp>
        <p:sp>
          <p:nvSpPr>
            <p:cNvPr id="5" name="Volný tvar 4"/>
            <p:cNvSpPr/>
            <p:nvPr/>
          </p:nvSpPr>
          <p:spPr>
            <a:xfrm>
              <a:off x="3971341" y="2780830"/>
              <a:ext cx="4249316" cy="1090142"/>
            </a:xfrm>
            <a:custGeom>
              <a:avLst/>
              <a:gdLst>
                <a:gd name="connsiteX0" fmla="*/ 0 w 4249316"/>
                <a:gd name="connsiteY0" fmla="*/ 1090142 h 1090142"/>
                <a:gd name="connsiteX1" fmla="*/ 1062332 w 4249316"/>
                <a:gd name="connsiteY1" fmla="*/ 0 h 1090142"/>
                <a:gd name="connsiteX2" fmla="*/ 3186984 w 4249316"/>
                <a:gd name="connsiteY2" fmla="*/ 0 h 1090142"/>
                <a:gd name="connsiteX3" fmla="*/ 4249316 w 4249316"/>
                <a:gd name="connsiteY3" fmla="*/ 1090142 h 1090142"/>
                <a:gd name="connsiteX4" fmla="*/ 0 w 4249316"/>
                <a:gd name="connsiteY4" fmla="*/ 1090142 h 1090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49316" h="1090142">
                  <a:moveTo>
                    <a:pt x="0" y="1090142"/>
                  </a:moveTo>
                  <a:lnTo>
                    <a:pt x="1062332" y="0"/>
                  </a:lnTo>
                  <a:lnTo>
                    <a:pt x="3186984" y="0"/>
                  </a:lnTo>
                  <a:lnTo>
                    <a:pt x="4249316" y="1090142"/>
                  </a:lnTo>
                  <a:lnTo>
                    <a:pt x="0" y="1090142"/>
                  </a:ln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74110" tIns="30480" rIns="774111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400" kern="1200" dirty="0" smtClean="0">
                  <a:solidFill>
                    <a:schemeClr val="tx1"/>
                  </a:solidFill>
                </a:rPr>
                <a:t>Krajští lídři</a:t>
              </a:r>
              <a:endParaRPr lang="cs-CZ" sz="1400" kern="1200" dirty="0">
                <a:solidFill>
                  <a:schemeClr val="tx1"/>
                </a:solidFill>
              </a:endParaRPr>
            </a:p>
          </p:txBody>
        </p:sp>
        <p:sp>
          <p:nvSpPr>
            <p:cNvPr id="6" name="Volný tvar 5"/>
            <p:cNvSpPr/>
            <p:nvPr/>
          </p:nvSpPr>
          <p:spPr>
            <a:xfrm>
              <a:off x="2909012" y="3870973"/>
              <a:ext cx="6373974" cy="1090142"/>
            </a:xfrm>
            <a:custGeom>
              <a:avLst/>
              <a:gdLst>
                <a:gd name="connsiteX0" fmla="*/ 0 w 6373974"/>
                <a:gd name="connsiteY0" fmla="*/ 1090142 h 1090142"/>
                <a:gd name="connsiteX1" fmla="*/ 1062332 w 6373974"/>
                <a:gd name="connsiteY1" fmla="*/ 0 h 1090142"/>
                <a:gd name="connsiteX2" fmla="*/ 5311642 w 6373974"/>
                <a:gd name="connsiteY2" fmla="*/ 0 h 1090142"/>
                <a:gd name="connsiteX3" fmla="*/ 6373974 w 6373974"/>
                <a:gd name="connsiteY3" fmla="*/ 1090142 h 1090142"/>
                <a:gd name="connsiteX4" fmla="*/ 0 w 6373974"/>
                <a:gd name="connsiteY4" fmla="*/ 1090142 h 1090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73974" h="1090142">
                  <a:moveTo>
                    <a:pt x="0" y="1090142"/>
                  </a:moveTo>
                  <a:lnTo>
                    <a:pt x="1062332" y="0"/>
                  </a:lnTo>
                  <a:lnTo>
                    <a:pt x="5311642" y="0"/>
                  </a:lnTo>
                  <a:lnTo>
                    <a:pt x="6373974" y="1090142"/>
                  </a:lnTo>
                  <a:lnTo>
                    <a:pt x="0" y="1090142"/>
                  </a:ln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5925" tIns="30480" rIns="1145926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400" kern="1200" dirty="0" smtClean="0">
                  <a:solidFill>
                    <a:schemeClr val="tx1"/>
                  </a:solidFill>
                </a:rPr>
                <a:t>Lídři v </a:t>
              </a:r>
              <a:r>
                <a:rPr lang="cs-CZ" sz="1400" kern="1200" dirty="0" smtClean="0">
                  <a:solidFill>
                    <a:schemeClr val="tx1"/>
                  </a:solidFill>
                </a:rPr>
                <a:t>územích</a:t>
              </a:r>
              <a:endParaRPr lang="cs-CZ" sz="1400" kern="1200" dirty="0">
                <a:solidFill>
                  <a:schemeClr val="tx1"/>
                </a:solidFill>
              </a:endParaRPr>
            </a:p>
          </p:txBody>
        </p:sp>
        <p:sp>
          <p:nvSpPr>
            <p:cNvPr id="7" name="Volný tvar 6"/>
            <p:cNvSpPr/>
            <p:nvPr/>
          </p:nvSpPr>
          <p:spPr>
            <a:xfrm>
              <a:off x="1846683" y="4961116"/>
              <a:ext cx="8498633" cy="1090142"/>
            </a:xfrm>
            <a:custGeom>
              <a:avLst/>
              <a:gdLst>
                <a:gd name="connsiteX0" fmla="*/ 0 w 8498633"/>
                <a:gd name="connsiteY0" fmla="*/ 1090142 h 1090142"/>
                <a:gd name="connsiteX1" fmla="*/ 1062332 w 8498633"/>
                <a:gd name="connsiteY1" fmla="*/ 0 h 1090142"/>
                <a:gd name="connsiteX2" fmla="*/ 7436301 w 8498633"/>
                <a:gd name="connsiteY2" fmla="*/ 0 h 1090142"/>
                <a:gd name="connsiteX3" fmla="*/ 8498633 w 8498633"/>
                <a:gd name="connsiteY3" fmla="*/ 1090142 h 1090142"/>
                <a:gd name="connsiteX4" fmla="*/ 0 w 8498633"/>
                <a:gd name="connsiteY4" fmla="*/ 1090142 h 1090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8633" h="1090142">
                  <a:moveTo>
                    <a:pt x="0" y="1090142"/>
                  </a:moveTo>
                  <a:lnTo>
                    <a:pt x="1062332" y="0"/>
                  </a:lnTo>
                  <a:lnTo>
                    <a:pt x="7436301" y="0"/>
                  </a:lnTo>
                  <a:lnTo>
                    <a:pt x="8498633" y="1090142"/>
                  </a:lnTo>
                  <a:lnTo>
                    <a:pt x="0" y="1090142"/>
                  </a:lnTo>
                  <a:close/>
                </a:path>
              </a:pathLst>
            </a:custGeom>
            <a:grpFill/>
            <a:ln>
              <a:solidFill>
                <a:srgbClr val="000099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17740" tIns="30480" rIns="1517742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400" kern="1200" dirty="0" smtClean="0">
                  <a:solidFill>
                    <a:schemeClr val="tx1"/>
                  </a:solidFill>
                </a:rPr>
                <a:t>Pedagogičtí lídři</a:t>
              </a:r>
              <a:endParaRPr lang="cs-CZ" sz="14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ovéPole 9"/>
          <p:cNvSpPr txBox="1"/>
          <p:nvPr/>
        </p:nvSpPr>
        <p:spPr>
          <a:xfrm>
            <a:off x="887649" y="3898859"/>
            <a:ext cx="80182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s-CZ" sz="1400" dirty="0" smtClean="0"/>
              <a:t>Potřeby</a:t>
            </a:r>
            <a:endParaRPr lang="cs-CZ" sz="1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7956376" y="2379005"/>
            <a:ext cx="86113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s-CZ" sz="1400" dirty="0" smtClean="0"/>
              <a:t>Podpora</a:t>
            </a:r>
            <a:endParaRPr lang="cs-CZ" sz="1400" dirty="0"/>
          </a:p>
        </p:txBody>
      </p:sp>
      <p:sp>
        <p:nvSpPr>
          <p:cNvPr id="13" name="Ovál 12"/>
          <p:cNvSpPr/>
          <p:nvPr/>
        </p:nvSpPr>
        <p:spPr>
          <a:xfrm>
            <a:off x="2915816" y="3461751"/>
            <a:ext cx="834750" cy="826720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50" dirty="0" smtClean="0">
                <a:solidFill>
                  <a:srgbClr val="000099"/>
                </a:solidFill>
              </a:rPr>
              <a:t>Strate-</a:t>
            </a:r>
            <a:r>
              <a:rPr lang="cs-CZ" sz="1050" dirty="0" err="1" smtClean="0">
                <a:solidFill>
                  <a:srgbClr val="000099"/>
                </a:solidFill>
              </a:rPr>
              <a:t>gické</a:t>
            </a:r>
            <a:r>
              <a:rPr lang="cs-CZ" sz="1050" dirty="0" smtClean="0">
                <a:solidFill>
                  <a:srgbClr val="000099"/>
                </a:solidFill>
              </a:rPr>
              <a:t> týmy</a:t>
            </a:r>
            <a:endParaRPr lang="cs-CZ" sz="1050" dirty="0">
              <a:solidFill>
                <a:srgbClr val="000099"/>
              </a:solidFill>
            </a:endParaRPr>
          </a:p>
        </p:txBody>
      </p:sp>
      <p:sp>
        <p:nvSpPr>
          <p:cNvPr id="14" name="Ovál 13"/>
          <p:cNvSpPr/>
          <p:nvPr/>
        </p:nvSpPr>
        <p:spPr>
          <a:xfrm>
            <a:off x="3659100" y="2705253"/>
            <a:ext cx="834750" cy="826720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50" dirty="0" smtClean="0">
                <a:solidFill>
                  <a:srgbClr val="000099"/>
                </a:solidFill>
              </a:rPr>
              <a:t>Strate-</a:t>
            </a:r>
            <a:r>
              <a:rPr lang="cs-CZ" sz="1050" dirty="0" err="1" smtClean="0">
                <a:solidFill>
                  <a:srgbClr val="000099"/>
                </a:solidFill>
              </a:rPr>
              <a:t>gické</a:t>
            </a:r>
            <a:r>
              <a:rPr lang="cs-CZ" sz="1050" dirty="0" smtClean="0">
                <a:solidFill>
                  <a:srgbClr val="000099"/>
                </a:solidFill>
              </a:rPr>
              <a:t> týmy</a:t>
            </a:r>
            <a:endParaRPr lang="cs-CZ" sz="1050" dirty="0">
              <a:solidFill>
                <a:srgbClr val="000099"/>
              </a:solidFill>
            </a:endParaRPr>
          </a:p>
        </p:txBody>
      </p:sp>
      <p:sp>
        <p:nvSpPr>
          <p:cNvPr id="15" name="Ovál 14"/>
          <p:cNvSpPr/>
          <p:nvPr/>
        </p:nvSpPr>
        <p:spPr>
          <a:xfrm>
            <a:off x="4411381" y="1990189"/>
            <a:ext cx="834750" cy="826720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50" dirty="0" smtClean="0">
                <a:solidFill>
                  <a:srgbClr val="000099"/>
                </a:solidFill>
              </a:rPr>
              <a:t>Strate- </a:t>
            </a:r>
            <a:r>
              <a:rPr lang="cs-CZ" sz="1050" dirty="0" err="1" smtClean="0">
                <a:solidFill>
                  <a:srgbClr val="000099"/>
                </a:solidFill>
              </a:rPr>
              <a:t>gické</a:t>
            </a:r>
            <a:r>
              <a:rPr lang="cs-CZ" sz="1050" dirty="0" smtClean="0">
                <a:solidFill>
                  <a:srgbClr val="000099"/>
                </a:solidFill>
              </a:rPr>
              <a:t> </a:t>
            </a:r>
            <a:r>
              <a:rPr lang="cs-CZ" sz="1050" dirty="0" smtClean="0">
                <a:solidFill>
                  <a:srgbClr val="000099"/>
                </a:solidFill>
              </a:rPr>
              <a:t>týmy</a:t>
            </a:r>
            <a:endParaRPr lang="cs-CZ" sz="1050" dirty="0">
              <a:solidFill>
                <a:srgbClr val="000099"/>
              </a:solidFill>
            </a:endParaRPr>
          </a:p>
        </p:txBody>
      </p:sp>
      <p:cxnSp>
        <p:nvCxnSpPr>
          <p:cNvPr id="21" name="Přímá spojnice se šipkou 20"/>
          <p:cNvCxnSpPr/>
          <p:nvPr/>
        </p:nvCxnSpPr>
        <p:spPr>
          <a:xfrm flipV="1">
            <a:off x="1729336" y="1854264"/>
            <a:ext cx="22574" cy="2584580"/>
          </a:xfrm>
          <a:prstGeom prst="straightConnector1">
            <a:avLst/>
          </a:prstGeom>
          <a:ln w="60325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V="1">
            <a:off x="7956376" y="1823373"/>
            <a:ext cx="0" cy="2656589"/>
          </a:xfrm>
          <a:prstGeom prst="straightConnector1">
            <a:avLst/>
          </a:prstGeom>
          <a:ln w="60325">
            <a:solidFill>
              <a:srgbClr val="000099"/>
            </a:solidFill>
            <a:headEnd type="triangl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Obrázek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8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Děkujeme za pozornost a těšíme se na spolupráci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95536" y="1995685"/>
            <a:ext cx="8291264" cy="2448273"/>
          </a:xfrm>
        </p:spPr>
        <p:txBody>
          <a:bodyPr numCol="2"/>
          <a:lstStyle/>
          <a:p>
            <a:r>
              <a:rPr lang="cs-CZ" sz="1600" dirty="0" smtClean="0"/>
              <a:t>Petr Valenta</a:t>
            </a:r>
          </a:p>
          <a:p>
            <a:pPr lvl="1">
              <a:buNone/>
            </a:pPr>
            <a:r>
              <a:rPr lang="cs-CZ" sz="1400" dirty="0" smtClean="0">
                <a:solidFill>
                  <a:srgbClr val="000099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petr.valenta@npi.cz</a:t>
            </a:r>
            <a:r>
              <a:rPr lang="cs-CZ" sz="14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endParaRPr lang="cs-CZ" sz="1400" dirty="0"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  <a:p>
            <a:pPr lvl="1">
              <a:buNone/>
            </a:pPr>
            <a:r>
              <a:rPr lang="cs-CZ" sz="14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778 </a:t>
            </a:r>
            <a:r>
              <a:rPr lang="cs-CZ" sz="140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747 </a:t>
            </a:r>
            <a:r>
              <a:rPr lang="cs-CZ" sz="14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263</a:t>
            </a:r>
          </a:p>
          <a:p>
            <a:r>
              <a:rPr lang="cs-CZ" sz="1600" dirty="0"/>
              <a:t>Jakub Marinov</a:t>
            </a:r>
          </a:p>
          <a:p>
            <a:pPr lvl="1">
              <a:buNone/>
            </a:pPr>
            <a:r>
              <a:rPr lang="cs-CZ" sz="1400" dirty="0" smtClean="0">
                <a:solidFill>
                  <a:srgbClr val="000099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jakub.marinov@npi.cz</a:t>
            </a:r>
          </a:p>
          <a:p>
            <a:pPr lvl="1">
              <a:buNone/>
            </a:pPr>
            <a:r>
              <a:rPr lang="cs-CZ" sz="14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778 528 452</a:t>
            </a:r>
          </a:p>
          <a:p>
            <a:pPr marL="342882" lvl="1" indent="-342882"/>
            <a:r>
              <a:rPr lang="cs-CZ" sz="1600" dirty="0"/>
              <a:t>Jana </a:t>
            </a:r>
            <a:r>
              <a:rPr lang="cs-CZ" sz="1600" dirty="0"/>
              <a:t>P</a:t>
            </a:r>
            <a:r>
              <a:rPr lang="cs-CZ" sz="1600" dirty="0" smtClean="0"/>
              <a:t>řidalová</a:t>
            </a:r>
            <a:endParaRPr lang="cs-CZ" sz="1600" dirty="0"/>
          </a:p>
          <a:p>
            <a:pPr marL="400029" lvl="2" indent="0">
              <a:buNone/>
            </a:pPr>
            <a:r>
              <a:rPr lang="cs-CZ" sz="14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MŠ Dřevnovice</a:t>
            </a:r>
          </a:p>
          <a:p>
            <a:pPr>
              <a:buNone/>
            </a:pPr>
            <a:endParaRPr lang="cs-CZ" sz="1600" dirty="0" smtClean="0">
              <a:solidFill>
                <a:srgbClr val="000099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  <a:p>
            <a:pPr>
              <a:buNone/>
            </a:pPr>
            <a:endParaRPr lang="cs-CZ" sz="1600" dirty="0">
              <a:solidFill>
                <a:srgbClr val="000099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  <a:p>
            <a:pPr>
              <a:buNone/>
            </a:pPr>
            <a:endParaRPr lang="cs-CZ" sz="1600" dirty="0" smtClean="0">
              <a:solidFill>
                <a:srgbClr val="000099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  <a:p>
            <a:pPr>
              <a:buNone/>
            </a:pPr>
            <a:endParaRPr lang="cs-CZ" sz="1600" dirty="0">
              <a:solidFill>
                <a:srgbClr val="000099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  <a:p>
            <a:pPr>
              <a:buNone/>
            </a:pPr>
            <a:endParaRPr lang="cs-CZ" sz="1600" dirty="0" smtClean="0">
              <a:solidFill>
                <a:srgbClr val="000099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  <a:p>
            <a:pPr>
              <a:buNone/>
            </a:pPr>
            <a:r>
              <a:rPr lang="cs-CZ" sz="1600" dirty="0" smtClean="0">
                <a:solidFill>
                  <a:srgbClr val="000099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www.vedemeskolu.npi.cz</a:t>
            </a:r>
          </a:p>
          <a:p>
            <a:pPr>
              <a:buNone/>
            </a:pPr>
            <a:endParaRPr lang="cs-CZ" sz="1600" dirty="0" smtClean="0"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  <a:p>
            <a:pPr marL="0" indent="0">
              <a:buNone/>
            </a:pPr>
            <a:endParaRPr lang="cs-CZ" sz="16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420" y="3867894"/>
            <a:ext cx="718284" cy="57606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704" y="3900825"/>
            <a:ext cx="917767" cy="51691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2420" y="1823300"/>
            <a:ext cx="3824963" cy="152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vál 62"/>
          <p:cNvSpPr/>
          <p:nvPr/>
        </p:nvSpPr>
        <p:spPr>
          <a:xfrm>
            <a:off x="1984760" y="1437624"/>
            <a:ext cx="5112568" cy="3582398"/>
          </a:xfrm>
          <a:prstGeom prst="ellipse">
            <a:avLst/>
          </a:prstGeom>
          <a:solidFill>
            <a:schemeClr val="accent1">
              <a:alpha val="9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62" name="Zástupný symbol pro obsah 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293685"/>
              </p:ext>
            </p:extLst>
          </p:nvPr>
        </p:nvGraphicFramePr>
        <p:xfrm>
          <a:off x="395288" y="1546225"/>
          <a:ext cx="8291512" cy="3294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Strategické řízení</a:t>
            </a:r>
            <a:endParaRPr lang="cs-CZ" dirty="0"/>
          </a:p>
        </p:txBody>
      </p:sp>
      <p:sp>
        <p:nvSpPr>
          <p:cNvPr id="64" name="TextovéPole 63"/>
          <p:cNvSpPr txBox="1"/>
          <p:nvPr/>
        </p:nvSpPr>
        <p:spPr>
          <a:xfrm>
            <a:off x="3923928" y="473199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>
                <a:solidFill>
                  <a:srgbClr val="000099"/>
                </a:solidFill>
              </a:rPr>
              <a:t>Vedení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66" name="Zaoblený obdélník 65"/>
          <p:cNvSpPr/>
          <p:nvPr/>
        </p:nvSpPr>
        <p:spPr>
          <a:xfrm>
            <a:off x="395536" y="2085696"/>
            <a:ext cx="1080120" cy="360040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0099"/>
                </a:solidFill>
              </a:rPr>
              <a:t>Připravenost na změny</a:t>
            </a:r>
            <a:endParaRPr lang="cs-CZ" sz="1100" dirty="0">
              <a:solidFill>
                <a:srgbClr val="000099"/>
              </a:solidFill>
            </a:endParaRPr>
          </a:p>
        </p:txBody>
      </p:sp>
      <p:sp>
        <p:nvSpPr>
          <p:cNvPr id="67" name="Zaoblený obdélník 66"/>
          <p:cNvSpPr/>
          <p:nvPr/>
        </p:nvSpPr>
        <p:spPr>
          <a:xfrm>
            <a:off x="395536" y="3048803"/>
            <a:ext cx="1080120" cy="360040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0099"/>
                </a:solidFill>
              </a:rPr>
              <a:t>Směr</a:t>
            </a:r>
            <a:endParaRPr lang="cs-CZ" sz="1100" dirty="0">
              <a:solidFill>
                <a:srgbClr val="000099"/>
              </a:solidFill>
            </a:endParaRPr>
          </a:p>
        </p:txBody>
      </p:sp>
      <p:sp>
        <p:nvSpPr>
          <p:cNvPr id="68" name="Zaoblený obdélník 67"/>
          <p:cNvSpPr/>
          <p:nvPr/>
        </p:nvSpPr>
        <p:spPr>
          <a:xfrm>
            <a:off x="395536" y="4011910"/>
            <a:ext cx="1080120" cy="360040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0099"/>
                </a:solidFill>
              </a:rPr>
              <a:t>Efektivita</a:t>
            </a:r>
            <a:endParaRPr lang="cs-CZ" sz="1100" dirty="0">
              <a:solidFill>
                <a:srgbClr val="000099"/>
              </a:solidFill>
            </a:endParaRPr>
          </a:p>
        </p:txBody>
      </p:sp>
      <p:sp>
        <p:nvSpPr>
          <p:cNvPr id="69" name="Zaoblený obdélník 68"/>
          <p:cNvSpPr/>
          <p:nvPr/>
        </p:nvSpPr>
        <p:spPr>
          <a:xfrm>
            <a:off x="7596186" y="2085695"/>
            <a:ext cx="1080120" cy="360040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0099"/>
                </a:solidFill>
              </a:rPr>
              <a:t>Průběžné sledování</a:t>
            </a:r>
            <a:endParaRPr lang="cs-CZ" sz="1100" dirty="0">
              <a:solidFill>
                <a:srgbClr val="000099"/>
              </a:solidFill>
            </a:endParaRPr>
          </a:p>
        </p:txBody>
      </p:sp>
      <p:sp>
        <p:nvSpPr>
          <p:cNvPr id="70" name="Zaoblený obdélník 69"/>
          <p:cNvSpPr/>
          <p:nvPr/>
        </p:nvSpPr>
        <p:spPr>
          <a:xfrm>
            <a:off x="7596336" y="3048803"/>
            <a:ext cx="1080120" cy="360040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0099"/>
                </a:solidFill>
              </a:rPr>
              <a:t>Vztahy, klima</a:t>
            </a:r>
            <a:endParaRPr lang="cs-CZ" sz="1100" dirty="0">
              <a:solidFill>
                <a:srgbClr val="000099"/>
              </a:solidFill>
            </a:endParaRPr>
          </a:p>
        </p:txBody>
      </p:sp>
      <p:sp>
        <p:nvSpPr>
          <p:cNvPr id="71" name="Zaoblený obdélník 70"/>
          <p:cNvSpPr/>
          <p:nvPr/>
        </p:nvSpPr>
        <p:spPr>
          <a:xfrm>
            <a:off x="7596186" y="4011910"/>
            <a:ext cx="1080120" cy="360040"/>
          </a:xfrm>
          <a:prstGeom prst="roundRect">
            <a:avLst/>
          </a:prstGeom>
          <a:solidFill>
            <a:schemeClr val="accent1">
              <a:alpha val="9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0099"/>
                </a:solidFill>
              </a:rPr>
              <a:t>Úspěch</a:t>
            </a:r>
            <a:endParaRPr lang="cs-CZ" sz="1100" dirty="0">
              <a:solidFill>
                <a:srgbClr val="000099"/>
              </a:solidFill>
            </a:endParaRPr>
          </a:p>
        </p:txBody>
      </p:sp>
      <p:sp>
        <p:nvSpPr>
          <p:cNvPr id="72" name="Šipka doleva 71"/>
          <p:cNvSpPr/>
          <p:nvPr/>
        </p:nvSpPr>
        <p:spPr>
          <a:xfrm rot="1314914">
            <a:off x="1640254" y="2327011"/>
            <a:ext cx="356340" cy="144016"/>
          </a:xfrm>
          <a:prstGeom prst="left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3" name="Šipka doleva 72"/>
          <p:cNvSpPr/>
          <p:nvPr/>
        </p:nvSpPr>
        <p:spPr>
          <a:xfrm>
            <a:off x="1547664" y="3156815"/>
            <a:ext cx="356340" cy="144016"/>
          </a:xfrm>
          <a:prstGeom prst="left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4" name="Šipka doleva 73"/>
          <p:cNvSpPr/>
          <p:nvPr/>
        </p:nvSpPr>
        <p:spPr>
          <a:xfrm rot="20256517">
            <a:off x="1627337" y="4008943"/>
            <a:ext cx="356340" cy="144016"/>
          </a:xfrm>
          <a:prstGeom prst="left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5" name="Šipka doleva 74"/>
          <p:cNvSpPr/>
          <p:nvPr/>
        </p:nvSpPr>
        <p:spPr>
          <a:xfrm rot="9189435">
            <a:off x="7068300" y="2315615"/>
            <a:ext cx="356340" cy="144016"/>
          </a:xfrm>
          <a:prstGeom prst="left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6" name="Šipka doleva 75"/>
          <p:cNvSpPr/>
          <p:nvPr/>
        </p:nvSpPr>
        <p:spPr>
          <a:xfrm rot="10800000">
            <a:off x="7168587" y="3153340"/>
            <a:ext cx="356340" cy="144016"/>
          </a:xfrm>
          <a:prstGeom prst="left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7" name="Šipka doleva 76"/>
          <p:cNvSpPr/>
          <p:nvPr/>
        </p:nvSpPr>
        <p:spPr>
          <a:xfrm rot="12307528">
            <a:off x="7089474" y="4015339"/>
            <a:ext cx="356340" cy="144016"/>
          </a:xfrm>
          <a:prstGeom prst="left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8" name="Obrázek 7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21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Graphic spid="62" grpId="0">
        <p:bldAsOne/>
      </p:bldGraphic>
      <p:bldP spid="64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Model podpory</a:t>
            </a:r>
            <a:endParaRPr lang="cs-CZ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0799" y="2026454"/>
            <a:ext cx="546884" cy="63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4602" y="2006857"/>
            <a:ext cx="569043" cy="65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ousměrná vodorovná šipka 6"/>
          <p:cNvSpPr/>
          <p:nvPr/>
        </p:nvSpPr>
        <p:spPr>
          <a:xfrm>
            <a:off x="4189509" y="2276032"/>
            <a:ext cx="216024" cy="72008"/>
          </a:xfrm>
          <a:prstGeom prst="leftRightArrow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lů 7"/>
          <p:cNvSpPr/>
          <p:nvPr/>
        </p:nvSpPr>
        <p:spPr>
          <a:xfrm>
            <a:off x="4246703" y="2715754"/>
            <a:ext cx="101636" cy="2556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se zakulacenými rohy na opačné straně 9"/>
          <p:cNvSpPr/>
          <p:nvPr/>
        </p:nvSpPr>
        <p:spPr>
          <a:xfrm>
            <a:off x="936044" y="3867894"/>
            <a:ext cx="1080120" cy="432048"/>
          </a:xfrm>
          <a:prstGeom prst="round2Diag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99"/>
                </a:solidFill>
              </a:rPr>
              <a:t>Analýza potřeb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15" name="Obdélník se zakulacenými rohy na opačné straně 14"/>
          <p:cNvSpPr/>
          <p:nvPr/>
        </p:nvSpPr>
        <p:spPr>
          <a:xfrm>
            <a:off x="2563109" y="3867894"/>
            <a:ext cx="1080120" cy="432048"/>
          </a:xfrm>
          <a:prstGeom prst="round2Diag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99"/>
                </a:solidFill>
              </a:rPr>
              <a:t>Strategický plán</a:t>
            </a:r>
            <a:endParaRPr lang="cs-CZ" sz="1200" dirty="0">
              <a:solidFill>
                <a:srgbClr val="000099"/>
              </a:solidFill>
            </a:endParaRP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0801" y="3023602"/>
            <a:ext cx="853440" cy="556260"/>
          </a:xfrm>
          <a:prstGeom prst="rect">
            <a:avLst/>
          </a:prstGeom>
        </p:spPr>
      </p:pic>
      <p:sp>
        <p:nvSpPr>
          <p:cNvPr id="19" name="Obdélník se zakulacenými rohy na opačné straně 18"/>
          <p:cNvSpPr/>
          <p:nvPr/>
        </p:nvSpPr>
        <p:spPr>
          <a:xfrm>
            <a:off x="3153987" y="4262459"/>
            <a:ext cx="1080120" cy="432048"/>
          </a:xfrm>
          <a:prstGeom prst="round2Diag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99"/>
                </a:solidFill>
              </a:rPr>
              <a:t>ŠAP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22" name="Šipka dolů 21"/>
          <p:cNvSpPr/>
          <p:nvPr/>
        </p:nvSpPr>
        <p:spPr>
          <a:xfrm rot="4679380">
            <a:off x="2807549" y="2688466"/>
            <a:ext cx="129306" cy="18019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bdélník se zakulacenými rohy na opačné straně 27"/>
          <p:cNvSpPr/>
          <p:nvPr/>
        </p:nvSpPr>
        <p:spPr>
          <a:xfrm>
            <a:off x="5004048" y="3867894"/>
            <a:ext cx="1080120" cy="432048"/>
          </a:xfrm>
          <a:prstGeom prst="round2Diag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rgbClr val="000099"/>
                </a:solidFill>
              </a:rPr>
              <a:t>Implementa-ce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41" name="Obdélník se zakulacenými rohy na opačné straně 40"/>
          <p:cNvSpPr/>
          <p:nvPr/>
        </p:nvSpPr>
        <p:spPr>
          <a:xfrm>
            <a:off x="6588224" y="3867894"/>
            <a:ext cx="1080120" cy="432048"/>
          </a:xfrm>
          <a:prstGeom prst="round2Diag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rgbClr val="000099"/>
                </a:solidFill>
              </a:rPr>
              <a:t>Evaluační zpráva</a:t>
            </a:r>
            <a:endParaRPr lang="cs-CZ" sz="1200" dirty="0">
              <a:solidFill>
                <a:srgbClr val="000099"/>
              </a:solidFill>
            </a:endParaRPr>
          </a:p>
        </p:txBody>
      </p:sp>
      <p:grpSp>
        <p:nvGrpSpPr>
          <p:cNvPr id="52" name="Skupina 51"/>
          <p:cNvGrpSpPr/>
          <p:nvPr/>
        </p:nvGrpSpPr>
        <p:grpSpPr>
          <a:xfrm>
            <a:off x="5293426" y="1079792"/>
            <a:ext cx="1361131" cy="652115"/>
            <a:chOff x="5915676" y="1012279"/>
            <a:chExt cx="1361131" cy="652115"/>
          </a:xfrm>
        </p:grpSpPr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15676" y="1033065"/>
              <a:ext cx="546884" cy="631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7764" y="1012279"/>
              <a:ext cx="569043" cy="652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Obousměrná vodorovná šipka 48"/>
            <p:cNvSpPr/>
            <p:nvPr/>
          </p:nvSpPr>
          <p:spPr>
            <a:xfrm>
              <a:off x="6456184" y="1271451"/>
              <a:ext cx="216024" cy="72008"/>
            </a:xfrm>
            <a:prstGeom prst="leftRightArrow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54" name="Obousměrná svislá šipka 53"/>
          <p:cNvSpPr/>
          <p:nvPr/>
        </p:nvSpPr>
        <p:spPr>
          <a:xfrm rot="4154684">
            <a:off x="4585975" y="1242042"/>
            <a:ext cx="139788" cy="121038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6" name="TextovéPole 55"/>
          <p:cNvSpPr txBox="1"/>
          <p:nvPr/>
        </p:nvSpPr>
        <p:spPr>
          <a:xfrm>
            <a:off x="3528363" y="2634628"/>
            <a:ext cx="718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000099"/>
                </a:solidFill>
              </a:rPr>
              <a:t>Mentor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4317668" y="2640749"/>
            <a:ext cx="890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000099"/>
                </a:solidFill>
              </a:rPr>
              <a:t>Ředitelka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3811547" y="3507819"/>
            <a:ext cx="971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>
                <a:solidFill>
                  <a:srgbClr val="000099"/>
                </a:solidFill>
              </a:rPr>
              <a:t>Pracovníci školy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60" name="Šipka dolů 59"/>
          <p:cNvSpPr/>
          <p:nvPr/>
        </p:nvSpPr>
        <p:spPr>
          <a:xfrm rot="2944154">
            <a:off x="3623836" y="3469322"/>
            <a:ext cx="105431" cy="3637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1" name="TextovéPole 60"/>
          <p:cNvSpPr txBox="1"/>
          <p:nvPr/>
        </p:nvSpPr>
        <p:spPr>
          <a:xfrm>
            <a:off x="6713833" y="1277742"/>
            <a:ext cx="1170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err="1" smtClean="0">
                <a:solidFill>
                  <a:srgbClr val="000099"/>
                </a:solidFill>
              </a:rPr>
              <a:t>Benchlearning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62" name="Obousměrná svislá šipka 61"/>
          <p:cNvSpPr/>
          <p:nvPr/>
        </p:nvSpPr>
        <p:spPr>
          <a:xfrm rot="4154684">
            <a:off x="5416756" y="1271479"/>
            <a:ext cx="139788" cy="121038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3" name="Šipka dolů 62"/>
          <p:cNvSpPr/>
          <p:nvPr/>
        </p:nvSpPr>
        <p:spPr>
          <a:xfrm rot="18217303">
            <a:off x="4878068" y="3459616"/>
            <a:ext cx="116781" cy="3808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4" name="Šipka dolů 63"/>
          <p:cNvSpPr/>
          <p:nvPr/>
        </p:nvSpPr>
        <p:spPr>
          <a:xfrm rot="17012369">
            <a:off x="5670927" y="2703742"/>
            <a:ext cx="113278" cy="18019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318" y="2039563"/>
            <a:ext cx="546884" cy="63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Šipka dolů 67"/>
          <p:cNvSpPr/>
          <p:nvPr/>
        </p:nvSpPr>
        <p:spPr>
          <a:xfrm rot="5400000">
            <a:off x="5486234" y="2072975"/>
            <a:ext cx="78866" cy="5197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9" name="TextovéPole 68"/>
          <p:cNvSpPr txBox="1"/>
          <p:nvPr/>
        </p:nvSpPr>
        <p:spPr>
          <a:xfrm>
            <a:off x="5985374" y="2634628"/>
            <a:ext cx="890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000099"/>
                </a:solidFill>
              </a:rPr>
              <a:t>Kouč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71" name="TextovéPole 70"/>
          <p:cNvSpPr txBox="1"/>
          <p:nvPr/>
        </p:nvSpPr>
        <p:spPr>
          <a:xfrm>
            <a:off x="1175005" y="3577023"/>
            <a:ext cx="718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000099"/>
                </a:solidFill>
              </a:rPr>
              <a:t>1. pol.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2809956" y="3589432"/>
            <a:ext cx="718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000099"/>
                </a:solidFill>
              </a:rPr>
              <a:t>2. pol.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5223606" y="3587380"/>
            <a:ext cx="718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solidFill>
                  <a:srgbClr val="000099"/>
                </a:solidFill>
              </a:rPr>
              <a:t>3</a:t>
            </a:r>
            <a:r>
              <a:rPr lang="cs-CZ" sz="1200" dirty="0" smtClean="0">
                <a:solidFill>
                  <a:srgbClr val="000099"/>
                </a:solidFill>
              </a:rPr>
              <a:t>. pol.</a:t>
            </a:r>
            <a:endParaRPr lang="cs-CZ" sz="1200" dirty="0">
              <a:solidFill>
                <a:srgbClr val="000099"/>
              </a:solidFill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6836312" y="3580895"/>
            <a:ext cx="718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000099"/>
                </a:solidFill>
              </a:rPr>
              <a:t>4. pol.</a:t>
            </a:r>
            <a:endParaRPr lang="cs-CZ" sz="1200" dirty="0">
              <a:solidFill>
                <a:srgbClr val="000099"/>
              </a:solidFill>
            </a:endParaRPr>
          </a:p>
        </p:txBody>
      </p:sp>
      <p:pic>
        <p:nvPicPr>
          <p:cNvPr id="76" name="Obrázek 7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06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5" grpId="0" animBg="1"/>
      <p:bldP spid="19" grpId="0" animBg="1"/>
      <p:bldP spid="22" grpId="0" animBg="1"/>
      <p:bldP spid="28" grpId="0" animBg="1"/>
      <p:bldP spid="41" grpId="0" animBg="1"/>
      <p:bldP spid="54" grpId="0" animBg="1"/>
      <p:bldP spid="56" grpId="0"/>
      <p:bldP spid="57" grpId="0"/>
      <p:bldP spid="59" grpId="0"/>
      <p:bldP spid="60" grpId="0" animBg="1"/>
      <p:bldP spid="61" grpId="0"/>
      <p:bldP spid="62" grpId="0" animBg="1"/>
      <p:bldP spid="63" grpId="0" animBg="1"/>
      <p:bldP spid="64" grpId="0" animBg="1"/>
      <p:bldP spid="68" grpId="0" animBg="1"/>
      <p:bldP spid="69" grpId="0"/>
      <p:bldP spid="71" grpId="0"/>
      <p:bldP spid="72" grpId="0"/>
      <p:bldP spid="73" grpId="0"/>
      <p:bldP spid="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Olomoucký kraj – kvalita řízení </a:t>
            </a:r>
            <a:endParaRPr lang="cs-CZ" dirty="0"/>
          </a:p>
        </p:txBody>
      </p:sp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909660"/>
              </p:ext>
            </p:extLst>
          </p:nvPr>
        </p:nvGraphicFramePr>
        <p:xfrm>
          <a:off x="467544" y="1707654"/>
          <a:ext cx="806489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Olomoucký kraj – kultura školy</a:t>
            </a:r>
            <a:endParaRPr lang="cs-CZ" dirty="0"/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552412"/>
              </p:ext>
            </p:extLst>
          </p:nvPr>
        </p:nvGraphicFramePr>
        <p:xfrm>
          <a:off x="395536" y="1563638"/>
          <a:ext cx="8291264" cy="2898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60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sz="100" dirty="0"/>
          </a:p>
          <a:p>
            <a:r>
              <a:rPr lang="cs-CZ" sz="2800" dirty="0" smtClean="0"/>
              <a:t>Reálné </a:t>
            </a:r>
            <a:r>
              <a:rPr lang="cs-CZ" sz="2800" dirty="0"/>
              <a:t>zkušenosti z</a:t>
            </a:r>
            <a:r>
              <a:rPr lang="cs-CZ" sz="2800" dirty="0" smtClean="0"/>
              <a:t>e </a:t>
            </a:r>
            <a:r>
              <a:rPr lang="cs-CZ" sz="2800" dirty="0"/>
              <a:t>zapojení mateřské školy do </a:t>
            </a:r>
            <a:r>
              <a:rPr lang="cs-CZ" sz="2800" dirty="0" smtClean="0"/>
              <a:t>podpory projektu Strategické </a:t>
            </a:r>
            <a:r>
              <a:rPr lang="cs-CZ" sz="2800" dirty="0"/>
              <a:t>řízení a plánování ve školách a v </a:t>
            </a:r>
            <a:r>
              <a:rPr lang="cs-CZ" sz="2800" dirty="0" smtClean="0"/>
              <a:t>územích</a:t>
            </a:r>
            <a:endParaRPr lang="cs-CZ" sz="2800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dobré praxe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Představení MŠ Dřevnovice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0"/>
          </p:nvPr>
        </p:nvSpPr>
        <p:spPr>
          <a:xfrm>
            <a:off x="395536" y="1545637"/>
            <a:ext cx="5328592" cy="3294366"/>
          </a:xfrm>
        </p:spPr>
        <p:txBody>
          <a:bodyPr/>
          <a:lstStyle/>
          <a:p>
            <a:r>
              <a:rPr lang="cs-CZ" dirty="0" smtClean="0"/>
              <a:t>Venkovská </a:t>
            </a:r>
            <a:r>
              <a:rPr lang="cs-CZ" dirty="0" smtClean="0"/>
              <a:t>málotřídní </a:t>
            </a:r>
            <a:r>
              <a:rPr lang="cs-CZ" dirty="0" smtClean="0"/>
              <a:t>škola </a:t>
            </a:r>
            <a:r>
              <a:rPr lang="cs-CZ" dirty="0" smtClean="0"/>
              <a:t>s dlouholetou </a:t>
            </a:r>
            <a:r>
              <a:rPr lang="cs-CZ" dirty="0" smtClean="0"/>
              <a:t>tradicí </a:t>
            </a:r>
            <a:r>
              <a:rPr lang="cs-CZ" dirty="0" smtClean="0"/>
              <a:t>(1938),</a:t>
            </a:r>
          </a:p>
          <a:p>
            <a:r>
              <a:rPr lang="cs-CZ" dirty="0"/>
              <a:t>S</a:t>
            </a:r>
            <a:r>
              <a:rPr lang="cs-CZ" dirty="0" smtClean="0"/>
              <a:t>oučástí </a:t>
            </a:r>
            <a:r>
              <a:rPr lang="cs-CZ" dirty="0" smtClean="0"/>
              <a:t>MŠ sídlící v budově někdejší ZŠ </a:t>
            </a:r>
            <a:r>
              <a:rPr lang="cs-CZ" dirty="0" smtClean="0"/>
              <a:t>je </a:t>
            </a:r>
            <a:r>
              <a:rPr lang="cs-CZ" dirty="0" smtClean="0"/>
              <a:t>knihovna,</a:t>
            </a:r>
          </a:p>
          <a:p>
            <a:r>
              <a:rPr lang="cs-CZ" dirty="0" smtClean="0"/>
              <a:t>MŠ </a:t>
            </a:r>
            <a:r>
              <a:rPr lang="cs-CZ" dirty="0" smtClean="0"/>
              <a:t>má vlastní jídelnu.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053010"/>
            <a:ext cx="2922485" cy="194783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96" b="15053"/>
          <a:stretch/>
        </p:blipFill>
        <p:spPr>
          <a:xfrm>
            <a:off x="5724127" y="3000847"/>
            <a:ext cx="3210517" cy="158560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78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395536" y="1059582"/>
            <a:ext cx="4104456" cy="378042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dirty="0" smtClean="0">
                <a:latin typeface="+mn-lt"/>
                <a:cs typeface="+mn-cs"/>
              </a:rPr>
              <a:t>Kapacita školy 25 </a:t>
            </a:r>
            <a:r>
              <a:rPr lang="cs-CZ" dirty="0">
                <a:latin typeface="+mn-lt"/>
                <a:cs typeface="+mn-cs"/>
              </a:rPr>
              <a:t>dětí,</a:t>
            </a:r>
          </a:p>
          <a:p>
            <a:pPr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dirty="0" smtClean="0">
                <a:latin typeface="+mn-lt"/>
                <a:cs typeface="+mn-cs"/>
              </a:rPr>
              <a:t>Jedna třída (</a:t>
            </a:r>
            <a:r>
              <a:rPr lang="cs-CZ" dirty="0">
                <a:latin typeface="+mn-lt"/>
                <a:cs typeface="+mn-cs"/>
              </a:rPr>
              <a:t>2 – 6 let),</a:t>
            </a:r>
          </a:p>
          <a:p>
            <a:pPr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dirty="0" smtClean="0">
                <a:latin typeface="+mn-lt"/>
                <a:cs typeface="+mn-cs"/>
              </a:rPr>
              <a:t>4 členný sbor,</a:t>
            </a:r>
            <a:endParaRPr lang="cs-CZ" dirty="0">
              <a:latin typeface="+mn-lt"/>
              <a:cs typeface="+mn-cs"/>
            </a:endParaRPr>
          </a:p>
          <a:p>
            <a:pPr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dirty="0" smtClean="0">
                <a:latin typeface="+mn-lt"/>
                <a:cs typeface="+mn-cs"/>
              </a:rPr>
              <a:t>Jeden </a:t>
            </a:r>
            <a:r>
              <a:rPr lang="cs-CZ" dirty="0">
                <a:latin typeface="+mn-lt"/>
                <a:cs typeface="+mn-cs"/>
              </a:rPr>
              <a:t>z mnoha cílů MŠ:</a:t>
            </a:r>
          </a:p>
          <a:p>
            <a:pPr marL="0" inden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</a:pPr>
            <a:r>
              <a:rPr lang="cs-CZ" dirty="0">
                <a:latin typeface="+mn-lt"/>
                <a:cs typeface="+mn-cs"/>
              </a:rPr>
              <a:t>„Rozvíjet </a:t>
            </a:r>
            <a:r>
              <a:rPr lang="cs-CZ" dirty="0">
                <a:latin typeface="+mn-lt"/>
                <a:cs typeface="+mn-cs"/>
              </a:rPr>
              <a:t>samostatné a zdravě </a:t>
            </a:r>
            <a:r>
              <a:rPr lang="cs-CZ" dirty="0" smtClean="0">
                <a:latin typeface="+mn-lt"/>
                <a:cs typeface="+mn-cs"/>
              </a:rPr>
              <a:t>sebevědomé </a:t>
            </a:r>
            <a:r>
              <a:rPr lang="cs-CZ" dirty="0">
                <a:latin typeface="+mn-lt"/>
                <a:cs typeface="+mn-cs"/>
              </a:rPr>
              <a:t>dítě </a:t>
            </a:r>
            <a:r>
              <a:rPr lang="cs-CZ" dirty="0">
                <a:latin typeface="+mn-lt"/>
                <a:cs typeface="+mn-cs"/>
              </a:rPr>
              <a:t>s touhou poznávat </a:t>
            </a:r>
            <a:r>
              <a:rPr lang="cs-CZ" dirty="0">
                <a:latin typeface="+mn-lt"/>
                <a:cs typeface="+mn-cs"/>
              </a:rPr>
              <a:t>svět.“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18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491630"/>
            <a:ext cx="2300875" cy="172565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2"/>
          <a:stretch/>
        </p:blipFill>
        <p:spPr>
          <a:xfrm>
            <a:off x="4572000" y="1491630"/>
            <a:ext cx="2108471" cy="172565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853" y="1059582"/>
            <a:ext cx="2300875" cy="172565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2"/>
          <a:stretch/>
        </p:blipFill>
        <p:spPr>
          <a:xfrm>
            <a:off x="4569621" y="1059582"/>
            <a:ext cx="2108471" cy="1725656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85238"/>
            <a:ext cx="2300875" cy="1725656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3" b="5703"/>
          <a:stretch/>
        </p:blipFill>
        <p:spPr>
          <a:xfrm>
            <a:off x="4569621" y="2785239"/>
            <a:ext cx="2108471" cy="1725656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&amp; odpovědi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000" dirty="0" smtClean="0"/>
              <a:t>Jaké </a:t>
            </a:r>
            <a:r>
              <a:rPr lang="cs-CZ" sz="2000" dirty="0"/>
              <a:t>byly Vaše motivy / jaké důvody a okolnosti Vás 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přiměly </a:t>
            </a:r>
            <a:r>
              <a:rPr lang="cs-CZ" sz="2000" dirty="0"/>
              <a:t>/ k přihlášení Vaší školy do projektu Strategické řízení </a:t>
            </a:r>
            <a:r>
              <a:rPr lang="cs-CZ" sz="2000" dirty="0" smtClean="0"/>
              <a:t>a </a:t>
            </a:r>
            <a:r>
              <a:rPr lang="cs-CZ" sz="2000" dirty="0"/>
              <a:t>plánování ve školách a v územích</a:t>
            </a:r>
            <a:r>
              <a:rPr lang="cs-CZ" sz="2000" dirty="0"/>
              <a:t>?</a:t>
            </a:r>
          </a:p>
          <a:p>
            <a:r>
              <a:rPr lang="cs-CZ" sz="2000" dirty="0" smtClean="0"/>
              <a:t>Jak </a:t>
            </a:r>
            <a:r>
              <a:rPr lang="cs-CZ" sz="2000" dirty="0"/>
              <a:t>na Vaše rozhodnutí zapojit školu do projektu </a:t>
            </a:r>
            <a:r>
              <a:rPr lang="cs-CZ" sz="2000" dirty="0"/>
              <a:t>reagovali Vaši zaměstnanci? </a:t>
            </a:r>
            <a:endParaRPr lang="cs-CZ" sz="2000" dirty="0" smtClean="0"/>
          </a:p>
          <a:p>
            <a:r>
              <a:rPr lang="cs-CZ" sz="2000" dirty="0" smtClean="0"/>
              <a:t>Jakým </a:t>
            </a:r>
            <a:r>
              <a:rPr lang="cs-CZ" sz="2000" dirty="0"/>
              <a:t>způsobem byli zaměstnanci do tvorby strategie zapojeni? </a:t>
            </a:r>
            <a:endParaRPr lang="cs-CZ" sz="2000" dirty="0" smtClean="0"/>
          </a:p>
          <a:p>
            <a:r>
              <a:rPr lang="cs-CZ" sz="2000" dirty="0" smtClean="0"/>
              <a:t>Jak </a:t>
            </a:r>
            <a:r>
              <a:rPr lang="cs-CZ" sz="2000" dirty="0"/>
              <a:t>vypadala spolupráce uvnitř školy?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88326"/>
            <a:ext cx="2376264" cy="340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2054</TotalTime>
  <Words>385</Words>
  <Application>Microsoft Office PowerPoint</Application>
  <PresentationFormat>Předvádění na obrazovce (16:9)</PresentationFormat>
  <Paragraphs>87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Calibri</vt:lpstr>
      <vt:lpstr>Open Sans SemiBold</vt:lpstr>
      <vt:lpstr>Wingdings</vt:lpstr>
      <vt:lpstr>1_Úvodní list</vt:lpstr>
      <vt:lpstr>Vedeme školu Strategický rozvoj škol v systému podpory projektu SRP (NPI ČR) a jeho specifika v Olomouckém kraji</vt:lpstr>
      <vt:lpstr>Strategické řízení</vt:lpstr>
      <vt:lpstr>Model podpory</vt:lpstr>
      <vt:lpstr>Výsledky Olomoucký kraj – kvalita řízení </vt:lpstr>
      <vt:lpstr>Výsledky Olomoucký kraj – kultura školy</vt:lpstr>
      <vt:lpstr>Příklad dobré praxe</vt:lpstr>
      <vt:lpstr>Představení MŠ Dřevnovice</vt:lpstr>
      <vt:lpstr>Prezentace aplikace PowerPoint</vt:lpstr>
      <vt:lpstr>Otázky &amp; odpovědi</vt:lpstr>
      <vt:lpstr>Otázky &amp; odpovědi</vt:lpstr>
      <vt:lpstr>Otázky &amp; odpovědi</vt:lpstr>
      <vt:lpstr>Pojďme do toho znovu</vt:lpstr>
      <vt:lpstr>Děkujeme za pozornost a těšíme se na spolupráci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Valenta Petr</cp:lastModifiedBy>
  <cp:revision>59</cp:revision>
  <dcterms:created xsi:type="dcterms:W3CDTF">2020-01-13T10:41:51Z</dcterms:created>
  <dcterms:modified xsi:type="dcterms:W3CDTF">2021-02-25T22:33:07Z</dcterms:modified>
</cp:coreProperties>
</file>