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0" r:id="rId6"/>
    <p:sldId id="286" r:id="rId7"/>
    <p:sldId id="282" r:id="rId8"/>
    <p:sldId id="261" r:id="rId9"/>
    <p:sldId id="263" r:id="rId10"/>
    <p:sldId id="278" r:id="rId11"/>
    <p:sldId id="287" r:id="rId12"/>
    <p:sldId id="283" r:id="rId13"/>
    <p:sldId id="285" r:id="rId14"/>
    <p:sldId id="264" r:id="rId15"/>
    <p:sldId id="288" r:id="rId16"/>
    <p:sldId id="267" r:id="rId17"/>
    <p:sldId id="269" r:id="rId18"/>
    <p:sldId id="272" r:id="rId19"/>
    <p:sldId id="277" r:id="rId20"/>
    <p:sldId id="275" r:id="rId21"/>
    <p:sldId id="266" r:id="rId22"/>
    <p:sldId id="273" r:id="rId23"/>
    <p:sldId id="276" r:id="rId24"/>
    <p:sldId id="274" r:id="rId2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890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344" userDrawn="1">
          <p15:clr>
            <a:srgbClr val="A4A3A4"/>
          </p15:clr>
        </p15:guide>
        <p15:guide id="8" orient="horz" pos="12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D00"/>
    <a:srgbClr val="00AF3F"/>
    <a:srgbClr val="000099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69" d="100"/>
          <a:sy n="69" d="100"/>
        </p:scale>
        <p:origin x="404" y="44"/>
      </p:cViewPr>
      <p:guideLst>
        <p:guide orient="horz" pos="2160"/>
        <p:guide pos="2880"/>
        <p:guide orient="horz" pos="890"/>
        <p:guide orient="horz" pos="4065"/>
        <p:guide pos="5511"/>
        <p:guide pos="249"/>
        <p:guide orient="horz" pos="1344"/>
        <p:guide orient="horz" pos="12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npet\Desktop\ASZ\19-02-29%20Plocha_ASZ\ASZ\&#218;koly\2020%20V&#253;kazy%20M&#352;MT\2020%20Slou&#269;en&#237;%20v&#253;kaz&#367;%20(M&#352;,%20Z&#352;,%20S&#352;)%202015-9\Z&#352;\Z&#352;%202015-9_final%20v1.3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 dirty="0">
                <a:solidFill>
                  <a:schemeClr val="tx2"/>
                </a:solidFill>
              </a:rPr>
              <a:t>Předčasné odchody z běžných tříd </a:t>
            </a:r>
            <a:r>
              <a:rPr lang="cs-CZ" sz="2000" b="1" dirty="0" smtClean="0">
                <a:solidFill>
                  <a:schemeClr val="tx2"/>
                </a:solidFill>
              </a:rPr>
              <a:t>ZŠ za ČR</a:t>
            </a:r>
            <a:br>
              <a:rPr lang="cs-CZ" sz="2000" b="1" dirty="0" smtClean="0">
                <a:solidFill>
                  <a:schemeClr val="tx2"/>
                </a:solidFill>
              </a:rPr>
            </a:br>
            <a:r>
              <a:rPr lang="cs-CZ" sz="2000" b="1" dirty="0" smtClean="0">
                <a:solidFill>
                  <a:schemeClr val="tx2"/>
                </a:solidFill>
              </a:rPr>
              <a:t>a jednotlivé kraje</a:t>
            </a:r>
            <a:r>
              <a:rPr lang="cs-CZ" sz="2000" b="1" baseline="0" dirty="0">
                <a:solidFill>
                  <a:schemeClr val="tx2"/>
                </a:solidFill>
              </a:rPr>
              <a:t> </a:t>
            </a:r>
            <a:r>
              <a:rPr lang="cs-CZ" sz="2000" b="1" baseline="0" dirty="0" smtClean="0">
                <a:solidFill>
                  <a:schemeClr val="tx2"/>
                </a:solidFill>
              </a:rPr>
              <a:t>(</a:t>
            </a:r>
            <a:r>
              <a:rPr lang="cs-CZ" sz="2000" b="1" baseline="0" dirty="0" err="1" smtClean="0">
                <a:solidFill>
                  <a:schemeClr val="tx2"/>
                </a:solidFill>
              </a:rPr>
              <a:t>šk</a:t>
            </a:r>
            <a:r>
              <a:rPr lang="cs-CZ" sz="2000" b="1" baseline="0" dirty="0">
                <a:solidFill>
                  <a:schemeClr val="tx2"/>
                </a:solidFill>
              </a:rPr>
              <a:t>. r. 18/19</a:t>
            </a:r>
            <a:r>
              <a:rPr lang="cs-CZ" sz="2000" b="1" baseline="0" dirty="0">
                <a:solidFill>
                  <a:schemeClr val="tx1"/>
                </a:solidFill>
              </a:rPr>
              <a:t>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List2!$J$22</c:f>
              <c:strCache>
                <c:ptCount val="1"/>
                <c:pt idx="0">
                  <c:v>počet odchodů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FF33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C0-4015-AB10-C1822360CE17}"/>
              </c:ext>
            </c:extLst>
          </c:dPt>
          <c:cat>
            <c:strRef>
              <c:f>List2!$I$23:$I$37</c:f>
              <c:strCache>
                <c:ptCount val="15"/>
                <c:pt idx="0">
                  <c:v>ULK</c:v>
                </c:pt>
                <c:pt idx="1">
                  <c:v>KVK</c:v>
                </c:pt>
                <c:pt idx="2">
                  <c:v>PLK</c:v>
                </c:pt>
                <c:pt idx="3">
                  <c:v>LBK</c:v>
                </c:pt>
                <c:pt idx="4">
                  <c:v>JHC</c:v>
                </c:pt>
                <c:pt idx="5">
                  <c:v>MSK</c:v>
                </c:pt>
                <c:pt idx="6">
                  <c:v>ČR</c:v>
                </c:pt>
                <c:pt idx="7">
                  <c:v>KHK</c:v>
                </c:pt>
                <c:pt idx="8">
                  <c:v>PAK</c:v>
                </c:pt>
                <c:pt idx="9">
                  <c:v>OLK</c:v>
                </c:pt>
                <c:pt idx="10">
                  <c:v>STC</c:v>
                </c:pt>
                <c:pt idx="11">
                  <c:v>ZLK</c:v>
                </c:pt>
                <c:pt idx="12">
                  <c:v>VYS</c:v>
                </c:pt>
                <c:pt idx="13">
                  <c:v>JHM</c:v>
                </c:pt>
                <c:pt idx="14">
                  <c:v>PHA</c:v>
                </c:pt>
              </c:strCache>
            </c:strRef>
          </c:cat>
          <c:val>
            <c:numRef>
              <c:f>List2!$J$23:$J$37</c:f>
              <c:numCache>
                <c:formatCode>General</c:formatCode>
                <c:ptCount val="15"/>
                <c:pt idx="0">
                  <c:v>692</c:v>
                </c:pt>
                <c:pt idx="1">
                  <c:v>161</c:v>
                </c:pt>
                <c:pt idx="2">
                  <c:v>265</c:v>
                </c:pt>
                <c:pt idx="3">
                  <c:v>199</c:v>
                </c:pt>
                <c:pt idx="4">
                  <c:v>277</c:v>
                </c:pt>
                <c:pt idx="5">
                  <c:v>461</c:v>
                </c:pt>
                <c:pt idx="7">
                  <c:v>191</c:v>
                </c:pt>
                <c:pt idx="8">
                  <c:v>177</c:v>
                </c:pt>
                <c:pt idx="9">
                  <c:v>196</c:v>
                </c:pt>
                <c:pt idx="10">
                  <c:v>419</c:v>
                </c:pt>
                <c:pt idx="11">
                  <c:v>133</c:v>
                </c:pt>
                <c:pt idx="12">
                  <c:v>107</c:v>
                </c:pt>
                <c:pt idx="13">
                  <c:v>228</c:v>
                </c:pt>
                <c:pt idx="1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C0-4015-AB10-C1822360CE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128104"/>
        <c:axId val="505129088"/>
      </c:barChart>
      <c:lineChart>
        <c:grouping val="standard"/>
        <c:varyColors val="0"/>
        <c:ser>
          <c:idx val="1"/>
          <c:order val="1"/>
          <c:tx>
            <c:strRef>
              <c:f>List2!$K$22</c:f>
              <c:strCache>
                <c:ptCount val="1"/>
                <c:pt idx="0">
                  <c:v>% podíl odchodů</c:v>
                </c:pt>
              </c:strCache>
            </c:strRef>
          </c:tx>
          <c:spPr>
            <a:ln w="28575" cap="rnd">
              <a:solidFill>
                <a:srgbClr val="DB7D00"/>
              </a:solidFill>
              <a:round/>
            </a:ln>
            <a:effectLst/>
          </c:spPr>
          <c:marker>
            <c:symbol val="none"/>
          </c:marker>
          <c:cat>
            <c:strRef>
              <c:f>List2!$I$23:$I$37</c:f>
              <c:strCache>
                <c:ptCount val="15"/>
                <c:pt idx="0">
                  <c:v>ULK</c:v>
                </c:pt>
                <c:pt idx="1">
                  <c:v>KVK</c:v>
                </c:pt>
                <c:pt idx="2">
                  <c:v>PLK</c:v>
                </c:pt>
                <c:pt idx="3">
                  <c:v>LBK</c:v>
                </c:pt>
                <c:pt idx="4">
                  <c:v>JHC</c:v>
                </c:pt>
                <c:pt idx="5">
                  <c:v>MSK</c:v>
                </c:pt>
                <c:pt idx="6">
                  <c:v>ČR</c:v>
                </c:pt>
                <c:pt idx="7">
                  <c:v>KHK</c:v>
                </c:pt>
                <c:pt idx="8">
                  <c:v>PAK</c:v>
                </c:pt>
                <c:pt idx="9">
                  <c:v>OLK</c:v>
                </c:pt>
                <c:pt idx="10">
                  <c:v>STC</c:v>
                </c:pt>
                <c:pt idx="11">
                  <c:v>ZLK</c:v>
                </c:pt>
                <c:pt idx="12">
                  <c:v>VYS</c:v>
                </c:pt>
                <c:pt idx="13">
                  <c:v>JHM</c:v>
                </c:pt>
                <c:pt idx="14">
                  <c:v>PHA</c:v>
                </c:pt>
              </c:strCache>
            </c:strRef>
          </c:cat>
          <c:val>
            <c:numRef>
              <c:f>List2!$K$23:$K$37</c:f>
              <c:numCache>
                <c:formatCode>0%</c:formatCode>
                <c:ptCount val="15"/>
                <c:pt idx="0">
                  <c:v>9.7906055461233724E-2</c:v>
                </c:pt>
                <c:pt idx="1">
                  <c:v>7.2392086330935246E-2</c:v>
                </c:pt>
                <c:pt idx="2">
                  <c:v>6.0905538956561707E-2</c:v>
                </c:pt>
                <c:pt idx="3">
                  <c:v>5.5993247045582444E-2</c:v>
                </c:pt>
                <c:pt idx="4">
                  <c:v>5.3713399263137486E-2</c:v>
                </c:pt>
                <c:pt idx="5">
                  <c:v>4.8762428601650094E-2</c:v>
                </c:pt>
                <c:pt idx="6">
                  <c:v>4.4862446548186961E-2</c:v>
                </c:pt>
                <c:pt idx="7">
                  <c:v>4.3105393816294288E-2</c:v>
                </c:pt>
                <c:pt idx="8">
                  <c:v>4.2152893546082398E-2</c:v>
                </c:pt>
                <c:pt idx="9">
                  <c:v>4.06301824212272E-2</c:v>
                </c:pt>
                <c:pt idx="10">
                  <c:v>4.0401118503519427E-2</c:v>
                </c:pt>
                <c:pt idx="11">
                  <c:v>2.8023598820058997E-2</c:v>
                </c:pt>
                <c:pt idx="12">
                  <c:v>2.6958931720836483E-2</c:v>
                </c:pt>
                <c:pt idx="13">
                  <c:v>2.6355334643393829E-2</c:v>
                </c:pt>
                <c:pt idx="14">
                  <c:v>1.5666456096020215E-2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5C0-4015-AB10-C1822360CE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7485696"/>
        <c:axId val="527487008"/>
      </c:lineChart>
      <c:catAx>
        <c:axId val="505128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129088"/>
        <c:crosses val="autoZero"/>
        <c:auto val="1"/>
        <c:lblAlgn val="ctr"/>
        <c:lblOffset val="100"/>
        <c:noMultiLvlLbl val="0"/>
      </c:catAx>
      <c:valAx>
        <c:axId val="50512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128104"/>
        <c:crosses val="autoZero"/>
        <c:crossBetween val="between"/>
      </c:valAx>
      <c:valAx>
        <c:axId val="527487008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27485696"/>
        <c:crosses val="max"/>
        <c:crossBetween val="between"/>
      </c:valAx>
      <c:catAx>
        <c:axId val="527485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74870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0.47767</cdr:x>
      <cdr:y>0.27717</cdr:y>
    </cdr:from>
    <cdr:to>
      <cdr:x>0.72776</cdr:x>
      <cdr:y>0.44821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3850960" y="1400264"/>
          <a:ext cx="2016224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cs-CZ" sz="1600" dirty="0"/>
            <a:t>OLK pod</a:t>
          </a:r>
          <a:br>
            <a:rPr lang="cs-CZ" sz="1600" dirty="0"/>
          </a:br>
          <a:r>
            <a:rPr lang="cs-CZ" sz="1600" dirty="0"/>
            <a:t>celorepublikovým</a:t>
          </a:r>
        </a:p>
        <a:p xmlns:a="http://schemas.openxmlformats.org/drawingml/2006/main">
          <a:pPr algn="ctr"/>
          <a:r>
            <a:rPr lang="cs-CZ" sz="1600" dirty="0"/>
            <a:t>průměrem</a:t>
          </a:r>
        </a:p>
      </cdr:txBody>
    </cdr:sp>
  </cdr:relSizeAnchor>
  <cdr:relSizeAnchor xmlns:cdr="http://schemas.openxmlformats.org/drawingml/2006/chartDrawing">
    <cdr:from>
      <cdr:x>0.07523</cdr:x>
      <cdr:y>0.19165</cdr:y>
    </cdr:from>
    <cdr:to>
      <cdr:x>0.13775</cdr:x>
      <cdr:y>0.81879</cdr:y>
    </cdr:to>
    <cdr:sp macro="" textlink="">
      <cdr:nvSpPr>
        <cdr:cNvPr id="2" name="Ovál 1"/>
        <cdr:cNvSpPr/>
      </cdr:nvSpPr>
      <cdr:spPr>
        <a:xfrm xmlns:a="http://schemas.openxmlformats.org/drawingml/2006/main">
          <a:off x="606476" y="968216"/>
          <a:ext cx="504056" cy="316835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cs-CZ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28.02.2021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28.02.2021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1" y="206084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3" y="3797524"/>
            <a:ext cx="4548931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/>
              <a:t>Odbor</a:t>
            </a:r>
            <a:r>
              <a:rPr lang="cs-CZ" sz="1800" baseline="0" dirty="0"/>
              <a:t> pro sociální začleňování (Agentura)</a:t>
            </a:r>
            <a:endParaRPr lang="cs-CZ" sz="1800" dirty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7465"/>
            <a:ext cx="2520280" cy="55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840507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69" y="479807"/>
            <a:ext cx="5735457" cy="1272911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2" y="6290092"/>
            <a:ext cx="8033914" cy="39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/>
              <a:t>Prezentace se koná v rámci projektu „Inkluzivní a kvalitní vzdělávání v územích se sociálně vyloučenými lokalitami“ č. CZ.02.3.62/0.0/0.0/15_001/0000586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477020"/>
            <a:ext cx="2432671" cy="6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04056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  <a:prstGeom prst="rect">
            <a:avLst/>
          </a:prstGeom>
        </p:spPr>
        <p:txBody>
          <a:bodyPr anchor="t" anchorCtr="0"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283450" cy="1871662"/>
          </a:xfrm>
          <a:noFill/>
        </p:spPr>
        <p:txBody>
          <a:bodyPr/>
          <a:lstStyle/>
          <a:p>
            <a:pPr algn="ctr"/>
            <a:r>
              <a:rPr lang="cs-CZ" sz="2800" dirty="0" smtClean="0"/>
              <a:t>Rozsah </a:t>
            </a:r>
            <a:r>
              <a:rPr lang="cs-CZ" sz="2800" dirty="0"/>
              <a:t>sociálního vyloučení v Olomouckém kraji s důrazem na míru předčasných odchodů ze vzdělávání</a:t>
            </a:r>
            <a:endParaRPr lang="en-US" altLang="cs-CZ" sz="2800" dirty="0"/>
          </a:p>
        </p:txBody>
      </p:sp>
      <p:sp>
        <p:nvSpPr>
          <p:cNvPr id="3" name="Nadpis 2"/>
          <p:cNvSpPr txBox="1">
            <a:spLocks/>
          </p:cNvSpPr>
          <p:nvPr/>
        </p:nvSpPr>
        <p:spPr bwMode="auto">
          <a:xfrm>
            <a:off x="2627784" y="4365104"/>
            <a:ext cx="388843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 baseline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sz="2000" dirty="0" smtClean="0"/>
              <a:t>Mgr. et Mgr. Radka Vepřková</a:t>
            </a:r>
            <a:endParaRPr lang="en-US" alt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772816"/>
            <a:ext cx="8291264" cy="2232249"/>
          </a:xfrm>
        </p:spPr>
        <p:txBody>
          <a:bodyPr anchor="ctr"/>
          <a:lstStyle/>
          <a:p>
            <a:pPr marL="0" indent="0" algn="ctr">
              <a:buNone/>
            </a:pPr>
            <a:endParaRPr lang="cs-CZ" sz="6000" b="1" dirty="0" smtClean="0"/>
          </a:p>
          <a:p>
            <a:pPr marL="0" indent="0" algn="ctr">
              <a:buNone/>
            </a:pPr>
            <a:r>
              <a:rPr lang="cs-CZ" sz="11500" b="1" dirty="0" smtClean="0">
                <a:solidFill>
                  <a:schemeClr val="tx2"/>
                </a:solidFill>
              </a:rPr>
              <a:t>12 / 38</a:t>
            </a:r>
            <a:endParaRPr lang="cs-CZ" sz="4800" dirty="0">
              <a:solidFill>
                <a:schemeClr val="tx2"/>
              </a:solidFill>
            </a:endParaRPr>
          </a:p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971600" y="4149080"/>
            <a:ext cx="30043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cs-CZ" sz="2800" b="1" cap="none" spc="0" dirty="0" smtClean="0">
                <a:ln/>
                <a:solidFill>
                  <a:schemeClr val="tx2"/>
                </a:solidFill>
                <a:effectLst/>
              </a:rPr>
              <a:t>nezaměstnanost</a:t>
            </a:r>
            <a:endParaRPr lang="cs-CZ" sz="2800" b="1" cap="none" spc="0" dirty="0">
              <a:ln/>
              <a:solidFill>
                <a:schemeClr val="tx2"/>
              </a:solidFill>
              <a:effectLst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5004048" y="4149080"/>
            <a:ext cx="29626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cs-CZ" sz="2800" b="1" dirty="0">
                <a:ln/>
                <a:solidFill>
                  <a:schemeClr val="tx2"/>
                </a:solidFill>
              </a:rPr>
              <a:t>p</a:t>
            </a:r>
            <a:r>
              <a:rPr lang="cs-CZ" sz="2800" b="1" cap="none" spc="0" dirty="0" smtClean="0">
                <a:ln/>
                <a:solidFill>
                  <a:schemeClr val="tx2"/>
                </a:solidFill>
                <a:effectLst/>
              </a:rPr>
              <a:t>racovní proces</a:t>
            </a:r>
            <a:endParaRPr lang="cs-CZ" sz="2800" b="1" cap="none" spc="0" dirty="0">
              <a:ln/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45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Předčasné odchody ze </a:t>
            </a:r>
            <a:r>
              <a:rPr lang="cs-CZ" dirty="0" smtClean="0"/>
              <a:t>vzdělávání &amp; index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200" dirty="0"/>
              <a:t>s</a:t>
            </a:r>
            <a:r>
              <a:rPr lang="cs-CZ" sz="2200" dirty="0" smtClean="0"/>
              <a:t>oučástí indexu </a:t>
            </a:r>
            <a:r>
              <a:rPr lang="cs-CZ" sz="2200" dirty="0" smtClean="0"/>
              <a:t>data </a:t>
            </a:r>
            <a:r>
              <a:rPr lang="cs-CZ" sz="2200" dirty="0"/>
              <a:t>za </a:t>
            </a:r>
            <a:r>
              <a:rPr lang="cs-CZ" sz="2200" b="1" dirty="0"/>
              <a:t>předčasné odchody z běžných tříd </a:t>
            </a:r>
            <a:r>
              <a:rPr lang="cs-CZ" sz="2200" b="1" dirty="0" smtClean="0"/>
              <a:t>základních škol</a:t>
            </a:r>
            <a:endParaRPr lang="cs-CZ" sz="2200" b="1" dirty="0"/>
          </a:p>
          <a:p>
            <a:pPr>
              <a:buFont typeface="Wingdings" panose="05000000000000000000" pitchFamily="2" charset="2"/>
              <a:buChar char="ü"/>
            </a:pPr>
            <a:endParaRPr lang="cs-CZ" sz="12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dirty="0"/>
              <a:t>p</a:t>
            </a:r>
            <a:r>
              <a:rPr lang="cs-CZ" sz="2200" dirty="0" smtClean="0"/>
              <a:t>ředčasný odchod </a:t>
            </a:r>
            <a:r>
              <a:rPr lang="cs-CZ" sz="2200" b="1" dirty="0" smtClean="0"/>
              <a:t>v případě </a:t>
            </a:r>
            <a:r>
              <a:rPr lang="cs-CZ" sz="2200" b="1" dirty="0" smtClean="0"/>
              <a:t>indexu  </a:t>
            </a:r>
            <a:r>
              <a:rPr lang="cs-CZ" sz="2200" dirty="0" smtClean="0"/>
              <a:t>= </a:t>
            </a:r>
            <a:r>
              <a:rPr lang="cs-CZ" sz="2200" dirty="0" smtClean="0"/>
              <a:t>ukončení </a:t>
            </a:r>
            <a:r>
              <a:rPr lang="cs-CZ" sz="2200" dirty="0"/>
              <a:t>povinné školní docházky v 7. nebo 8. ročníku běžné třídy ZŠ</a:t>
            </a:r>
          </a:p>
          <a:p>
            <a:pPr lvl="1"/>
            <a:r>
              <a:rPr lang="cs-CZ" sz="1600" dirty="0"/>
              <a:t>m</a:t>
            </a:r>
            <a:r>
              <a:rPr lang="cs-CZ" sz="1600" dirty="0" smtClean="0"/>
              <a:t>ožnost </a:t>
            </a:r>
            <a:r>
              <a:rPr lang="cs-CZ" sz="1600" dirty="0" smtClean="0"/>
              <a:t>tematizovat </a:t>
            </a:r>
            <a:r>
              <a:rPr lang="cs-CZ" sz="1600" dirty="0" smtClean="0"/>
              <a:t>na </a:t>
            </a:r>
            <a:r>
              <a:rPr lang="cs-CZ" sz="1600" dirty="0"/>
              <a:t>SŠ a </a:t>
            </a:r>
            <a:r>
              <a:rPr lang="cs-CZ" sz="1600" dirty="0" smtClean="0"/>
              <a:t>VŠ</a:t>
            </a:r>
          </a:p>
          <a:p>
            <a:pPr lvl="1"/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200" b="1" dirty="0"/>
              <a:t>m</a:t>
            </a:r>
            <a:r>
              <a:rPr lang="cs-CZ" sz="2200" b="1" dirty="0" err="1"/>
              <a:t>íra</a:t>
            </a:r>
            <a:r>
              <a:rPr lang="cs-CZ" sz="2200" b="1" dirty="0"/>
              <a:t> předčasných odchodů ze ZŠ </a:t>
            </a:r>
            <a:r>
              <a:rPr lang="cs-CZ" sz="2200" dirty="0"/>
              <a:t>ve </a:t>
            </a:r>
            <a:r>
              <a:rPr lang="cs-CZ" sz="2200" dirty="0" err="1"/>
              <a:t>šk</a:t>
            </a:r>
            <a:r>
              <a:rPr lang="cs-CZ" sz="2200" dirty="0"/>
              <a:t>. roce 2018</a:t>
            </a:r>
            <a:r>
              <a:rPr lang="en-US" sz="2200" dirty="0"/>
              <a:t>/2019</a:t>
            </a:r>
            <a:r>
              <a:rPr lang="cs-CZ" sz="2200" dirty="0"/>
              <a:t> </a:t>
            </a:r>
            <a:r>
              <a:rPr lang="cs-CZ" sz="2200" dirty="0" smtClean="0"/>
              <a:t> = 4,5 </a:t>
            </a:r>
            <a:r>
              <a:rPr lang="cs-CZ" sz="2200" dirty="0"/>
              <a:t>% za celou CŘ</a:t>
            </a:r>
            <a:r>
              <a:rPr lang="en-US" sz="2200" dirty="0"/>
              <a:t> </a:t>
            </a:r>
            <a:r>
              <a:rPr lang="cs-CZ" sz="2200" dirty="0"/>
              <a:t>(tj. </a:t>
            </a:r>
            <a:r>
              <a:rPr lang="cs-CZ" sz="2200" dirty="0" smtClean="0"/>
              <a:t>3 630 </a:t>
            </a:r>
            <a:r>
              <a:rPr lang="cs-CZ" sz="2200" dirty="0"/>
              <a:t>z </a:t>
            </a:r>
            <a:r>
              <a:rPr lang="cs-CZ" sz="2200" dirty="0" smtClean="0"/>
              <a:t>80 914 </a:t>
            </a:r>
            <a:r>
              <a:rPr lang="cs-CZ" sz="2200" dirty="0"/>
              <a:t>žáků, kteří v tomto roce ukončili povinnou školní docházku</a:t>
            </a:r>
            <a:r>
              <a:rPr lang="cs-CZ" sz="2200" dirty="0" smtClean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22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b="1" dirty="0"/>
              <a:t>významné rozdíly</a:t>
            </a:r>
            <a:r>
              <a:rPr lang="cs-CZ" sz="2200" dirty="0"/>
              <a:t> mezi jednotlivými kraji a </a:t>
            </a:r>
            <a:r>
              <a:rPr lang="cs-CZ" sz="2200" dirty="0" smtClean="0"/>
              <a:t>správními obvody ORP</a:t>
            </a:r>
            <a:endParaRPr lang="cs-CZ" sz="2200" dirty="0"/>
          </a:p>
          <a:p>
            <a:endParaRPr lang="cs-CZ" sz="12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34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Důvody předčasných odchodů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b="1" dirty="0"/>
              <a:t>školní neúspěchy</a:t>
            </a:r>
            <a:endParaRPr lang="cs-CZ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životní momenty</a:t>
            </a:r>
            <a:r>
              <a:rPr lang="cs-CZ" dirty="0"/>
              <a:t> (těhotenství, starost o rodinné příbuzné atd.)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(tehdejší) </a:t>
            </a:r>
            <a:r>
              <a:rPr lang="cs-CZ" b="1" dirty="0"/>
              <a:t>široká nabídka práce pro </a:t>
            </a:r>
            <a:r>
              <a:rPr lang="cs-CZ" b="1" dirty="0" err="1"/>
              <a:t>nízkokvalifikované</a:t>
            </a:r>
            <a:r>
              <a:rPr lang="cs-CZ" b="1" dirty="0"/>
              <a:t> profese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zkreslená představa o situaci na trhu práce</a:t>
            </a:r>
            <a:endParaRPr lang="cs-CZ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jiná ekonomická strategie rodiny žáka</a:t>
            </a:r>
            <a:r>
              <a:rPr lang="cs-CZ" dirty="0"/>
              <a:t>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špatná volba oboru </a:t>
            </a:r>
            <a:r>
              <a:rPr lang="cs-CZ" dirty="0"/>
              <a:t>na střední škole (parametrem dojezdová/docházková vzdálenost, „bezpečnost“ školy, přítomnost kamarádů žáka)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748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539552" y="1340768"/>
            <a:ext cx="8424936" cy="3972332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předčasné </a:t>
            </a:r>
            <a:r>
              <a:rPr lang="cs-CZ" dirty="0"/>
              <a:t>odchody </a:t>
            </a:r>
            <a:r>
              <a:rPr lang="cs-CZ" dirty="0" smtClean="0"/>
              <a:t>z </a:t>
            </a:r>
            <a:r>
              <a:rPr lang="cs-CZ" b="1" dirty="0" smtClean="0"/>
              <a:t>běžných tříd </a:t>
            </a:r>
            <a:r>
              <a:rPr lang="cs-CZ" dirty="0"/>
              <a:t>ZŠ v posledních pěti </a:t>
            </a:r>
            <a:r>
              <a:rPr lang="cs-CZ" dirty="0" smtClean="0"/>
              <a:t>letech </a:t>
            </a:r>
            <a:r>
              <a:rPr lang="cs-CZ" b="1" dirty="0" smtClean="0"/>
              <a:t>v ČR </a:t>
            </a:r>
            <a:r>
              <a:rPr lang="cs-CZ" dirty="0" smtClean="0"/>
              <a:t>a v</a:t>
            </a:r>
            <a:r>
              <a:rPr lang="cs-CZ" b="1" dirty="0" smtClean="0"/>
              <a:t> Olomouckém kraji</a:t>
            </a:r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1100" b="1" dirty="0" smtClean="0"/>
          </a:p>
          <a:p>
            <a:endParaRPr lang="cs-CZ" sz="1100" b="1" dirty="0"/>
          </a:p>
          <a:p>
            <a:endParaRPr lang="cs-CZ" sz="1100" b="1" dirty="0" smtClean="0"/>
          </a:p>
          <a:p>
            <a:endParaRPr lang="cs-CZ" sz="1100" b="1" dirty="0" smtClean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072797"/>
              </p:ext>
            </p:extLst>
          </p:nvPr>
        </p:nvGraphicFramePr>
        <p:xfrm>
          <a:off x="1187624" y="2852936"/>
          <a:ext cx="3858861" cy="2926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516">
                  <a:extLst>
                    <a:ext uri="{9D8B030D-6E8A-4147-A177-3AD203B41FA5}">
                      <a16:colId xmlns:a16="http://schemas.microsoft.com/office/drawing/2014/main" val="1019955722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313267470"/>
                    </a:ext>
                  </a:extLst>
                </a:gridCol>
                <a:gridCol w="1394345">
                  <a:extLst>
                    <a:ext uri="{9D8B030D-6E8A-4147-A177-3AD203B41FA5}">
                      <a16:colId xmlns:a16="http://schemas.microsoft.com/office/drawing/2014/main" val="2962469416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ČR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80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err="1"/>
                        <a:t>šk</a:t>
                      </a:r>
                      <a:r>
                        <a:rPr lang="cs-CZ" b="1" dirty="0"/>
                        <a:t>. rok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N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podíl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700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4,3 %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603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15/16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46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16/17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3515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090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17/18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3495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06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18/19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3630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91531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1187624" y="5877272"/>
            <a:ext cx="23535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dirty="0"/>
              <a:t>Zdroj: MŠMT; zpracování ASZ MMR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433548"/>
              </p:ext>
            </p:extLst>
          </p:nvPr>
        </p:nvGraphicFramePr>
        <p:xfrm>
          <a:off x="5096612" y="2852936"/>
          <a:ext cx="2762345" cy="2926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000">
                  <a:extLst>
                    <a:ext uri="{9D8B030D-6E8A-4147-A177-3AD203B41FA5}">
                      <a16:colId xmlns:a16="http://schemas.microsoft.com/office/drawing/2014/main" val="2313267470"/>
                    </a:ext>
                  </a:extLst>
                </a:gridCol>
                <a:gridCol w="1394345">
                  <a:extLst>
                    <a:ext uri="{9D8B030D-6E8A-4147-A177-3AD203B41FA5}">
                      <a16:colId xmlns:a16="http://schemas.microsoft.com/office/drawing/2014/main" val="2962469416"/>
                    </a:ext>
                  </a:extLst>
                </a:gridCol>
              </a:tblGrid>
              <a:tr h="43204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Olomoucký kraj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80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N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podíl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700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4,3 %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603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4,2 %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46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3,8 %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090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3,9 %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06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4,1 %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91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78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3840" y="1916832"/>
            <a:ext cx="9112344" cy="4941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11" name="Graf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0214778"/>
              </p:ext>
            </p:extLst>
          </p:nvPr>
        </p:nvGraphicFramePr>
        <p:xfrm>
          <a:off x="577024" y="1380664"/>
          <a:ext cx="8061960" cy="5052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107504" y="6481775"/>
            <a:ext cx="265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MŠMT; zpracování ASZ MMR</a:t>
            </a:r>
          </a:p>
        </p:txBody>
      </p:sp>
      <p:sp>
        <p:nvSpPr>
          <p:cNvPr id="6" name="Ovál 5"/>
          <p:cNvSpPr/>
          <p:nvPr/>
        </p:nvSpPr>
        <p:spPr>
          <a:xfrm>
            <a:off x="3419872" y="3140968"/>
            <a:ext cx="504056" cy="23762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5652120" y="3565732"/>
            <a:ext cx="504056" cy="18794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7020272" y="4005063"/>
            <a:ext cx="504056" cy="14401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34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3840" y="1916832"/>
            <a:ext cx="9112344" cy="4941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24745"/>
            <a:ext cx="6482290" cy="598866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6382018" y="6453336"/>
            <a:ext cx="265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MŠMT; zpracování ASZ MMR</a:t>
            </a:r>
          </a:p>
        </p:txBody>
      </p:sp>
    </p:spTree>
    <p:extLst>
      <p:ext uri="{BB962C8B-B14F-4D97-AF65-F5344CB8AC3E}">
        <p14:creationId xmlns:p14="http://schemas.microsoft.com/office/powerpoint/2010/main" val="113148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0252" y="1069988"/>
            <a:ext cx="9108504" cy="5760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" r="15942"/>
          <a:stretch/>
        </p:blipFill>
        <p:spPr>
          <a:xfrm>
            <a:off x="1619672" y="1124744"/>
            <a:ext cx="6840760" cy="573325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79512" y="6428816"/>
            <a:ext cx="265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MŠMT; zpracování ASZ MMR</a:t>
            </a:r>
          </a:p>
        </p:txBody>
      </p:sp>
    </p:spTree>
    <p:extLst>
      <p:ext uri="{BB962C8B-B14F-4D97-AF65-F5344CB8AC3E}">
        <p14:creationId xmlns:p14="http://schemas.microsoft.com/office/powerpoint/2010/main" val="63649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467544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předčasné odchody jako zásadní problém v SVL, kde je výrazně nižší vzdělanostní úroveň</a:t>
            </a:r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000" dirty="0"/>
          </a:p>
          <a:p>
            <a:pPr marL="0" indent="0">
              <a:buNone/>
            </a:pPr>
            <a:endParaRPr lang="cs-CZ" sz="2200" dirty="0"/>
          </a:p>
          <a:p>
            <a:endParaRPr lang="cs-CZ" sz="2200" dirty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307183"/>
              </p:ext>
            </p:extLst>
          </p:nvPr>
        </p:nvGraphicFramePr>
        <p:xfrm>
          <a:off x="1619672" y="2636912"/>
          <a:ext cx="6192689" cy="2850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1">
                  <a:extLst>
                    <a:ext uri="{9D8B030D-6E8A-4147-A177-3AD203B41FA5}">
                      <a16:colId xmlns:a16="http://schemas.microsoft.com/office/drawing/2014/main" val="162357604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75992363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941355507"/>
                    </a:ext>
                  </a:extLst>
                </a:gridCol>
              </a:tblGrid>
              <a:tr h="568072">
                <a:tc>
                  <a:txBody>
                    <a:bodyPr/>
                    <a:lstStyle/>
                    <a:p>
                      <a:r>
                        <a:rPr lang="cs-CZ" dirty="0"/>
                        <a:t>Nejvyšší</a:t>
                      </a:r>
                    </a:p>
                    <a:p>
                      <a:r>
                        <a:rPr lang="cs-CZ" dirty="0"/>
                        <a:t>dosažené vzdělání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Obyvatelé</a:t>
                      </a:r>
                      <a:endParaRPr lang="cs-CZ" baseline="0" dirty="0"/>
                    </a:p>
                    <a:p>
                      <a:pPr algn="ctr"/>
                      <a:r>
                        <a:rPr lang="cs-CZ" baseline="0" dirty="0"/>
                        <a:t>SVL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Celková populace</a:t>
                      </a:r>
                      <a:r>
                        <a:rPr lang="cs-CZ" baseline="0" dirty="0"/>
                        <a:t> ČR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86320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Základní</a:t>
                      </a:r>
                      <a:r>
                        <a:rPr lang="cs-CZ" baseline="0" dirty="0"/>
                        <a:t> a nedokončené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0280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bez maturity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022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s maturitou,</a:t>
                      </a:r>
                      <a:r>
                        <a:rPr lang="cs-CZ" baseline="0" dirty="0"/>
                        <a:t> </a:t>
                      </a:r>
                      <a:r>
                        <a:rPr lang="cs-CZ" dirty="0"/>
                        <a:t>VOŠ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12219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Vysokoškolské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25986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Nezjištěno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-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04680"/>
                  </a:ext>
                </a:extLst>
              </a:tr>
              <a:tr h="381501">
                <a:tc>
                  <a:txBody>
                    <a:bodyPr/>
                    <a:lstStyle/>
                    <a:p>
                      <a:r>
                        <a:rPr lang="cs-CZ" b="1" dirty="0"/>
                        <a:t>CELKEM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</a:t>
                      </a:r>
                      <a:r>
                        <a:rPr lang="cs-CZ" b="1" baseline="0" dirty="0"/>
                        <a:t> %</a:t>
                      </a:r>
                      <a:endParaRPr lang="cs-CZ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100 %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33257534"/>
                  </a:ext>
                </a:extLst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1604885" y="5499418"/>
            <a:ext cx="4984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Zdroj: Toušek et al. 2018, SLDB 2011; zpracování ASZ MMR</a:t>
            </a:r>
          </a:p>
        </p:txBody>
      </p:sp>
    </p:spTree>
    <p:extLst>
      <p:ext uri="{BB962C8B-B14F-4D97-AF65-F5344CB8AC3E}">
        <p14:creationId xmlns:p14="http://schemas.microsoft.com/office/powerpoint/2010/main" val="20778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v SVL </a:t>
            </a:r>
            <a:r>
              <a:rPr lang="cs-CZ" sz="2000" dirty="0" smtClean="0"/>
              <a:t>mezigenerační </a:t>
            </a:r>
            <a:r>
              <a:rPr lang="cs-CZ" sz="2000" dirty="0"/>
              <a:t>pokles vzdělanostní úrovně – vyšší podíl základního a nedokončeného vzdělání</a:t>
            </a:r>
            <a:br>
              <a:rPr lang="cs-CZ" sz="2000" dirty="0"/>
            </a:br>
            <a:r>
              <a:rPr lang="cs-CZ" sz="2000" dirty="0"/>
              <a:t>u mladších generací (Čada et al. 2015; Toušek et al. 2018)</a:t>
            </a:r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pPr marL="0" indent="0">
              <a:buNone/>
            </a:pPr>
            <a:endParaRPr lang="cs-CZ" sz="2200" dirty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559214"/>
              </p:ext>
            </p:extLst>
          </p:nvPr>
        </p:nvGraphicFramePr>
        <p:xfrm>
          <a:off x="539552" y="2708920"/>
          <a:ext cx="8392021" cy="2758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021">
                  <a:extLst>
                    <a:ext uri="{9D8B030D-6E8A-4147-A177-3AD203B41FA5}">
                      <a16:colId xmlns:a16="http://schemas.microsoft.com/office/drawing/2014/main" val="162357604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59923639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941355507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409831578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58096734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953765548"/>
                    </a:ext>
                  </a:extLst>
                </a:gridCol>
              </a:tblGrid>
              <a:tr h="568072">
                <a:tc>
                  <a:txBody>
                    <a:bodyPr/>
                    <a:lstStyle/>
                    <a:p>
                      <a:r>
                        <a:rPr lang="cs-CZ" dirty="0"/>
                        <a:t>Nejvyšší</a:t>
                      </a:r>
                    </a:p>
                    <a:p>
                      <a:r>
                        <a:rPr lang="cs-CZ" dirty="0"/>
                        <a:t>dosažené vzdělání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15</a:t>
                      </a:r>
                      <a:r>
                        <a:rPr lang="cs-CZ" baseline="0" dirty="0"/>
                        <a:t> – 19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20</a:t>
                      </a:r>
                      <a:r>
                        <a:rPr lang="cs-CZ" baseline="0" dirty="0"/>
                        <a:t> – 29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30</a:t>
                      </a:r>
                      <a:r>
                        <a:rPr lang="cs-CZ" baseline="0" dirty="0"/>
                        <a:t> – 44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45</a:t>
                      </a:r>
                      <a:r>
                        <a:rPr lang="cs-CZ" baseline="0" dirty="0"/>
                        <a:t> – 59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aseline="0" dirty="0"/>
                        <a:t>60</a:t>
                      </a:r>
                      <a:r>
                        <a:rPr lang="en-US" baseline="0" dirty="0"/>
                        <a:t>+</a:t>
                      </a:r>
                      <a:endParaRPr lang="cs-CZ" baseline="0" dirty="0"/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86320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Základní</a:t>
                      </a:r>
                      <a:r>
                        <a:rPr lang="cs-CZ" baseline="0" dirty="0"/>
                        <a:t> a nedokončené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0280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bez maturity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022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s maturitou,</a:t>
                      </a:r>
                      <a:r>
                        <a:rPr lang="cs-CZ" baseline="0" dirty="0"/>
                        <a:t> </a:t>
                      </a:r>
                      <a:r>
                        <a:rPr lang="cs-CZ" dirty="0"/>
                        <a:t>VOŠ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12219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Vysokoškolské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259860"/>
                  </a:ext>
                </a:extLst>
              </a:tr>
              <a:tr h="381501">
                <a:tc>
                  <a:txBody>
                    <a:bodyPr/>
                    <a:lstStyle/>
                    <a:p>
                      <a:r>
                        <a:rPr lang="cs-CZ" b="1" dirty="0"/>
                        <a:t>CELKEM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</a:t>
                      </a:r>
                      <a:r>
                        <a:rPr lang="cs-CZ" b="1" baseline="0" dirty="0"/>
                        <a:t> %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257534"/>
                  </a:ext>
                </a:extLst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539552" y="5488060"/>
            <a:ext cx="4085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Zdroj: Toušek et al. 2018; zpracování ASZ MMR</a:t>
            </a:r>
          </a:p>
        </p:txBody>
      </p:sp>
      <p:sp>
        <p:nvSpPr>
          <p:cNvPr id="4" name="Ovál 3"/>
          <p:cNvSpPr/>
          <p:nvPr/>
        </p:nvSpPr>
        <p:spPr>
          <a:xfrm>
            <a:off x="5073057" y="3564390"/>
            <a:ext cx="648072" cy="1584176"/>
          </a:xfrm>
          <a:prstGeom prst="ellipse">
            <a:avLst/>
          </a:prstGeom>
          <a:noFill/>
          <a:ln>
            <a:solidFill>
              <a:srgbClr val="DB7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6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předčasnými odchody ze základního vzdělávání </a:t>
            </a:r>
            <a:r>
              <a:rPr lang="cs-CZ" sz="2000" b="1" dirty="0" smtClean="0"/>
              <a:t> - zátěž pro </a:t>
            </a:r>
            <a:r>
              <a:rPr lang="cs-CZ" sz="2000" b="1" dirty="0" smtClean="0"/>
              <a:t>správní obvody ORP </a:t>
            </a:r>
            <a:r>
              <a:rPr lang="cs-CZ" sz="2000" b="1" dirty="0"/>
              <a:t>a kraje s vyšší mírou sociálního vyloučení</a:t>
            </a:r>
          </a:p>
          <a:p>
            <a:pPr lvl="1"/>
            <a:r>
              <a:rPr lang="cs-CZ" sz="1800" dirty="0"/>
              <a:t>nejvíce ohroženy SVL, kdy </a:t>
            </a:r>
            <a:r>
              <a:rPr lang="cs-CZ" sz="1800" dirty="0">
                <a:effectLst/>
                <a:latin typeface="Tahoma" panose="020B0604030504040204" pitchFamily="34" charset="0"/>
              </a:rPr>
              <a:t>až 1000 žáků ročně ze SVL předčasně opouští vzdělávání (30 % všech předčasných odchodů</a:t>
            </a:r>
            <a:r>
              <a:rPr lang="cs-CZ" sz="1800" dirty="0" smtClean="0">
                <a:effectLst/>
                <a:latin typeface="Tahoma" panose="020B0604030504040204" pitchFamily="34" charset="0"/>
              </a:rPr>
              <a:t>)</a:t>
            </a:r>
            <a:endParaRPr lang="cs-CZ" sz="1800" dirty="0">
              <a:effectLst/>
              <a:latin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segregované ZŠ </a:t>
            </a:r>
            <a:r>
              <a:rPr lang="cs-CZ" sz="2000" dirty="0"/>
              <a:t>jako školy nejvíce zatížené předčasnými odchody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výrazné finanční dopady předčasných odchodů pro stát i jednotlivce </a:t>
            </a:r>
            <a:r>
              <a:rPr lang="cs-CZ" sz="2000" dirty="0" smtClean="0"/>
              <a:t>(</a:t>
            </a:r>
            <a:r>
              <a:rPr lang="cs-CZ" sz="1600" dirty="0" smtClean="0">
                <a:effectLst/>
                <a:latin typeface="Tahoma" panose="020B0604030504040204" pitchFamily="34" charset="0"/>
              </a:rPr>
              <a:t>mladí </a:t>
            </a:r>
            <a:r>
              <a:rPr lang="cs-CZ" sz="1600" dirty="0">
                <a:effectLst/>
                <a:latin typeface="Tahoma" panose="020B0604030504040204" pitchFamily="34" charset="0"/>
              </a:rPr>
              <a:t>lidé se základním vzděláváním jednou z nejohroženějších skupin na trhu práce, mezi nestudujícími ve věku 15–19 let se základním vzděláním bylo mezi lety 2014–2016 jen 26 % ekonomicky aktivních (</a:t>
            </a:r>
            <a:r>
              <a:rPr lang="cs-CZ" sz="1600" dirty="0" err="1">
                <a:effectLst/>
                <a:latin typeface="Tahoma" panose="020B0604030504040204" pitchFamily="34" charset="0"/>
              </a:rPr>
              <a:t>Bičáková</a:t>
            </a:r>
            <a:r>
              <a:rPr lang="cs-CZ" sz="1600" dirty="0">
                <a:effectLst/>
                <a:latin typeface="Tahoma" panose="020B0604030504040204" pitchFamily="34" charset="0"/>
              </a:rPr>
              <a:t> &amp; Kalíšková, 2018)</a:t>
            </a:r>
            <a:endParaRPr lang="cs-CZ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předčasné odchody jako významný faktor reprodukce chudoby a sociálního vyloučení</a:t>
            </a:r>
          </a:p>
        </p:txBody>
      </p:sp>
    </p:spTree>
    <p:extLst>
      <p:ext uri="{BB962C8B-B14F-4D97-AF65-F5344CB8AC3E}">
        <p14:creationId xmlns:p14="http://schemas.microsoft.com/office/powerpoint/2010/main" val="231795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ástupný symbol pro obsah 2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" y="1412776"/>
            <a:ext cx="9114508" cy="5379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ovéPole 4"/>
          <p:cNvSpPr txBox="1"/>
          <p:nvPr/>
        </p:nvSpPr>
        <p:spPr>
          <a:xfrm>
            <a:off x="1115616" y="2532618"/>
            <a:ext cx="417646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chemeClr val="tx2"/>
                </a:solidFill>
              </a:rPr>
              <a:t>DATA </a:t>
            </a:r>
            <a:r>
              <a:rPr lang="cs-CZ" sz="4800" b="1" dirty="0" err="1" smtClean="0">
                <a:solidFill>
                  <a:schemeClr val="tx2"/>
                </a:solidFill>
              </a:rPr>
              <a:t>is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the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new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oil</a:t>
            </a:r>
            <a:r>
              <a:rPr lang="cs-CZ" sz="4800" b="1" dirty="0" smtClean="0">
                <a:solidFill>
                  <a:schemeClr val="tx2"/>
                </a:solidFill>
              </a:rPr>
              <a:t>.</a:t>
            </a:r>
            <a:endParaRPr lang="cs-CZ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Bibliografie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1600" b="1" dirty="0" err="1"/>
              <a:t>Bičáková</a:t>
            </a:r>
            <a:r>
              <a:rPr lang="cs-CZ" sz="1600" b="1" dirty="0"/>
              <a:t>, A. &amp; Kalíšková, K. </a:t>
            </a:r>
            <a:r>
              <a:rPr lang="cs-CZ" sz="1600" dirty="0" smtClean="0"/>
              <a:t>2018. </a:t>
            </a:r>
            <a:r>
              <a:rPr lang="cs-CZ" sz="1600" dirty="0" err="1"/>
              <a:t>The</a:t>
            </a:r>
            <a:r>
              <a:rPr lang="cs-CZ" sz="1600" dirty="0"/>
              <a:t> </a:t>
            </a:r>
            <a:r>
              <a:rPr lang="cs-CZ" sz="1600" dirty="0" err="1"/>
              <a:t>low-skilled</a:t>
            </a:r>
            <a:r>
              <a:rPr lang="cs-CZ" sz="1600" dirty="0"/>
              <a:t> in </a:t>
            </a:r>
            <a:r>
              <a:rPr lang="cs-CZ" sz="1600" dirty="0" err="1"/>
              <a:t>the</a:t>
            </a:r>
            <a:r>
              <a:rPr lang="cs-CZ" sz="1600" dirty="0"/>
              <a:t> Czech Republic</a:t>
            </a:r>
            <a:r>
              <a:rPr lang="cs-CZ" sz="1600" i="1" dirty="0"/>
              <a:t>. IDEA study 3/2018.</a:t>
            </a:r>
            <a:r>
              <a:rPr lang="cs-CZ" sz="1600" dirty="0"/>
              <a:t> Praha: IDEA CERGE-EI. Dostupné z https://idea.cerge-ei.cz/files/IDEA_Study_3_2018_Low_skilled/mobile/index.html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600" b="1" dirty="0"/>
              <a:t>Čada, K., et al. 2015. </a:t>
            </a:r>
            <a:r>
              <a:rPr lang="cs-CZ" sz="1600" i="1" dirty="0"/>
              <a:t>Analýza sociálně vyloučených lokalit v ČR</a:t>
            </a:r>
            <a:r>
              <a:rPr lang="cs-CZ" sz="1600" dirty="0"/>
              <a:t>. Dostupné z: https://www.gac.cz/userfiles/File/nase_prace_vystupy/Analyza_socialne_vyloucenych_lokalit_GAC.pdf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600" b="1" dirty="0"/>
              <a:t>Lang, P. &amp; Matoušek, R. </a:t>
            </a:r>
            <a:r>
              <a:rPr lang="cs-CZ" sz="1600" dirty="0"/>
              <a:t>2020. </a:t>
            </a:r>
            <a:r>
              <a:rPr lang="cs-CZ" sz="1600" i="1" dirty="0"/>
              <a:t>Metodika pro posouzení sociálního vyloučení v území</a:t>
            </a:r>
            <a:r>
              <a:rPr lang="cs-CZ" sz="1600" dirty="0"/>
              <a:t>. Dostupné z: https://www.socialni-zaclenovani.cz/index_socialniho_vylouceni/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600" b="1" dirty="0"/>
              <a:t>Matoušek, R. 2018. </a:t>
            </a:r>
            <a:r>
              <a:rPr lang="cs-CZ" sz="1600" i="1" dirty="0"/>
              <a:t>Finanční dopady předčasných odchodů pro stát a jednotlivce. </a:t>
            </a:r>
            <a:r>
              <a:rPr lang="cs-CZ" sz="1600" dirty="0"/>
              <a:t>Dostupné z: https://www.socialni-zaclenovani.cz/dokument/financni_dopady_predcasnych_odchodu-pdf/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600" b="1" dirty="0"/>
              <a:t>Toušek, L., et al. 2018</a:t>
            </a:r>
            <a:r>
              <a:rPr lang="cs-CZ" sz="1600" dirty="0"/>
              <a:t>. Sociálně vyloučené lokality z pohledu sociodemografických ukazatelů. </a:t>
            </a:r>
            <a:r>
              <a:rPr lang="cs-CZ" sz="1600" i="1" dirty="0"/>
              <a:t>Demografie</a:t>
            </a:r>
            <a:r>
              <a:rPr lang="cs-CZ" sz="1600" dirty="0"/>
              <a:t>, 60(1), 21–35.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058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2708920"/>
            <a:ext cx="7283450" cy="647526"/>
          </a:xfrm>
          <a:noFill/>
        </p:spPr>
        <p:txBody>
          <a:bodyPr/>
          <a:lstStyle/>
          <a:p>
            <a:pPr algn="ctr"/>
            <a:r>
              <a:rPr lang="cs-CZ" altLang="cs-CZ" sz="3600" dirty="0"/>
              <a:t>Děkuji za </a:t>
            </a:r>
            <a:r>
              <a:rPr lang="cs-CZ" altLang="cs-CZ" sz="3600" dirty="0" smtClean="0"/>
              <a:t>pozornost!</a:t>
            </a:r>
            <a:endParaRPr lang="en-US" altLang="cs-CZ" sz="3600" dirty="0"/>
          </a:p>
        </p:txBody>
      </p:sp>
    </p:spTree>
    <p:extLst>
      <p:ext uri="{BB962C8B-B14F-4D97-AF65-F5344CB8AC3E}">
        <p14:creationId xmlns:p14="http://schemas.microsoft.com/office/powerpoint/2010/main" val="305430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91264" cy="504056"/>
          </a:xfrm>
        </p:spPr>
        <p:txBody>
          <a:bodyPr/>
          <a:lstStyle/>
          <a:p>
            <a:pPr algn="ctr"/>
            <a:r>
              <a:rPr lang="cs-CZ" sz="7200" dirty="0" smtClean="0"/>
              <a:t>ROZSAH SOCIÁLNÍHO VYLOUČENÍ</a:t>
            </a:r>
            <a:endParaRPr lang="cs-CZ" sz="7200" dirty="0"/>
          </a:p>
        </p:txBody>
      </p:sp>
    </p:spTree>
    <p:extLst>
      <p:ext uri="{BB962C8B-B14F-4D97-AF65-F5344CB8AC3E}">
        <p14:creationId xmlns:p14="http://schemas.microsoft.com/office/powerpoint/2010/main" val="369540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Index sociálního vyloučení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nástroj pro </a:t>
            </a:r>
            <a:r>
              <a:rPr lang="cs-CZ" b="1" dirty="0"/>
              <a:t>identifikaci míry a rozsahu sociální vyloučení </a:t>
            </a:r>
            <a:r>
              <a:rPr lang="cs-CZ" dirty="0"/>
              <a:t>v území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z</a:t>
            </a:r>
            <a:r>
              <a:rPr lang="cs-CZ" dirty="0" smtClean="0"/>
              <a:t>droj: </a:t>
            </a:r>
            <a:r>
              <a:rPr lang="cs-CZ" b="1" dirty="0" smtClean="0"/>
              <a:t>kvantitativní</a:t>
            </a:r>
            <a:r>
              <a:rPr lang="cs-CZ" dirty="0" smtClean="0"/>
              <a:t> data</a:t>
            </a:r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územní úroveň </a:t>
            </a:r>
            <a:r>
              <a:rPr lang="cs-CZ" dirty="0" smtClean="0"/>
              <a:t>indexu: </a:t>
            </a:r>
            <a:r>
              <a:rPr lang="cs-CZ" b="1" dirty="0" smtClean="0"/>
              <a:t>obec / ORP</a:t>
            </a: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s</a:t>
            </a:r>
            <a:r>
              <a:rPr lang="cs-CZ" dirty="0" smtClean="0"/>
              <a:t>rovnání stavu sociálního </a:t>
            </a:r>
            <a:r>
              <a:rPr lang="cs-CZ" dirty="0"/>
              <a:t>vyloučení napříč </a:t>
            </a:r>
            <a:r>
              <a:rPr lang="cs-CZ" dirty="0" smtClean="0"/>
              <a:t>obcemi (po </a:t>
            </a:r>
            <a:r>
              <a:rPr lang="cs-CZ" dirty="0"/>
              <a:t>aktualizaci dat umožňuje </a:t>
            </a:r>
            <a:r>
              <a:rPr lang="cs-CZ" b="1" dirty="0" smtClean="0"/>
              <a:t>sledování změn)</a:t>
            </a: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podpora přístupu </a:t>
            </a:r>
            <a:r>
              <a:rPr lang="cs-CZ" b="1" u="sng" dirty="0"/>
              <a:t>evidence-</a:t>
            </a:r>
            <a:r>
              <a:rPr lang="cs-CZ" b="1" u="sng" dirty="0" err="1"/>
              <a:t>based</a:t>
            </a:r>
            <a:r>
              <a:rPr lang="cs-CZ" b="1" u="sng" dirty="0"/>
              <a:t> </a:t>
            </a:r>
            <a:r>
              <a:rPr lang="cs-CZ" b="1" u="sng" dirty="0" err="1"/>
              <a:t>policy</a:t>
            </a:r>
            <a:r>
              <a:rPr lang="cs-CZ" b="1" u="sng" dirty="0"/>
              <a:t> </a:t>
            </a:r>
            <a:r>
              <a:rPr lang="cs-CZ" dirty="0"/>
              <a:t>v sociálním začleňování</a:t>
            </a:r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350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b="1" dirty="0"/>
              <a:t>p</a:t>
            </a:r>
            <a:r>
              <a:rPr lang="cs-CZ" b="1" dirty="0" smtClean="0"/>
              <a:t>ět</a:t>
            </a:r>
            <a:r>
              <a:rPr lang="cs-CZ" dirty="0" smtClean="0"/>
              <a:t> </a:t>
            </a:r>
            <a:r>
              <a:rPr lang="cs-CZ" b="1" dirty="0" smtClean="0"/>
              <a:t>dílčích </a:t>
            </a:r>
            <a:r>
              <a:rPr lang="cs-CZ" b="1" dirty="0"/>
              <a:t>indikátorů</a:t>
            </a:r>
            <a:r>
              <a:rPr lang="cs-CZ" dirty="0"/>
              <a:t>:</a:t>
            </a:r>
          </a:p>
          <a:p>
            <a:pPr lvl="1"/>
            <a:r>
              <a:rPr lang="cs-CZ" sz="1800" b="1" dirty="0"/>
              <a:t>příspěvky na živobytí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/>
              <a:t>příspěvky na bydlení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/>
              <a:t>exekuce</a:t>
            </a:r>
            <a:r>
              <a:rPr lang="cs-CZ" sz="1800" dirty="0"/>
              <a:t> (Exekutorská komora ČR)</a:t>
            </a:r>
          </a:p>
          <a:p>
            <a:pPr lvl="1"/>
            <a:r>
              <a:rPr lang="cs-CZ" sz="1800" b="1" dirty="0"/>
              <a:t>nezaměstnanost 6</a:t>
            </a:r>
            <a:r>
              <a:rPr lang="en-US" sz="1800" b="1" dirty="0"/>
              <a:t>+</a:t>
            </a:r>
            <a:r>
              <a:rPr lang="cs-CZ" sz="1800" b="1" dirty="0"/>
              <a:t> měsíců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>
                <a:solidFill>
                  <a:schemeClr val="accent1"/>
                </a:solidFill>
              </a:rPr>
              <a:t>předčasné odchody ze vzdělávání</a:t>
            </a:r>
            <a:r>
              <a:rPr lang="cs-CZ" sz="1800" b="1" dirty="0"/>
              <a:t> </a:t>
            </a:r>
            <a:r>
              <a:rPr lang="cs-CZ" sz="1800" dirty="0"/>
              <a:t>(MŠMT)</a:t>
            </a:r>
          </a:p>
          <a:p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30-ti bodová škála</a:t>
            </a:r>
            <a:r>
              <a:rPr lang="cs-CZ" dirty="0"/>
              <a:t/>
            </a:r>
            <a:br>
              <a:rPr lang="cs-CZ" dirty="0"/>
            </a:br>
            <a:r>
              <a:rPr lang="cs-CZ" sz="2000" dirty="0"/>
              <a:t>(30 bodů = </a:t>
            </a:r>
            <a:r>
              <a:rPr lang="cs-CZ" sz="2000" dirty="0" smtClean="0"/>
              <a:t>obec je maximálně zatížena </a:t>
            </a:r>
            <a:r>
              <a:rPr lang="cs-CZ" sz="2000" dirty="0"/>
              <a:t>soc. vyloučením)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dirty="0" smtClean="0"/>
              <a:t>viz </a:t>
            </a:r>
            <a:r>
              <a:rPr lang="cs-CZ" sz="2200" i="1" dirty="0"/>
              <a:t>Metodika pro posouzení míry a rozsahu sociálního vyloučení v území </a:t>
            </a:r>
            <a:r>
              <a:rPr lang="cs-CZ" sz="2200" dirty="0"/>
              <a:t>(Lang </a:t>
            </a:r>
            <a:r>
              <a:rPr lang="en-US" sz="2200" dirty="0"/>
              <a:t>&amp;</a:t>
            </a:r>
            <a:r>
              <a:rPr lang="cs-CZ" sz="2200" dirty="0"/>
              <a:t> Matoušek, 2020)</a:t>
            </a:r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908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07504" y="6456687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Zdroj: ASZ </a:t>
            </a:r>
            <a:r>
              <a:rPr lang="cs-CZ" sz="1100" dirty="0" smtClean="0"/>
              <a:t>MMR, 2020</a:t>
            </a:r>
            <a:endParaRPr lang="cs-CZ" sz="1100" dirty="0"/>
          </a:p>
        </p:txBody>
      </p:sp>
      <p:pic>
        <p:nvPicPr>
          <p:cNvPr id="5" name="Zástupný symbol pro obsah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89336"/>
            <a:ext cx="7584255" cy="5364000"/>
          </a:xfrm>
        </p:spPr>
      </p:pic>
    </p:spTree>
    <p:extLst>
      <p:ext uri="{BB962C8B-B14F-4D97-AF65-F5344CB8AC3E}">
        <p14:creationId xmlns:p14="http://schemas.microsoft.com/office/powerpoint/2010/main" val="86559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lang\Desktop\ASZ\19-12-11 Plocha_ASZ\ASZ\Úkoly\_2019-2020 MTDK\Výstupy\_Mapy\20-01-16 Index 2018 (s UoZ6+)\Index_20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9" y="476672"/>
            <a:ext cx="4837093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07504" y="6456687"/>
            <a:ext cx="12346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Zdroj: ASZ MMR</a:t>
            </a:r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480" y="3357368"/>
            <a:ext cx="4783016" cy="3384000"/>
          </a:xfrm>
        </p:spPr>
      </p:pic>
    </p:spTree>
    <p:extLst>
      <p:ext uri="{BB962C8B-B14F-4D97-AF65-F5344CB8AC3E}">
        <p14:creationId xmlns:p14="http://schemas.microsoft.com/office/powerpoint/2010/main" val="199894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1"/>
          <p:cNvSpPr txBox="1">
            <a:spLocks/>
          </p:cNvSpPr>
          <p:nvPr/>
        </p:nvSpPr>
        <p:spPr bwMode="auto">
          <a:xfrm>
            <a:off x="323528" y="1916832"/>
            <a:ext cx="829126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PŘEDČASNÉ ODCHODY ZE VZDĚLÁVÁNÍ</a:t>
            </a:r>
            <a:endParaRPr kumimoji="0" lang="cs-CZ" sz="7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92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539552" y="2852936"/>
            <a:ext cx="8291264" cy="1800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cs-CZ" sz="8000" b="1" dirty="0" smtClean="0"/>
              <a:t> </a:t>
            </a:r>
          </a:p>
          <a:p>
            <a:pPr marL="0" indent="0" algn="ctr">
              <a:buNone/>
            </a:pPr>
            <a:r>
              <a:rPr lang="cs-CZ" sz="8800" b="1" dirty="0" smtClean="0">
                <a:solidFill>
                  <a:schemeClr val="tx2"/>
                </a:solidFill>
              </a:rPr>
              <a:t>13 000 000,- Kč</a:t>
            </a:r>
          </a:p>
          <a:p>
            <a:pPr marL="0" indent="0" algn="ctr">
              <a:buNone/>
            </a:pPr>
            <a:r>
              <a:rPr lang="cs-CZ" sz="3600" b="1" dirty="0" smtClean="0">
                <a:solidFill>
                  <a:schemeClr val="tx2"/>
                </a:solidFill>
              </a:rPr>
              <a:t>cena za jeden předčasný odchod</a:t>
            </a:r>
            <a:endParaRPr lang="cs-CZ" sz="3600" b="1" dirty="0">
              <a:solidFill>
                <a:schemeClr val="tx2"/>
              </a:solidFill>
            </a:endParaRPr>
          </a:p>
          <a:p>
            <a:endParaRPr lang="cs-CZ" sz="12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236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3891311B842F488C2C24681D7F8AFD" ma:contentTypeVersion="9" ma:contentTypeDescription="Create a new document." ma:contentTypeScope="" ma:versionID="7d5bef0d53b11d12e3bf4480fb916512">
  <xsd:schema xmlns:xsd="http://www.w3.org/2001/XMLSchema" xmlns:xs="http://www.w3.org/2001/XMLSchema" xmlns:p="http://schemas.microsoft.com/office/2006/metadata/properties" xmlns:ns2="7c3c0a8d-0705-4e18-b654-a2c034781282" xmlns:ns3="933951f1-1385-4604-a6b2-5f36b38e9c85" targetNamespace="http://schemas.microsoft.com/office/2006/metadata/properties" ma:root="true" ma:fieldsID="c4c9d5cf791ca5f69d416df768b2590f" ns2:_="" ns3:_="">
    <xsd:import namespace="7c3c0a8d-0705-4e18-b654-a2c034781282"/>
    <xsd:import namespace="933951f1-1385-4604-a6b2-5f36b38e9c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3c0a8d-0705-4e18-b654-a2c0347812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951f1-1385-4604-a6b2-5f36b38e9c8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DA8746-9434-40A7-96C1-5BDFF2D207EE}">
  <ds:schemaRefs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933951f1-1385-4604-a6b2-5f36b38e9c85"/>
    <ds:schemaRef ds:uri="7c3c0a8d-0705-4e18-b654-a2c03478128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E6E7078-4E31-4FEB-93EC-6A0E28C540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29F97D-FBE4-4FDF-B066-271AF893EE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3c0a8d-0705-4e18-b654-a2c034781282"/>
    <ds:schemaRef ds:uri="933951f1-1385-4604-a6b2-5f36b38e9c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2769</TotalTime>
  <Words>845</Words>
  <Application>Microsoft Office PowerPoint</Application>
  <PresentationFormat>Předvádění na obrazovce (4:3)</PresentationFormat>
  <Paragraphs>237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Tahoma</vt:lpstr>
      <vt:lpstr>Wingdings</vt:lpstr>
      <vt:lpstr>1_Úvodní list</vt:lpstr>
      <vt:lpstr>Rozsah sociálního vyloučení v Olomouckém kraji s důrazem na míru předčasných odchodů ze vzdělávání</vt:lpstr>
      <vt:lpstr>Prezentace aplikace PowerPoint</vt:lpstr>
      <vt:lpstr>ROZSAH SOCIÁLNÍHO VYLOUČENÍ</vt:lpstr>
      <vt:lpstr>Index sociálního vyloučení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Předčasné odchody ze vzdělávání &amp; index</vt:lpstr>
      <vt:lpstr>Důvody předčasných odchodů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Závěrem</vt:lpstr>
      <vt:lpstr>Bibliografie</vt:lpstr>
      <vt:lpstr>Děkuji za pozornost!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Petr Lang</dc:creator>
  <cp:lastModifiedBy>Vepřková Radka</cp:lastModifiedBy>
  <cp:revision>87</cp:revision>
  <dcterms:created xsi:type="dcterms:W3CDTF">2020-01-13T10:41:51Z</dcterms:created>
  <dcterms:modified xsi:type="dcterms:W3CDTF">2021-02-28T21:20:32Z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0x010100913891311B842F488C2C24681D7F8AFD</vt:lpwstr>
  </property>
</Properties>
</file>