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5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9" r:id="rId4"/>
    <p:sldId id="258" r:id="rId5"/>
    <p:sldId id="260" r:id="rId6"/>
    <p:sldId id="263" r:id="rId7"/>
    <p:sldId id="261" r:id="rId8"/>
    <p:sldId id="264" r:id="rId9"/>
    <p:sldId id="265" r:id="rId10"/>
  </p:sldIdLst>
  <p:sldSz cx="9144000" cy="5143500" type="screen16x9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668" userDrawn="1">
          <p15:clr>
            <a:srgbClr val="A4A3A4"/>
          </p15:clr>
        </p15:guide>
        <p15:guide id="4" orient="horz" pos="3049" userDrawn="1">
          <p15:clr>
            <a:srgbClr val="A4A3A4"/>
          </p15:clr>
        </p15:guide>
        <p15:guide id="5" pos="5511" userDrawn="1">
          <p15:clr>
            <a:srgbClr val="A4A3A4"/>
          </p15:clr>
        </p15:guide>
        <p15:guide id="6" pos="249" userDrawn="1">
          <p15:clr>
            <a:srgbClr val="A4A3A4"/>
          </p15:clr>
        </p15:guide>
        <p15:guide id="7" orient="horz" pos="1008" userDrawn="1">
          <p15:clr>
            <a:srgbClr val="A4A3A4"/>
          </p15:clr>
        </p15:guide>
        <p15:guide id="8" orient="horz" pos="9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F3F"/>
    <a:srgbClr val="000099"/>
    <a:srgbClr val="DB7D00"/>
    <a:srgbClr val="F9E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73" autoAdjust="0"/>
  </p:normalViewPr>
  <p:slideViewPr>
    <p:cSldViewPr>
      <p:cViewPr>
        <p:scale>
          <a:sx n="128" d="100"/>
          <a:sy n="128" d="100"/>
        </p:scale>
        <p:origin x="-115" y="245"/>
      </p:cViewPr>
      <p:guideLst>
        <p:guide orient="horz" pos="1620"/>
        <p:guide orient="horz" pos="668"/>
        <p:guide orient="horz" pos="3049"/>
        <p:guide orient="horz" pos="1008"/>
        <p:guide orient="horz" pos="940"/>
        <p:guide pos="2880"/>
        <p:guide pos="5511"/>
        <p:guide pos="2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326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F1C2EFA-0950-4EDD-B902-2C9FD7601EB2}" type="datetimeFigureOut">
              <a:rPr lang="cs-CZ"/>
              <a:pPr>
                <a:defRPr/>
              </a:pPr>
              <a:t>25.02.2021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1938F04E-C256-4330-A7EA-E0EE7F5DA386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1197608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D22B08D-22A7-44C7-9A9A-15F0430FEC6E}" type="datetimeFigureOut">
              <a:rPr lang="cs-CZ"/>
              <a:pPr>
                <a:defRPr/>
              </a:pPr>
              <a:t>25.02.2021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  <a:endParaRPr lang="cs-CZ" noProof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687C561E-2E38-4584-AB37-860AD06BBB35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8808074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5.jpeg"/><Relationship Id="rId4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6.jpeg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6.jpeg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-19690" y="1545638"/>
            <a:ext cx="7908925" cy="3651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bdélník 6"/>
          <p:cNvSpPr>
            <a:spLocks noChangeAspect="1"/>
          </p:cNvSpPr>
          <p:nvPr/>
        </p:nvSpPr>
        <p:spPr>
          <a:xfrm>
            <a:off x="0" y="2"/>
            <a:ext cx="9144000" cy="195263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0" y="195487"/>
            <a:ext cx="9144000" cy="108012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9" name="Podnadpis 2"/>
          <p:cNvSpPr txBox="1">
            <a:spLocks/>
          </p:cNvSpPr>
          <p:nvPr/>
        </p:nvSpPr>
        <p:spPr>
          <a:xfrm>
            <a:off x="2297539" y="2848145"/>
            <a:ext cx="4548931" cy="43219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1800" dirty="0" smtClean="0"/>
              <a:t>Odbor</a:t>
            </a:r>
            <a:r>
              <a:rPr lang="cs-CZ" sz="1800" baseline="0" dirty="0" smtClean="0"/>
              <a:t> pro sociální začleňování (Agentura)</a:t>
            </a:r>
            <a:endParaRPr lang="cs-CZ" sz="1800" dirty="0" smtClean="0"/>
          </a:p>
        </p:txBody>
      </p:sp>
      <p:pic>
        <p:nvPicPr>
          <p:cNvPr id="10" name="Obrázek 7" descr="mmr_cr_rgb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115602"/>
            <a:ext cx="2520280" cy="41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Nadpis 13"/>
          <p:cNvSpPr>
            <a:spLocks noGrp="1" noChangeAspect="1"/>
          </p:cNvSpPr>
          <p:nvPr>
            <p:ph type="title"/>
          </p:nvPr>
        </p:nvSpPr>
        <p:spPr>
          <a:xfrm>
            <a:off x="930423" y="1380380"/>
            <a:ext cx="7283152" cy="1404156"/>
          </a:xfrm>
          <a:prstGeom prst="rect">
            <a:avLst/>
          </a:prstGeom>
        </p:spPr>
        <p:txBody>
          <a:bodyPr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274" y="359859"/>
            <a:ext cx="5735457" cy="954683"/>
          </a:xfrm>
          <a:prstGeom prst="rect">
            <a:avLst/>
          </a:prstGeom>
        </p:spPr>
      </p:pic>
      <p:sp>
        <p:nvSpPr>
          <p:cNvPr id="11" name="Podnadpis 2"/>
          <p:cNvSpPr txBox="1">
            <a:spLocks/>
          </p:cNvSpPr>
          <p:nvPr userDrawn="1"/>
        </p:nvSpPr>
        <p:spPr bwMode="auto">
          <a:xfrm>
            <a:off x="539553" y="4717570"/>
            <a:ext cx="8033914" cy="292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None/>
              <a:defRPr sz="20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1200" dirty="0" smtClean="0"/>
              <a:t>Prezentace se koná v rámci projektu „Inkluzivní a kvalitní vzdělávání v územích se sociálně vyloučenými lokalitami“ č. CZ.02.3.62/0.0/0.0/15_001/0000586</a:t>
            </a:r>
            <a:endParaRPr lang="cs-CZ" sz="1200" dirty="0"/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6" y="4107768"/>
            <a:ext cx="2432671" cy="501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986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6" y="1491855"/>
            <a:ext cx="7908925" cy="3651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délník 4"/>
          <p:cNvSpPr>
            <a:spLocks noChangeAspect="1"/>
          </p:cNvSpPr>
          <p:nvPr/>
        </p:nvSpPr>
        <p:spPr>
          <a:xfrm>
            <a:off x="0" y="2"/>
            <a:ext cx="9144000" cy="195263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0" y="195487"/>
            <a:ext cx="9144000" cy="108012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7" name="Obrázek 3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05" y="4507818"/>
            <a:ext cx="2016125" cy="332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545636"/>
            <a:ext cx="8291264" cy="3294366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FontTx/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059582"/>
            <a:ext cx="8291264" cy="378042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28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6250" y="314605"/>
            <a:ext cx="5009847" cy="833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704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 mod="1">
    <p:ext uri="{DCECCB84-F9BA-43D5-87BE-67443E8EF086}">
      <p15:sldGuideLst xmlns=""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6" y="1491855"/>
            <a:ext cx="7908925" cy="3651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délník 3"/>
          <p:cNvSpPr>
            <a:spLocks noChangeAspect="1"/>
          </p:cNvSpPr>
          <p:nvPr/>
        </p:nvSpPr>
        <p:spPr>
          <a:xfrm>
            <a:off x="0" y="2"/>
            <a:ext cx="9144000" cy="195263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0" y="195487"/>
            <a:ext cx="9144000" cy="108012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6" name="Obrázek 2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9" y="4507818"/>
            <a:ext cx="2016125" cy="332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>
          <a:xfrm>
            <a:off x="395536" y="1059582"/>
            <a:ext cx="8291264" cy="378042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algn="l">
              <a:spcBef>
                <a:spcPts val="1000"/>
              </a:spcBef>
              <a:spcAft>
                <a:spcPts val="1000"/>
              </a:spcAft>
              <a:buFontTx/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942" y="337584"/>
            <a:ext cx="5028452" cy="8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81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6" y="1491855"/>
            <a:ext cx="7908925" cy="3651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bdélník 5"/>
          <p:cNvSpPr>
            <a:spLocks noChangeAspect="1"/>
          </p:cNvSpPr>
          <p:nvPr/>
        </p:nvSpPr>
        <p:spPr>
          <a:xfrm>
            <a:off x="0" y="2"/>
            <a:ext cx="9144000" cy="195263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195487"/>
            <a:ext cx="9144000" cy="108012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8" name="Obrázek 4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9" y="4493476"/>
            <a:ext cx="2016125" cy="332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059582"/>
            <a:ext cx="8291264" cy="378042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28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395536" y="1545637"/>
            <a:ext cx="8291264" cy="3294366"/>
          </a:xfrm>
          <a:prstGeom prst="rect">
            <a:avLst/>
          </a:prstGeom>
        </p:spPr>
        <p:txBody>
          <a:bodyPr anchor="t" anchorCtr="0"/>
          <a:lstStyle>
            <a:lvl1pPr marL="342882" indent="-342882">
              <a:buClr>
                <a:schemeClr val="accent1"/>
              </a:buClr>
              <a:buFont typeface="Wingdings" pitchFamily="2" charset="2"/>
              <a:buChar char="§"/>
              <a:defRPr sz="2400"/>
            </a:lvl1pPr>
            <a:lvl2pPr marL="742913" indent="-285737">
              <a:buClr>
                <a:schemeClr val="accent1"/>
              </a:buClr>
              <a:buFont typeface="Wingdings" pitchFamily="2" charset="2"/>
              <a:buChar char="§"/>
              <a:defRPr sz="2000"/>
            </a:lvl2pPr>
            <a:lvl3pPr marL="1142942" indent="-228589">
              <a:buClr>
                <a:schemeClr val="accent1"/>
              </a:buClr>
              <a:buFont typeface="Wingdings" pitchFamily="2" charset="2"/>
              <a:buChar char="§"/>
              <a:defRPr sz="1800"/>
            </a:lvl3pPr>
            <a:lvl4pPr marL="1600120" indent="-228589">
              <a:buClr>
                <a:schemeClr val="accent1"/>
              </a:buClr>
              <a:buFont typeface="Wingdings" pitchFamily="2" charset="2"/>
              <a:buChar char="§"/>
              <a:defRPr sz="1600"/>
            </a:lvl4pPr>
            <a:lvl5pPr marL="2057298" indent="-228589">
              <a:buClr>
                <a:schemeClr val="accent1"/>
              </a:buClr>
              <a:buFont typeface="Wingdings" pitchFamily="2" charset="2"/>
              <a:buChar char="§"/>
              <a:defRPr sz="1600"/>
            </a:lvl5pPr>
          </a:lstStyle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en-US" dirty="0"/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948" y="333873"/>
            <a:ext cx="5028451" cy="8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7507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403350" y="1437087"/>
            <a:ext cx="7272338" cy="1403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cs-CZ" smtClean="0"/>
              <a:t>Klepnutím lze upravit styl předlohy nadpisů.</a:t>
            </a:r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03350" y="3436148"/>
            <a:ext cx="7200900" cy="1350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altLang="cs-CZ" smtClean="0"/>
          </a:p>
        </p:txBody>
      </p:sp>
    </p:spTree>
    <p:extLst>
      <p:ext uri="{BB962C8B-B14F-4D97-AF65-F5344CB8AC3E}">
        <p14:creationId xmlns:p14="http://schemas.microsoft.com/office/powerpoint/2010/main" val="1848415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7" r:id="rId2"/>
    <p:sldLayoutId id="2147483668" r:id="rId3"/>
    <p:sldLayoutId id="2147483666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00009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9pPr>
    </p:titleStyle>
    <p:bodyStyle>
      <a:lvl1pPr marL="342882" indent="-342882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3" indent="-285737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dpis 2"/>
          <p:cNvSpPr>
            <a:spLocks noGrp="1"/>
          </p:cNvSpPr>
          <p:nvPr>
            <p:ph type="title"/>
          </p:nvPr>
        </p:nvSpPr>
        <p:spPr>
          <a:xfrm>
            <a:off x="1403350" y="1131890"/>
            <a:ext cx="7283451" cy="1871663"/>
          </a:xfrm>
          <a:noFill/>
        </p:spPr>
        <p:txBody>
          <a:bodyPr/>
          <a:lstStyle/>
          <a:p>
            <a:pPr algn="ctr"/>
            <a:r>
              <a:rPr lang="cs-CZ" altLang="cs-CZ" dirty="0" smtClean="0"/>
              <a:t>Projekt </a:t>
            </a:r>
            <a:br>
              <a:rPr lang="cs-CZ" altLang="cs-CZ" dirty="0" smtClean="0"/>
            </a:br>
            <a:r>
              <a:rPr lang="cs-CZ" altLang="cs-CZ" dirty="0" smtClean="0"/>
              <a:t>Doučovací klub </a:t>
            </a:r>
            <a:r>
              <a:rPr lang="cs-CZ" altLang="cs-CZ" dirty="0" err="1" smtClean="0"/>
              <a:t>Nenuda</a:t>
            </a:r>
            <a:r>
              <a:rPr lang="cs-CZ" altLang="cs-CZ" dirty="0" smtClean="0"/>
              <a:t> </a:t>
            </a:r>
            <a:endParaRPr lang="en-US" alt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74505"/>
            <a:ext cx="5184576" cy="3153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000" dirty="0" smtClean="0"/>
              <a:t> </a:t>
            </a:r>
          </a:p>
          <a:p>
            <a:pPr marL="0" indent="0"/>
            <a:r>
              <a:rPr lang="cs-CZ" dirty="0"/>
              <a:t>- září 2019 – červenec 2022</a:t>
            </a:r>
          </a:p>
          <a:p>
            <a:pPr marL="0" indent="0"/>
            <a:r>
              <a:rPr lang="cs-CZ" dirty="0"/>
              <a:t>- projekt reaguje na absenci pravidelné a dostupné podpory žáků v oblasti vzdělávání a na absenci neformálního subjektu, který by pomohl zaangažovat rodiče a zároveň koordinoval a podporoval spolupráci všech aktérů (škola, rodiče a žáci, sociální služby,…)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400" dirty="0" smtClean="0"/>
              <a:t>Cíle projektu</a:t>
            </a:r>
          </a:p>
        </p:txBody>
      </p:sp>
      <p:sp>
        <p:nvSpPr>
          <p:cNvPr id="9" name="Zástupný symbol pro obsah 8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lvl="0"/>
            <a:r>
              <a:rPr lang="cs-CZ" sz="1800" dirty="0"/>
              <a:t>Zvýšení školní úspěšnosti žáků a příprava dětí na výuku</a:t>
            </a:r>
          </a:p>
          <a:p>
            <a:pPr lvl="0"/>
            <a:r>
              <a:rPr lang="cs-CZ" sz="1800" dirty="0"/>
              <a:t>Podpora komunikace a partnerské atmosféry mezi ZŠ a rodinami</a:t>
            </a:r>
          </a:p>
          <a:p>
            <a:r>
              <a:rPr lang="cs-CZ" sz="1800" dirty="0"/>
              <a:t>Význam doučování tkví rovněž v oblasti vytváření sociálních vztahů prostřednictvím respektujícího a na důvěře založeného vztahu s dítětem, ale i rodinou</a:t>
            </a:r>
          </a:p>
          <a:p>
            <a:r>
              <a:rPr lang="cs-CZ" sz="1800" dirty="0"/>
              <a:t>spoluprací dětí z různých sociálních prostředí podporovat vzájemný respekt, toleranci a solidaritu </a:t>
            </a:r>
          </a:p>
          <a:p>
            <a:r>
              <a:rPr lang="cs-CZ" sz="1800" dirty="0"/>
              <a:t>Podporovat a motivovat děti ohrožené předčasným odchodem ze vzdělávání pokračovat ve studiu i na SOU/SŠ</a:t>
            </a:r>
          </a:p>
          <a:p>
            <a:pPr lvl="0"/>
            <a:endParaRPr lang="cs-CZ" dirty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Cílové skupiny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cs-CZ" dirty="0"/>
              <a:t>Žáci/děti ze socioekonomicky znevýhodněného a kulturně odlišného prostředí	</a:t>
            </a:r>
          </a:p>
          <a:p>
            <a:r>
              <a:rPr lang="cs-CZ" dirty="0"/>
              <a:t>Děti a žáci v pěstounské péči</a:t>
            </a:r>
          </a:p>
          <a:p>
            <a:r>
              <a:rPr lang="cs-CZ" dirty="0"/>
              <a:t>Žáci, kteří jsou </a:t>
            </a:r>
            <a:r>
              <a:rPr lang="cs-CZ" dirty="0" smtClean="0"/>
              <a:t>ohroženi </a:t>
            </a:r>
            <a:r>
              <a:rPr lang="cs-CZ" dirty="0"/>
              <a:t>předčasným odchodem ze vzdělávání	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167089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Hlavní aktivity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cs-CZ" dirty="0" smtClean="0"/>
              <a:t>Doučování</a:t>
            </a:r>
          </a:p>
          <a:p>
            <a:r>
              <a:rPr lang="cs-CZ" dirty="0" smtClean="0"/>
              <a:t>Zapojení rodiny do vzdělávacího procesu</a:t>
            </a:r>
          </a:p>
          <a:p>
            <a:r>
              <a:rPr lang="cs-CZ" dirty="0" smtClean="0"/>
              <a:t>Doučovací klub </a:t>
            </a:r>
            <a:r>
              <a:rPr lang="cs-CZ" dirty="0" err="1" smtClean="0"/>
              <a:t>Hejnička</a:t>
            </a:r>
            <a:r>
              <a:rPr lang="cs-CZ" dirty="0" smtClean="0"/>
              <a:t> – doučování formou metody Hejného</a:t>
            </a:r>
          </a:p>
          <a:p>
            <a:r>
              <a:rPr lang="cs-CZ" dirty="0" smtClean="0"/>
              <a:t>Besedy, workshopy</a:t>
            </a:r>
          </a:p>
          <a:p>
            <a:r>
              <a:rPr lang="cs-CZ" dirty="0" smtClean="0"/>
              <a:t>Prázdninové edukativní bloky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145436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Aktuální činnost</a:t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cs-CZ" dirty="0" smtClean="0"/>
              <a:t>Dříve skupinové doučování (4) nahrazeno individuálními setkáváními z důvodu vlád. nařízení – navýšení čas. </a:t>
            </a:r>
            <a:r>
              <a:rPr lang="cs-CZ" dirty="0"/>
              <a:t>d</a:t>
            </a:r>
            <a:r>
              <a:rPr lang="cs-CZ" dirty="0" smtClean="0"/>
              <a:t>otace (60 min)</a:t>
            </a:r>
          </a:p>
          <a:p>
            <a:r>
              <a:rPr lang="cs-CZ" dirty="0" smtClean="0"/>
              <a:t>Intenzivní podpora „nejpotřebnějších“ (žáci 1.,2.,3. třídy)</a:t>
            </a:r>
          </a:p>
          <a:p>
            <a:r>
              <a:rPr lang="cs-CZ" dirty="0" smtClean="0"/>
              <a:t>Nabídka </a:t>
            </a:r>
            <a:r>
              <a:rPr lang="cs-CZ" dirty="0" err="1" smtClean="0"/>
              <a:t>individuál</a:t>
            </a:r>
            <a:r>
              <a:rPr lang="cs-CZ" dirty="0" smtClean="0"/>
              <a:t>. a online skupin. doučování z matematiky pro 2. stupeň</a:t>
            </a:r>
          </a:p>
          <a:p>
            <a:r>
              <a:rPr lang="cs-CZ" dirty="0" smtClean="0"/>
              <a:t>Podpora rodin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905747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 smtClean="0"/>
              <a:t>Doučovací klub v číslech (3. MO)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cs-CZ" sz="2000" dirty="0" smtClean="0"/>
              <a:t>35 podpořených žáků</a:t>
            </a:r>
          </a:p>
          <a:p>
            <a:r>
              <a:rPr lang="cs-CZ" sz="2000" dirty="0" smtClean="0"/>
              <a:t>Přes 60 plánů doučování (</a:t>
            </a:r>
            <a:r>
              <a:rPr lang="cs-CZ" sz="2000" dirty="0" err="1" smtClean="0"/>
              <a:t>splěny</a:t>
            </a:r>
            <a:r>
              <a:rPr lang="cs-CZ" sz="2000" dirty="0" smtClean="0"/>
              <a:t>, částečně splněny)</a:t>
            </a:r>
          </a:p>
          <a:p>
            <a:r>
              <a:rPr lang="cs-CZ" sz="2000" dirty="0" smtClean="0"/>
              <a:t>20 žáků individuální výuka </a:t>
            </a:r>
          </a:p>
          <a:p>
            <a:r>
              <a:rPr lang="cs-CZ" sz="2000" dirty="0" smtClean="0"/>
              <a:t>4 žáci na online doučování</a:t>
            </a:r>
          </a:p>
          <a:p>
            <a:r>
              <a:rPr lang="cs-CZ" sz="2000" dirty="0" smtClean="0"/>
              <a:t>Spolupráce s rodiči: terénní práce, osobní schůzky, mailová, tel. komunikace </a:t>
            </a:r>
          </a:p>
          <a:p>
            <a:r>
              <a:rPr lang="cs-CZ" sz="2000" dirty="0" smtClean="0"/>
              <a:t>31 podpořených rodin (cca 160 kontaktů, cca 150 hodin </a:t>
            </a:r>
            <a:r>
              <a:rPr lang="cs-CZ" sz="2000" dirty="0" err="1" smtClean="0"/>
              <a:t>podpoty</a:t>
            </a:r>
            <a:r>
              <a:rPr lang="cs-CZ" sz="2000" dirty="0" smtClean="0"/>
              <a:t>)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3150001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Naše principy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cs-CZ" sz="2000" dirty="0"/>
              <a:t>Vytvoření důvěrného vztahu s </a:t>
            </a:r>
            <a:r>
              <a:rPr lang="cs-CZ" sz="2000" dirty="0" smtClean="0"/>
              <a:t>dětmi - </a:t>
            </a:r>
            <a:r>
              <a:rPr lang="cs-CZ" sz="2000" dirty="0"/>
              <a:t>možnost rozvíjet spolupráci nejen pedagogické povahy, ale i v oblasti </a:t>
            </a:r>
            <a:r>
              <a:rPr lang="cs-CZ" sz="2000" dirty="0" smtClean="0"/>
              <a:t>sociální</a:t>
            </a:r>
          </a:p>
          <a:p>
            <a:r>
              <a:rPr lang="cs-CZ" sz="2000" dirty="0" smtClean="0"/>
              <a:t>Přátelské, respektující prostředí</a:t>
            </a:r>
            <a:endParaRPr lang="cs-CZ" sz="2000" dirty="0"/>
          </a:p>
          <a:p>
            <a:r>
              <a:rPr lang="cs-CZ" sz="2000" dirty="0"/>
              <a:t>Navázání úspěšné spolupráce s učiteli ZŠ – partnerství, podpora, konzultace</a:t>
            </a:r>
          </a:p>
          <a:p>
            <a:r>
              <a:rPr lang="cs-CZ" sz="2000" dirty="0"/>
              <a:t>Budování důvěry u rodičů na základě partnerského a respektujícího </a:t>
            </a:r>
            <a:r>
              <a:rPr lang="cs-CZ" sz="2000" dirty="0" smtClean="0"/>
              <a:t>přístupu – možnost rozvoje spolupráce - podpora </a:t>
            </a:r>
            <a:r>
              <a:rPr lang="cs-CZ" sz="2000" dirty="0"/>
              <a:t>rodičů v komunikaci se </a:t>
            </a:r>
            <a:r>
              <a:rPr lang="cs-CZ" sz="2000" dirty="0" smtClean="0"/>
              <a:t>školou, jejich aktivizace</a:t>
            </a:r>
            <a:endParaRPr lang="cs-CZ" sz="20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13400660"/>
      </p:ext>
    </p:extLst>
  </p:cSld>
  <p:clrMapOvr>
    <a:masterClrMapping/>
  </p:clrMapOvr>
</p:sld>
</file>

<file path=ppt/theme/theme1.xml><?xml version="1.0" encoding="utf-8"?>
<a:theme xmlns:a="http://schemas.openxmlformats.org/drawingml/2006/main" name="1_Úvodní list">
  <a:themeElements>
    <a:clrScheme name="Úvodní list 2">
      <a:dk1>
        <a:srgbClr val="000000"/>
      </a:dk1>
      <a:lt1>
        <a:srgbClr val="FFFFFF"/>
      </a:lt1>
      <a:dk2>
        <a:srgbClr val="000099"/>
      </a:dk2>
      <a:lt2>
        <a:srgbClr val="EEECE1"/>
      </a:lt2>
      <a:accent1>
        <a:srgbClr val="000099"/>
      </a:accent1>
      <a:accent2>
        <a:srgbClr val="00AF3F"/>
      </a:accent2>
      <a:accent3>
        <a:srgbClr val="FFFFFF"/>
      </a:accent3>
      <a:accent4>
        <a:srgbClr val="000000"/>
      </a:accent4>
      <a:accent5>
        <a:srgbClr val="AAAACA"/>
      </a:accent5>
      <a:accent6>
        <a:srgbClr val="009E38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Úvodní list 1">
        <a:dk1>
          <a:srgbClr val="000000"/>
        </a:dk1>
        <a:lt1>
          <a:srgbClr val="FFFFFF"/>
        </a:lt1>
        <a:dk2>
          <a:srgbClr val="262626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Úvodní list 2">
        <a:dk1>
          <a:srgbClr val="000000"/>
        </a:dk1>
        <a:lt1>
          <a:srgbClr val="FFFFFF"/>
        </a:lt1>
        <a:dk2>
          <a:srgbClr val="000099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Vnitřní list s nadpisem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2.xml><?xml version="1.0" encoding="utf-8"?>
<a:themeOverride xmlns:a="http://schemas.openxmlformats.org/drawingml/2006/main">
  <a:clrScheme name="Vnitřní list bez nadpisu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3.xml><?xml version="1.0" encoding="utf-8"?>
<a:themeOverride xmlns:a="http://schemas.openxmlformats.org/drawingml/2006/main">
  <a:clrScheme name="Vnitřní list s odrážkami 1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MMR šablona (klasický poměr stran)</Template>
  <TotalTime>1761</TotalTime>
  <Words>327</Words>
  <Application>Microsoft Office PowerPoint</Application>
  <PresentationFormat>Předvádění na obrazovce (16:9)</PresentationFormat>
  <Paragraphs>40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1_Úvodní list</vt:lpstr>
      <vt:lpstr>Projekt  Doučovací klub Nenuda </vt:lpstr>
      <vt:lpstr>Prezentace aplikace PowerPoint</vt:lpstr>
      <vt:lpstr>Prezentace aplikace PowerPoint</vt:lpstr>
      <vt:lpstr>Cíle projektu</vt:lpstr>
      <vt:lpstr>Cílové skupiny</vt:lpstr>
      <vt:lpstr>Hlavní aktivity</vt:lpstr>
      <vt:lpstr>Aktuální činnost </vt:lpstr>
      <vt:lpstr>Doučovací klub v číslech (3. MO)</vt:lpstr>
      <vt:lpstr>Naše principy</vt:lpstr>
    </vt:vector>
  </TitlesOfParts>
  <Company>Ministerstvo pro místní rozvoj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</dc:title>
  <dc:creator>Syruček Petr</dc:creator>
  <cp:lastModifiedBy>nzdm</cp:lastModifiedBy>
  <cp:revision>40</cp:revision>
  <dcterms:created xsi:type="dcterms:W3CDTF">2020-01-13T10:41:51Z</dcterms:created>
  <dcterms:modified xsi:type="dcterms:W3CDTF">2021-02-25T22:03:20Z</dcterms:modified>
</cp:coreProperties>
</file>