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3" r:id="rId3"/>
    <p:sldId id="284" r:id="rId4"/>
    <p:sldId id="291" r:id="rId5"/>
    <p:sldId id="282" r:id="rId6"/>
    <p:sldId id="287" r:id="rId7"/>
    <p:sldId id="288" r:id="rId8"/>
    <p:sldId id="290" r:id="rId9"/>
    <p:sldId id="272" r:id="rId10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vetlokadanzs.cz/?utm_source=copy&amp;utm_medium=paste&amp;utm_campaign=copypaste&amp;utm_content=http://www.svetlokadanzs.cz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/>
              <a:t>Světlo Kadaň z</a:t>
            </a:r>
            <a:r>
              <a:rPr lang="cs-CZ" b="1" dirty="0" smtClean="0"/>
              <a:t>. s</a:t>
            </a:r>
            <a:r>
              <a:rPr lang="cs-CZ" b="1" dirty="0"/>
              <a:t>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sz="8000" b="1" dirty="0">
                <a:latin typeface="+mj-lt"/>
              </a:rPr>
              <a:t>Mgr. Jan Hudák – předseda spolku</a:t>
            </a:r>
            <a:br>
              <a:rPr lang="cs-CZ" sz="8000" b="1" dirty="0">
                <a:latin typeface="+mj-lt"/>
              </a:rPr>
            </a:br>
            <a:r>
              <a:rPr lang="cs-CZ" sz="8000" b="1" dirty="0">
                <a:latin typeface="+mj-lt"/>
              </a:rPr>
              <a:t/>
            </a:r>
            <a:br>
              <a:rPr lang="cs-CZ" sz="8000" b="1" dirty="0">
                <a:latin typeface="+mj-lt"/>
              </a:rPr>
            </a:br>
            <a:r>
              <a:rPr lang="cs-CZ" sz="8000" b="1" dirty="0" smtClean="0">
                <a:latin typeface="+mj-lt"/>
              </a:rPr>
              <a:t>Mgr</a:t>
            </a:r>
            <a:r>
              <a:rPr lang="cs-CZ" sz="8000" b="1" dirty="0">
                <a:latin typeface="+mj-lt"/>
              </a:rPr>
              <a:t>. Filip </a:t>
            </a:r>
            <a:r>
              <a:rPr lang="cs-CZ" sz="8000" b="1" dirty="0" err="1">
                <a:latin typeface="+mj-lt"/>
              </a:rPr>
              <a:t>Ráža</a:t>
            </a:r>
            <a:r>
              <a:rPr lang="cs-CZ" sz="8000" b="1" dirty="0">
                <a:latin typeface="+mj-lt"/>
              </a:rPr>
              <a:t> </a:t>
            </a:r>
            <a:r>
              <a:rPr lang="cs-CZ" sz="8000" b="1" dirty="0" err="1" smtClean="0">
                <a:latin typeface="+mj-lt"/>
              </a:rPr>
              <a:t>DiS</a:t>
            </a:r>
            <a:r>
              <a:rPr lang="cs-CZ" sz="8000" b="1" dirty="0" smtClean="0">
                <a:latin typeface="+mj-lt"/>
              </a:rPr>
              <a:t>. </a:t>
            </a:r>
            <a:r>
              <a:rPr lang="cs-CZ" sz="8000" b="1" dirty="0">
                <a:latin typeface="+mj-lt"/>
              </a:rPr>
              <a:t>- manažer Sekce služeb pro děti, mládež a rodiny</a:t>
            </a:r>
            <a:r>
              <a:rPr lang="cs-CZ" sz="8000" b="1" dirty="0"/>
              <a:t/>
            </a:r>
            <a:br>
              <a:rPr lang="cs-CZ" sz="8000" b="1" dirty="0"/>
            </a:br>
            <a:r>
              <a:rPr lang="cs-CZ" sz="8000" b="1" dirty="0"/>
              <a:t/>
            </a:r>
            <a:br>
              <a:rPr lang="cs-CZ" sz="8000" b="1" dirty="0"/>
            </a:br>
            <a:r>
              <a:rPr lang="cs-CZ" sz="6400" dirty="0"/>
              <a:t/>
            </a:r>
            <a:br>
              <a:rPr lang="cs-CZ" sz="6400" dirty="0"/>
            </a:br>
            <a:r>
              <a:rPr lang="cs-CZ" sz="6400" dirty="0"/>
              <a:t>Více zde: </a:t>
            </a:r>
            <a:r>
              <a:rPr lang="cs-CZ" sz="6400" dirty="0">
                <a:hlinkClick r:id="rId2"/>
              </a:rPr>
              <a:t>http://www.svetlokadanzs.cz/</a:t>
            </a:r>
            <a:endParaRPr lang="cs-CZ" sz="6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501462"/>
            <a:ext cx="6250927" cy="3268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004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97626" y="296225"/>
            <a:ext cx="9574057" cy="804988"/>
          </a:xfrm>
        </p:spPr>
        <p:txBody>
          <a:bodyPr>
            <a:noAutofit/>
          </a:bodyPr>
          <a:lstStyle/>
          <a:p>
            <a:pPr algn="ctr"/>
            <a:r>
              <a:rPr lang="cs-CZ" sz="3000" b="1" dirty="0">
                <a:latin typeface="+mn-lt"/>
                <a:cs typeface="Arial" panose="020B0604020202020204" pitchFamily="34" charset="0"/>
              </a:rPr>
              <a:t>Podpora</a:t>
            </a:r>
            <a:r>
              <a:rPr lang="cs-CZ" sz="3000" b="1" dirty="0">
                <a:latin typeface="+mn-lt"/>
              </a:rPr>
              <a:t> žáků </a:t>
            </a:r>
            <a:r>
              <a:rPr lang="cs-CZ" sz="3000" b="1" dirty="0" smtClean="0">
                <a:latin typeface="+mn-lt"/>
              </a:rPr>
              <a:t>při </a:t>
            </a:r>
            <a:r>
              <a:rPr lang="cs-CZ" sz="3000" b="1" dirty="0">
                <a:latin typeface="+mn-lt"/>
              </a:rPr>
              <a:t>studiu v </a:t>
            </a:r>
            <a:r>
              <a:rPr lang="cs-CZ" sz="3000" b="1" dirty="0" smtClean="0">
                <a:latin typeface="+mn-lt"/>
              </a:rPr>
              <a:t>Kadani a v Chomutově</a:t>
            </a:r>
            <a:endParaRPr lang="cs-CZ" sz="30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35686" y="1585492"/>
            <a:ext cx="10284366" cy="3934707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endParaRPr lang="cs-CZ" sz="3200" b="1" dirty="0">
              <a:cs typeface="Arial" panose="020B0604020202020204" pitchFamily="34" charset="0"/>
            </a:endParaRPr>
          </a:p>
          <a:p>
            <a:pPr lvl="1"/>
            <a:r>
              <a:rPr lang="cs-CZ" sz="3200" b="1" dirty="0" smtClean="0">
                <a:cs typeface="Arial" panose="020B0604020202020204" pitchFamily="34" charset="0"/>
              </a:rPr>
              <a:t>Realizace od 1.7.2020 – 31.12.2022 Kadaň</a:t>
            </a:r>
          </a:p>
          <a:p>
            <a:pPr marL="457200" lvl="1" indent="0">
              <a:buNone/>
            </a:pPr>
            <a:r>
              <a:rPr lang="cs-CZ" sz="3200" b="1" dirty="0">
                <a:cs typeface="Arial" panose="020B0604020202020204" pitchFamily="34" charset="0"/>
              </a:rPr>
              <a:t> </a:t>
            </a:r>
            <a:r>
              <a:rPr lang="cs-CZ" sz="3200" b="1" dirty="0" smtClean="0">
                <a:cs typeface="Arial" panose="020B0604020202020204" pitchFamily="34" charset="0"/>
              </a:rPr>
              <a:t>                   </a:t>
            </a:r>
            <a:r>
              <a:rPr lang="cs-CZ" sz="3200" b="1" dirty="0" smtClean="0">
                <a:cs typeface="Arial" panose="020B0604020202020204" pitchFamily="34" charset="0"/>
              </a:rPr>
              <a:t> </a:t>
            </a:r>
            <a:r>
              <a:rPr lang="cs-CZ" sz="3200" b="1" dirty="0" smtClean="0">
                <a:cs typeface="Arial" panose="020B0604020202020204" pitchFamily="34" charset="0"/>
              </a:rPr>
              <a:t>od 1.1.2020 – 31.12.2022 Chomutov</a:t>
            </a:r>
            <a:endParaRPr lang="cs-CZ" sz="3200" dirty="0">
              <a:cs typeface="Arial" panose="020B0604020202020204" pitchFamily="34" charset="0"/>
            </a:endParaRPr>
          </a:p>
          <a:p>
            <a:pPr lvl="1"/>
            <a:r>
              <a:rPr lang="cs-CZ" sz="2200" dirty="0"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cs-CZ" sz="2100" dirty="0">
                <a:ea typeface="Calibri" panose="020F0502020204030204" pitchFamily="34" charset="0"/>
                <a:cs typeface="Arial" panose="020B0604020202020204" pitchFamily="34" charset="0"/>
              </a:rPr>
              <a:t>rčen </a:t>
            </a:r>
            <a:r>
              <a:rPr lang="cs-CZ" sz="2100" dirty="0">
                <a:cs typeface="Arial" panose="020B0604020202020204" pitchFamily="34" charset="0"/>
              </a:rPr>
              <a:t>dětem a žákům od 5.tříd se sociokulturním znevýhodněním, rodičům dětí a žáků</a:t>
            </a:r>
            <a:r>
              <a:rPr lang="cs-CZ" sz="2100" dirty="0" smtClean="0">
                <a:cs typeface="Arial" panose="020B0604020202020204" pitchFamily="34" charset="0"/>
              </a:rPr>
              <a:t>. </a:t>
            </a:r>
            <a:r>
              <a:rPr lang="cs-CZ" sz="2100" dirty="0">
                <a:cs typeface="Arial" panose="020B0604020202020204" pitchFamily="34" charset="0"/>
              </a:rPr>
              <a:t>Ž</a:t>
            </a:r>
            <a:r>
              <a:rPr lang="cs-CZ" sz="2100" dirty="0" smtClean="0">
                <a:cs typeface="Arial" panose="020B0604020202020204" pitchFamily="34" charset="0"/>
              </a:rPr>
              <a:t>ákům</a:t>
            </a:r>
            <a:r>
              <a:rPr lang="cs-CZ" sz="2100" dirty="0">
                <a:cs typeface="Arial" panose="020B0604020202020204" pitchFamily="34" charset="0"/>
              </a:rPr>
              <a:t>, kteří jsou ohroženi předčasným odchodem ze vzdělávání.</a:t>
            </a:r>
            <a:endParaRPr lang="cs-CZ" sz="21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2900" b="1" dirty="0">
                <a:cs typeface="Arial" panose="020B0604020202020204" pitchFamily="34" charset="0"/>
              </a:rPr>
              <a:t>Cílem projektu</a:t>
            </a:r>
            <a:r>
              <a:rPr lang="cs-CZ" sz="2900" dirty="0" smtClean="0">
                <a:cs typeface="Arial" panose="020B0604020202020204" pitchFamily="34" charset="0"/>
              </a:rPr>
              <a:t>:</a:t>
            </a:r>
          </a:p>
          <a:p>
            <a:pPr marL="457200" lvl="1" indent="0">
              <a:buNone/>
            </a:pPr>
            <a:r>
              <a:rPr lang="cs-CZ" sz="2100" dirty="0" smtClean="0">
                <a:cs typeface="Arial" panose="020B0604020202020204" pitchFamily="34" charset="0"/>
              </a:rPr>
              <a:t>Poskytnout žákům/Romům ohroženým školní neúspěšností podporu a pomoc k získání a upevnění dovedností a schopností, které jim usnadní zvládání běžných životních situací spojených se školní docházkou a školní úspěšností. V rámci projektu klienty zplnomocňujeme, pracujeme s cílovou skupinou tak, aby nabyli vlastní hodnoty, naučili se odpovědnosti za své chování a jednání a získali kladný vztah ke vzdělání.</a:t>
            </a:r>
            <a:endParaRPr lang="cs-CZ" sz="2100" dirty="0">
              <a:cs typeface="Arial" panose="020B0604020202020204" pitchFamily="34" charset="0"/>
            </a:endParaRPr>
          </a:p>
          <a:p>
            <a:pPr lvl="1"/>
            <a:r>
              <a:rPr lang="cs-CZ" sz="3000" dirty="0" smtClean="0">
                <a:cs typeface="Arial" panose="020B0604020202020204" pitchFamily="34" charset="0"/>
              </a:rPr>
              <a:t>K </a:t>
            </a:r>
            <a:r>
              <a:rPr lang="cs-CZ" sz="3000" dirty="0">
                <a:cs typeface="Arial" panose="020B0604020202020204" pitchFamily="34" charset="0"/>
              </a:rPr>
              <a:t>tomu jim </a:t>
            </a:r>
            <a:r>
              <a:rPr lang="cs-CZ" sz="3000" dirty="0" smtClean="0">
                <a:cs typeface="Arial" panose="020B0604020202020204" pitchFamily="34" charset="0"/>
              </a:rPr>
              <a:t>pomáhají zkušení </a:t>
            </a:r>
            <a:r>
              <a:rPr lang="cs-CZ" sz="3000" dirty="0">
                <a:cs typeface="Arial" panose="020B0604020202020204" pitchFamily="34" charset="0"/>
              </a:rPr>
              <a:t>a </a:t>
            </a:r>
            <a:r>
              <a:rPr lang="cs-CZ" sz="3000" dirty="0" smtClean="0">
                <a:cs typeface="Arial" panose="020B0604020202020204" pitchFamily="34" charset="0"/>
              </a:rPr>
              <a:t>proškolení poradci. </a:t>
            </a:r>
            <a:endParaRPr lang="cs-CZ" sz="3000" dirty="0"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cs-CZ" sz="5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cs-CZ" sz="6400" dirty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cs-CZ" sz="64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767" y="5702274"/>
            <a:ext cx="1931230" cy="964447"/>
          </a:xfrm>
          <a:prstGeom prst="rect">
            <a:avLst/>
          </a:prstGeom>
        </p:spPr>
      </p:pic>
      <p:pic>
        <p:nvPicPr>
          <p:cNvPr id="9" name="Obrázek 8" descr="C:\Users\LENOVO\Desktop\forumulaře OPVV\stažený soubor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327" y="5636811"/>
            <a:ext cx="4171950" cy="10953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ovéPole 3"/>
          <p:cNvSpPr txBox="1"/>
          <p:nvPr/>
        </p:nvSpPr>
        <p:spPr>
          <a:xfrm>
            <a:off x="1699180" y="786580"/>
            <a:ext cx="10020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lvl="1"/>
            <a:r>
              <a:rPr lang="cs-CZ" sz="1200" b="1" dirty="0" smtClean="0">
                <a:cs typeface="Arial" panose="020B0604020202020204" pitchFamily="34" charset="0"/>
              </a:rPr>
              <a:t>Projekt </a:t>
            </a:r>
            <a:r>
              <a:rPr lang="cs-CZ" sz="1200" b="1" dirty="0">
                <a:cs typeface="Arial" panose="020B0604020202020204" pitchFamily="34" charset="0"/>
              </a:rPr>
              <a:t>podpora</a:t>
            </a:r>
            <a:r>
              <a:rPr lang="cs-CZ" sz="1200" b="1" dirty="0"/>
              <a:t> žáků ohrožených školní neúspěšností při přechodu ze základní školy na střední a </a:t>
            </a:r>
            <a:r>
              <a:rPr lang="cs-CZ" sz="1200" b="1" dirty="0" smtClean="0"/>
              <a:t>při studiu  </a:t>
            </a:r>
            <a:r>
              <a:rPr lang="cs-CZ" sz="1200" b="1" dirty="0"/>
              <a:t>v </a:t>
            </a:r>
            <a:r>
              <a:rPr lang="cs-CZ" sz="1200" b="1" dirty="0" smtClean="0"/>
              <a:t>Kadani </a:t>
            </a:r>
            <a:r>
              <a:rPr lang="cs-CZ" sz="1200" b="1" dirty="0" smtClean="0">
                <a:cs typeface="Arial" panose="020B0604020202020204" pitchFamily="34" charset="0"/>
              </a:rPr>
              <a:t>CZ.02.3.61/0.0/0.0/19_075/0016964</a:t>
            </a:r>
          </a:p>
          <a:p>
            <a:pPr marL="88900" lvl="1"/>
            <a:r>
              <a:rPr lang="cs-CZ" sz="1200" b="1" dirty="0" smtClean="0"/>
              <a:t>Podpora </a:t>
            </a:r>
            <a:r>
              <a:rPr lang="cs-CZ" sz="1200" b="1" dirty="0"/>
              <a:t>žáků ohrožených školní neúspěšností při přechodu ze základní školy na střední a při studiu v Chomutově</a:t>
            </a:r>
            <a:r>
              <a:rPr lang="cs-CZ" sz="1200" dirty="0"/>
              <a:t> </a:t>
            </a:r>
          </a:p>
          <a:p>
            <a:pPr marL="88900" lvl="1"/>
            <a:r>
              <a:rPr lang="cs-CZ" sz="1200" b="1" dirty="0" smtClean="0"/>
              <a:t>CZ.02.3.61/0.0/0.0/19_075/00016341,</a:t>
            </a:r>
          </a:p>
          <a:p>
            <a:pPr marL="88900" lvl="1"/>
            <a:r>
              <a:rPr lang="cs-CZ" sz="1200" dirty="0" smtClean="0">
                <a:cs typeface="Arial" panose="020B0604020202020204" pitchFamily="34" charset="0"/>
              </a:rPr>
              <a:t>spolufinancovány</a:t>
            </a:r>
            <a:r>
              <a:rPr lang="cs-CZ" sz="1200" dirty="0">
                <a:cs typeface="Arial" panose="020B0604020202020204" pitchFamily="34" charset="0"/>
              </a:rPr>
              <a:t>  Evropským sociálním fondem EU v rámci operačního programu Výzkum, vývoj a vzdělávání a také ze státních fondů prostřednictvím </a:t>
            </a:r>
            <a:r>
              <a:rPr lang="cs-CZ" sz="1200" dirty="0" smtClean="0">
                <a:cs typeface="Arial" panose="020B0604020202020204" pitchFamily="34" charset="0"/>
              </a:rPr>
              <a:t>MŠMT</a:t>
            </a:r>
            <a:r>
              <a:rPr lang="cs-CZ" sz="1200" dirty="0">
                <a:cs typeface="Arial" panose="020B0604020202020204" pitchFamily="34" charset="0"/>
              </a:rPr>
              <a:t>.</a:t>
            </a:r>
            <a:endParaRPr lang="cs-CZ" sz="11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51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56825" y="945155"/>
            <a:ext cx="8610534" cy="545663"/>
          </a:xfrm>
        </p:spPr>
        <p:txBody>
          <a:bodyPr>
            <a:normAutofit/>
          </a:bodyPr>
          <a:lstStyle/>
          <a:p>
            <a:r>
              <a:rPr lang="cs-CZ" sz="2000" b="1" dirty="0">
                <a:latin typeface="+mn-lt"/>
                <a:cs typeface="Arial" panose="020B0604020202020204" pitchFamily="34" charset="0"/>
              </a:rPr>
              <a:t>Očekávanými výsledky jsou: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85067" y="1459466"/>
            <a:ext cx="10599174" cy="4246942"/>
          </a:xfrm>
        </p:spPr>
        <p:txBody>
          <a:bodyPr>
            <a:normAutofit/>
          </a:bodyPr>
          <a:lstStyle/>
          <a:p>
            <a:r>
              <a:rPr lang="cs-CZ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30 žáků zahájí studium na střední škole, po dobu projektu studium neukončí, případně studium úspěšně ukončí</a:t>
            </a:r>
          </a:p>
          <a:p>
            <a:r>
              <a:rPr lang="cs-CZ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80 žákům </a:t>
            </a:r>
            <a:r>
              <a:rPr lang="cs-CZ" sz="2000" dirty="0">
                <a:ea typeface="Calibri" panose="020F0502020204030204" pitchFamily="34" charset="0"/>
                <a:cs typeface="Arial" panose="020B0604020202020204" pitchFamily="34" charset="0"/>
              </a:rPr>
              <a:t>bude </a:t>
            </a:r>
            <a:r>
              <a:rPr lang="cs-CZ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poskytnuto individuální poradenství</a:t>
            </a:r>
          </a:p>
          <a:p>
            <a:r>
              <a:rPr lang="cs-CZ" sz="2000" dirty="0" smtClean="0">
                <a:ea typeface="Calibri" panose="020F0502020204030204" pitchFamily="34" charset="0"/>
                <a:cs typeface="Arial" panose="020B0604020202020204" pitchFamily="34" charset="0"/>
              </a:rPr>
              <a:t>80 žáků se zúčastní </a:t>
            </a:r>
            <a:r>
              <a:rPr lang="cs-CZ" sz="2000" dirty="0" smtClean="0">
                <a:cs typeface="Arial" panose="020B0604020202020204" pitchFamily="34" charset="0"/>
              </a:rPr>
              <a:t>24 exkurzí u zaměstnavatelů  a 24 workshopů zaměřených na volbu povolání</a:t>
            </a:r>
          </a:p>
          <a:p>
            <a:r>
              <a:rPr lang="cs-CZ" sz="2000" dirty="0" smtClean="0">
                <a:cs typeface="Arial" panose="020B0604020202020204" pitchFamily="34" charset="0"/>
              </a:rPr>
              <a:t>zhruba 50 žáků se zapojí do 6ti 4denních letních vzdělávacích aktivit (Škola hrou)</a:t>
            </a:r>
          </a:p>
          <a:p>
            <a:r>
              <a:rPr lang="cs-CZ" sz="2000" dirty="0" smtClean="0">
                <a:cs typeface="Arial" panose="020B0604020202020204" pitchFamily="34" charset="0"/>
              </a:rPr>
              <a:t>podpoří se min. </a:t>
            </a:r>
            <a:r>
              <a:rPr lang="cs-CZ" sz="2000" dirty="0">
                <a:cs typeface="Arial" panose="020B0604020202020204" pitchFamily="34" charset="0"/>
              </a:rPr>
              <a:t>15 rodičů při </a:t>
            </a:r>
            <a:r>
              <a:rPr lang="cs-CZ" sz="2000" dirty="0" smtClean="0">
                <a:cs typeface="Arial" panose="020B0604020202020204" pitchFamily="34" charset="0"/>
              </a:rPr>
              <a:t>jednání s </a:t>
            </a:r>
            <a:r>
              <a:rPr lang="cs-CZ" sz="2000" dirty="0">
                <a:cs typeface="Arial" panose="020B0604020202020204" pitchFamily="34" charset="0"/>
              </a:rPr>
              <a:t>pedagogickými pracovníky, pracovníky sociálních </a:t>
            </a:r>
            <a:r>
              <a:rPr lang="cs-CZ" sz="2000" dirty="0" smtClean="0">
                <a:cs typeface="Arial" panose="020B0604020202020204" pitchFamily="34" charset="0"/>
              </a:rPr>
              <a:t>a zdravotnických služeb</a:t>
            </a:r>
          </a:p>
          <a:p>
            <a:r>
              <a:rPr lang="cs-CZ" sz="2000" dirty="0" smtClean="0">
                <a:cs typeface="Arial" panose="020B0604020202020204" pitchFamily="34" charset="0"/>
              </a:rPr>
              <a:t>realizuje se 8 workshopů pro rodiče, do kterých se zapojí zhruba 40 rodičů</a:t>
            </a:r>
          </a:p>
          <a:p>
            <a:r>
              <a:rPr lang="cs-CZ" sz="2000" dirty="0" smtClean="0">
                <a:cs typeface="Arial" panose="020B0604020202020204" pitchFamily="34" charset="0"/>
              </a:rPr>
              <a:t>min. 30 žákům bude poskytnuto doučování v boji se školní neúspěšností</a:t>
            </a:r>
            <a:endParaRPr lang="cs-CZ" sz="2000" dirty="0">
              <a:cs typeface="Arial" panose="020B0604020202020204" pitchFamily="34" charset="0"/>
            </a:endParaRPr>
          </a:p>
          <a:p>
            <a:pPr lvl="2"/>
            <a:endParaRPr lang="cs-CZ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995" y="5706408"/>
            <a:ext cx="1896996" cy="947350"/>
          </a:xfrm>
          <a:prstGeom prst="rect">
            <a:avLst/>
          </a:prstGeom>
        </p:spPr>
      </p:pic>
      <p:pic>
        <p:nvPicPr>
          <p:cNvPr id="6" name="Obrázek 5" descr="C:\Users\LENOVO\Desktop\forumulaře OPVV\stažený soubor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825" y="5659243"/>
            <a:ext cx="4171950" cy="102742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1897626" y="296225"/>
            <a:ext cx="9574057" cy="804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3000" b="1" dirty="0" smtClean="0">
                <a:latin typeface="+mn-lt"/>
                <a:cs typeface="Arial" panose="020B0604020202020204" pitchFamily="34" charset="0"/>
              </a:rPr>
              <a:t>Podpora</a:t>
            </a:r>
            <a:r>
              <a:rPr lang="cs-CZ" sz="3000" b="1" dirty="0" smtClean="0">
                <a:latin typeface="+mn-lt"/>
              </a:rPr>
              <a:t> žáků při studiu v Kadani</a:t>
            </a:r>
            <a:endParaRPr lang="cs-CZ" sz="3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544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000" b="1" dirty="0" smtClean="0"/>
              <a:t>Podpora žáků při studiu v Chomutově</a:t>
            </a:r>
            <a:endParaRPr lang="cs-CZ" sz="3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81881" y="1392196"/>
            <a:ext cx="9222731" cy="4242486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Po roce realizace projektu pracujeme s </a:t>
            </a:r>
            <a:r>
              <a:rPr lang="cs-CZ" b="1" dirty="0" smtClean="0"/>
              <a:t>35 žáky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 smtClean="0"/>
              <a:t>     	z toho 3 </a:t>
            </a:r>
            <a:r>
              <a:rPr lang="cs-CZ" dirty="0"/>
              <a:t>žáci ze základní školy, </a:t>
            </a:r>
          </a:p>
          <a:p>
            <a:pPr marL="0" indent="0">
              <a:buNone/>
            </a:pPr>
            <a:r>
              <a:rPr lang="cs-CZ" dirty="0" smtClean="0"/>
              <a:t>      	s10 žáky, kteří přestoupili ze </a:t>
            </a:r>
            <a:r>
              <a:rPr lang="cs-CZ" dirty="0"/>
              <a:t>základní školy na střední školu,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	s19 </a:t>
            </a:r>
            <a:r>
              <a:rPr lang="cs-CZ" dirty="0"/>
              <a:t>žáky jsme pracovali na úspěšném zvládnutí učiva a přechodu do </a:t>
            </a:r>
            <a:r>
              <a:rPr lang="cs-CZ" dirty="0" smtClean="0"/>
              <a:t>dalšího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	ročníku  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	s</a:t>
            </a:r>
            <a:r>
              <a:rPr lang="cs-CZ" dirty="0"/>
              <a:t> 6 žáky</a:t>
            </a:r>
            <a:r>
              <a:rPr lang="cs-CZ" b="1" dirty="0"/>
              <a:t> </a:t>
            </a:r>
            <a:r>
              <a:rPr lang="cs-CZ" dirty="0"/>
              <a:t>jsme pracovali na ukončení školy a získání výučního listu</a:t>
            </a:r>
            <a:r>
              <a:rPr lang="cs-CZ" dirty="0" smtClean="0"/>
              <a:t>.</a:t>
            </a:r>
          </a:p>
          <a:p>
            <a:r>
              <a:rPr lang="cs-CZ" dirty="0" smtClean="0"/>
              <a:t>Spolupracujeme </a:t>
            </a:r>
            <a:r>
              <a:rPr lang="cs-CZ" dirty="0"/>
              <a:t>s </a:t>
            </a:r>
            <a:r>
              <a:rPr lang="cs-CZ" b="1" dirty="0"/>
              <a:t>15 rodiči a 8 pedagogy</a:t>
            </a:r>
            <a:r>
              <a:rPr lang="cs-CZ" dirty="0"/>
              <a:t>. </a:t>
            </a:r>
            <a:endParaRPr lang="cs-CZ" dirty="0" smtClean="0"/>
          </a:p>
          <a:p>
            <a:r>
              <a:rPr lang="cs-CZ" dirty="0" smtClean="0"/>
              <a:t>Proběhly </a:t>
            </a:r>
            <a:r>
              <a:rPr lang="cs-CZ" b="1" dirty="0"/>
              <a:t>3 workshopy pro rodiče. </a:t>
            </a:r>
            <a:endParaRPr lang="cs-CZ" b="1" dirty="0" smtClean="0"/>
          </a:p>
          <a:p>
            <a:r>
              <a:rPr lang="cs-CZ" dirty="0" smtClean="0"/>
              <a:t>Zrealizovali </a:t>
            </a:r>
            <a:r>
              <a:rPr lang="cs-CZ" dirty="0"/>
              <a:t>jsme </a:t>
            </a:r>
            <a:r>
              <a:rPr lang="cs-CZ" b="1" dirty="0"/>
              <a:t>8 exkurzí </a:t>
            </a:r>
            <a:r>
              <a:rPr lang="cs-CZ" dirty="0"/>
              <a:t>u </a:t>
            </a:r>
            <a:r>
              <a:rPr lang="cs-CZ" dirty="0" smtClean="0"/>
              <a:t>zaměstnavatelů </a:t>
            </a:r>
            <a:r>
              <a:rPr lang="cs-CZ" dirty="0"/>
              <a:t>a </a:t>
            </a:r>
            <a:r>
              <a:rPr lang="cs-CZ" b="1" dirty="0"/>
              <a:t>6 workshopů</a:t>
            </a:r>
            <a:r>
              <a:rPr lang="cs-CZ" dirty="0"/>
              <a:t> pro žáky. </a:t>
            </a:r>
            <a:endParaRPr lang="cs-CZ" dirty="0" smtClean="0"/>
          </a:p>
          <a:p>
            <a:r>
              <a:rPr lang="cs-CZ" dirty="0" smtClean="0"/>
              <a:t>Uskutečnili </a:t>
            </a:r>
            <a:r>
              <a:rPr lang="cs-CZ" dirty="0"/>
              <a:t>jsme</a:t>
            </a:r>
            <a:r>
              <a:rPr lang="cs-CZ" b="1" dirty="0"/>
              <a:t> 2 vzdělávací aktivity</a:t>
            </a:r>
            <a:r>
              <a:rPr lang="cs-CZ" dirty="0"/>
              <a:t> - Škola hrou, zaměřené na udržení získaných znalostí o prázdninách. Zúčastnilo se 14 žáků.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 descr="C:\Users\LENOVO\Desktop\forumulaře OPVV\stažený soubo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825" y="5659243"/>
            <a:ext cx="4171950" cy="109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767" y="5702274"/>
            <a:ext cx="1931230" cy="96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6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897625" y="227399"/>
            <a:ext cx="9574057" cy="804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Podpora</a:t>
            </a:r>
            <a:r>
              <a:rPr lang="cs-CZ" sz="3000" b="1" dirty="0" smtClean="0"/>
              <a:t> žáků při studiu v Kadani</a:t>
            </a:r>
            <a:endParaRPr lang="cs-CZ" sz="3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202426" y="1034533"/>
            <a:ext cx="8396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WORKSHOPY PRO KLIENTY</a:t>
            </a:r>
            <a:endParaRPr lang="cs-CZ" sz="3200" b="1" dirty="0"/>
          </a:p>
        </p:txBody>
      </p:sp>
      <p:pic>
        <p:nvPicPr>
          <p:cNvPr id="4" name="Obrázek 3" descr="C:\Users\Notebook DoPatra\AppData\Local\Microsoft\Windows\INetCache\Content.Word\2_PHOTO-2020-08-21-17-30-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445" y="2041636"/>
            <a:ext cx="5545394" cy="392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06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897625" y="227399"/>
            <a:ext cx="9574057" cy="804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3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</a:t>
            </a:r>
            <a:r>
              <a:rPr lang="cs-CZ" sz="30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 žáků při studiu v Kadani</a:t>
            </a:r>
            <a:endParaRPr lang="cs-CZ" sz="30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123768" y="1007617"/>
            <a:ext cx="8396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prstClr val="black"/>
                </a:solidFill>
              </a:rPr>
              <a:t>WORKSHOPY PRO RODIČE</a:t>
            </a:r>
            <a:endParaRPr lang="cs-CZ" sz="3200" b="1" dirty="0">
              <a:solidFill>
                <a:prstClr val="black"/>
              </a:solidFill>
            </a:endParaRPr>
          </a:p>
        </p:txBody>
      </p:sp>
      <p:pic>
        <p:nvPicPr>
          <p:cNvPr id="4" name="Obrázek 3" descr="C:\Users\Notebook DoPatra\AppData\Local\Microsoft\Windows\INetCache\Content.Word\117294441_1237136013300803_7250852472658227145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806" y="1959231"/>
            <a:ext cx="6407560" cy="4490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661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897625" y="227399"/>
            <a:ext cx="9574057" cy="804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Podpora</a:t>
            </a:r>
            <a:r>
              <a:rPr lang="cs-CZ" sz="3000" b="1" dirty="0" smtClean="0"/>
              <a:t> žáků při studiu v Kadani</a:t>
            </a:r>
            <a:endParaRPr lang="cs-CZ" sz="3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123768" y="742146"/>
            <a:ext cx="8396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/>
              <a:t>EXKURZE PRO KLIENTY</a:t>
            </a:r>
            <a:endParaRPr lang="cs-CZ" sz="3200" b="1" dirty="0"/>
          </a:p>
        </p:txBody>
      </p:sp>
      <p:pic>
        <p:nvPicPr>
          <p:cNvPr id="4" name="Obrázek 3" descr="C:\Users\Notebook DoPatra\Desktop\Nový projekt\exkurze, workshopy, přím. táb\E xkurze\prádelna 7.8.2020\received_29979263797218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9033">
            <a:off x="1219811" y="2239694"/>
            <a:ext cx="5140782" cy="3726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Obrázek 6" descr="C:\Users\Notebook DoPatra\Desktop\Nový projekt\exkurze, workshopy, přím. táb\E xkurze\Exkurze CV - prac. agentura18.8.2020\foto\received_304366134149898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717">
            <a:off x="6712394" y="2467898"/>
            <a:ext cx="5223797" cy="3379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661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1897625" y="227399"/>
            <a:ext cx="9574057" cy="8049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Podpora</a:t>
            </a:r>
            <a:r>
              <a:rPr lang="cs-CZ" sz="3000" b="1" dirty="0" smtClean="0"/>
              <a:t> žáků při studiu v Kadani</a:t>
            </a:r>
            <a:endParaRPr lang="cs-CZ" sz="3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2123768" y="742146"/>
            <a:ext cx="83967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Letní vzdělávací program</a:t>
            </a:r>
          </a:p>
          <a:p>
            <a:pPr algn="ctr"/>
            <a:r>
              <a:rPr lang="cs-CZ" sz="3200" b="1" dirty="0" smtClean="0"/>
              <a:t>ŠKOLA HROU</a:t>
            </a:r>
            <a:endParaRPr lang="cs-CZ" sz="3200" b="1" dirty="0"/>
          </a:p>
        </p:txBody>
      </p:sp>
      <p:pic>
        <p:nvPicPr>
          <p:cNvPr id="4" name="Obrázek 3" descr="C:\Users\Notebook DoPatra\AppData\Local\Microsoft\Windows\INetCache\Content.Word\IMG-20200817-WA00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8897">
            <a:off x="1690309" y="2477575"/>
            <a:ext cx="4826259" cy="3518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Obrázek 6" descr="C:\Users\Notebook DoPatra\AppData\Local\Microsoft\Windows\INetCache\Content.Word\IMG-20200817-WA001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7372">
            <a:off x="6449938" y="2260179"/>
            <a:ext cx="5429231" cy="3694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81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49029" y="4031226"/>
            <a:ext cx="9864545" cy="2546554"/>
          </a:xfrm>
        </p:spPr>
        <p:txBody>
          <a:bodyPr anchor="ctr">
            <a:normAutofit fontScale="90000"/>
          </a:bodyPr>
          <a:lstStyle/>
          <a:p>
            <a:pPr marL="0" indent="0"/>
            <a:r>
              <a:rPr lang="cs-CZ" sz="2400" b="1" dirty="0" smtClean="0"/>
              <a:t/>
            </a:r>
            <a:br>
              <a:rPr lang="cs-CZ" sz="2400" b="1" dirty="0" smtClean="0"/>
            </a:br>
            <a:r>
              <a:rPr lang="cs-CZ" sz="6600" b="1" dirty="0" smtClean="0"/>
              <a:t/>
            </a:r>
            <a:br>
              <a:rPr lang="cs-CZ" sz="6600" b="1" dirty="0" smtClean="0"/>
            </a:br>
            <a:r>
              <a:rPr lang="cs-CZ" sz="2700" b="1" dirty="0">
                <a:cs typeface="Arial" panose="020B0604020202020204" pitchFamily="34" charset="0"/>
              </a:rPr>
              <a:t>NÁŠ TÝM:      </a:t>
            </a:r>
            <a:br>
              <a:rPr lang="cs-CZ" sz="2700" b="1" dirty="0">
                <a:cs typeface="Arial" panose="020B0604020202020204" pitchFamily="34" charset="0"/>
              </a:rPr>
            </a:br>
            <a:r>
              <a:rPr lang="cs-CZ" sz="2700" b="1" dirty="0">
                <a:cs typeface="Arial" panose="020B0604020202020204" pitchFamily="34" charset="0"/>
              </a:rPr>
              <a:t>Manažer projektu: </a:t>
            </a:r>
            <a:r>
              <a:rPr lang="cs-CZ" sz="2700" dirty="0">
                <a:cs typeface="Arial" panose="020B0604020202020204" pitchFamily="34" charset="0"/>
              </a:rPr>
              <a:t>Mgr. Filip </a:t>
            </a:r>
            <a:r>
              <a:rPr lang="cs-CZ" sz="2700" dirty="0" err="1" smtClean="0">
                <a:cs typeface="Arial" panose="020B0604020202020204" pitchFamily="34" charset="0"/>
              </a:rPr>
              <a:t>Ráža</a:t>
            </a:r>
            <a:r>
              <a:rPr lang="cs-CZ" sz="2700" dirty="0" smtClean="0">
                <a:cs typeface="Arial" panose="020B0604020202020204" pitchFamily="34" charset="0"/>
              </a:rPr>
              <a:t>, Ing. Liběna Kočí</a:t>
            </a:r>
            <a:r>
              <a:rPr lang="cs-CZ" sz="2700" dirty="0">
                <a:cs typeface="Arial" panose="020B0604020202020204" pitchFamily="34" charset="0"/>
              </a:rPr>
              <a:t/>
            </a:r>
            <a:br>
              <a:rPr lang="cs-CZ" sz="2700" dirty="0">
                <a:cs typeface="Arial" panose="020B0604020202020204" pitchFamily="34" charset="0"/>
              </a:rPr>
            </a:br>
            <a:r>
              <a:rPr lang="cs-CZ" sz="2700" b="1" dirty="0">
                <a:cs typeface="Arial" panose="020B0604020202020204" pitchFamily="34" charset="0"/>
              </a:rPr>
              <a:t>Koordinátor klíčových aktivit a cílové skupiny</a:t>
            </a:r>
            <a:r>
              <a:rPr lang="cs-CZ" sz="2700" dirty="0">
                <a:cs typeface="Arial" panose="020B0604020202020204" pitchFamily="34" charset="0"/>
              </a:rPr>
              <a:t>: Pavlína </a:t>
            </a:r>
            <a:r>
              <a:rPr lang="cs-CZ" sz="2700" dirty="0" smtClean="0">
                <a:cs typeface="Arial" panose="020B0604020202020204" pitchFamily="34" charset="0"/>
              </a:rPr>
              <a:t>Holubová</a:t>
            </a:r>
            <a:r>
              <a:rPr lang="cs-CZ" sz="2700" dirty="0">
                <a:cs typeface="Arial" panose="020B0604020202020204" pitchFamily="34" charset="0"/>
              </a:rPr>
              <a:t/>
            </a:r>
            <a:br>
              <a:rPr lang="cs-CZ" sz="2700" dirty="0">
                <a:cs typeface="Arial" panose="020B0604020202020204" pitchFamily="34" charset="0"/>
              </a:rPr>
            </a:br>
            <a:r>
              <a:rPr lang="cs-CZ" sz="2700" dirty="0">
                <a:cs typeface="Arial" panose="020B0604020202020204" pitchFamily="34" charset="0"/>
              </a:rPr>
              <a:t> </a:t>
            </a:r>
            <a:r>
              <a:rPr lang="cs-CZ" sz="2700" dirty="0" smtClean="0">
                <a:cs typeface="Arial" panose="020B0604020202020204" pitchFamily="34" charset="0"/>
              </a:rPr>
              <a:t>                                                                                 Eva Richterová</a:t>
            </a:r>
            <a:r>
              <a:rPr lang="cs-CZ" sz="6600" dirty="0"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cs-CZ" sz="6600" dirty="0"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sz="66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959510" y="1061884"/>
            <a:ext cx="61353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dirty="0"/>
              <a:t>Děkujeme </a:t>
            </a:r>
            <a:br>
              <a:rPr lang="cs-CZ" sz="5400" b="1" dirty="0"/>
            </a:br>
            <a:r>
              <a:rPr lang="cs-CZ" sz="5400" b="1" dirty="0"/>
              <a:t>za </a:t>
            </a:r>
            <a:br>
              <a:rPr lang="cs-CZ" sz="5400" b="1" dirty="0"/>
            </a:br>
            <a:r>
              <a:rPr lang="cs-CZ" sz="5400" b="1" dirty="0"/>
              <a:t>pozornost </a:t>
            </a: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val="139587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ébla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1664</TotalTime>
  <Words>331</Words>
  <Application>Microsoft Office PowerPoint</Application>
  <PresentationFormat>Širokoúhlá obrazovka</PresentationFormat>
  <Paragraphs>46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Stébla</vt:lpstr>
      <vt:lpstr>Světlo Kadaň z. s.</vt:lpstr>
      <vt:lpstr>Podpora žáků při studiu v Kadani a v Chomutově</vt:lpstr>
      <vt:lpstr>Očekávanými výsledky jsou:</vt:lpstr>
      <vt:lpstr>Podpora žáků při studiu v Chomutově</vt:lpstr>
      <vt:lpstr>Prezentace aplikace PowerPoint</vt:lpstr>
      <vt:lpstr>Prezentace aplikace PowerPoint</vt:lpstr>
      <vt:lpstr>Prezentace aplikace PowerPoint</vt:lpstr>
      <vt:lpstr>Prezentace aplikace PowerPoint</vt:lpstr>
      <vt:lpstr>  NÁŠ TÝM:       Manažer projektu: Mgr. Filip Ráža, Ing. Liběna Kočí Koordinátor klíčových aktivit a cílové skupiny: Pavlína Holubová                                                                                   Eva Richterová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Světlo Kadaň z.s.</dc:title>
  <dc:creator>Vendula</dc:creator>
  <cp:lastModifiedBy>Kariéra</cp:lastModifiedBy>
  <cp:revision>97</cp:revision>
  <cp:lastPrinted>2017-11-27T07:59:13Z</cp:lastPrinted>
  <dcterms:created xsi:type="dcterms:W3CDTF">2017-11-06T14:34:04Z</dcterms:created>
  <dcterms:modified xsi:type="dcterms:W3CDTF">2021-03-08T07:21:03Z</dcterms:modified>
</cp:coreProperties>
</file>