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5" r:id="rId1"/>
  </p:sldMasterIdLst>
  <p:notesMasterIdLst>
    <p:notesMasterId r:id="rId22"/>
  </p:notesMasterIdLst>
  <p:handoutMasterIdLst>
    <p:handoutMasterId r:id="rId23"/>
  </p:handoutMasterIdLst>
  <p:sldIdLst>
    <p:sldId id="256" r:id="rId2"/>
    <p:sldId id="276" r:id="rId3"/>
    <p:sldId id="277" r:id="rId4"/>
    <p:sldId id="284" r:id="rId5"/>
    <p:sldId id="286" r:id="rId6"/>
    <p:sldId id="285" r:id="rId7"/>
    <p:sldId id="275" r:id="rId8"/>
    <p:sldId id="265" r:id="rId9"/>
    <p:sldId id="266" r:id="rId10"/>
    <p:sldId id="267" r:id="rId11"/>
    <p:sldId id="268" r:id="rId12"/>
    <p:sldId id="269" r:id="rId13"/>
    <p:sldId id="280" r:id="rId14"/>
    <p:sldId id="278" r:id="rId15"/>
    <p:sldId id="283" r:id="rId16"/>
    <p:sldId id="279" r:id="rId17"/>
    <p:sldId id="281" r:id="rId18"/>
    <p:sldId id="282" r:id="rId19"/>
    <p:sldId id="272" r:id="rId20"/>
    <p:sldId id="258" r:id="rId21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orient="horz" pos="890" userDrawn="1">
          <p15:clr>
            <a:srgbClr val="A4A3A4"/>
          </p15:clr>
        </p15:guide>
        <p15:guide id="4" orient="horz" pos="4065" userDrawn="1">
          <p15:clr>
            <a:srgbClr val="A4A3A4"/>
          </p15:clr>
        </p15:guide>
        <p15:guide id="5" pos="5511" userDrawn="1">
          <p15:clr>
            <a:srgbClr val="A4A3A4"/>
          </p15:clr>
        </p15:guide>
        <p15:guide id="6" pos="249" userDrawn="1">
          <p15:clr>
            <a:srgbClr val="A4A3A4"/>
          </p15:clr>
        </p15:guide>
        <p15:guide id="7" orient="horz" pos="1344" userDrawn="1">
          <p15:clr>
            <a:srgbClr val="A4A3A4"/>
          </p15:clr>
        </p15:guide>
        <p15:guide id="8" orient="horz" pos="125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F3F"/>
    <a:srgbClr val="000099"/>
    <a:srgbClr val="DB7D00"/>
    <a:srgbClr val="F9E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73" autoAdjust="0"/>
  </p:normalViewPr>
  <p:slideViewPr>
    <p:cSldViewPr>
      <p:cViewPr varScale="1">
        <p:scale>
          <a:sx n="91" d="100"/>
          <a:sy n="91" d="100"/>
        </p:scale>
        <p:origin x="1356" y="84"/>
      </p:cViewPr>
      <p:guideLst>
        <p:guide orient="horz" pos="2160"/>
        <p:guide pos="2880"/>
        <p:guide orient="horz" pos="890"/>
        <p:guide orient="horz" pos="4065"/>
        <p:guide pos="5511"/>
        <p:guide pos="249"/>
        <p:guide orient="horz" pos="1344"/>
        <p:guide orient="horz" pos="1253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9" d="100"/>
          <a:sy n="69" d="100"/>
        </p:scale>
        <p:origin x="3264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F1C2EFA-0950-4EDD-B902-2C9FD7601EB2}" type="datetimeFigureOut">
              <a:rPr lang="cs-CZ"/>
              <a:pPr>
                <a:defRPr/>
              </a:pPr>
              <a:t>15.03.2021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1938F04E-C256-4330-A7EA-E0EE7F5DA386}" type="slidenum">
              <a:rPr lang="cs-CZ" altLang="cs-CZ"/>
              <a:pPr/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D22B08D-22A7-44C7-9A9A-15F0430FEC6E}" type="datetimeFigureOut">
              <a:rPr lang="cs-CZ"/>
              <a:pPr>
                <a:defRPr/>
              </a:pPr>
              <a:t>15.03.2021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  <a:endParaRPr lang="cs-CZ" noProof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687C561E-2E38-4584-AB37-860AD06BBB35}" type="slidenum">
              <a:rPr lang="cs-CZ" altLang="cs-CZ"/>
              <a:pPr/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5.jpeg"/><Relationship Id="rId4" Type="http://schemas.openxmlformats.org/officeDocument/2006/relationships/image" Target="../media/image2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Relationship Id="rId5" Type="http://schemas.openxmlformats.org/officeDocument/2006/relationships/image" Target="../media/image6.jpeg"/><Relationship Id="rId4" Type="http://schemas.openxmlformats.org/officeDocument/2006/relationships/image" Target="../media/image2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Relationship Id="rId5" Type="http://schemas.openxmlformats.org/officeDocument/2006/relationships/image" Target="../media/image6.jpeg"/><Relationship Id="rId4" Type="http://schemas.openxmlformats.org/officeDocument/2006/relationships/image" Target="../media/image2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9" descr="podtisk_modry.em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-19691" y="2060848"/>
            <a:ext cx="7908925" cy="486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bdélník 6"/>
          <p:cNvSpPr>
            <a:spLocks noChangeAspect="1"/>
          </p:cNvSpPr>
          <p:nvPr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9" name="Podnadpis 2"/>
          <p:cNvSpPr txBox="1">
            <a:spLocks/>
          </p:cNvSpPr>
          <p:nvPr/>
        </p:nvSpPr>
        <p:spPr>
          <a:xfrm>
            <a:off x="2297533" y="3797524"/>
            <a:ext cx="4548931" cy="5762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6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sz="1800" dirty="0" smtClean="0"/>
              <a:t>Odbor</a:t>
            </a:r>
            <a:r>
              <a:rPr lang="cs-CZ" sz="1800" baseline="0" dirty="0" smtClean="0"/>
              <a:t> pro sociální začleňování (Agentura)</a:t>
            </a:r>
            <a:endParaRPr lang="cs-CZ" sz="1800" dirty="0" smtClean="0"/>
          </a:p>
        </p:txBody>
      </p:sp>
      <p:pic>
        <p:nvPicPr>
          <p:cNvPr id="10" name="Obrázek 7" descr="mmr_cr_rgb.e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487465"/>
            <a:ext cx="2520280" cy="553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Nadpis 13"/>
          <p:cNvSpPr>
            <a:spLocks noGrp="1" noChangeAspect="1"/>
          </p:cNvSpPr>
          <p:nvPr>
            <p:ph type="title"/>
          </p:nvPr>
        </p:nvSpPr>
        <p:spPr>
          <a:xfrm>
            <a:off x="930423" y="1840507"/>
            <a:ext cx="7283152" cy="1872208"/>
          </a:xfrm>
          <a:prstGeom prst="rect">
            <a:avLst/>
          </a:prstGeom>
        </p:spPr>
        <p:txBody>
          <a:bodyPr/>
          <a:lstStyle>
            <a:lvl1pPr algn="l">
              <a:defRPr b="1" baseline="0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pic>
        <p:nvPicPr>
          <p:cNvPr id="2" name="Obrázek 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4269" y="479807"/>
            <a:ext cx="5735457" cy="1272911"/>
          </a:xfrm>
          <a:prstGeom prst="rect">
            <a:avLst/>
          </a:prstGeom>
        </p:spPr>
      </p:pic>
      <p:sp>
        <p:nvSpPr>
          <p:cNvPr id="11" name="Podnadpis 2"/>
          <p:cNvSpPr txBox="1">
            <a:spLocks/>
          </p:cNvSpPr>
          <p:nvPr userDrawn="1"/>
        </p:nvSpPr>
        <p:spPr bwMode="auto">
          <a:xfrm>
            <a:off x="539552" y="6290092"/>
            <a:ext cx="8033914" cy="390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None/>
              <a:defRPr sz="20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cs-CZ" sz="1200" dirty="0" smtClean="0"/>
              <a:t>Prezentace se koná v rámci projektu „Inkluzivní a kvalitní vzdělávání v územích se sociálně vyloučenými lokalitami“ č. CZ.02.3.62/0.0/0.0/15_001/0000586</a:t>
            </a:r>
            <a:endParaRPr lang="cs-CZ" sz="1200" dirty="0"/>
          </a:p>
        </p:txBody>
      </p:sp>
      <p:pic>
        <p:nvPicPr>
          <p:cNvPr id="12" name="Obrázek 1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5477020"/>
            <a:ext cx="2432671" cy="668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29867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na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9" descr="podtisk_modry.e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0" y="1989138"/>
            <a:ext cx="7908925" cy="486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bdélník 4"/>
          <p:cNvSpPr>
            <a:spLocks noChangeAspect="1"/>
          </p:cNvSpPr>
          <p:nvPr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pic>
        <p:nvPicPr>
          <p:cNvPr id="7" name="Obrázek 3" descr="mmr_cr_rgb.em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399" y="6010424"/>
            <a:ext cx="2016125" cy="44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2060848"/>
            <a:ext cx="8291264" cy="4392488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0" indent="0" algn="l">
              <a:spcBef>
                <a:spcPts val="1000"/>
              </a:spcBef>
              <a:spcAft>
                <a:spcPts val="1000"/>
              </a:spcAft>
              <a:buFontTx/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 dirty="0" smtClean="0"/>
              <a:t>Upravte styly předlohy textu.</a:t>
            </a:r>
          </a:p>
        </p:txBody>
      </p:sp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395536" y="1412776"/>
            <a:ext cx="8291264" cy="504056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28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pic>
        <p:nvPicPr>
          <p:cNvPr id="2" name="Obrázek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6244" y="419468"/>
            <a:ext cx="5009847" cy="1111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704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bez nadp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9" descr="podtisk_modry.e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0" y="1989138"/>
            <a:ext cx="7908925" cy="486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bdélník 3"/>
          <p:cNvSpPr>
            <a:spLocks noChangeAspect="1"/>
          </p:cNvSpPr>
          <p:nvPr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pic>
        <p:nvPicPr>
          <p:cNvPr id="6" name="Obrázek 2" descr="mmr_cr_rgb.em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010424"/>
            <a:ext cx="2016125" cy="44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ástupný symbol pro obsah 2"/>
          <p:cNvSpPr>
            <a:spLocks noGrp="1"/>
          </p:cNvSpPr>
          <p:nvPr>
            <p:ph idx="1"/>
          </p:nvPr>
        </p:nvSpPr>
        <p:spPr>
          <a:xfrm>
            <a:off x="395536" y="1412776"/>
            <a:ext cx="8291264" cy="5040560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algn="l">
              <a:spcBef>
                <a:spcPts val="1000"/>
              </a:spcBef>
              <a:spcAft>
                <a:spcPts val="1000"/>
              </a:spcAft>
              <a:buFontTx/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 dirty="0" smtClean="0"/>
              <a:t>Upravte styly předlohy textu.</a:t>
            </a:r>
          </a:p>
        </p:txBody>
      </p:sp>
      <p:pic>
        <p:nvPicPr>
          <p:cNvPr id="2" name="Obrázek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942" y="450112"/>
            <a:ext cx="5028452" cy="11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81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odrážka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9" descr="podtisk_modry.e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0" y="1989138"/>
            <a:ext cx="7908925" cy="486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bdélník 5"/>
          <p:cNvSpPr>
            <a:spLocks noChangeAspect="1"/>
          </p:cNvSpPr>
          <p:nvPr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pic>
        <p:nvPicPr>
          <p:cNvPr id="8" name="Obrázek 4" descr="mmr_cr_rgb.em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991301"/>
            <a:ext cx="2016125" cy="44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395536" y="1412776"/>
            <a:ext cx="8291264" cy="504056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28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395536" y="2060849"/>
            <a:ext cx="8291264" cy="4392488"/>
          </a:xfrm>
          <a:prstGeom prst="rect">
            <a:avLst/>
          </a:prstGeom>
        </p:spPr>
        <p:txBody>
          <a:bodyPr anchor="t" anchorCtr="0"/>
          <a:lstStyle>
            <a:lvl1pPr marL="342900" indent="-342900">
              <a:buClr>
                <a:schemeClr val="accent1"/>
              </a:buClr>
              <a:buFont typeface="Wingdings" pitchFamily="2" charset="2"/>
              <a:buChar char="§"/>
              <a:defRPr sz="2400"/>
            </a:lvl1pPr>
            <a:lvl2pPr marL="742950" indent="-285750">
              <a:buClr>
                <a:schemeClr val="accent1"/>
              </a:buClr>
              <a:buFont typeface="Wingdings" pitchFamily="2" charset="2"/>
              <a:buChar char="§"/>
              <a:defRPr sz="2000"/>
            </a:lvl2pPr>
            <a:lvl3pPr marL="1143000" indent="-228600">
              <a:buClr>
                <a:schemeClr val="accent1"/>
              </a:buClr>
              <a:buFont typeface="Wingdings" pitchFamily="2" charset="2"/>
              <a:buChar char="§"/>
              <a:defRPr sz="1800"/>
            </a:lvl3pPr>
            <a:lvl4pPr marL="1600200" indent="-228600">
              <a:buClr>
                <a:schemeClr val="accent1"/>
              </a:buClr>
              <a:buFont typeface="Wingdings" pitchFamily="2" charset="2"/>
              <a:buChar char="§"/>
              <a:defRPr sz="1600"/>
            </a:lvl4pPr>
            <a:lvl5pPr marL="2057400" indent="-228600">
              <a:buClr>
                <a:schemeClr val="accent1"/>
              </a:buClr>
              <a:buFont typeface="Wingdings" pitchFamily="2" charset="2"/>
              <a:buChar char="§"/>
              <a:defRPr sz="1600"/>
            </a:lvl5pPr>
          </a:lstStyle>
          <a:p>
            <a:pPr lvl="0"/>
            <a:r>
              <a:rPr lang="cs-CZ" dirty="0" smtClean="0"/>
              <a:t>Upravte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en-US" dirty="0"/>
          </a:p>
        </p:txBody>
      </p:sp>
      <p:pic>
        <p:nvPicPr>
          <p:cNvPr id="2" name="Obrázek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942" y="445164"/>
            <a:ext cx="5028451" cy="11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67507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403350" y="1916113"/>
            <a:ext cx="7272338" cy="187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cs-CZ" smtClean="0"/>
              <a:t>Klepnutím lze upravit styl předlohy nadpisů.</a:t>
            </a:r>
          </a:p>
        </p:txBody>
      </p:sp>
      <p:sp>
        <p:nvSpPr>
          <p:cNvPr id="92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03350" y="4581525"/>
            <a:ext cx="7200900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endParaRPr lang="en-US" altLang="cs-CZ" smtClean="0"/>
          </a:p>
        </p:txBody>
      </p:sp>
    </p:spTree>
    <p:extLst>
      <p:ext uri="{BB962C8B-B14F-4D97-AF65-F5344CB8AC3E}">
        <p14:creationId xmlns:p14="http://schemas.microsoft.com/office/powerpoint/2010/main" val="1848415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67" r:id="rId2"/>
    <p:sldLayoutId id="2147483668" r:id="rId3"/>
    <p:sldLayoutId id="2147483666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 kern="1200">
          <a:solidFill>
            <a:srgbClr val="000099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mailto:roman.matousek@mmr.cz" TargetMode="External"/><Relationship Id="rId2" Type="http://schemas.openxmlformats.org/officeDocument/2006/relationships/hyperlink" Target="mailto:david.benak@mmr.cz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Nadpis 2"/>
          <p:cNvSpPr>
            <a:spLocks noGrp="1"/>
          </p:cNvSpPr>
          <p:nvPr>
            <p:ph type="title"/>
          </p:nvPr>
        </p:nvSpPr>
        <p:spPr>
          <a:xfrm>
            <a:off x="1403350" y="1989138"/>
            <a:ext cx="7283450" cy="1871662"/>
          </a:xfrm>
          <a:noFill/>
        </p:spPr>
        <p:txBody>
          <a:bodyPr/>
          <a:lstStyle/>
          <a:p>
            <a:r>
              <a:rPr lang="cs-CZ" sz="2800" dirty="0"/>
              <a:t>Index sociálního vyloučení a předčasné odchody ve vzdělávání: specifika území Ústeckého kraje</a:t>
            </a:r>
            <a:endParaRPr lang="en-US" altLang="cs-CZ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27705" y="1268760"/>
            <a:ext cx="8291264" cy="504056"/>
          </a:xfrm>
        </p:spPr>
        <p:txBody>
          <a:bodyPr/>
          <a:lstStyle/>
          <a:p>
            <a:pPr algn="ctr"/>
            <a:r>
              <a:rPr lang="cs-CZ" dirty="0"/>
              <a:t>Konstrukce indexu sociálního </a:t>
            </a:r>
            <a:r>
              <a:rPr lang="cs-CZ" dirty="0" smtClean="0"/>
              <a:t>vyloučení(3/3)</a:t>
            </a:r>
            <a:endParaRPr lang="cs-CZ" dirty="0"/>
          </a:p>
        </p:txBody>
      </p:sp>
      <p:pic>
        <p:nvPicPr>
          <p:cNvPr id="10" name="Obrázek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181" y="1916832"/>
            <a:ext cx="8449788" cy="4816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1627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Picture 2" descr="C:\Users\lang\Desktop\ASZ\19-12-11 Plocha_ASZ\ASZ\Úkoly\_2019-2020 MTDK\Výstupy\_Mapy\20-01-16 Index 2018 (s UoZ6+)\Index_2018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236" y="513850"/>
            <a:ext cx="8927560" cy="6309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76312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Picture 3" descr="C:\Users\Lang\Desktop\19-08-13 Plocha_ASZ\ASZ\Úkoly\2019 Konstrukce složeného indikátoru\Výstupy\_Mapy\19-08-26\Mapy_origo\Předčasné odchody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76672"/>
            <a:ext cx="8900288" cy="6293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91107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1268760"/>
            <a:ext cx="8291264" cy="504056"/>
          </a:xfrm>
        </p:spPr>
        <p:txBody>
          <a:bodyPr/>
          <a:lstStyle/>
          <a:p>
            <a:pPr algn="ctr"/>
            <a:r>
              <a:rPr lang="cs-CZ" dirty="0" smtClean="0"/>
              <a:t>Kde začít s řešením sociálního vyloučení?</a:t>
            </a:r>
            <a:endParaRPr lang="cs-CZ" dirty="0"/>
          </a:p>
        </p:txBody>
      </p:sp>
      <p:sp>
        <p:nvSpPr>
          <p:cNvPr id="4" name="Zástupný symbol pro obsah 2"/>
          <p:cNvSpPr>
            <a:spLocks noGrp="1"/>
          </p:cNvSpPr>
          <p:nvPr>
            <p:ph idx="1"/>
          </p:nvPr>
        </p:nvSpPr>
        <p:spPr>
          <a:xfrm>
            <a:off x="282352" y="1988840"/>
            <a:ext cx="8517632" cy="4525963"/>
          </a:xfrm>
        </p:spPr>
        <p:txBody>
          <a:bodyPr>
            <a:normAutofit/>
          </a:bodyPr>
          <a:lstStyle/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cs-CZ" sz="2200" dirty="0" smtClean="0"/>
              <a:t>Jednotlivé dimenze sociálního vyloučení (exekuce, hmotná nouze…) nejsou zastoupeny ve všech obcích stejně</a:t>
            </a:r>
          </a:p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cs-CZ" sz="2200" dirty="0" smtClean="0"/>
              <a:t>Převažující dimenze sociálního vyloučení – jeden indikátor přinesl obci více než polovinu získané hodnoty indexu</a:t>
            </a:r>
            <a:endParaRPr lang="cs-CZ" sz="2200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cs-CZ" sz="2200" dirty="0" smtClean="0"/>
              <a:t>Více problémů současně – žádný z dílčích indikátorů netvoří více než polovinu </a:t>
            </a:r>
            <a:r>
              <a:rPr lang="cs-CZ" sz="2200" dirty="0"/>
              <a:t>získané hodnoty indexu</a:t>
            </a:r>
          </a:p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cs-CZ" sz="2200" dirty="0" smtClean="0"/>
              <a:t>Obce s minimálním rozsahem sociálního vyloučení</a:t>
            </a:r>
          </a:p>
        </p:txBody>
      </p:sp>
    </p:spTree>
    <p:extLst>
      <p:ext uri="{BB962C8B-B14F-4D97-AF65-F5344CB8AC3E}">
        <p14:creationId xmlns:p14="http://schemas.microsoft.com/office/powerpoint/2010/main" val="1390027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Obce s nízkým rozsahem sociálního vyloučení</a:t>
            </a:r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988840"/>
            <a:ext cx="8669348" cy="6129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3116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91" y="1916832"/>
            <a:ext cx="8662026" cy="6123872"/>
          </a:xfrm>
        </p:spPr>
      </p:pic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Dílčí dimenze sociálního vyloučení - exekuce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535304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Dílčí dimenze sociálního vyloučení - vzdělávání</a:t>
            </a:r>
            <a:endParaRPr lang="cs-CZ" dirty="0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925960"/>
            <a:ext cx="9144000" cy="6464617"/>
          </a:xfrm>
          <a:prstGeom prst="rect">
            <a:avLst/>
          </a:prstGeom>
        </p:spPr>
      </p:pic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998632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Multidimenzionální sociální vyloučení</a:t>
            </a:r>
            <a:endParaRPr lang="cs-CZ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933782"/>
            <a:ext cx="8064896" cy="5701714"/>
          </a:xfrm>
        </p:spPr>
      </p:pic>
    </p:spTree>
    <p:extLst>
      <p:ext uri="{BB962C8B-B14F-4D97-AF65-F5344CB8AC3E}">
        <p14:creationId xmlns:p14="http://schemas.microsoft.com/office/powerpoint/2010/main" val="15434995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Sledování rozsahu sociálního vyloučení je nezbytné pro zacílení politik na jeho řešení</a:t>
            </a:r>
          </a:p>
          <a:p>
            <a:r>
              <a:rPr lang="cs-CZ" dirty="0" smtClean="0"/>
              <a:t>Vzdělávání je klíčové pro zabránění reprodukce vyloučení na další generace</a:t>
            </a:r>
          </a:p>
          <a:p>
            <a:r>
              <a:rPr lang="cs-CZ" dirty="0" smtClean="0"/>
              <a:t>Rozdíly v rozsahu sociálního vyloučení nejen v rámci Česka, ale také uvnitř Ústeckého kraje</a:t>
            </a: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Závěry (1/2)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984055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Dva nejvíce zastoupené typy obcí v Ústeckém kraji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Multidimenzionální sociální vyloučení – nepřevažuje dílčí problém, potřebné řešit všechny dimenze zároveň (chudoba, zaměstnanost, exekuce, bydlení, vzdělání)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Převažující problém předčasných odchodů ze vzdělání – obce se školou i bez školy (nejbližší škola má vysoký podíl nedokončeného ZŠ vzdělání), zatím bez dalších rozsáhlých sociálních problémů</a:t>
            </a: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Závěry (2/2)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929302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Silný vliv vzdělání rodičů na školní úspěšnost dětí – děti z rodin s nízkým vzděláním mají menší šance získat vyšší vzdělání, naopak děti vzdělaných rodičů mají malé riziko, že získají pouze nízké vzdělání</a:t>
            </a:r>
          </a:p>
          <a:p>
            <a:r>
              <a:rPr lang="cs-CZ" dirty="0" smtClean="0"/>
              <a:t>Past sociálního vyloučení: nízké vzdělání – špatné pracovní uplatnění – nízké příjmy – chudoba a materiální deprivace, exekuce, špatný zdravotní stav, nejisté bydlení – nízké vzdělání dětí </a:t>
            </a: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Vzdělání a sociální vyloučení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486976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Prostor pro diskuzi</a:t>
            </a:r>
            <a:endParaRPr lang="cs-CZ" dirty="0"/>
          </a:p>
        </p:txBody>
      </p:sp>
      <p:sp>
        <p:nvSpPr>
          <p:cNvPr id="9" name="Zástupný symbol pro obsah 8"/>
          <p:cNvSpPr>
            <a:spLocks noGrp="1"/>
          </p:cNvSpPr>
          <p:nvPr>
            <p:ph idx="10"/>
          </p:nvPr>
        </p:nvSpPr>
        <p:spPr>
          <a:xfrm>
            <a:off x="395536" y="2060849"/>
            <a:ext cx="8496944" cy="4392488"/>
          </a:xfrm>
        </p:spPr>
        <p:txBody>
          <a:bodyPr/>
          <a:lstStyle/>
          <a:p>
            <a:r>
              <a:rPr lang="cs-CZ" dirty="0" smtClean="0"/>
              <a:t>David Beňák, ředitel odboru pro sociální začleňování MMR</a:t>
            </a:r>
          </a:p>
          <a:p>
            <a:r>
              <a:rPr lang="cs-CZ" dirty="0" smtClean="0">
                <a:hlinkClick r:id="rId2"/>
              </a:rPr>
              <a:t>david.benak@mmr.cz</a:t>
            </a:r>
            <a:r>
              <a:rPr lang="cs-CZ" dirty="0" smtClean="0"/>
              <a:t> </a:t>
            </a:r>
            <a:endParaRPr lang="cs-CZ" dirty="0" smtClean="0"/>
          </a:p>
          <a:p>
            <a:endParaRPr lang="cs-CZ" dirty="0" smtClean="0"/>
          </a:p>
          <a:p>
            <a:r>
              <a:rPr lang="cs-CZ" dirty="0" smtClean="0"/>
              <a:t>Roman </a:t>
            </a:r>
            <a:r>
              <a:rPr lang="cs-CZ" dirty="0" smtClean="0"/>
              <a:t>Matoušek, vedoucí oddělení inovací a tvorby sociálních politik OSZ</a:t>
            </a:r>
          </a:p>
          <a:p>
            <a:r>
              <a:rPr lang="cs-CZ" dirty="0">
                <a:hlinkClick r:id="rId3"/>
              </a:rPr>
              <a:t>r</a:t>
            </a:r>
            <a:r>
              <a:rPr lang="cs-CZ" dirty="0" smtClean="0">
                <a:hlinkClick r:id="rId3"/>
              </a:rPr>
              <a:t>oman.matousek@mmr.cz</a:t>
            </a:r>
            <a:r>
              <a:rPr lang="cs-CZ" dirty="0" smtClean="0"/>
              <a:t> </a:t>
            </a:r>
          </a:p>
          <a:p>
            <a:pPr marL="0" indent="0">
              <a:buNone/>
            </a:pP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95536" y="1916832"/>
            <a:ext cx="8291264" cy="4392488"/>
          </a:xfrm>
        </p:spPr>
        <p:txBody>
          <a:bodyPr/>
          <a:lstStyle/>
          <a:p>
            <a:r>
              <a:rPr lang="cs-CZ" dirty="0" smtClean="0"/>
              <a:t>Mladí dospělí ve věku 18-24 let, kteří nedokončili ani nižší střední vzdělání (vyučení) </a:t>
            </a:r>
          </a:p>
          <a:p>
            <a:r>
              <a:rPr lang="cs-CZ" dirty="0" smtClean="0"/>
              <a:t>Studenti středních škol, kteří neukončí úspěšně studium (např. odchod před koncem studia, nesložení závěrečných zkoušek)</a:t>
            </a:r>
          </a:p>
          <a:p>
            <a:r>
              <a:rPr lang="cs-CZ" dirty="0" smtClean="0"/>
              <a:t>Absolventi základní školy, kteří se nepřihlásí nebo nenastoupí na střední školu</a:t>
            </a:r>
          </a:p>
          <a:p>
            <a:r>
              <a:rPr lang="cs-CZ" dirty="0" smtClean="0"/>
              <a:t>Žáci, kteří nedokončí základní vzdělání (ukončení povinné školní docházky v 7. nebo 8. třídě)</a:t>
            </a: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Předčasné odchody ze vzdělávání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725511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Dlouhodobá průměrná míra nezaměstnanosti osob se základním nebo nedokončeným vzděláním je třikrát vyšší, než u vyučených, a pětkrát vyšší, než osob s </a:t>
            </a:r>
            <a:r>
              <a:rPr lang="cs-CZ" dirty="0" smtClean="0"/>
              <a:t>maturitou</a:t>
            </a:r>
          </a:p>
          <a:p>
            <a:r>
              <a:rPr lang="cs-CZ" dirty="0" smtClean="0"/>
              <a:t>Odlišná délka pracovní aktivity vs. nezaměstnanosti</a:t>
            </a:r>
          </a:p>
          <a:p>
            <a:r>
              <a:rPr lang="cs-CZ" dirty="0" smtClean="0"/>
              <a:t>ZŠ vzdělání: 38 let pracuje, 12 let nezaměstnaný </a:t>
            </a:r>
          </a:p>
          <a:p>
            <a:r>
              <a:rPr lang="cs-CZ" dirty="0" smtClean="0"/>
              <a:t>SŠ bez maturity: 43,5 roku pracuje, 3,5 roku nezaměstnaný</a:t>
            </a:r>
          </a:p>
          <a:p>
            <a:r>
              <a:rPr lang="cs-CZ" dirty="0" smtClean="0"/>
              <a:t>SŠ s maturitou: 44 roků pracuje, 2 roky nezaměstnaný </a:t>
            </a: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Dopady předčasných odchodů ze vzdělávání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011641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95536" y="2060848"/>
            <a:ext cx="8291264" cy="3888432"/>
          </a:xfrm>
        </p:spPr>
        <p:txBody>
          <a:bodyPr>
            <a:normAutofit fontScale="92500" lnSpcReduction="10000"/>
          </a:bodyPr>
          <a:lstStyle/>
          <a:p>
            <a:r>
              <a:rPr lang="cs-CZ" dirty="0" smtClean="0"/>
              <a:t>Výzkumy různýc</a:t>
            </a:r>
            <a:r>
              <a:rPr lang="cs-CZ" dirty="0" smtClean="0"/>
              <a:t>h institucí a</a:t>
            </a:r>
            <a:r>
              <a:rPr lang="cs-CZ" dirty="0" smtClean="0"/>
              <a:t> OSZ potvrdily široké spektrum příčin předčasných odchodů: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dirty="0" smtClean="0"/>
              <a:t>Nedostatečná podpora v rodině žáka, preference jiných aktivit před studiem (péče o mladší sourozence, výdělek)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dirty="0" smtClean="0"/>
              <a:t>Nedostatečná podpora ve škole (nezvládání učiva – absence –neúspěchy – ukončení docházky) </a:t>
            </a:r>
            <a:endParaRPr lang="cs-CZ" dirty="0" smtClean="0"/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dirty="0" smtClean="0"/>
              <a:t>Neznalost a nereálné představy o SŠ a jejím studiu, přínosu vzdělání, špatná volba oboru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dirty="0" smtClean="0"/>
              <a:t>Nepřátelské prostředí na ZŠ či SŠ, rasizmus, nedostatek podpory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dirty="0" smtClean="0"/>
              <a:t>Fragmentace institucí a jejich odlišné cíle (školy, PPP, sociální pracovníci, ÚP…)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cs-CZ" dirty="0" smtClean="0"/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cs-CZ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Příčiny </a:t>
            </a:r>
            <a:r>
              <a:rPr lang="cs-CZ" dirty="0" smtClean="0"/>
              <a:t>předčasných odchodů ze vzdělávání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773476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Průměrn</a:t>
            </a:r>
            <a:r>
              <a:rPr lang="cs-CZ" dirty="0" smtClean="0"/>
              <a:t>ý výdělek jen ve výši 65 % průměrné vždy (ZŠ), vs. 75 % u SŠ bez maturity nebo 99% u SŠ s maturitou</a:t>
            </a:r>
            <a:endParaRPr lang="cs-CZ" dirty="0"/>
          </a:p>
          <a:p>
            <a:r>
              <a:rPr lang="cs-CZ" dirty="0" smtClean="0"/>
              <a:t>Při předpokládaném vývoji mezd do roku 2067: </a:t>
            </a:r>
            <a:endParaRPr lang="cs-CZ" dirty="0" smtClean="0"/>
          </a:p>
          <a:p>
            <a:r>
              <a:rPr lang="cs-CZ" dirty="0" smtClean="0"/>
              <a:t>Od vstupu na trh </a:t>
            </a:r>
            <a:r>
              <a:rPr lang="cs-CZ" dirty="0" smtClean="0"/>
              <a:t>práce do dosažení důchodového věku si vydělá osoba bez vzdělání oproti vyučeným o asi 8 mil. Kč </a:t>
            </a:r>
            <a:r>
              <a:rPr lang="cs-CZ" dirty="0" smtClean="0"/>
              <a:t>méně – mj. chybějící kupní síla v regionu</a:t>
            </a:r>
          </a:p>
          <a:p>
            <a:r>
              <a:rPr lang="cs-CZ" dirty="0" smtClean="0"/>
              <a:t>Stát </a:t>
            </a:r>
            <a:r>
              <a:rPr lang="cs-CZ" dirty="0" smtClean="0"/>
              <a:t>na daních, odvodech a vyplacených dávkách ztratí asi 13 mil. Kč.</a:t>
            </a: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Dopady předčasných odchodů ze vzdělávání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615441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cs-CZ" dirty="0"/>
              <a:t>z</a:t>
            </a:r>
            <a:r>
              <a:rPr lang="cs-CZ" dirty="0" smtClean="0"/>
              <a:t>nalost problému a jeho závažnosti - základ pro </a:t>
            </a:r>
            <a:r>
              <a:rPr lang="cs-CZ" dirty="0"/>
              <a:t>diskuzi o podobě veřejných politik </a:t>
            </a:r>
            <a:r>
              <a:rPr lang="cs-CZ" dirty="0" smtClean="0"/>
              <a:t>a řešení </a:t>
            </a:r>
            <a:r>
              <a:rPr lang="cs-CZ" dirty="0"/>
              <a:t>sociálního </a:t>
            </a:r>
            <a:r>
              <a:rPr lang="cs-CZ" dirty="0" smtClean="0"/>
              <a:t>vyloučení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cs-CZ" dirty="0"/>
              <a:t>z</a:t>
            </a:r>
            <a:r>
              <a:rPr lang="cs-CZ" dirty="0" smtClean="0"/>
              <a:t>acílení financování a dalších opatření</a:t>
            </a:r>
            <a:endParaRPr lang="cs-CZ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cs-CZ" b="1" dirty="0" smtClean="0"/>
              <a:t>srovnání rozsahu </a:t>
            </a:r>
            <a:r>
              <a:rPr lang="cs-CZ" dirty="0"/>
              <a:t>sociálního vyloučení mezi </a:t>
            </a:r>
            <a:r>
              <a:rPr lang="cs-CZ" dirty="0" smtClean="0"/>
              <a:t>územími</a:t>
            </a:r>
            <a:endParaRPr lang="cs-CZ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cs-CZ" dirty="0"/>
              <a:t>pravidelná aktualizace -</a:t>
            </a:r>
            <a:r>
              <a:rPr lang="en-US" dirty="0"/>
              <a:t>&gt;</a:t>
            </a:r>
            <a:r>
              <a:rPr lang="cs-CZ" dirty="0"/>
              <a:t> </a:t>
            </a:r>
            <a:r>
              <a:rPr lang="cs-CZ" b="1" dirty="0" smtClean="0"/>
              <a:t>sledování změn</a:t>
            </a:r>
          </a:p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Sledování situace - index sociálního vyloučení </a:t>
            </a:r>
            <a:r>
              <a:rPr lang="cs-CZ" dirty="0" smtClean="0"/>
              <a:t/>
            </a:r>
            <a:br>
              <a:rPr lang="cs-CZ" dirty="0" smtClean="0"/>
            </a:b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469757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36712" y="1268760"/>
            <a:ext cx="8291264" cy="504056"/>
          </a:xfrm>
        </p:spPr>
        <p:txBody>
          <a:bodyPr/>
          <a:lstStyle/>
          <a:p>
            <a:pPr algn="ctr"/>
            <a:r>
              <a:rPr lang="cs-CZ" dirty="0"/>
              <a:t>Konstrukce indexu sociálního vyloučení </a:t>
            </a:r>
            <a:r>
              <a:rPr lang="cs-CZ" dirty="0" smtClean="0"/>
              <a:t>(1/3) </a:t>
            </a:r>
            <a:endParaRPr lang="cs-CZ" dirty="0"/>
          </a:p>
        </p:txBody>
      </p:sp>
      <p:sp>
        <p:nvSpPr>
          <p:cNvPr id="4" name="Zástupný symbol pro obsah 2"/>
          <p:cNvSpPr>
            <a:spLocks noGrp="1"/>
          </p:cNvSpPr>
          <p:nvPr>
            <p:ph idx="1"/>
          </p:nvPr>
        </p:nvSpPr>
        <p:spPr>
          <a:xfrm>
            <a:off x="323528" y="1916832"/>
            <a:ext cx="8517632" cy="4525963"/>
          </a:xfrm>
        </p:spPr>
        <p:txBody>
          <a:bodyPr>
            <a:normAutofit/>
          </a:bodyPr>
          <a:lstStyle/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cs-CZ" sz="2000" b="1" dirty="0"/>
              <a:t>zvoleno 5 indikátorů: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cs-CZ" sz="1800" b="1" dirty="0" smtClean="0"/>
              <a:t>vyplacené </a:t>
            </a:r>
            <a:r>
              <a:rPr lang="cs-CZ" sz="1800" b="1" dirty="0"/>
              <a:t>příspěvky na živobytí </a:t>
            </a:r>
            <a:r>
              <a:rPr lang="cs-CZ" sz="1800" dirty="0"/>
              <a:t>(zdroj dat: MPSV)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cs-CZ" sz="1800" b="1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cs-CZ" sz="1800" b="1" dirty="0"/>
              <a:t>vyplacené příspěvky na bydlení</a:t>
            </a:r>
            <a:r>
              <a:rPr lang="cs-CZ" sz="1800" dirty="0"/>
              <a:t> (zdroj dat: MPSV)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cs-CZ" sz="1800" b="1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cs-CZ" sz="1800" b="1" dirty="0"/>
              <a:t>osoby v exekuci </a:t>
            </a:r>
            <a:r>
              <a:rPr lang="cs-CZ" sz="1800" dirty="0"/>
              <a:t>(zdroj dat: Exekutorská komora ČR)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cs-CZ" sz="1800" b="1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cs-CZ" sz="1800" b="1" dirty="0"/>
              <a:t>dlouhodobá nezaměstnanost 6+ měsíců </a:t>
            </a:r>
            <a:r>
              <a:rPr lang="cs-CZ" sz="1800" dirty="0"/>
              <a:t>(zdroj dat: MPSV)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cs-CZ" sz="1800" b="1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cs-CZ" sz="1800" b="1" dirty="0" smtClean="0"/>
              <a:t>nedokončení základního vzdělání v běžných třídách </a:t>
            </a:r>
            <a:r>
              <a:rPr lang="cs-CZ" sz="1800" b="1" dirty="0"/>
              <a:t>ZŠ </a:t>
            </a:r>
            <a:r>
              <a:rPr lang="cs-CZ" sz="1800" dirty="0"/>
              <a:t>(zdroj dat: MŠMT)</a:t>
            </a:r>
          </a:p>
          <a:p>
            <a:endParaRPr lang="cs-CZ" sz="2000" dirty="0" smtClean="0"/>
          </a:p>
        </p:txBody>
      </p:sp>
    </p:spTree>
    <p:extLst>
      <p:ext uri="{BB962C8B-B14F-4D97-AF65-F5344CB8AC3E}">
        <p14:creationId xmlns:p14="http://schemas.microsoft.com/office/powerpoint/2010/main" val="1959415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36712" y="1340768"/>
            <a:ext cx="8291264" cy="504056"/>
          </a:xfrm>
        </p:spPr>
        <p:txBody>
          <a:bodyPr/>
          <a:lstStyle/>
          <a:p>
            <a:pPr algn="ctr"/>
            <a:r>
              <a:rPr lang="cs-CZ" dirty="0"/>
              <a:t>Konstrukce indexu sociálního </a:t>
            </a:r>
            <a:r>
              <a:rPr lang="cs-CZ" dirty="0" smtClean="0"/>
              <a:t>vyloučení (2/3)</a:t>
            </a:r>
            <a:endParaRPr lang="cs-CZ" dirty="0"/>
          </a:p>
        </p:txBody>
      </p:sp>
      <p:sp>
        <p:nvSpPr>
          <p:cNvPr id="4" name="Zástupný symbol pro obsah 2"/>
          <p:cNvSpPr>
            <a:spLocks noGrp="1"/>
          </p:cNvSpPr>
          <p:nvPr>
            <p:ph idx="1"/>
          </p:nvPr>
        </p:nvSpPr>
        <p:spPr>
          <a:xfrm>
            <a:off x="323528" y="2204864"/>
            <a:ext cx="8517632" cy="4525963"/>
          </a:xfrm>
        </p:spPr>
        <p:txBody>
          <a:bodyPr>
            <a:normAutofit/>
          </a:bodyPr>
          <a:lstStyle/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cs-CZ" sz="2200" b="1" dirty="0"/>
              <a:t>v</a:t>
            </a:r>
            <a:r>
              <a:rPr lang="cs-CZ" sz="2200" b="1" dirty="0" smtClean="0"/>
              <a:t>yhodnocení situace v obcích:</a:t>
            </a:r>
            <a:r>
              <a:rPr lang="cs-CZ" sz="2200" dirty="0" smtClean="0"/>
              <a:t> kombinace tří perspektiv, inspirací byla </a:t>
            </a:r>
            <a:r>
              <a:rPr lang="cs-CZ" sz="2200" i="1" dirty="0" smtClean="0"/>
              <a:t>Metodika </a:t>
            </a:r>
            <a:r>
              <a:rPr lang="cs-CZ" sz="2200" i="1" dirty="0"/>
              <a:t>identifikace lokalit rezidenční segregace </a:t>
            </a:r>
            <a:r>
              <a:rPr lang="cs-CZ" sz="2200" dirty="0"/>
              <a:t>(Sýkora et al. 2015)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cs-CZ" sz="1800" b="1" dirty="0" smtClean="0"/>
              <a:t>velikost </a:t>
            </a:r>
            <a:r>
              <a:rPr lang="cs-CZ" sz="1800" b="1" dirty="0"/>
              <a:t>cílové skupiny v </a:t>
            </a:r>
            <a:r>
              <a:rPr lang="cs-CZ" sz="1800" b="1" dirty="0" smtClean="0"/>
              <a:t>obci </a:t>
            </a:r>
            <a:r>
              <a:rPr lang="cs-CZ" sz="1800" dirty="0"/>
              <a:t>– počet osob</a:t>
            </a:r>
          </a:p>
          <a:p>
            <a:pPr lvl="2" indent="-285750">
              <a:buFont typeface="Wingdings" panose="05000000000000000000" pitchFamily="2" charset="2"/>
              <a:buChar char="Ø"/>
            </a:pPr>
            <a:endParaRPr lang="cs-CZ" sz="18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cs-CZ" sz="1800" b="1" dirty="0" smtClean="0"/>
              <a:t>strukturální </a:t>
            </a:r>
            <a:r>
              <a:rPr lang="cs-CZ" sz="1800" b="1" dirty="0"/>
              <a:t>charakteristika </a:t>
            </a:r>
            <a:r>
              <a:rPr lang="cs-CZ" sz="1800" b="1" dirty="0" smtClean="0"/>
              <a:t>obce </a:t>
            </a:r>
            <a:r>
              <a:rPr lang="cs-CZ" sz="1800" dirty="0"/>
              <a:t>– podíl osob na celkové populaci </a:t>
            </a:r>
          </a:p>
          <a:p>
            <a:pPr lvl="2" indent="-285750">
              <a:buFont typeface="Wingdings" panose="05000000000000000000" pitchFamily="2" charset="2"/>
              <a:buChar char="Ø"/>
            </a:pPr>
            <a:endParaRPr lang="cs-CZ" sz="18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cs-CZ" sz="1800" b="1" dirty="0" smtClean="0"/>
              <a:t>odlišnost obce </a:t>
            </a:r>
            <a:r>
              <a:rPr lang="cs-CZ" sz="1800" b="1" dirty="0"/>
              <a:t>od </a:t>
            </a:r>
            <a:r>
              <a:rPr lang="cs-CZ" sz="1800" b="1" dirty="0" smtClean="0"/>
              <a:t>kontextu kraje </a:t>
            </a:r>
            <a:r>
              <a:rPr lang="cs-CZ" sz="1800" dirty="0"/>
              <a:t>– lokalizační kvocient</a:t>
            </a:r>
          </a:p>
          <a:p>
            <a:endParaRPr lang="cs-CZ" sz="2000" dirty="0" smtClean="0"/>
          </a:p>
        </p:txBody>
      </p:sp>
    </p:spTree>
    <p:extLst>
      <p:ext uri="{BB962C8B-B14F-4D97-AF65-F5344CB8AC3E}">
        <p14:creationId xmlns:p14="http://schemas.microsoft.com/office/powerpoint/2010/main" val="3181064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Úvodní list">
  <a:themeElements>
    <a:clrScheme name="Úvodní list 2">
      <a:dk1>
        <a:srgbClr val="000000"/>
      </a:dk1>
      <a:lt1>
        <a:srgbClr val="FFFFFF"/>
      </a:lt1>
      <a:dk2>
        <a:srgbClr val="000099"/>
      </a:dk2>
      <a:lt2>
        <a:srgbClr val="EEECE1"/>
      </a:lt2>
      <a:accent1>
        <a:srgbClr val="000099"/>
      </a:accent1>
      <a:accent2>
        <a:srgbClr val="00AF3F"/>
      </a:accent2>
      <a:accent3>
        <a:srgbClr val="FFFFFF"/>
      </a:accent3>
      <a:accent4>
        <a:srgbClr val="000000"/>
      </a:accent4>
      <a:accent5>
        <a:srgbClr val="AAAACA"/>
      </a:accent5>
      <a:accent6>
        <a:srgbClr val="009E38"/>
      </a:accent6>
      <a:hlink>
        <a:srgbClr val="00AF3F"/>
      </a:hlink>
      <a:folHlink>
        <a:srgbClr val="868686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Úvodní list 1">
        <a:dk1>
          <a:srgbClr val="000000"/>
        </a:dk1>
        <a:lt1>
          <a:srgbClr val="FFFFFF"/>
        </a:lt1>
        <a:dk2>
          <a:srgbClr val="262626"/>
        </a:dk2>
        <a:lt2>
          <a:srgbClr val="EEECE1"/>
        </a:lt2>
        <a:accent1>
          <a:srgbClr val="000099"/>
        </a:accent1>
        <a:accent2>
          <a:srgbClr val="00AF3F"/>
        </a:accent2>
        <a:accent3>
          <a:srgbClr val="FFFFFF"/>
        </a:accent3>
        <a:accent4>
          <a:srgbClr val="000000"/>
        </a:accent4>
        <a:accent5>
          <a:srgbClr val="AAAACA"/>
        </a:accent5>
        <a:accent6>
          <a:srgbClr val="009E38"/>
        </a:accent6>
        <a:hlink>
          <a:srgbClr val="00AF3F"/>
        </a:hlink>
        <a:folHlink>
          <a:srgbClr val="8686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Úvodní list 2">
        <a:dk1>
          <a:srgbClr val="000000"/>
        </a:dk1>
        <a:lt1>
          <a:srgbClr val="FFFFFF"/>
        </a:lt1>
        <a:dk2>
          <a:srgbClr val="000099"/>
        </a:dk2>
        <a:lt2>
          <a:srgbClr val="EEECE1"/>
        </a:lt2>
        <a:accent1>
          <a:srgbClr val="000099"/>
        </a:accent1>
        <a:accent2>
          <a:srgbClr val="00AF3F"/>
        </a:accent2>
        <a:accent3>
          <a:srgbClr val="FFFFFF"/>
        </a:accent3>
        <a:accent4>
          <a:srgbClr val="000000"/>
        </a:accent4>
        <a:accent5>
          <a:srgbClr val="AAAACA"/>
        </a:accent5>
        <a:accent6>
          <a:srgbClr val="009E38"/>
        </a:accent6>
        <a:hlink>
          <a:srgbClr val="00AF3F"/>
        </a:hlink>
        <a:folHlink>
          <a:srgbClr val="86868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Vnitřní list s nadpisem 2">
    <a:dk1>
      <a:srgbClr val="000000"/>
    </a:dk1>
    <a:lt1>
      <a:srgbClr val="FFFFFF"/>
    </a:lt1>
    <a:dk2>
      <a:srgbClr val="000099"/>
    </a:dk2>
    <a:lt2>
      <a:srgbClr val="EEECE1"/>
    </a:lt2>
    <a:accent1>
      <a:srgbClr val="000099"/>
    </a:accent1>
    <a:accent2>
      <a:srgbClr val="00AF3F"/>
    </a:accent2>
    <a:accent3>
      <a:srgbClr val="FFFFFF"/>
    </a:accent3>
    <a:accent4>
      <a:srgbClr val="000000"/>
    </a:accent4>
    <a:accent5>
      <a:srgbClr val="AAAACA"/>
    </a:accent5>
    <a:accent6>
      <a:srgbClr val="009E38"/>
    </a:accent6>
    <a:hlink>
      <a:srgbClr val="00AF3F"/>
    </a:hlink>
    <a:folHlink>
      <a:srgbClr val="868686"/>
    </a:folHlink>
  </a:clrScheme>
</a:themeOverride>
</file>

<file path=ppt/theme/themeOverride2.xml><?xml version="1.0" encoding="utf-8"?>
<a:themeOverride xmlns:a="http://schemas.openxmlformats.org/drawingml/2006/main">
  <a:clrScheme name="Vnitřní list bez nadpisu 2">
    <a:dk1>
      <a:srgbClr val="000000"/>
    </a:dk1>
    <a:lt1>
      <a:srgbClr val="FFFFFF"/>
    </a:lt1>
    <a:dk2>
      <a:srgbClr val="000099"/>
    </a:dk2>
    <a:lt2>
      <a:srgbClr val="EEECE1"/>
    </a:lt2>
    <a:accent1>
      <a:srgbClr val="000099"/>
    </a:accent1>
    <a:accent2>
      <a:srgbClr val="00AF3F"/>
    </a:accent2>
    <a:accent3>
      <a:srgbClr val="FFFFFF"/>
    </a:accent3>
    <a:accent4>
      <a:srgbClr val="000000"/>
    </a:accent4>
    <a:accent5>
      <a:srgbClr val="AAAACA"/>
    </a:accent5>
    <a:accent6>
      <a:srgbClr val="009E38"/>
    </a:accent6>
    <a:hlink>
      <a:srgbClr val="00AF3F"/>
    </a:hlink>
    <a:folHlink>
      <a:srgbClr val="868686"/>
    </a:folHlink>
  </a:clrScheme>
</a:themeOverride>
</file>

<file path=ppt/theme/themeOverride3.xml><?xml version="1.0" encoding="utf-8"?>
<a:themeOverride xmlns:a="http://schemas.openxmlformats.org/drawingml/2006/main">
  <a:clrScheme name="Vnitřní list s odrážkami 1">
    <a:dk1>
      <a:srgbClr val="000000"/>
    </a:dk1>
    <a:lt1>
      <a:srgbClr val="FFFFFF"/>
    </a:lt1>
    <a:dk2>
      <a:srgbClr val="000099"/>
    </a:dk2>
    <a:lt2>
      <a:srgbClr val="EEECE1"/>
    </a:lt2>
    <a:accent1>
      <a:srgbClr val="000099"/>
    </a:accent1>
    <a:accent2>
      <a:srgbClr val="00AF3F"/>
    </a:accent2>
    <a:accent3>
      <a:srgbClr val="FFFFFF"/>
    </a:accent3>
    <a:accent4>
      <a:srgbClr val="000000"/>
    </a:accent4>
    <a:accent5>
      <a:srgbClr val="AAAACA"/>
    </a:accent5>
    <a:accent6>
      <a:srgbClr val="009E38"/>
    </a:accent6>
    <a:hlink>
      <a:srgbClr val="00AF3F"/>
    </a:hlink>
    <a:folHlink>
      <a:srgbClr val="868686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MMR šablona (klasický poměr stran)</Template>
  <TotalTime>10913</TotalTime>
  <Words>782</Words>
  <Application>Microsoft Office PowerPoint</Application>
  <PresentationFormat>Předvádění na obrazovce (4:3)</PresentationFormat>
  <Paragraphs>75</Paragraphs>
  <Slides>20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20</vt:i4>
      </vt:variant>
    </vt:vector>
  </HeadingPairs>
  <TitlesOfParts>
    <vt:vector size="24" baseType="lpstr">
      <vt:lpstr>Arial</vt:lpstr>
      <vt:lpstr>Calibri</vt:lpstr>
      <vt:lpstr>Wingdings</vt:lpstr>
      <vt:lpstr>1_Úvodní list</vt:lpstr>
      <vt:lpstr>Index sociálního vyloučení a předčasné odchody ve vzdělávání: specifika území Ústeckého kraje</vt:lpstr>
      <vt:lpstr>Vzdělání a sociální vyloučení</vt:lpstr>
      <vt:lpstr>Předčasné odchody ze vzdělávání</vt:lpstr>
      <vt:lpstr>Dopady předčasných odchodů ze vzdělávání</vt:lpstr>
      <vt:lpstr>Příčiny předčasných odchodů ze vzdělávání</vt:lpstr>
      <vt:lpstr>Dopady předčasných odchodů ze vzdělávání</vt:lpstr>
      <vt:lpstr>Sledování situace - index sociálního vyloučení  </vt:lpstr>
      <vt:lpstr>Konstrukce indexu sociálního vyloučení (1/3) </vt:lpstr>
      <vt:lpstr>Konstrukce indexu sociálního vyloučení (2/3)</vt:lpstr>
      <vt:lpstr>Konstrukce indexu sociálního vyloučení(3/3)</vt:lpstr>
      <vt:lpstr>Prezentace aplikace PowerPoint</vt:lpstr>
      <vt:lpstr>Prezentace aplikace PowerPoint</vt:lpstr>
      <vt:lpstr>Kde začít s řešením sociálního vyloučení?</vt:lpstr>
      <vt:lpstr>Obce s nízkým rozsahem sociálního vyloučení</vt:lpstr>
      <vt:lpstr>Dílčí dimenze sociálního vyloučení - exekuce</vt:lpstr>
      <vt:lpstr>Dílčí dimenze sociálního vyloučení - vzdělávání</vt:lpstr>
      <vt:lpstr>Multidimenzionální sociální vyloučení</vt:lpstr>
      <vt:lpstr>Závěry (1/2)</vt:lpstr>
      <vt:lpstr>Závěry (2/2)</vt:lpstr>
      <vt:lpstr>Prostor pro diskuzi</vt:lpstr>
    </vt:vector>
  </TitlesOfParts>
  <Company>Ministerstvo pro místní rozvoj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NÁZEV PREZENTACE</dc:title>
  <dc:creator>Syruček Petr</dc:creator>
  <cp:lastModifiedBy>Matoušek Roman</cp:lastModifiedBy>
  <cp:revision>50</cp:revision>
  <dcterms:created xsi:type="dcterms:W3CDTF">2020-01-13T10:41:51Z</dcterms:created>
  <dcterms:modified xsi:type="dcterms:W3CDTF">2021-03-15T21:27:12Z</dcterms:modified>
</cp:coreProperties>
</file>