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0" r:id="rId3"/>
    <p:sldId id="258" r:id="rId4"/>
    <p:sldId id="260" r:id="rId5"/>
    <p:sldId id="261" r:id="rId6"/>
    <p:sldId id="262" r:id="rId7"/>
    <p:sldId id="271" r:id="rId8"/>
    <p:sldId id="272" r:id="rId9"/>
    <p:sldId id="263" r:id="rId10"/>
    <p:sldId id="265" r:id="rId11"/>
    <p:sldId id="266" r:id="rId12"/>
    <p:sldId id="267" r:id="rId13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3/12/2021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cs-CZ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3/12/2021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3/12/2021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3/12/2021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3/12/2021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3/12/2021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3/12/2021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3/12/2021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B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3/12/2021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54955" y="513184"/>
            <a:ext cx="8825658" cy="3816221"/>
          </a:xfrm>
        </p:spPr>
        <p:txBody>
          <a:bodyPr/>
          <a:lstStyle/>
          <a:p>
            <a:pPr algn="ctr"/>
            <a:r>
              <a:rPr lang="cs-CZ" sz="4800" b="1" dirty="0">
                <a:solidFill>
                  <a:schemeClr val="bg1"/>
                </a:solidFill>
              </a:rPr>
              <a:t>Terénní práce </a:t>
            </a:r>
            <a:br>
              <a:rPr lang="cs-CZ" sz="4800" b="1" dirty="0">
                <a:solidFill>
                  <a:schemeClr val="bg1"/>
                </a:solidFill>
              </a:rPr>
            </a:br>
            <a:r>
              <a:rPr lang="cs-CZ" sz="4800" b="1" dirty="0">
                <a:solidFill>
                  <a:schemeClr val="bg1"/>
                </a:solidFill>
              </a:rPr>
              <a:t>a výchova ke vzdělávání</a:t>
            </a:r>
            <a:br>
              <a:rPr lang="cs-CZ" sz="4800" b="1" dirty="0">
                <a:solidFill>
                  <a:schemeClr val="bg1"/>
                </a:solidFill>
              </a:rPr>
            </a:br>
            <a:br>
              <a:rPr lang="cs-CZ" sz="4800" b="1" dirty="0">
                <a:solidFill>
                  <a:schemeClr val="bg1"/>
                </a:solidFill>
              </a:rPr>
            </a:br>
            <a:r>
              <a:rPr lang="cs-CZ" sz="3600" b="1" i="1" dirty="0">
                <a:solidFill>
                  <a:schemeClr val="bg1"/>
                </a:solidFill>
              </a:rPr>
              <a:t>Schrödingerův institut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54955" y="4525347"/>
            <a:ext cx="8825658" cy="1113453"/>
          </a:xfrm>
        </p:spPr>
        <p:txBody>
          <a:bodyPr>
            <a:normAutofit/>
          </a:bodyPr>
          <a:lstStyle/>
          <a:p>
            <a:pPr algn="ctr"/>
            <a:r>
              <a:rPr lang="cs-CZ" b="1" i="1" dirty="0">
                <a:solidFill>
                  <a:schemeClr val="bg1"/>
                </a:solidFill>
              </a:rPr>
              <a:t>Online konference </a:t>
            </a:r>
          </a:p>
          <a:p>
            <a:pPr algn="ctr"/>
            <a:r>
              <a:rPr lang="cs-CZ" b="1" i="1" dirty="0">
                <a:solidFill>
                  <a:schemeClr val="bg1"/>
                </a:solidFill>
              </a:rPr>
              <a:t>Podpora úspěšného vzdělávání v Ústeckém kraji</a:t>
            </a:r>
            <a:endParaRPr lang="cs-CZ" i="1" dirty="0">
              <a:solidFill>
                <a:schemeClr val="bg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63" y="79310"/>
            <a:ext cx="1862445" cy="234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6120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>
                <a:solidFill>
                  <a:schemeClr val="bg1"/>
                </a:solidFill>
              </a:rPr>
              <a:t>Kočičí akademie a Koťátko dnes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b="1" dirty="0">
                <a:solidFill>
                  <a:schemeClr val="bg1"/>
                </a:solidFill>
              </a:rPr>
              <a:t>Jak si teď vedeme, aneb výsledky evaluace </a:t>
            </a:r>
          </a:p>
          <a:p>
            <a:pPr marL="0" lvl="0" indent="0">
              <a:buNone/>
            </a:pPr>
            <a:r>
              <a:rPr lang="cs-CZ" b="1" dirty="0">
                <a:solidFill>
                  <a:schemeClr val="bg1"/>
                </a:solidFill>
              </a:rPr>
              <a:t>	</a:t>
            </a:r>
            <a:r>
              <a:rPr lang="cs-CZ" dirty="0">
                <a:solidFill>
                  <a:schemeClr val="bg1"/>
                </a:solidFill>
              </a:rPr>
              <a:t>Proč děti do Kočičí akademie chodí? Jak ji hodnotí? Co jim to 	přináší?</a:t>
            </a:r>
          </a:p>
          <a:p>
            <a:pPr lvl="0"/>
            <a:r>
              <a:rPr lang="cs-CZ" b="1" dirty="0">
                <a:solidFill>
                  <a:schemeClr val="bg1"/>
                </a:solidFill>
              </a:rPr>
              <a:t>Práce s týmem i s jednotlivými pedagogy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cs-CZ" b="1" dirty="0">
                <a:solidFill>
                  <a:schemeClr val="bg1"/>
                </a:solidFill>
              </a:rPr>
              <a:t>	</a:t>
            </a:r>
            <a:r>
              <a:rPr lang="cs-CZ" sz="1800" dirty="0">
                <a:solidFill>
                  <a:schemeClr val="bg1"/>
                </a:solidFill>
              </a:rPr>
              <a:t>psychohygiena je základem dobré práce pedagoga 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1800" dirty="0">
                <a:solidFill>
                  <a:schemeClr val="bg1"/>
                </a:solidFill>
              </a:rPr>
              <a:t>	soustavné vzdělávání práci pedagoga podporuje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1800" dirty="0">
                <a:solidFill>
                  <a:schemeClr val="bg1"/>
                </a:solidFill>
              </a:rPr>
              <a:t>  kvalitní a přátelský kolektiv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52176"/>
            <a:ext cx="1196811" cy="1505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4162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>
                <a:solidFill>
                  <a:schemeClr val="bg1"/>
                </a:solidFill>
              </a:rPr>
              <a:t>Kočičí akademie a Koťátko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b="1" dirty="0">
                <a:solidFill>
                  <a:schemeClr val="bg1"/>
                </a:solidFill>
              </a:rPr>
              <a:t>Kam se můžeme posunout dál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cs-CZ" sz="1600" dirty="0">
                <a:solidFill>
                  <a:schemeClr val="bg1"/>
                </a:solidFill>
              </a:rPr>
              <a:t>Více míst, kde můžeme pomáhat, více dětí, které můžeme podchytit a rozvíjet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cs-CZ" sz="1600" dirty="0">
                <a:solidFill>
                  <a:schemeClr val="bg1"/>
                </a:solidFill>
              </a:rPr>
              <a:t>Úskalí – více dětí, více pedagogů, více peněz a do toho změna financování SVČ od </a:t>
            </a:r>
            <a:r>
              <a:rPr lang="cs-CZ" sz="1600" dirty="0" err="1">
                <a:solidFill>
                  <a:schemeClr val="bg1"/>
                </a:solidFill>
              </a:rPr>
              <a:t>šk.r</a:t>
            </a:r>
            <a:r>
              <a:rPr lang="cs-CZ" sz="1600" dirty="0">
                <a:solidFill>
                  <a:schemeClr val="bg1"/>
                </a:solidFill>
              </a:rPr>
              <a:t>. roku 2021/22</a:t>
            </a:r>
          </a:p>
          <a:p>
            <a:pPr lvl="0"/>
            <a:r>
              <a:rPr lang="cs-CZ" b="1" dirty="0">
                <a:solidFill>
                  <a:schemeClr val="bg1"/>
                </a:solidFill>
              </a:rPr>
              <a:t>Lze naše zkušenosti využít i jinde?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cs-CZ" sz="1800" dirty="0">
                <a:solidFill>
                  <a:schemeClr val="bg1"/>
                </a:solidFill>
              </a:rPr>
              <a:t>Kočičí akademii lze provozovat všude – nízkoprahová zařízení, DDM, spolky, domovní aktivity, studenti, atd. Nízkonákladové, ale efektivní.</a:t>
            </a:r>
          </a:p>
          <a:p>
            <a:pPr lvl="0"/>
            <a:r>
              <a:rPr lang="cs-CZ" b="1" dirty="0">
                <a:solidFill>
                  <a:schemeClr val="bg1"/>
                </a:solidFill>
              </a:rPr>
              <a:t>Co může Schrödingerův institut nabídnout</a:t>
            </a:r>
          </a:p>
          <a:p>
            <a:r>
              <a:rPr lang="cs-CZ" sz="1800" dirty="0">
                <a:solidFill>
                  <a:schemeClr val="bg1"/>
                </a:solidFill>
              </a:rPr>
              <a:t>Zkušenosti ověřené praxí, školení, praktické ukázky práce, stáže, aj.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5268286"/>
            <a:ext cx="1263486" cy="1589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4439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46111" y="452717"/>
            <a:ext cx="9404723" cy="5985405"/>
          </a:xfrm>
        </p:spPr>
        <p:txBody>
          <a:bodyPr/>
          <a:lstStyle/>
          <a:p>
            <a:pPr algn="ctr"/>
            <a:br>
              <a:rPr lang="cs-CZ" b="1" dirty="0">
                <a:solidFill>
                  <a:schemeClr val="bg1"/>
                </a:solidFill>
              </a:rPr>
            </a:br>
            <a:r>
              <a:rPr lang="cs-CZ" b="1" dirty="0">
                <a:solidFill>
                  <a:schemeClr val="bg1"/>
                </a:solidFill>
              </a:rPr>
              <a:t>Děkuji Vám za pozornost </a:t>
            </a:r>
            <a:br>
              <a:rPr lang="cs-CZ" b="1" dirty="0">
                <a:solidFill>
                  <a:schemeClr val="bg1"/>
                </a:solidFill>
              </a:rPr>
            </a:br>
            <a:br>
              <a:rPr lang="cs-CZ" b="1" dirty="0">
                <a:solidFill>
                  <a:schemeClr val="bg1"/>
                </a:solidFill>
              </a:rPr>
            </a:br>
            <a:r>
              <a:rPr lang="cs-CZ" b="1" dirty="0">
                <a:solidFill>
                  <a:schemeClr val="bg1"/>
                </a:solidFill>
              </a:rPr>
              <a:t>a přeji všem hodně radosti </a:t>
            </a:r>
            <a:br>
              <a:rPr lang="cs-CZ" b="1" dirty="0">
                <a:solidFill>
                  <a:schemeClr val="bg1"/>
                </a:solidFill>
              </a:rPr>
            </a:br>
            <a:r>
              <a:rPr lang="cs-CZ" b="1" dirty="0">
                <a:solidFill>
                  <a:schemeClr val="bg1"/>
                </a:solidFill>
              </a:rPr>
              <a:t>při práci s našimi nejmenšími</a:t>
            </a:r>
            <a:br>
              <a:rPr lang="cs-CZ" b="1" dirty="0">
                <a:solidFill>
                  <a:schemeClr val="bg1"/>
                </a:solidFill>
              </a:rPr>
            </a:br>
            <a:br>
              <a:rPr lang="cs-CZ" b="1" dirty="0">
                <a:solidFill>
                  <a:schemeClr val="bg1"/>
                </a:solidFill>
              </a:rPr>
            </a:br>
            <a:r>
              <a:rPr lang="cs-CZ" b="1" dirty="0">
                <a:solidFill>
                  <a:schemeClr val="bg1"/>
                </a:solidFill>
              </a:rPr>
              <a:t> </a:t>
            </a:r>
            <a:br>
              <a:rPr lang="cs-CZ" b="1" dirty="0">
                <a:solidFill>
                  <a:schemeClr val="bg1"/>
                </a:solidFill>
              </a:rPr>
            </a:br>
            <a:r>
              <a:rPr lang="cs-CZ" b="1" dirty="0">
                <a:solidFill>
                  <a:schemeClr val="bg1"/>
                </a:solidFill>
              </a:rPr>
              <a:t> </a:t>
            </a:r>
            <a:br>
              <a:rPr lang="cs-CZ" b="1" dirty="0">
                <a:solidFill>
                  <a:schemeClr val="bg1"/>
                </a:solidFill>
              </a:rPr>
            </a:br>
            <a:r>
              <a:rPr lang="cs-CZ" sz="1800" b="1" i="1" dirty="0">
                <a:solidFill>
                  <a:schemeClr val="bg1"/>
                </a:solidFill>
              </a:rPr>
              <a:t>Bc. Gabriela Doušová</a:t>
            </a:r>
            <a:br>
              <a:rPr lang="cs-CZ" b="1" dirty="0">
                <a:solidFill>
                  <a:schemeClr val="bg1"/>
                </a:solidFill>
              </a:rPr>
            </a:br>
            <a:endParaRPr lang="cs-CZ" b="1" dirty="0">
              <a:solidFill>
                <a:schemeClr val="bg1"/>
              </a:solidFill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2030" y="3745283"/>
            <a:ext cx="1487553" cy="187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062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C863B05-90AC-4FD5-B2FA-91B5533E3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sz="5400" b="1" dirty="0">
                <a:solidFill>
                  <a:schemeClr val="bg1"/>
                </a:solidFill>
              </a:rPr>
              <a:t>Schrödingerův institut  </a:t>
            </a:r>
            <a:br>
              <a:rPr lang="cs-CZ" sz="2000" b="1" dirty="0">
                <a:solidFill>
                  <a:schemeClr val="bg1"/>
                </a:solidFill>
              </a:rPr>
            </a:br>
            <a:r>
              <a:rPr lang="cs-CZ" sz="3200" b="1" dirty="0">
                <a:solidFill>
                  <a:schemeClr val="bg1"/>
                </a:solidFill>
              </a:rPr>
              <a:t>současnost</a:t>
            </a:r>
            <a:endParaRPr lang="cs-CZ" sz="3200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BA605990-6FFF-49A1-BE4D-B87F2C1A81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>
                <a:solidFill>
                  <a:schemeClr val="bg1"/>
                </a:solidFill>
              </a:rPr>
              <a:t>Přes 4 tisíce členů</a:t>
            </a:r>
          </a:p>
          <a:p>
            <a:r>
              <a:rPr lang="cs-CZ" b="1" dirty="0">
                <a:solidFill>
                  <a:schemeClr val="bg1"/>
                </a:solidFill>
              </a:rPr>
              <a:t>více než 40 míst ve Šluknovském výběžku</a:t>
            </a:r>
          </a:p>
          <a:p>
            <a:r>
              <a:rPr lang="cs-CZ" b="1" dirty="0">
                <a:solidFill>
                  <a:schemeClr val="bg1"/>
                </a:solidFill>
              </a:rPr>
              <a:t>přes dvě stě pravidelných aktivit a stovky aktivit nepravidelných</a:t>
            </a:r>
          </a:p>
          <a:p>
            <a:r>
              <a:rPr lang="cs-CZ" b="1" dirty="0">
                <a:solidFill>
                  <a:schemeClr val="bg1"/>
                </a:solidFill>
              </a:rPr>
              <a:t>Pět akademií – BAŠ, VAŠ, SAŠ, HAŠ a USI </a:t>
            </a:r>
          </a:p>
          <a:p>
            <a:r>
              <a:rPr lang="cs-CZ" b="1" dirty="0">
                <a:solidFill>
                  <a:schemeClr val="bg1"/>
                </a:solidFill>
              </a:rPr>
              <a:t>Sedm středisek – Klášter Jiříkov, Klubovna Velký Šenov, </a:t>
            </a:r>
            <a:r>
              <a:rPr lang="cs-CZ" b="1" dirty="0" err="1">
                <a:solidFill>
                  <a:schemeClr val="bg1"/>
                </a:solidFill>
              </a:rPr>
              <a:t>Loutkáč</a:t>
            </a:r>
            <a:r>
              <a:rPr lang="cs-CZ" b="1" dirty="0">
                <a:solidFill>
                  <a:schemeClr val="bg1"/>
                </a:solidFill>
              </a:rPr>
              <a:t> Dolní Poustevna, Středisko Baťa Rumburk, Tančírna </a:t>
            </a:r>
            <a:r>
              <a:rPr lang="cs-CZ" b="1" dirty="0" err="1">
                <a:solidFill>
                  <a:schemeClr val="bg1"/>
                </a:solidFill>
              </a:rPr>
              <a:t>Balahala</a:t>
            </a:r>
            <a:r>
              <a:rPr lang="cs-CZ" b="1" dirty="0">
                <a:solidFill>
                  <a:schemeClr val="bg1"/>
                </a:solidFill>
              </a:rPr>
              <a:t> Rumburk, Výtvarný ateliér Rumburk, Klubovna Varnsdorf.</a:t>
            </a:r>
          </a:p>
          <a:p>
            <a:r>
              <a:rPr lang="cs-CZ" b="1" dirty="0">
                <a:solidFill>
                  <a:schemeClr val="bg1"/>
                </a:solidFill>
              </a:rPr>
              <a:t>Kočičí akademie</a:t>
            </a:r>
          </a:p>
          <a:p>
            <a:r>
              <a:rPr lang="cs-CZ" b="1" dirty="0">
                <a:solidFill>
                  <a:schemeClr val="bg1"/>
                </a:solidFill>
              </a:rPr>
              <a:t>Předškolní klub Koťátko</a:t>
            </a:r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2A63D6A7-B05E-4E62-B9CD-A0CD444FE5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5167618"/>
            <a:ext cx="1343496" cy="1690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3111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>
                <a:solidFill>
                  <a:schemeClr val="bg1"/>
                </a:solidFill>
              </a:rPr>
              <a:t>Co je Kočičí akademie a co předškolní klub Koťátko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cs-CZ" b="1" dirty="0">
                <a:solidFill>
                  <a:schemeClr val="bg1"/>
                </a:solidFill>
              </a:rPr>
              <a:t>Předškolní klub Koťátko - </a:t>
            </a:r>
            <a:r>
              <a:rPr lang="cs-CZ" sz="1200" b="1" dirty="0">
                <a:solidFill>
                  <a:schemeClr val="bg1"/>
                </a:solidFill>
              </a:rPr>
              <a:t>rodinné prostředí pro děti od dvou do šesti let, pocházející ze sociálně slabého či sociálně nepodnětného prostředí.</a:t>
            </a:r>
          </a:p>
          <a:p>
            <a:r>
              <a:rPr lang="cs-CZ" b="1" dirty="0">
                <a:solidFill>
                  <a:schemeClr val="bg1"/>
                </a:solidFill>
              </a:rPr>
              <a:t>Kočičí akademie - </a:t>
            </a:r>
            <a:r>
              <a:rPr lang="cs-CZ" sz="1200" b="1" dirty="0">
                <a:solidFill>
                  <a:schemeClr val="bg1"/>
                </a:solidFill>
              </a:rPr>
              <a:t>domácí prostředí pro přípravu dětí na školní vyučování pro děti ze základních škol </a:t>
            </a:r>
          </a:p>
          <a:p>
            <a:pPr lvl="0">
              <a:lnSpc>
                <a:spcPct val="150000"/>
              </a:lnSpc>
            </a:pPr>
            <a:r>
              <a:rPr lang="cs-CZ" b="1" dirty="0">
                <a:solidFill>
                  <a:schemeClr val="bg1"/>
                </a:solidFill>
              </a:rPr>
              <a:t>O co nám jde </a:t>
            </a:r>
            <a:r>
              <a:rPr lang="cs-CZ" sz="1400" dirty="0">
                <a:solidFill>
                  <a:schemeClr val="bg1"/>
                </a:solidFill>
              </a:rPr>
              <a:t>– </a:t>
            </a:r>
            <a:r>
              <a:rPr lang="cs-CZ" sz="1200" b="1" dirty="0">
                <a:solidFill>
                  <a:schemeClr val="bg1"/>
                </a:solidFill>
              </a:rPr>
              <a:t>prostřednictvím láskyplné výchovy a nenásilným vedením zrušit sociální, vědomostní a společenské handicapy a bariéry mezi dětmi, odstranit školní neúspěšnost, pozitivně naladit k touze po získávání informací a vzdělávání, naučit se vnímat své povinnosti jako závazek vůči 	sobě  samému i druhým, a snahu plnit je co nejzodpovědněji</a:t>
            </a:r>
          </a:p>
          <a:p>
            <a:pPr lvl="0"/>
            <a:r>
              <a:rPr lang="cs-CZ" sz="1800" b="1" dirty="0">
                <a:solidFill>
                  <a:schemeClr val="bg1"/>
                </a:solidFill>
              </a:rPr>
              <a:t>Sociálně slabá rodina nemusí být rodina nepodnětná</a:t>
            </a:r>
          </a:p>
          <a:p>
            <a:pPr lvl="0"/>
            <a:r>
              <a:rPr lang="cs-CZ" sz="1800" b="1" dirty="0">
                <a:solidFill>
                  <a:schemeClr val="bg1"/>
                </a:solidFill>
              </a:rPr>
              <a:t>Nepodnětná rodina může být i hodně bohatá</a:t>
            </a:r>
          </a:p>
          <a:p>
            <a:pPr lvl="0">
              <a:lnSpc>
                <a:spcPct val="150000"/>
              </a:lnSpc>
            </a:pPr>
            <a:endParaRPr lang="cs-CZ" sz="1200" b="1" dirty="0">
              <a:solidFill>
                <a:schemeClr val="bg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5301842"/>
            <a:ext cx="1236816" cy="155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298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>
                <a:solidFill>
                  <a:schemeClr val="bg1"/>
                </a:solidFill>
              </a:rPr>
              <a:t>Koťátko a Kočičí akademie</a:t>
            </a:r>
            <a:br>
              <a:rPr lang="cs-CZ" b="1" dirty="0">
                <a:solidFill>
                  <a:schemeClr val="bg1"/>
                </a:solidFill>
              </a:rPr>
            </a:br>
            <a:r>
              <a:rPr lang="cs-CZ" b="1" dirty="0">
                <a:solidFill>
                  <a:schemeClr val="bg1"/>
                </a:solidFill>
              </a:rPr>
              <a:t>začátky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b="1" dirty="0">
                <a:solidFill>
                  <a:schemeClr val="bg1"/>
                </a:solidFill>
              </a:rPr>
              <a:t>Rok 2014  </a:t>
            </a:r>
          </a:p>
          <a:p>
            <a:pPr lvl="0"/>
            <a:r>
              <a:rPr lang="cs-CZ" b="1" dirty="0">
                <a:solidFill>
                  <a:schemeClr val="bg1"/>
                </a:solidFill>
              </a:rPr>
              <a:t>Jaké jsou výchovné a vzdělávací cíle?</a:t>
            </a:r>
          </a:p>
          <a:p>
            <a:pPr lvl="0"/>
            <a:r>
              <a:rPr lang="cs-CZ" b="1" dirty="0">
                <a:solidFill>
                  <a:schemeClr val="bg1"/>
                </a:solidFill>
              </a:rPr>
              <a:t>Hrajeme si na funkční rodinu</a:t>
            </a:r>
          </a:p>
          <a:p>
            <a:pPr lvl="0"/>
            <a:r>
              <a:rPr lang="cs-CZ" b="1" dirty="0">
                <a:solidFill>
                  <a:schemeClr val="bg1"/>
                </a:solidFill>
              </a:rPr>
              <a:t>Kam jsme se posunuli, kde jsme teď?</a:t>
            </a:r>
          </a:p>
          <a:p>
            <a:pPr lvl="0"/>
            <a:endParaRPr lang="cs-CZ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cs-CZ" b="1" dirty="0">
              <a:solidFill>
                <a:schemeClr val="bg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85064"/>
            <a:ext cx="1250151" cy="1572936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3743" y="2052918"/>
            <a:ext cx="2976110" cy="223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623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>
                <a:solidFill>
                  <a:schemeClr val="bg1"/>
                </a:solidFill>
              </a:rPr>
              <a:t>Kočičí akademie a Koťátko  podmínky pro radostnou práci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b="1" dirty="0">
                <a:solidFill>
                  <a:schemeClr val="bg1"/>
                </a:solidFill>
              </a:rPr>
              <a:t>Pedagog – máma, táta a kopec lásky</a:t>
            </a:r>
          </a:p>
          <a:p>
            <a:pPr lvl="0"/>
            <a:r>
              <a:rPr lang="cs-CZ" b="1" dirty="0">
                <a:solidFill>
                  <a:schemeClr val="bg1"/>
                </a:solidFill>
              </a:rPr>
              <a:t>Zázemí – jako doma- kuchyně a obýváky </a:t>
            </a:r>
          </a:p>
          <a:p>
            <a:pPr lvl="0"/>
            <a:r>
              <a:rPr lang="cs-CZ" b="1" dirty="0">
                <a:solidFill>
                  <a:schemeClr val="bg1"/>
                </a:solidFill>
              </a:rPr>
              <a:t>Motivace dětí – peníze, dárky, bonbony? Co opravdu funguje?</a:t>
            </a:r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353" y="4163016"/>
            <a:ext cx="2809587" cy="210719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2899" y="3556516"/>
            <a:ext cx="3788275" cy="2841206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6693" y="4254597"/>
            <a:ext cx="285750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425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>
                <a:solidFill>
                  <a:schemeClr val="bg1"/>
                </a:solidFill>
              </a:rPr>
              <a:t>Schrödingerův institut – spolupráce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b="1" dirty="0">
                <a:solidFill>
                  <a:schemeClr val="bg1"/>
                </a:solidFill>
              </a:rPr>
              <a:t>Škola a Kočičí akademie</a:t>
            </a:r>
            <a:endParaRPr lang="cs-CZ" sz="1800" b="1" dirty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cs-CZ" sz="1800" dirty="0">
                <a:solidFill>
                  <a:schemeClr val="bg1"/>
                </a:solidFill>
              </a:rPr>
              <a:t>spolupráce se školami je nezbytná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cs-CZ" sz="1800" dirty="0">
                <a:solidFill>
                  <a:schemeClr val="bg1"/>
                </a:solidFill>
              </a:rPr>
              <a:t>vzájemná podpora – vzájemná pomoc organizací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cs-CZ" sz="1800" dirty="0">
                <a:solidFill>
                  <a:schemeClr val="bg1"/>
                </a:solidFill>
              </a:rPr>
              <a:t>koordinace práce a péče o dítě – gestor, tutor vs. třídní učitel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cs-CZ" sz="1800" dirty="0">
                <a:solidFill>
                  <a:schemeClr val="bg1"/>
                </a:solidFill>
              </a:rPr>
              <a:t>společný zájem a společné řešení problémů – učení, zkoušení, kázeň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cs-CZ" sz="1800" dirty="0">
                <a:solidFill>
                  <a:schemeClr val="bg1"/>
                </a:solidFill>
              </a:rPr>
              <a:t>Golemův efekt a </a:t>
            </a:r>
            <a:r>
              <a:rPr lang="cs-CZ" sz="1800" dirty="0" err="1">
                <a:solidFill>
                  <a:schemeClr val="bg1"/>
                </a:solidFill>
              </a:rPr>
              <a:t>Pygmalion</a:t>
            </a:r>
            <a:r>
              <a:rPr lang="cs-CZ" sz="1800" dirty="0">
                <a:solidFill>
                  <a:schemeClr val="bg1"/>
                </a:solidFill>
              </a:rPr>
              <a:t> efekt.</a:t>
            </a:r>
          </a:p>
          <a:p>
            <a:endParaRPr lang="cs-CZ" b="1" dirty="0">
              <a:solidFill>
                <a:schemeClr val="bg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09562"/>
            <a:ext cx="1310159" cy="1648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728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>
                <a:solidFill>
                  <a:schemeClr val="bg1"/>
                </a:solidFill>
              </a:rPr>
              <a:t>Schrödingerův institut – spolupráce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b="1" dirty="0">
                <a:solidFill>
                  <a:schemeClr val="bg1"/>
                </a:solidFill>
              </a:rPr>
              <a:t>Rodiče a Koťátko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cs-CZ" sz="1800" dirty="0">
                <a:solidFill>
                  <a:schemeClr val="bg1"/>
                </a:solidFill>
              </a:rPr>
              <a:t>V Koťátku práce s rodiči je zásadní, v Kočičí akademii není  nezbytná</a:t>
            </a:r>
          </a:p>
          <a:p>
            <a:pPr lvl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solidFill>
                  <a:schemeClr val="bg1"/>
                </a:solidFill>
              </a:rPr>
              <a:t>odstraňování nedůvěry – Nechci mít ze syna </a:t>
            </a:r>
            <a:r>
              <a:rPr lang="cs-CZ" sz="1800" dirty="0" err="1">
                <a:solidFill>
                  <a:schemeClr val="bg1"/>
                </a:solidFill>
              </a:rPr>
              <a:t>gádžo</a:t>
            </a:r>
            <a:r>
              <a:rPr lang="cs-CZ" sz="1800" dirty="0">
                <a:solidFill>
                  <a:schemeClr val="bg1"/>
                </a:solidFill>
              </a:rPr>
              <a:t>! </a:t>
            </a:r>
          </a:p>
          <a:p>
            <a:pPr lvl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solidFill>
                  <a:schemeClr val="bg1"/>
                </a:solidFill>
              </a:rPr>
              <a:t>společné cíle – štěstí a spokojenost dítěte především</a:t>
            </a:r>
          </a:p>
          <a:p>
            <a:pPr lvl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solidFill>
                  <a:schemeClr val="bg1"/>
                </a:solidFill>
              </a:rPr>
              <a:t>společná radost – jsem pyšný na to, co umí moje/naše dítě</a:t>
            </a:r>
          </a:p>
          <a:p>
            <a:pPr lvl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solidFill>
                  <a:schemeClr val="bg1"/>
                </a:solidFill>
              </a:rPr>
              <a:t>Úskalí spolupráce - pozor na emoce, na manipulaci a vydírání!</a:t>
            </a:r>
          </a:p>
          <a:p>
            <a:endParaRPr lang="cs-CZ" b="1" dirty="0">
              <a:solidFill>
                <a:schemeClr val="bg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26340"/>
            <a:ext cx="1310159" cy="1648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167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>
                <a:solidFill>
                  <a:schemeClr val="bg1"/>
                </a:solidFill>
              </a:rPr>
              <a:t>Schrödingerův institut – spolupráce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b="1" dirty="0">
                <a:solidFill>
                  <a:schemeClr val="bg1"/>
                </a:solidFill>
              </a:rPr>
              <a:t>Terénní pracovník – Koťátko i Kočičí akademie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1800" dirty="0">
                <a:solidFill>
                  <a:schemeClr val="bg1"/>
                </a:solidFill>
              </a:rPr>
              <a:t>Spojka mezi rodiči a institutem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1800" dirty="0">
                <a:solidFill>
                  <a:schemeClr val="bg1"/>
                </a:solidFill>
              </a:rPr>
              <a:t>Vysvětluje, motivuje, podporuje, pomáhá rodičům i dětem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1800" dirty="0">
                <a:solidFill>
                  <a:schemeClr val="bg1"/>
                </a:solidFill>
              </a:rPr>
              <a:t>Pomáhá pedagogům zorientovat se v problematice  komunit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1800" dirty="0">
                <a:solidFill>
                  <a:schemeClr val="bg1"/>
                </a:solidFill>
              </a:rPr>
              <a:t>Podporuje práci institutu vytvářením pozitivních vztahů mezi pedagogy a rodiči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1800" dirty="0">
                <a:solidFill>
                  <a:schemeClr val="bg1"/>
                </a:solidFill>
              </a:rPr>
              <a:t>Sleduje problematiku rodin a dětí, je schopen řešit jednoduché problémy nebo pomáhá s řešením problémů složitějších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5226340"/>
            <a:ext cx="1296824" cy="163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91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>
                <a:solidFill>
                  <a:schemeClr val="bg1"/>
                </a:solidFill>
              </a:rPr>
              <a:t>Schrödingerův institut </a:t>
            </a:r>
            <a:br>
              <a:rPr lang="cs-CZ" b="1" dirty="0">
                <a:solidFill>
                  <a:schemeClr val="bg1"/>
                </a:solidFill>
              </a:rPr>
            </a:br>
            <a:r>
              <a:rPr lang="cs-CZ" b="1" dirty="0">
                <a:solidFill>
                  <a:schemeClr val="bg1"/>
                </a:solidFill>
              </a:rPr>
              <a:t>terénní práce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b="1" dirty="0">
                <a:solidFill>
                  <a:schemeClr val="bg1"/>
                </a:solidFill>
              </a:rPr>
              <a:t>Pedagog jako terénní pracovník </a:t>
            </a:r>
            <a:r>
              <a:rPr lang="cs-CZ" dirty="0">
                <a:solidFill>
                  <a:schemeClr val="bg1"/>
                </a:solidFill>
              </a:rPr>
              <a:t>– </a:t>
            </a:r>
            <a:r>
              <a:rPr lang="cs-CZ" sz="1800" dirty="0">
                <a:solidFill>
                  <a:schemeClr val="bg1"/>
                </a:solidFill>
              </a:rPr>
              <a:t>nejlepší řešení ve vztahu k institutu, dětem a jejich rodinám. Časově a psychicky nesmírně náročné. Nutné udržet si přátelský odstup, nesklouznout do „kamarádění“ – nebezpečí zneužití přátelství.</a:t>
            </a:r>
          </a:p>
          <a:p>
            <a:pPr lvl="0"/>
            <a:r>
              <a:rPr lang="cs-CZ" b="1" dirty="0">
                <a:solidFill>
                  <a:schemeClr val="bg1"/>
                </a:solidFill>
              </a:rPr>
              <a:t>Sociální pracovník jako terénní pracovník </a:t>
            </a:r>
            <a:r>
              <a:rPr lang="cs-CZ" sz="1800" dirty="0">
                <a:solidFill>
                  <a:schemeClr val="bg1"/>
                </a:solidFill>
              </a:rPr>
              <a:t>– střet zájmů mezi povinnostmi a poslání sociálního pracovníka a pracovníka školského zřízení. Tyto dvě funkce nelze skloubit – nedoporučujeme!</a:t>
            </a:r>
          </a:p>
          <a:p>
            <a:pPr lvl="0"/>
            <a:r>
              <a:rPr lang="cs-CZ" b="1" dirty="0">
                <a:solidFill>
                  <a:schemeClr val="bg1"/>
                </a:solidFill>
              </a:rPr>
              <a:t>Člen minority (Rom) jako terénní pracovník </a:t>
            </a:r>
            <a:r>
              <a:rPr lang="cs-CZ" sz="1800" b="1" dirty="0">
                <a:solidFill>
                  <a:schemeClr val="bg1"/>
                </a:solidFill>
              </a:rPr>
              <a:t>– </a:t>
            </a:r>
            <a:r>
              <a:rPr lang="cs-CZ" sz="1800" dirty="0">
                <a:solidFill>
                  <a:schemeClr val="bg1"/>
                </a:solidFill>
              </a:rPr>
              <a:t>řešení, které má svá velká rizika. Je těžké, ne-li nemožné udržet si přátelský odstup. Rodinné vztahy a zákony minority dominují v těchto vztazích.</a:t>
            </a:r>
          </a:p>
          <a:p>
            <a:endParaRPr lang="cs-CZ" b="1" dirty="0">
              <a:solidFill>
                <a:schemeClr val="bg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18620"/>
            <a:ext cx="1223481" cy="1539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7123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0</TotalTime>
  <Words>741</Words>
  <Application>Microsoft Office PowerPoint</Application>
  <PresentationFormat>Širokoúhlá obrazovka</PresentationFormat>
  <Paragraphs>67</Paragraphs>
  <Slides>12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6" baseType="lpstr">
      <vt:lpstr>Arial</vt:lpstr>
      <vt:lpstr>Century Gothic</vt:lpstr>
      <vt:lpstr>Wingdings 3</vt:lpstr>
      <vt:lpstr>Ion</vt:lpstr>
      <vt:lpstr>Terénní práce  a výchova ke vzdělávání  Schrödingerův institut</vt:lpstr>
      <vt:lpstr>Schrödingerův institut   současnost</vt:lpstr>
      <vt:lpstr>Co je Kočičí akademie a co předškolní klub Koťátko</vt:lpstr>
      <vt:lpstr>Koťátko a Kočičí akademie začátky</vt:lpstr>
      <vt:lpstr>Kočičí akademie a Koťátko  podmínky pro radostnou práci</vt:lpstr>
      <vt:lpstr>Schrödingerův institut – spolupráce</vt:lpstr>
      <vt:lpstr>Schrödingerův institut – spolupráce</vt:lpstr>
      <vt:lpstr>Schrödingerův institut – spolupráce</vt:lpstr>
      <vt:lpstr>Schrödingerův institut  terénní práce</vt:lpstr>
      <vt:lpstr>Kočičí akademie a Koťátko dnes</vt:lpstr>
      <vt:lpstr>Kočičí akademie a Koťátko</vt:lpstr>
      <vt:lpstr> Děkuji Vám za pozornost   a přeji všem hodně radosti  při práci s našimi nejmenšími      Bc. Gabriela Doušová 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Terénní práce  a výchova ke vzdělávání  Schrödingerův institut</dc:title>
  <dc:creator>Gabriela Doušová</dc:creator>
  <cp:lastModifiedBy>Gabriela Doušová</cp:lastModifiedBy>
  <cp:revision>39</cp:revision>
  <cp:lastPrinted>2021-03-12T11:13:17Z</cp:lastPrinted>
  <dcterms:created xsi:type="dcterms:W3CDTF">2021-03-05T08:38:36Z</dcterms:created>
  <dcterms:modified xsi:type="dcterms:W3CDTF">2021-03-12T14:07:13Z</dcterms:modified>
</cp:coreProperties>
</file>