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4"/>
  </p:sldMasterIdLst>
  <p:notesMasterIdLst>
    <p:notesMasterId r:id="rId18"/>
  </p:notesMasterIdLst>
  <p:handoutMasterIdLst>
    <p:handoutMasterId r:id="rId19"/>
  </p:handoutMasterIdLst>
  <p:sldIdLst>
    <p:sldId id="256" r:id="rId5"/>
    <p:sldId id="260" r:id="rId6"/>
    <p:sldId id="257" r:id="rId7"/>
    <p:sldId id="261" r:id="rId8"/>
    <p:sldId id="270" r:id="rId9"/>
    <p:sldId id="273" r:id="rId10"/>
    <p:sldId id="262" r:id="rId11"/>
    <p:sldId id="272" r:id="rId12"/>
    <p:sldId id="266" r:id="rId13"/>
    <p:sldId id="267" r:id="rId14"/>
    <p:sldId id="265" r:id="rId15"/>
    <p:sldId id="268" r:id="rId16"/>
    <p:sldId id="269" r:id="rId17"/>
  </p:sldIdLst>
  <p:sldSz cx="9144000" cy="5143500" type="screen16x9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668" userDrawn="1">
          <p15:clr>
            <a:srgbClr val="A4A3A4"/>
          </p15:clr>
        </p15:guide>
        <p15:guide id="4" orient="horz" pos="3049" userDrawn="1">
          <p15:clr>
            <a:srgbClr val="A4A3A4"/>
          </p15:clr>
        </p15:guide>
        <p15:guide id="5" pos="5511" userDrawn="1">
          <p15:clr>
            <a:srgbClr val="A4A3A4"/>
          </p15:clr>
        </p15:guide>
        <p15:guide id="6" pos="249" userDrawn="1">
          <p15:clr>
            <a:srgbClr val="A4A3A4"/>
          </p15:clr>
        </p15:guide>
        <p15:guide id="7" orient="horz" pos="1008" userDrawn="1">
          <p15:clr>
            <a:srgbClr val="A4A3A4"/>
          </p15:clr>
        </p15:guide>
        <p15:guide id="8" orient="horz" pos="9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73" autoAdjust="0"/>
  </p:normalViewPr>
  <p:slideViewPr>
    <p:cSldViewPr>
      <p:cViewPr varScale="1">
        <p:scale>
          <a:sx n="154" d="100"/>
          <a:sy n="154" d="100"/>
        </p:scale>
        <p:origin x="366" y="132"/>
      </p:cViewPr>
      <p:guideLst>
        <p:guide orient="horz" pos="1620"/>
        <p:guide pos="2880"/>
        <p:guide orient="horz" pos="668"/>
        <p:guide orient="horz" pos="3049"/>
        <p:guide pos="5511"/>
        <p:guide pos="249"/>
        <p:guide orient="horz" pos="1008"/>
        <p:guide orient="horz" pos="9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15.03.2021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15.03.2021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-19690" y="1545638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2297539" y="2848145"/>
            <a:ext cx="4548931" cy="4321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1800" dirty="0" smtClean="0"/>
              <a:t>Odbor</a:t>
            </a:r>
            <a:r>
              <a:rPr lang="cs-CZ" sz="1800" baseline="0" dirty="0" smtClean="0"/>
              <a:t> pro sociální začleňování (Agentura)</a:t>
            </a:r>
            <a:endParaRPr lang="cs-CZ" sz="1800" dirty="0" smtClean="0"/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15602"/>
            <a:ext cx="2520280" cy="41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930423" y="1380380"/>
            <a:ext cx="7283152" cy="1404156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74" y="359859"/>
            <a:ext cx="5735457" cy="954683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 userDrawn="1"/>
        </p:nvSpPr>
        <p:spPr bwMode="auto">
          <a:xfrm>
            <a:off x="539553" y="4717570"/>
            <a:ext cx="8033914" cy="29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200" dirty="0" smtClean="0"/>
              <a:t>Prezentace se koná v rámci projektu „Inkluzivní a kvalitní vzdělávání v územích se sociálně vyloučenými lokalitami“ č. CZ.02.3.62/0.0/0.0/15_001/0000586</a:t>
            </a:r>
            <a:endParaRPr lang="cs-CZ" sz="1200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6" y="4107768"/>
            <a:ext cx="2432671" cy="50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05" y="4507818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45636"/>
            <a:ext cx="8291264" cy="329436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250" y="314605"/>
            <a:ext cx="5009847" cy="83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4507818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059582"/>
            <a:ext cx="8291264" cy="378042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2" y="337584"/>
            <a:ext cx="5028452" cy="8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4493476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95536" y="1545637"/>
            <a:ext cx="8291264" cy="3294366"/>
          </a:xfrm>
          <a:prstGeom prst="rect">
            <a:avLst/>
          </a:prstGeom>
        </p:spPr>
        <p:txBody>
          <a:bodyPr anchor="t" anchorCtr="0"/>
          <a:lstStyle>
            <a:lvl1pPr marL="342882" indent="-342882">
              <a:buClr>
                <a:schemeClr val="accent1"/>
              </a:buClr>
              <a:buFont typeface="Wingdings" pitchFamily="2" charset="2"/>
              <a:buChar char="§"/>
              <a:defRPr sz="2400"/>
            </a:lvl1pPr>
            <a:lvl2pPr marL="742913" indent="-285737">
              <a:buClr>
                <a:schemeClr val="accent1"/>
              </a:buClr>
              <a:buFont typeface="Wingdings" pitchFamily="2" charset="2"/>
              <a:buChar char="§"/>
              <a:defRPr sz="2000"/>
            </a:lvl2pPr>
            <a:lvl3pPr marL="1142942" indent="-228589">
              <a:buClr>
                <a:schemeClr val="accent1"/>
              </a:buClr>
              <a:buFont typeface="Wingdings" pitchFamily="2" charset="2"/>
              <a:buChar char="§"/>
              <a:defRPr sz="1800"/>
            </a:lvl3pPr>
            <a:lvl4pPr marL="1600120" indent="-228589">
              <a:buClr>
                <a:schemeClr val="accent1"/>
              </a:buClr>
              <a:buFont typeface="Wingdings" pitchFamily="2" charset="2"/>
              <a:buChar char="§"/>
              <a:defRPr sz="1600"/>
            </a:lvl4pPr>
            <a:lvl5pPr marL="2057298" indent="-228589">
              <a:buClr>
                <a:schemeClr val="accent1"/>
              </a:buClr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8" y="333873"/>
            <a:ext cx="5028451" cy="8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437087"/>
            <a:ext cx="7272338" cy="140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 smtClean="0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3436148"/>
            <a:ext cx="7200900" cy="1350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 smtClean="0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882" indent="-342882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323528" y="1275606"/>
            <a:ext cx="8352928" cy="1224136"/>
          </a:xfrm>
          <a:noFill/>
        </p:spPr>
        <p:txBody>
          <a:bodyPr anchor="t"/>
          <a:lstStyle/>
          <a:p>
            <a:pPr algn="ctr"/>
            <a:r>
              <a:rPr lang="cs-CZ" sz="2800" dirty="0" err="1"/>
              <a:t>Proinkluzivní</a:t>
            </a:r>
            <a:r>
              <a:rPr lang="cs-CZ" sz="2800" dirty="0"/>
              <a:t> vývoj školy aneb jak se z neatraktivní školy stala škola </a:t>
            </a:r>
            <a:r>
              <a:rPr lang="cs-CZ" sz="2800" dirty="0" smtClean="0"/>
              <a:t>atraktivní</a:t>
            </a:r>
            <a:r>
              <a:rPr lang="cs-CZ" sz="1400" dirty="0"/>
              <a:t/>
            </a:r>
            <a:br>
              <a:rPr lang="cs-CZ" sz="1400" dirty="0"/>
            </a:b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1450" indent="-1714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Agentura </a:t>
            </a:r>
            <a:r>
              <a:rPr lang="cs-CZ" dirty="0" smtClean="0"/>
              <a:t>pro SZ – co nám spolupráce přinesla?</a:t>
            </a: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KVĚTINA z. s. </a:t>
            </a:r>
            <a:endParaRPr lang="cs-CZ" dirty="0" smtClean="0"/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Městská </a:t>
            </a:r>
            <a:r>
              <a:rPr lang="cs-CZ" dirty="0" smtClean="0"/>
              <a:t>policie </a:t>
            </a:r>
            <a:endParaRPr lang="cs-CZ" dirty="0" smtClean="0"/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MŠ </a:t>
            </a:r>
            <a:r>
              <a:rPr lang="cs-CZ" dirty="0" smtClean="0"/>
              <a:t>a ZŠ v Dubí</a:t>
            </a: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Poradenská </a:t>
            </a:r>
            <a:r>
              <a:rPr lang="cs-CZ" dirty="0" smtClean="0"/>
              <a:t>zařízení</a:t>
            </a: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UJEP </a:t>
            </a:r>
            <a:r>
              <a:rPr lang="cs-CZ" dirty="0" smtClean="0"/>
              <a:t>Ústí nad Labem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dirty="0" smtClean="0">
                <a:solidFill>
                  <a:srgbClr val="00AF3F"/>
                </a:solidFill>
              </a:rPr>
              <a:t>		</a:t>
            </a:r>
            <a:endParaRPr lang="cs-CZ" sz="3200" dirty="0" smtClean="0"/>
          </a:p>
          <a:p>
            <a:endParaRPr lang="cs-CZ" sz="1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Spolupracujeme – překračujeme své hranice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8709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07504" y="1435088"/>
            <a:ext cx="4392488" cy="3708412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Včas</a:t>
            </a:r>
            <a:r>
              <a:rPr lang="cs-CZ" sz="1800" dirty="0" smtClean="0"/>
              <a:t>, srozumitelně, s plným nasazením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Jednotnost </a:t>
            </a:r>
            <a:r>
              <a:rPr lang="cs-CZ" sz="1800" dirty="0" smtClean="0"/>
              <a:t>(čitelnost) bez výjimek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Vlastně se moc nemění, učíme se dál</a:t>
            </a:r>
            <a:endParaRPr lang="cs-CZ" sz="1800" dirty="0"/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Informační systém, web, sociální sítě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Zapojení žáků ze SVL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Čísla z distanční výuky</a:t>
            </a:r>
          </a:p>
          <a:p>
            <a:endParaRPr lang="cs-CZ" sz="1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915566"/>
            <a:ext cx="8291264" cy="378042"/>
          </a:xfrm>
        </p:spPr>
        <p:txBody>
          <a:bodyPr/>
          <a:lstStyle/>
          <a:p>
            <a:r>
              <a:rPr lang="cs-CZ" dirty="0" smtClean="0"/>
              <a:t>Distanční výuka – vzdalujeme se konkurenci </a:t>
            </a:r>
            <a:r>
              <a:rPr lang="cs-CZ" dirty="0" smtClean="0">
                <a:sym typeface="Wingdings" panose="05000000000000000000" pitchFamily="2" charset="2"/>
              </a:rPr>
              <a:t></a:t>
            </a:r>
            <a:endParaRPr lang="cs-CZ" dirty="0"/>
          </a:p>
        </p:txBody>
      </p:sp>
      <p:sp>
        <p:nvSpPr>
          <p:cNvPr id="4" name="Zástupný symbol pro obsah 1"/>
          <p:cNvSpPr txBox="1">
            <a:spLocks/>
          </p:cNvSpPr>
          <p:nvPr/>
        </p:nvSpPr>
        <p:spPr bwMode="auto">
          <a:xfrm>
            <a:off x="4499992" y="1435088"/>
            <a:ext cx="4186808" cy="370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13" indent="-285737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942" indent="-228589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120" indent="-228589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298" indent="-228589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Spolupráce s KVĚTINA z. s. (</a:t>
            </a:r>
            <a:r>
              <a:rPr lang="cs-CZ" sz="2000" dirty="0"/>
              <a:t>K</a:t>
            </a:r>
            <a:r>
              <a:rPr lang="cs-CZ" sz="2000" dirty="0" smtClean="0"/>
              <a:t>omunitní centrum)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IT technika pro žáky a pedagogy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Terénní pracovnice města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IT vybavenost školy (včetně učeben z IROP – chemie, přírodovědná, jazyková, ICT </a:t>
            </a:r>
            <a:r>
              <a:rPr lang="cs-CZ" sz="2000" dirty="0" smtClean="0"/>
              <a:t>Zapojení </a:t>
            </a:r>
            <a:r>
              <a:rPr lang="cs-CZ" sz="2000" dirty="0" smtClean="0"/>
              <a:t>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 smtClean="0"/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4228080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79512" y="1545636"/>
            <a:ext cx="3960440" cy="3492388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Naplněná </a:t>
            </a:r>
            <a:r>
              <a:rPr lang="cs-CZ" sz="1800" dirty="0" smtClean="0"/>
              <a:t>kapacita školy 300 žáků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Naplněná kapacita ŠD – 93 žáků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Prostory budov kapacitně nedostačují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50 zaměstnanců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1202" y="957554"/>
            <a:ext cx="8291264" cy="378042"/>
          </a:xfrm>
        </p:spPr>
        <p:txBody>
          <a:bodyPr/>
          <a:lstStyle/>
          <a:p>
            <a:pPr algn="ctr"/>
            <a:r>
              <a:rPr lang="cs-CZ" dirty="0" smtClean="0"/>
              <a:t>Současnost a budoucnost naší školy</a:t>
            </a:r>
            <a:endParaRPr lang="cs-CZ" dirty="0"/>
          </a:p>
        </p:txBody>
      </p:sp>
      <p:sp>
        <p:nvSpPr>
          <p:cNvPr id="4" name="Zástupný symbol pro obsah 1"/>
          <p:cNvSpPr txBox="1">
            <a:spLocks/>
          </p:cNvSpPr>
          <p:nvPr/>
        </p:nvSpPr>
        <p:spPr bwMode="auto">
          <a:xfrm>
            <a:off x="4526834" y="1545636"/>
            <a:ext cx="3744416" cy="3294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13" indent="-285737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942" indent="-228589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120" indent="-228589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298" indent="-228589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/>
              <a:t>Nová škola pro celé Dubí</a:t>
            </a:r>
          </a:p>
          <a:p>
            <a:endParaRPr lang="cs-CZ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930" y="2077963"/>
            <a:ext cx="4046223" cy="242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926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>
              <a:solidFill>
                <a:srgbClr val="00AF3F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Závěrem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82285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79512" y="1275606"/>
            <a:ext cx="8291264" cy="3294366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Co je to dobrá, atraktivní škola?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Příběh </a:t>
            </a:r>
            <a:r>
              <a:rPr lang="cs-CZ" sz="1800" dirty="0" smtClean="0"/>
              <a:t>vývoje jedné školy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Těžko </a:t>
            </a:r>
            <a:r>
              <a:rPr lang="cs-CZ" sz="1800" dirty="0" smtClean="0"/>
              <a:t>zobecnitelná, přesto u nás osvědčená pravidla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err="1" smtClean="0"/>
              <a:t>Proinkluzivnost</a:t>
            </a:r>
            <a:r>
              <a:rPr lang="cs-CZ" sz="1800" dirty="0" smtClean="0"/>
              <a:t> </a:t>
            </a:r>
            <a:r>
              <a:rPr lang="cs-CZ" sz="1800" dirty="0" smtClean="0"/>
              <a:t>v praxi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Nápady </a:t>
            </a:r>
            <a:r>
              <a:rPr lang="cs-CZ" sz="1800" dirty="0" smtClean="0"/>
              <a:t>k </a:t>
            </a:r>
            <a:r>
              <a:rPr lang="cs-CZ" sz="1800" dirty="0" smtClean="0"/>
              <a:t>zamyšlení</a:t>
            </a:r>
            <a:endParaRPr lang="cs-CZ" sz="16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915566"/>
            <a:ext cx="8291264" cy="216024"/>
          </a:xfrm>
        </p:spPr>
        <p:txBody>
          <a:bodyPr/>
          <a:lstStyle/>
          <a:p>
            <a:pPr algn="ctr"/>
            <a:r>
              <a:rPr lang="cs-CZ" sz="2400" dirty="0" smtClean="0"/>
              <a:t>Na úvod – cíle mého příspěvku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603758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95536" y="1491630"/>
            <a:ext cx="8291264" cy="3711658"/>
          </a:xfrm>
        </p:spPr>
        <p:txBody>
          <a:bodyPr>
            <a:normAutofit/>
          </a:bodyPr>
          <a:lstStyle/>
          <a:p>
            <a:pPr marL="171450" indent="-1714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Severní </a:t>
            </a:r>
            <a:r>
              <a:rPr lang="cs-CZ" sz="1800" dirty="0"/>
              <a:t>Čechy, respektive problematika Sudet (strukturálně postižené regiony</a:t>
            </a:r>
            <a:r>
              <a:rPr lang="cs-CZ" sz="1800" dirty="0" smtClean="0"/>
              <a:t>)</a:t>
            </a:r>
            <a:r>
              <a:rPr lang="cs-CZ" sz="1800" dirty="0">
                <a:solidFill>
                  <a:srgbClr val="00B050"/>
                </a:solidFill>
              </a:rPr>
              <a:t> </a:t>
            </a:r>
            <a:endParaRPr lang="cs-CZ" sz="1800" dirty="0" smtClean="0">
              <a:solidFill>
                <a:srgbClr val="00B050"/>
              </a:solidFill>
            </a:endParaRP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Žáci</a:t>
            </a:r>
            <a:r>
              <a:rPr lang="cs-CZ" sz="1800" dirty="0" smtClean="0"/>
              <a:t>, budovy, zaměstnanci, AP, postavení ve </a:t>
            </a:r>
            <a:r>
              <a:rPr lang="cs-CZ" sz="1800" dirty="0" smtClean="0"/>
              <a:t>městě</a:t>
            </a:r>
            <a:endParaRPr lang="cs-CZ" sz="2000" dirty="0" smtClean="0">
              <a:solidFill>
                <a:srgbClr val="00B050"/>
              </a:solidFill>
            </a:endParaRP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Skladba obyvatelstva, zaměstnanost, pracovní </a:t>
            </a:r>
            <a:r>
              <a:rPr lang="cs-CZ" sz="1800" dirty="0" smtClean="0"/>
              <a:t>příležitosti</a:t>
            </a:r>
            <a:endParaRPr lang="cs-CZ" sz="2000" dirty="0" smtClean="0">
              <a:solidFill>
                <a:srgbClr val="00B050"/>
              </a:solidFill>
            </a:endParaRP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Sociálně vyloučená lokalita součástí města</a:t>
            </a: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Zřizovatel </a:t>
            </a:r>
            <a:r>
              <a:rPr lang="cs-CZ" sz="1800" dirty="0" smtClean="0"/>
              <a:t>(stabilita a předvídatelnost</a:t>
            </a:r>
            <a:r>
              <a:rPr lang="cs-CZ" sz="1800" dirty="0" smtClean="0"/>
              <a:t>)</a:t>
            </a:r>
            <a:endParaRPr lang="cs-CZ" sz="1800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395536" y="843558"/>
            <a:ext cx="8291264" cy="378042"/>
          </a:xfrm>
        </p:spPr>
        <p:txBody>
          <a:bodyPr/>
          <a:lstStyle/>
          <a:p>
            <a:pPr algn="ctr"/>
            <a:r>
              <a:rPr lang="cs-CZ" dirty="0" smtClean="0"/>
              <a:t>ZŠ Dubí 1 – představení školy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779662"/>
            <a:ext cx="1663941" cy="28597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3528" y="1779662"/>
            <a:ext cx="8291264" cy="3294366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Nedostatek žáků (a jejich stálý odliv) </a:t>
            </a:r>
            <a:endParaRPr lang="cs-CZ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Nedůvěra </a:t>
            </a:r>
            <a:r>
              <a:rPr lang="cs-CZ" dirty="0" smtClean="0"/>
              <a:t>veřejnosti </a:t>
            </a:r>
            <a:endParaRPr lang="cs-CZ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Nesourodý</a:t>
            </a:r>
            <a:r>
              <a:rPr lang="cs-CZ" dirty="0" smtClean="0"/>
              <a:t>, rozhádaný sbor</a:t>
            </a:r>
            <a:r>
              <a:rPr lang="cs-CZ" sz="2000" dirty="0" smtClean="0">
                <a:solidFill>
                  <a:srgbClr val="00B050"/>
                </a:solidFill>
              </a:rPr>
              <a:t> </a:t>
            </a:r>
            <a:endParaRPr lang="cs-CZ" sz="2000" dirty="0" smtClean="0">
              <a:solidFill>
                <a:srgbClr val="00B050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Do </a:t>
            </a:r>
            <a:r>
              <a:rPr lang="cs-CZ" dirty="0" smtClean="0"/>
              <a:t>sebe uzavřená, neprezentující se, „tajemná“ škola </a:t>
            </a:r>
            <a:endParaRPr lang="cs-CZ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Třídy </a:t>
            </a:r>
            <a:r>
              <a:rPr lang="cs-CZ" dirty="0" smtClean="0"/>
              <a:t>LMP součástí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 smtClean="0"/>
          </a:p>
          <a:p>
            <a:endParaRPr lang="cs-CZ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915566"/>
            <a:ext cx="8291264" cy="378042"/>
          </a:xfrm>
        </p:spPr>
        <p:txBody>
          <a:bodyPr/>
          <a:lstStyle/>
          <a:p>
            <a:pPr algn="ctr"/>
            <a:r>
              <a:rPr lang="cs-CZ" dirty="0" smtClean="0"/>
              <a:t>Vývoj školy I - Škola na odpis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7"/>
          <a:stretch/>
        </p:blipFill>
        <p:spPr>
          <a:xfrm>
            <a:off x="5785519" y="1497786"/>
            <a:ext cx="2804662" cy="1929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038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51520" y="1380169"/>
            <a:ext cx="8568952" cy="396044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cs-CZ" sz="1000" dirty="0" smtClean="0">
              <a:solidFill>
                <a:srgbClr val="00AF3F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Jádro pedagogického </a:t>
            </a:r>
            <a:r>
              <a:rPr lang="cs-CZ" sz="2000" dirty="0" smtClean="0"/>
              <a:t>sboru</a:t>
            </a:r>
            <a:endParaRPr lang="cs-CZ" sz="1200" dirty="0" smtClean="0">
              <a:solidFill>
                <a:srgbClr val="00AF3F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Ž</a:t>
            </a:r>
            <a:r>
              <a:rPr lang="cs-CZ" sz="2000" dirty="0" smtClean="0"/>
              <a:t>ák a rodič – naši klienti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Hledání </a:t>
            </a:r>
            <a:r>
              <a:rPr lang="cs-CZ" sz="2000" dirty="0" smtClean="0"/>
              <a:t>a získávání ztracené důvěry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Nastavujeme </a:t>
            </a:r>
            <a:r>
              <a:rPr lang="cs-CZ" sz="2000" dirty="0" smtClean="0"/>
              <a:t>laťku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Nulová tolerance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Integrujeme</a:t>
            </a:r>
            <a:endParaRPr lang="cs-CZ" sz="2000" dirty="0" smtClean="0"/>
          </a:p>
          <a:p>
            <a:endParaRPr lang="cs-CZ" sz="1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51520" y="987574"/>
            <a:ext cx="8291264" cy="378042"/>
          </a:xfrm>
        </p:spPr>
        <p:txBody>
          <a:bodyPr/>
          <a:lstStyle/>
          <a:p>
            <a:pPr algn="ctr"/>
            <a:r>
              <a:rPr lang="cs-CZ" sz="2400" dirty="0"/>
              <a:t>Vývoj školy </a:t>
            </a:r>
            <a:r>
              <a:rPr lang="cs-CZ" sz="2400" dirty="0" smtClean="0"/>
              <a:t>II - Udání směru, vytýčení cílů</a:t>
            </a:r>
            <a:endParaRPr lang="cs-CZ" sz="2400" dirty="0"/>
          </a:p>
        </p:txBody>
      </p:sp>
      <p:pic>
        <p:nvPicPr>
          <p:cNvPr id="4" name="Obrázek 3" descr="C:\Users\handub\Desktop\IMG_24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7694"/>
            <a:ext cx="3168352" cy="24302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4425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3528" y="1515716"/>
            <a:ext cx="8291264" cy="3618402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Integrujeme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Řešení </a:t>
            </a:r>
            <a:r>
              <a:rPr lang="cs-CZ" sz="2000" dirty="0"/>
              <a:t>kvadratury kruhu – jak být školou pro všechny, a zároveň zůstat </a:t>
            </a:r>
            <a:r>
              <a:rPr lang="cs-CZ" sz="2000" dirty="0" smtClean="0"/>
              <a:t>školou </a:t>
            </a:r>
            <a:r>
              <a:rPr lang="cs-CZ" sz="2000" dirty="0" smtClean="0"/>
              <a:t>konkurenceschopnou?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Lidské </a:t>
            </a:r>
            <a:r>
              <a:rPr lang="cs-CZ" sz="2000" dirty="0"/>
              <a:t>zdroje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Limity integrace</a:t>
            </a:r>
            <a:endParaRPr lang="cs-CZ" sz="2000" dirty="0" smtClean="0">
              <a:solidFill>
                <a:srgbClr val="00AF3F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Zdravá třída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20215" y="915566"/>
            <a:ext cx="8291264" cy="378042"/>
          </a:xfrm>
        </p:spPr>
        <p:txBody>
          <a:bodyPr/>
          <a:lstStyle/>
          <a:p>
            <a:pPr algn="ctr"/>
            <a:r>
              <a:rPr lang="cs-CZ" dirty="0" smtClean="0"/>
              <a:t>Integrace, </a:t>
            </a:r>
            <a:r>
              <a:rPr lang="cs-CZ" dirty="0" err="1" smtClean="0"/>
              <a:t>proinkluzivnost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8092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07504" y="1491630"/>
            <a:ext cx="6336704" cy="388843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1800" b="1" dirty="0" smtClean="0">
                <a:solidFill>
                  <a:srgbClr val="FF0000"/>
                </a:solidFill>
              </a:rPr>
              <a:t>Problémy</a:t>
            </a:r>
            <a:endParaRPr lang="cs-CZ" sz="1800" b="1" dirty="0" smtClean="0">
              <a:solidFill>
                <a:srgbClr val="FF0000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rgbClr val="FF0000"/>
                </a:solidFill>
              </a:rPr>
              <a:t>35</a:t>
            </a:r>
            <a:r>
              <a:rPr lang="cs-CZ" sz="1800" dirty="0" smtClean="0">
                <a:solidFill>
                  <a:srgbClr val="FF0000"/>
                </a:solidFill>
              </a:rPr>
              <a:t>% sociálně znevýhodněných žáků, 15% romských žáků </a:t>
            </a:r>
            <a:endParaRPr lang="cs-CZ" sz="1800" dirty="0" smtClean="0">
              <a:solidFill>
                <a:srgbClr val="FF0000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rgbClr val="FF0000"/>
                </a:solidFill>
              </a:rPr>
              <a:t>Špatná </a:t>
            </a:r>
            <a:r>
              <a:rPr lang="cs-CZ" sz="1800" dirty="0" smtClean="0">
                <a:solidFill>
                  <a:srgbClr val="FF0000"/>
                </a:solidFill>
              </a:rPr>
              <a:t>docházka, časté absence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rgbClr val="FF0000"/>
                </a:solidFill>
              </a:rPr>
              <a:t>Nepodnětné prostředí žáků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rgbClr val="FF0000"/>
                </a:solidFill>
              </a:rPr>
              <a:t>Školní nepřipravenost, nevybavenost pomůckami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err="1" smtClean="0">
                <a:solidFill>
                  <a:srgbClr val="FF0000"/>
                </a:solidFill>
              </a:rPr>
              <a:t>Sociopatologické</a:t>
            </a:r>
            <a:r>
              <a:rPr lang="cs-CZ" sz="1800" dirty="0" smtClean="0">
                <a:solidFill>
                  <a:srgbClr val="FF0000"/>
                </a:solidFill>
              </a:rPr>
              <a:t> </a:t>
            </a:r>
            <a:r>
              <a:rPr lang="cs-CZ" sz="1800" dirty="0" smtClean="0">
                <a:solidFill>
                  <a:srgbClr val="FF0000"/>
                </a:solidFill>
              </a:rPr>
              <a:t>jevy, především šikana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rgbClr val="FF0000"/>
                </a:solidFill>
              </a:rPr>
              <a:t>Předčasné odchody ze vzdělávání</a:t>
            </a:r>
          </a:p>
          <a:p>
            <a:endParaRPr lang="cs-CZ" sz="1400" dirty="0" smtClean="0"/>
          </a:p>
          <a:p>
            <a:endParaRPr lang="cs-CZ" sz="1400" dirty="0" smtClean="0"/>
          </a:p>
          <a:p>
            <a:endParaRPr lang="cs-CZ" sz="1400" dirty="0" smtClean="0"/>
          </a:p>
          <a:p>
            <a:endParaRPr lang="cs-CZ" sz="1400" dirty="0" smtClean="0"/>
          </a:p>
          <a:p>
            <a:endParaRPr lang="cs-CZ" sz="1400" dirty="0" smtClean="0"/>
          </a:p>
          <a:p>
            <a:endParaRPr lang="cs-CZ" sz="1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915566"/>
            <a:ext cx="8291264" cy="378042"/>
          </a:xfrm>
        </p:spPr>
        <p:txBody>
          <a:bodyPr/>
          <a:lstStyle/>
          <a:p>
            <a:pPr algn="ctr"/>
            <a:r>
              <a:rPr lang="cs-CZ" dirty="0" smtClean="0"/>
              <a:t>Škola v SVL – problémy, které řešíme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5697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709082" y="1203598"/>
            <a:ext cx="4392488" cy="367240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cs-CZ" sz="1600" dirty="0" smtClean="0"/>
              <a:t>Jak </a:t>
            </a:r>
            <a:r>
              <a:rPr lang="cs-CZ" sz="1600" dirty="0"/>
              <a:t>řešíme?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/>
              <a:t>Terénní </a:t>
            </a:r>
            <a:r>
              <a:rPr lang="cs-CZ" sz="1600" dirty="0" smtClean="0"/>
              <a:t>pracovnice</a:t>
            </a:r>
            <a:endParaRPr lang="cs-CZ" sz="1600" dirty="0">
              <a:solidFill>
                <a:srgbClr val="00AF3F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/>
              <a:t>Asistenti pedagoga – a finance na ně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 smtClean="0"/>
              <a:t>Nulová </a:t>
            </a:r>
            <a:r>
              <a:rPr lang="cs-CZ" sz="1600" dirty="0"/>
              <a:t>tolerance a důslednost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 smtClean="0"/>
              <a:t>Práce </a:t>
            </a:r>
            <a:r>
              <a:rPr lang="cs-CZ" sz="1600" dirty="0"/>
              <a:t>s jednotlivce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/>
              <a:t>Pomůcky pro všechny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 smtClean="0"/>
              <a:t>Programy </a:t>
            </a:r>
            <a:r>
              <a:rPr lang="cs-CZ" sz="1600" dirty="0"/>
              <a:t>na podporu vyrovnávání rozdílů mezi žáky (Šablony, doučování, individuální práce, zapojení neziskovky (KVĚTINA z. s.), nabídka </a:t>
            </a:r>
            <a:r>
              <a:rPr lang="cs-CZ" sz="1600" dirty="0" err="1" smtClean="0"/>
              <a:t>volnočasovek</a:t>
            </a:r>
            <a:r>
              <a:rPr lang="cs-CZ" sz="1600" dirty="0" smtClean="0"/>
              <a:t> </a:t>
            </a:r>
            <a:r>
              <a:rPr lang="cs-CZ" sz="1600" dirty="0" smtClean="0"/>
              <a:t>)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 smtClean="0"/>
              <a:t>Přípravná třída</a:t>
            </a:r>
            <a:endParaRPr lang="cs-CZ" sz="1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771550"/>
            <a:ext cx="8291264" cy="378042"/>
          </a:xfrm>
        </p:spPr>
        <p:txBody>
          <a:bodyPr/>
          <a:lstStyle/>
          <a:p>
            <a:pPr algn="ctr"/>
            <a:r>
              <a:rPr lang="cs-CZ" dirty="0"/>
              <a:t>Škola v </a:t>
            </a:r>
            <a:r>
              <a:rPr lang="cs-CZ" dirty="0" smtClean="0"/>
              <a:t>SVL – osvědčená řešení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361" y="1779662"/>
            <a:ext cx="3576439" cy="200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936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07504" y="1347614"/>
            <a:ext cx="3744416" cy="393990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cs-CZ" sz="1800" dirty="0" smtClean="0"/>
              <a:t>Cíl</a:t>
            </a:r>
            <a:r>
              <a:rPr lang="cs-CZ" sz="1800" dirty="0" smtClean="0"/>
              <a:t>: </a:t>
            </a: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úspěšní, konkurenceschopní, spokojení žáci</a:t>
            </a: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přitažlivý </a:t>
            </a:r>
            <a:r>
              <a:rPr lang="cs-CZ" sz="1800" dirty="0" smtClean="0"/>
              <a:t>vzdělávací proces</a:t>
            </a: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místo </a:t>
            </a:r>
            <a:r>
              <a:rPr lang="cs-CZ" sz="1800" dirty="0" smtClean="0"/>
              <a:t>klidu, radosti a bezpečí</a:t>
            </a: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překročit </a:t>
            </a:r>
            <a:r>
              <a:rPr lang="cs-CZ" sz="1800" dirty="0" smtClean="0"/>
              <a:t>hranice města</a:t>
            </a: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každý </a:t>
            </a:r>
            <a:r>
              <a:rPr lang="cs-CZ" sz="1800" dirty="0" smtClean="0"/>
              <a:t>žák na prvním místě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cs-CZ" sz="1800" dirty="0" smtClean="0"/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cs-CZ" sz="1100" dirty="0" smtClean="0"/>
          </a:p>
          <a:p>
            <a:endParaRPr lang="cs-CZ" sz="11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771550"/>
            <a:ext cx="8291264" cy="378042"/>
          </a:xfrm>
        </p:spPr>
        <p:txBody>
          <a:bodyPr/>
          <a:lstStyle/>
          <a:p>
            <a:r>
              <a:rPr lang="cs-CZ" dirty="0"/>
              <a:t>P</a:t>
            </a:r>
            <a:r>
              <a:rPr lang="cs-CZ" dirty="0" smtClean="0"/>
              <a:t>ravidla úspěšnosti </a:t>
            </a:r>
            <a:r>
              <a:rPr lang="cs-CZ" sz="1600" dirty="0" smtClean="0"/>
              <a:t>(obecná pravidla pro plnění konkrétního cíle)</a:t>
            </a:r>
            <a:endParaRPr lang="cs-CZ" dirty="0"/>
          </a:p>
        </p:txBody>
      </p:sp>
      <p:sp>
        <p:nvSpPr>
          <p:cNvPr id="6" name="Zástupný symbol pro obsah 1"/>
          <p:cNvSpPr txBox="1">
            <a:spLocks/>
          </p:cNvSpPr>
          <p:nvPr/>
        </p:nvSpPr>
        <p:spPr bwMode="auto">
          <a:xfrm>
            <a:off x="3635896" y="1373349"/>
            <a:ext cx="540060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13" indent="-285737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942" indent="-228589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120" indent="-228589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298" indent="-228589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474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2000" dirty="0" smtClean="0"/>
              <a:t>Jak </a:t>
            </a:r>
            <a:r>
              <a:rPr lang="cs-CZ" sz="2000" dirty="0" smtClean="0"/>
              <a:t>na to?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z</a:t>
            </a:r>
            <a:r>
              <a:rPr lang="cs-CZ" sz="2000" dirty="0" smtClean="0"/>
              <a:t>řizovatel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tým </a:t>
            </a:r>
            <a:r>
              <a:rPr lang="cs-CZ" sz="2000" dirty="0" smtClean="0"/>
              <a:t>lidí </a:t>
            </a:r>
            <a:endParaRPr lang="cs-CZ" sz="2000" dirty="0" smtClean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stanovení </a:t>
            </a:r>
            <a:r>
              <a:rPr lang="cs-CZ" sz="2000" dirty="0" smtClean="0"/>
              <a:t>pravidel </a:t>
            </a:r>
            <a:endParaRPr lang="cs-CZ" sz="2000" dirty="0" smtClean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klienti </a:t>
            </a:r>
            <a:r>
              <a:rPr lang="cs-CZ" sz="2000" dirty="0" smtClean="0"/>
              <a:t>školy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t</a:t>
            </a:r>
            <a:r>
              <a:rPr lang="cs-CZ" sz="2000" dirty="0" smtClean="0"/>
              <a:t>ransparentnost</a:t>
            </a:r>
            <a:r>
              <a:rPr lang="cs-CZ" sz="2000" dirty="0" smtClean="0"/>
              <a:t>, předvídatelnost, čitelnost</a:t>
            </a:r>
            <a:endParaRPr lang="cs-CZ" sz="2000" dirty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KOMUNIKACE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řešíme </a:t>
            </a:r>
            <a:r>
              <a:rPr lang="cs-CZ" sz="2000" dirty="0" smtClean="0"/>
              <a:t>každý náznak </a:t>
            </a:r>
            <a:r>
              <a:rPr lang="cs-CZ" sz="2000" dirty="0" err="1" smtClean="0"/>
              <a:t>sociopatogenních</a:t>
            </a:r>
            <a:r>
              <a:rPr lang="cs-CZ" sz="2000" dirty="0" smtClean="0"/>
              <a:t> jevů </a:t>
            </a:r>
            <a:endParaRPr lang="cs-CZ" sz="2000" dirty="0" smtClean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nulová </a:t>
            </a:r>
            <a:r>
              <a:rPr lang="cs-CZ" sz="2000" dirty="0" smtClean="0"/>
              <a:t>tolerance </a:t>
            </a:r>
            <a:endParaRPr lang="cs-CZ" sz="2000" dirty="0" smtClean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s</a:t>
            </a:r>
            <a:r>
              <a:rPr lang="cs-CZ" sz="2000" dirty="0" smtClean="0"/>
              <a:t>polupracujeme</a:t>
            </a:r>
            <a:endParaRPr lang="cs-CZ" sz="2800" dirty="0" smtClean="0"/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714080374"/>
      </p:ext>
    </p:extLst>
  </p:cSld>
  <p:clrMapOvr>
    <a:masterClrMapping/>
  </p:clrMapOvr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A0DF54F5176984EA33B84FEFFE7F575" ma:contentTypeVersion="13" ma:contentTypeDescription="Vytvoří nový dokument" ma:contentTypeScope="" ma:versionID="20bfa9347d8503ef769848671ee47afc">
  <xsd:schema xmlns:xsd="http://www.w3.org/2001/XMLSchema" xmlns:xs="http://www.w3.org/2001/XMLSchema" xmlns:p="http://schemas.microsoft.com/office/2006/metadata/properties" xmlns:ns3="a0cfbc08-a620-459b-8305-af1ceda9318f" xmlns:ns4="784c2bfa-0535-484e-84ae-fef2b209422c" targetNamespace="http://schemas.microsoft.com/office/2006/metadata/properties" ma:root="true" ma:fieldsID="d6dca47060f8aa79bb79cb475417b336" ns3:_="" ns4:_="">
    <xsd:import namespace="a0cfbc08-a620-459b-8305-af1ceda9318f"/>
    <xsd:import namespace="784c2bfa-0535-484e-84ae-fef2b209422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cfbc08-a620-459b-8305-af1ceda931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c2bfa-0535-484e-84ae-fef2b209422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C4FD587-0AD8-4D33-989C-8E4EBDA79B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cfbc08-a620-459b-8305-af1ceda9318f"/>
    <ds:schemaRef ds:uri="784c2bfa-0535-484e-84ae-fef2b20942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FFE0668-7789-4B50-AF25-C45A0C7E99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1CE8987-230C-42EB-9DA2-6D1327A3EAB3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a0cfbc08-a620-459b-8305-af1ceda9318f"/>
    <ds:schemaRef ds:uri="http://purl.org/dc/terms/"/>
    <ds:schemaRef ds:uri="784c2bfa-0535-484e-84ae-fef2b209422c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2218</TotalTime>
  <Words>481</Words>
  <Application>Microsoft Office PowerPoint</Application>
  <PresentationFormat>Předvádění na obrazovce (16:9)</PresentationFormat>
  <Paragraphs>108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1_Úvodní list</vt:lpstr>
      <vt:lpstr>Proinkluzivní vývoj školy aneb jak se z neatraktivní školy stala škola atraktivní </vt:lpstr>
      <vt:lpstr>Na úvod – cíle mého příspěvku</vt:lpstr>
      <vt:lpstr>ZŠ Dubí 1 – představení školy</vt:lpstr>
      <vt:lpstr>Vývoj školy I - Škola na odpis</vt:lpstr>
      <vt:lpstr>Vývoj školy II - Udání směru, vytýčení cílů</vt:lpstr>
      <vt:lpstr>Integrace, proinkluzivnost</vt:lpstr>
      <vt:lpstr>Škola v SVL – problémy, které řešíme</vt:lpstr>
      <vt:lpstr>Škola v SVL – osvědčená řešení</vt:lpstr>
      <vt:lpstr>Pravidla úspěšnosti (obecná pravidla pro plnění konkrétního cíle)</vt:lpstr>
      <vt:lpstr>Spolupracujeme – překračujeme své hranice</vt:lpstr>
      <vt:lpstr>Distanční výuka – vzdalujeme se konkurenci </vt:lpstr>
      <vt:lpstr>Současnost a budoucnost naší školy</vt:lpstr>
      <vt:lpstr>Závěrem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Jan Holub</cp:lastModifiedBy>
  <cp:revision>96</cp:revision>
  <dcterms:created xsi:type="dcterms:W3CDTF">2020-01-13T10:41:51Z</dcterms:created>
  <dcterms:modified xsi:type="dcterms:W3CDTF">2021-03-15T09:58:29Z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0x0101002A0DF54F5176984EA33B84FEFFE7F575</vt:lpwstr>
  </property>
</Properties>
</file>