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8" r:id="rId9"/>
  </p:sldIdLst>
  <p:sldSz cx="9144000" cy="5143500" type="screen16x9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668" userDrawn="1">
          <p15:clr>
            <a:srgbClr val="A4A3A4"/>
          </p15:clr>
        </p15:guide>
        <p15:guide id="4" orient="horz" pos="3049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orient="horz" pos="1008" userDrawn="1">
          <p15:clr>
            <a:srgbClr val="A4A3A4"/>
          </p15:clr>
        </p15:guide>
        <p15:guide id="8" orient="horz" pos="9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3" autoAdjust="0"/>
  </p:normalViewPr>
  <p:slideViewPr>
    <p:cSldViewPr>
      <p:cViewPr varScale="1">
        <p:scale>
          <a:sx n="114" d="100"/>
          <a:sy n="114" d="100"/>
        </p:scale>
        <p:origin x="547" y="86"/>
      </p:cViewPr>
      <p:guideLst>
        <p:guide orient="horz" pos="1620"/>
        <p:guide pos="2880"/>
        <p:guide orient="horz" pos="668"/>
        <p:guide orient="horz" pos="3049"/>
        <p:guide pos="5511"/>
        <p:guide pos="249"/>
        <p:guide orient="horz" pos="1008"/>
        <p:guide orient="horz" pos="9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11.03.2021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11.03.2021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jpeg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-19690" y="1545638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297539" y="2848145"/>
            <a:ext cx="4548931" cy="4321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1800" dirty="0"/>
              <a:t>Odbor</a:t>
            </a:r>
            <a:r>
              <a:rPr lang="cs-CZ" sz="1800" baseline="0" dirty="0"/>
              <a:t> pro sociální začleňování (Agentura)</a:t>
            </a:r>
            <a:endParaRPr lang="cs-CZ" sz="1800" dirty="0"/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15602"/>
            <a:ext cx="2520280" cy="41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930423" y="1380380"/>
            <a:ext cx="7283152" cy="1404156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74" y="359859"/>
            <a:ext cx="5735457" cy="954683"/>
          </a:xfrm>
          <a:prstGeom prst="rect">
            <a:avLst/>
          </a:prstGeom>
        </p:spPr>
      </p:pic>
      <p:sp>
        <p:nvSpPr>
          <p:cNvPr id="11" name="Podnadpis 2"/>
          <p:cNvSpPr txBox="1">
            <a:spLocks/>
          </p:cNvSpPr>
          <p:nvPr userDrawn="1"/>
        </p:nvSpPr>
        <p:spPr bwMode="auto">
          <a:xfrm>
            <a:off x="539553" y="4717570"/>
            <a:ext cx="8033914" cy="29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/>
              <a:t>Prezentace se koná v rámci projektu „Inkluzivní a kvalitní vzdělávání v územích se sociálně vyloučenými lokalitami“ č. CZ.02.3.62/0.0/0.0/15_001/0000586</a:t>
            </a: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6" y="4107768"/>
            <a:ext cx="2432671" cy="50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5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45636"/>
            <a:ext cx="8291264" cy="32943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250" y="314605"/>
            <a:ext cx="5009847" cy="8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507818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059582"/>
            <a:ext cx="8291264" cy="378042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Upravte styly předlohy textu.</a:t>
            </a: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2" y="337584"/>
            <a:ext cx="5028452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6" y="1491855"/>
            <a:ext cx="7908925" cy="365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2"/>
            <a:ext cx="9144000" cy="1952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195487"/>
            <a:ext cx="9144000" cy="108012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9" y="4493476"/>
            <a:ext cx="2016125" cy="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059582"/>
            <a:ext cx="8291264" cy="37804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95536" y="1545637"/>
            <a:ext cx="8291264" cy="3294366"/>
          </a:xfrm>
          <a:prstGeom prst="rect">
            <a:avLst/>
          </a:prstGeom>
        </p:spPr>
        <p:txBody>
          <a:bodyPr anchor="t" anchorCtr="0"/>
          <a:lstStyle>
            <a:lvl1pPr marL="342882" indent="-342882">
              <a:buClr>
                <a:schemeClr val="accent1"/>
              </a:buClr>
              <a:buFont typeface="Wingdings" pitchFamily="2" charset="2"/>
              <a:buChar char="§"/>
              <a:defRPr sz="2400"/>
            </a:lvl1pPr>
            <a:lvl2pPr marL="742913" indent="-285737">
              <a:buClr>
                <a:schemeClr val="accent1"/>
              </a:buClr>
              <a:buFont typeface="Wingdings" pitchFamily="2" charset="2"/>
              <a:buChar char="§"/>
              <a:defRPr sz="2000"/>
            </a:lvl2pPr>
            <a:lvl3pPr marL="1142942" indent="-228589">
              <a:buClr>
                <a:schemeClr val="accent1"/>
              </a:buClr>
              <a:buFont typeface="Wingdings" pitchFamily="2" charset="2"/>
              <a:buChar char="§"/>
              <a:defRPr sz="1800"/>
            </a:lvl3pPr>
            <a:lvl4pPr marL="1600120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4pPr>
            <a:lvl5pPr marL="2057298" indent="-228589">
              <a:buClr>
                <a:schemeClr val="accent1"/>
              </a:buClr>
              <a:buFont typeface="Wingdings" pitchFamily="2" charset="2"/>
              <a:buChar char="§"/>
              <a:defRPr sz="1600"/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48" y="333873"/>
            <a:ext cx="5028451" cy="8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437087"/>
            <a:ext cx="7272338" cy="140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3436148"/>
            <a:ext cx="7200900" cy="1350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882" indent="-34288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1403350" y="1131890"/>
            <a:ext cx="7283451" cy="1871663"/>
          </a:xfrm>
          <a:noFill/>
        </p:spPr>
        <p:txBody>
          <a:bodyPr/>
          <a:lstStyle/>
          <a:p>
            <a:pPr algn="ctr"/>
            <a:r>
              <a:rPr lang="cs-CZ" altLang="cs-CZ" dirty="0"/>
              <a:t>SOCIÁLNÍ PEDAGOG </a:t>
            </a:r>
            <a:br>
              <a:rPr lang="cs-CZ" altLang="cs-CZ" dirty="0"/>
            </a:br>
            <a:r>
              <a:rPr lang="cs-CZ" altLang="cs-CZ" dirty="0"/>
              <a:t>V OBRNICÍCH</a:t>
            </a:r>
            <a:endParaRPr lang="en-US" alt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dirty="0"/>
              <a:t>Katastrální území obce Obrnice tvoří:</a:t>
            </a:r>
          </a:p>
          <a:p>
            <a:pPr algn="ctr"/>
            <a:r>
              <a:rPr lang="cs-CZ" dirty="0"/>
              <a:t>Obrnice, </a:t>
            </a:r>
            <a:r>
              <a:rPr lang="cs-CZ" dirty="0" err="1"/>
              <a:t>Chanov</a:t>
            </a:r>
            <a:r>
              <a:rPr lang="cs-CZ" dirty="0"/>
              <a:t> a České Zlatníky</a:t>
            </a:r>
          </a:p>
          <a:p>
            <a:pPr algn="ctr"/>
            <a:r>
              <a:rPr lang="cs-CZ" dirty="0"/>
              <a:t>Obec spadá do okresu Most (cca 5 km od Mostu)</a:t>
            </a:r>
          </a:p>
          <a:p>
            <a:pPr algn="ctr"/>
            <a:r>
              <a:rPr lang="cs-CZ" dirty="0"/>
              <a:t>Počet obyvatel: 2282</a:t>
            </a:r>
          </a:p>
          <a:p>
            <a:pPr algn="ctr"/>
            <a:r>
              <a:rPr lang="cs-CZ" dirty="0"/>
              <a:t>Nezaměstnanost (12/2020) – 14,2%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KRÁTKÉ INFO O OBCI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Pozice hrazena z tzv. šablon – projekty v rámci zjednodušeného vykazování</a:t>
            </a:r>
          </a:p>
          <a:p>
            <a:r>
              <a:rPr lang="cs-CZ" dirty="0"/>
              <a:t>Časové období – září 2019 – srpen 2021</a:t>
            </a:r>
          </a:p>
          <a:p>
            <a:r>
              <a:rPr lang="cs-CZ" dirty="0"/>
              <a:t>Úvazek – 0,3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POZICE SOCIÁLNÍHO PEDAGOGA</a:t>
            </a:r>
          </a:p>
        </p:txBody>
      </p:sp>
    </p:spTree>
    <p:extLst>
      <p:ext uri="{BB962C8B-B14F-4D97-AF65-F5344CB8AC3E}">
        <p14:creationId xmlns:p14="http://schemas.microsoft.com/office/powerpoint/2010/main" val="16254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Počet žáků – </a:t>
            </a:r>
            <a:r>
              <a:rPr lang="cs-CZ" sz="2000" b="1" dirty="0"/>
              <a:t>233 </a:t>
            </a:r>
          </a:p>
          <a:p>
            <a:r>
              <a:rPr lang="cs-CZ" sz="2000" dirty="0"/>
              <a:t>Odhad podílu sociálně slabých – více jak </a:t>
            </a:r>
            <a:r>
              <a:rPr lang="cs-CZ" sz="2000" b="1" dirty="0"/>
              <a:t>50%</a:t>
            </a:r>
            <a:r>
              <a:rPr lang="cs-CZ" sz="2000" dirty="0"/>
              <a:t> žáků je identifikováno jako soc. slabých (</a:t>
            </a:r>
            <a:r>
              <a:rPr lang="cs-CZ" sz="2000" b="1" dirty="0"/>
              <a:t>104</a:t>
            </a:r>
            <a:r>
              <a:rPr lang="cs-CZ" sz="2000" dirty="0"/>
              <a:t> žáků využívá obědy zdarma v rámci projektu </a:t>
            </a:r>
            <a:br>
              <a:rPr lang="cs-CZ" sz="2000" dirty="0"/>
            </a:br>
            <a:r>
              <a:rPr lang="cs-CZ" sz="2000" dirty="0"/>
              <a:t>pro rodiny v hmotné nouzi)</a:t>
            </a:r>
          </a:p>
          <a:p>
            <a:r>
              <a:rPr lang="cs-CZ" sz="2000" dirty="0"/>
              <a:t>Počet pedagogických pracovníků – </a:t>
            </a:r>
            <a:r>
              <a:rPr lang="cs-CZ" sz="2000" b="1" dirty="0"/>
              <a:t>20</a:t>
            </a:r>
          </a:p>
          <a:p>
            <a:r>
              <a:rPr lang="cs-CZ" sz="2000" dirty="0"/>
              <a:t>Počet asistentů pedagoga - </a:t>
            </a:r>
            <a:r>
              <a:rPr lang="cs-CZ" sz="2000" b="1" dirty="0"/>
              <a:t>8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INFO O ZÁKLADNÍ ŠKOLE OBRNICE</a:t>
            </a:r>
          </a:p>
        </p:txBody>
      </p:sp>
    </p:spTree>
    <p:extLst>
      <p:ext uri="{BB962C8B-B14F-4D97-AF65-F5344CB8AC3E}">
        <p14:creationId xmlns:p14="http://schemas.microsoft.com/office/powerpoint/2010/main" val="781112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KOMUNIKACE S RODIČI OHLEDNĚ:</a:t>
            </a:r>
          </a:p>
          <a:p>
            <a:pPr marL="342900" indent="-342900">
              <a:buFontTx/>
              <a:buChar char="-"/>
            </a:pPr>
            <a:r>
              <a:rPr lang="cs-CZ" dirty="0"/>
              <a:t>neplnění školní docházky (časté absence, neomlouvání nebo pozdní omlouvání žáků)</a:t>
            </a:r>
          </a:p>
          <a:p>
            <a:pPr marL="342900" indent="-342900">
              <a:buFontTx/>
              <a:buChar char="-"/>
            </a:pPr>
            <a:r>
              <a:rPr lang="cs-CZ" dirty="0"/>
              <a:t>neplnění úkolů, chybějící pomůcky</a:t>
            </a:r>
          </a:p>
          <a:p>
            <a:pPr marL="342900" indent="-342900">
              <a:buFontTx/>
              <a:buChar char="-"/>
            </a:pPr>
            <a:r>
              <a:rPr lang="cs-CZ" dirty="0"/>
              <a:t>velmi specifické problémy nyní v rámci dis. výuky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PRACOVNÍ NÁPLŇ SOCIÁLNÍHO PEDAGOGA</a:t>
            </a:r>
          </a:p>
        </p:txBody>
      </p:sp>
    </p:spTree>
    <p:extLst>
      <p:ext uri="{BB962C8B-B14F-4D97-AF65-F5344CB8AC3E}">
        <p14:creationId xmlns:p14="http://schemas.microsoft.com/office/powerpoint/2010/main" val="404291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dirty="0"/>
              <a:t>V současné době:</a:t>
            </a:r>
          </a:p>
          <a:p>
            <a:pPr marL="342900" indent="-342900">
              <a:buFontTx/>
              <a:buChar char="-"/>
            </a:pPr>
            <a:r>
              <a:rPr lang="cs-CZ" dirty="0"/>
              <a:t>128 žáků (tj. 55%) spolupracuje online</a:t>
            </a:r>
          </a:p>
          <a:p>
            <a:pPr marL="342900" indent="-342900">
              <a:buFontTx/>
              <a:buChar char="-"/>
            </a:pPr>
            <a:r>
              <a:rPr lang="cs-CZ" dirty="0"/>
              <a:t>86 žáků (tj. 37%) spolupracuje </a:t>
            </a:r>
            <a:r>
              <a:rPr lang="cs-CZ" dirty="0" err="1"/>
              <a:t>offline</a:t>
            </a:r>
            <a:endParaRPr lang="cs-CZ" dirty="0"/>
          </a:p>
          <a:p>
            <a:pPr marL="342900" indent="-342900">
              <a:buFontTx/>
              <a:buChar char="-"/>
            </a:pPr>
            <a:r>
              <a:rPr lang="cs-CZ" dirty="0"/>
              <a:t>19 žáků (tj. 8%) nespolupracuje vůbec nebo velmi sporadicky</a:t>
            </a:r>
          </a:p>
          <a:p>
            <a:pPr marL="342900" indent="-342900">
              <a:buFontTx/>
              <a:buChar char="-"/>
            </a:pPr>
            <a:endParaRPr lang="cs-CZ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SPECIFIKA PRÁCE PŘI DISTANČNÍ VÝUCE</a:t>
            </a:r>
          </a:p>
        </p:txBody>
      </p:sp>
    </p:spTree>
    <p:extLst>
      <p:ext uri="{BB962C8B-B14F-4D97-AF65-F5344CB8AC3E}">
        <p14:creationId xmlns:p14="http://schemas.microsoft.com/office/powerpoint/2010/main" val="3656187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KLADNÝ POSUN U NESPOLUPRACUJÍCÍCH</a:t>
            </a:r>
          </a:p>
        </p:txBody>
      </p:sp>
      <p:pic>
        <p:nvPicPr>
          <p:cNvPr id="14" name="Zástupný obsah 13" descr="Smutný obličej s pevnou výplní">
            <a:extLst>
              <a:ext uri="{FF2B5EF4-FFF2-40B4-BE49-F238E27FC236}">
                <a16:creationId xmlns:a16="http://schemas.microsoft.com/office/drawing/2014/main" id="{DED90AE7-E255-480E-9D59-32F2681720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03648" y="2114550"/>
            <a:ext cx="914400" cy="914400"/>
          </a:xfrm>
        </p:spPr>
      </p:pic>
      <p:pic>
        <p:nvPicPr>
          <p:cNvPr id="16" name="Grafický objekt 15" descr="Smějící se obličej s pevnou výplní">
            <a:extLst>
              <a:ext uri="{FF2B5EF4-FFF2-40B4-BE49-F238E27FC236}">
                <a16:creationId xmlns:a16="http://schemas.microsoft.com/office/drawing/2014/main" id="{9F16AD4E-13C8-4817-8817-D8DAA8939F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56176" y="2112930"/>
            <a:ext cx="914400" cy="914400"/>
          </a:xfrm>
          <a:prstGeom prst="rect">
            <a:avLst/>
          </a:prstGeom>
        </p:spPr>
      </p:pic>
      <p:cxnSp>
        <p:nvCxnSpPr>
          <p:cNvPr id="18" name="Přímá spojnice se šipkou 17">
            <a:extLst>
              <a:ext uri="{FF2B5EF4-FFF2-40B4-BE49-F238E27FC236}">
                <a16:creationId xmlns:a16="http://schemas.microsoft.com/office/drawing/2014/main" id="{1E255D3F-7C8D-4A11-B4CC-E2A008F38004}"/>
              </a:ext>
            </a:extLst>
          </p:cNvPr>
          <p:cNvCxnSpPr/>
          <p:nvPr/>
        </p:nvCxnSpPr>
        <p:spPr>
          <a:xfrm>
            <a:off x="2627784" y="2570130"/>
            <a:ext cx="3312368" cy="0"/>
          </a:xfrm>
          <a:prstGeom prst="straightConnector1">
            <a:avLst/>
          </a:prstGeom>
          <a:ln>
            <a:headEnd type="diamond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005AF5F3-A3EE-45E5-BBED-41215488FC94}"/>
              </a:ext>
            </a:extLst>
          </p:cNvPr>
          <p:cNvSpPr txBox="1"/>
          <p:nvPr/>
        </p:nvSpPr>
        <p:spPr>
          <a:xfrm>
            <a:off x="6162936" y="339251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19 žáků </a:t>
            </a:r>
          </a:p>
          <a:p>
            <a:r>
              <a:rPr lang="cs-CZ" b="1" dirty="0"/>
              <a:t>v březnu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E6C1CDDC-54A9-4B8C-AB28-D405B5D28E0D}"/>
              </a:ext>
            </a:extLst>
          </p:cNvPr>
          <p:cNvSpPr txBox="1"/>
          <p:nvPr/>
        </p:nvSpPr>
        <p:spPr>
          <a:xfrm>
            <a:off x="1403648" y="3392515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43 žáků </a:t>
            </a:r>
          </a:p>
          <a:p>
            <a:r>
              <a:rPr lang="cs-CZ" b="1" dirty="0"/>
              <a:t>v lednu</a:t>
            </a:r>
          </a:p>
        </p:txBody>
      </p:sp>
    </p:spTree>
    <p:extLst>
      <p:ext uri="{BB962C8B-B14F-4D97-AF65-F5344CB8AC3E}">
        <p14:creationId xmlns:p14="http://schemas.microsoft.com/office/powerpoint/2010/main" val="2376483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b="1" dirty="0"/>
          </a:p>
          <a:p>
            <a:pPr marL="0" indent="0" algn="ctr">
              <a:buNone/>
            </a:pPr>
            <a:r>
              <a:rPr lang="cs-CZ" b="1" dirty="0"/>
              <a:t>DĚKUJI ZA POZORNOST</a:t>
            </a:r>
          </a:p>
          <a:p>
            <a:pPr algn="ctr"/>
            <a:endParaRPr lang="cs-CZ" b="1" dirty="0"/>
          </a:p>
          <a:p>
            <a:pPr marL="0" indent="0" algn="ctr">
              <a:buNone/>
            </a:pPr>
            <a:r>
              <a:rPr lang="cs-CZ" b="1" dirty="0"/>
              <a:t>Ing. Aneta </a:t>
            </a:r>
            <a:r>
              <a:rPr lang="cs-CZ" b="1" dirty="0" err="1"/>
              <a:t>Vejlupková</a:t>
            </a:r>
            <a:r>
              <a:rPr lang="cs-CZ" b="1" dirty="0"/>
              <a:t>, DiS.</a:t>
            </a:r>
          </a:p>
          <a:p>
            <a:pPr marL="0" indent="0" algn="ctr">
              <a:buNone/>
            </a:pPr>
            <a:r>
              <a:rPr lang="cs-CZ" b="1" dirty="0"/>
              <a:t>606 616 916</a:t>
            </a:r>
          </a:p>
          <a:p>
            <a:pPr marL="0" indent="0" algn="ctr">
              <a:buNone/>
            </a:pPr>
            <a:r>
              <a:rPr lang="cs-CZ" b="1" dirty="0"/>
              <a:t>vejlupkova@ouobrnice.cz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0</TotalTime>
  <Words>226</Words>
  <Application>Microsoft Office PowerPoint</Application>
  <PresentationFormat>Předvádění na obrazovce (16:9)</PresentationFormat>
  <Paragraphs>37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1_Úvodní list</vt:lpstr>
      <vt:lpstr>SOCIÁLNÍ PEDAGOG  V OBRNICÍCH</vt:lpstr>
      <vt:lpstr>KRÁTKÉ INFO O OBCI</vt:lpstr>
      <vt:lpstr>POZICE SOCIÁLNÍHO PEDAGOGA</vt:lpstr>
      <vt:lpstr>INFO O ZÁKLADNÍ ŠKOLE OBRNICE</vt:lpstr>
      <vt:lpstr>PRACOVNÍ NÁPLŇ SOCIÁLNÍHO PEDAGOGA</vt:lpstr>
      <vt:lpstr>SPECIFIKA PRÁCE PŘI DISTANČNÍ VÝUCE</vt:lpstr>
      <vt:lpstr>KLADNÝ POSUN U NESPOLUPRACUJÍCÍCH</vt:lpstr>
      <vt:lpstr>Prezentace aplikace PowerPoint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Uzivatel</cp:lastModifiedBy>
  <cp:revision>29</cp:revision>
  <dcterms:created xsi:type="dcterms:W3CDTF">2020-01-13T10:41:51Z</dcterms:created>
  <dcterms:modified xsi:type="dcterms:W3CDTF">2021-03-11T11:12:34Z</dcterms:modified>
</cp:coreProperties>
</file>