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6" r:id="rId3"/>
    <p:sldId id="277" r:id="rId4"/>
    <p:sldId id="275" r:id="rId5"/>
    <p:sldId id="265" r:id="rId6"/>
    <p:sldId id="266" r:id="rId7"/>
    <p:sldId id="267" r:id="rId8"/>
    <p:sldId id="268" r:id="rId9"/>
    <p:sldId id="269" r:id="rId10"/>
    <p:sldId id="280" r:id="rId11"/>
    <p:sldId id="278" r:id="rId12"/>
    <p:sldId id="283" r:id="rId13"/>
    <p:sldId id="279" r:id="rId14"/>
    <p:sldId id="281" r:id="rId15"/>
    <p:sldId id="282" r:id="rId16"/>
    <p:sldId id="272" r:id="rId17"/>
    <p:sldId id="258" r:id="rId18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890" userDrawn="1">
          <p15:clr>
            <a:srgbClr val="A4A3A4"/>
          </p15:clr>
        </p15:guide>
        <p15:guide id="4" orient="horz" pos="4065" userDrawn="1">
          <p15:clr>
            <a:srgbClr val="A4A3A4"/>
          </p15:clr>
        </p15:guide>
        <p15:guide id="5" pos="5511" userDrawn="1">
          <p15:clr>
            <a:srgbClr val="A4A3A4"/>
          </p15:clr>
        </p15:guide>
        <p15:guide id="6" pos="249" userDrawn="1">
          <p15:clr>
            <a:srgbClr val="A4A3A4"/>
          </p15:clr>
        </p15:guide>
        <p15:guide id="7" orient="horz" pos="1344" userDrawn="1">
          <p15:clr>
            <a:srgbClr val="A4A3A4"/>
          </p15:clr>
        </p15:guide>
        <p15:guide id="8" orient="horz" pos="125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73" autoAdjust="0"/>
  </p:normalViewPr>
  <p:slideViewPr>
    <p:cSldViewPr>
      <p:cViewPr varScale="1">
        <p:scale>
          <a:sx n="91" d="100"/>
          <a:sy n="91" d="100"/>
        </p:scale>
        <p:origin x="1356" y="84"/>
      </p:cViewPr>
      <p:guideLst>
        <p:guide orient="horz" pos="2160"/>
        <p:guide pos="2880"/>
        <p:guide orient="horz" pos="890"/>
        <p:guide orient="horz" pos="4065"/>
        <p:guide pos="5511"/>
        <p:guide pos="249"/>
        <p:guide orient="horz" pos="1344"/>
        <p:guide orient="horz" pos="125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32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14.03.2021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14.03.2021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jpeg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6.jpe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6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-19691" y="206084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2297533" y="3797524"/>
            <a:ext cx="4548931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1800" dirty="0" smtClean="0"/>
              <a:t>Odbor</a:t>
            </a:r>
            <a:r>
              <a:rPr lang="cs-CZ" sz="1800" baseline="0" dirty="0" smtClean="0"/>
              <a:t> pro sociální začleňování (Agentura)</a:t>
            </a:r>
            <a:endParaRPr lang="cs-CZ" sz="1800" dirty="0" smtClean="0"/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7465"/>
            <a:ext cx="2520280" cy="55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930423" y="1840507"/>
            <a:ext cx="7283152" cy="1872208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269" y="479807"/>
            <a:ext cx="5735457" cy="1272911"/>
          </a:xfrm>
          <a:prstGeom prst="rect">
            <a:avLst/>
          </a:prstGeom>
        </p:spPr>
      </p:pic>
      <p:sp>
        <p:nvSpPr>
          <p:cNvPr id="11" name="Podnadpis 2"/>
          <p:cNvSpPr txBox="1">
            <a:spLocks/>
          </p:cNvSpPr>
          <p:nvPr userDrawn="1"/>
        </p:nvSpPr>
        <p:spPr bwMode="auto">
          <a:xfrm>
            <a:off x="539552" y="6290092"/>
            <a:ext cx="8033914" cy="390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200" dirty="0" smtClean="0"/>
              <a:t>Prezentace se koná v rámci projektu „Inkluzivní a kvalitní vzdělávání v územích se sociálně vyloučenými lokalitami“ č. CZ.02.3.62/0.0/0.0/15_001/0000586</a:t>
            </a:r>
            <a:endParaRPr lang="cs-CZ" sz="1200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5477020"/>
            <a:ext cx="2432671" cy="66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99" y="6010424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244" y="419468"/>
            <a:ext cx="5009847" cy="111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10424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504056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42" y="450112"/>
            <a:ext cx="5028452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991301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395536" y="2060849"/>
            <a:ext cx="8291264" cy="4392488"/>
          </a:xfrm>
          <a:prstGeom prst="rect">
            <a:avLst/>
          </a:prstGeom>
        </p:spPr>
        <p:txBody>
          <a:bodyPr anchor="t" anchorCtr="0"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 sz="2400"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 sz="2000"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 sz="1800"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 sz="1600"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 sz="1600"/>
            </a:lvl5pPr>
          </a:lstStyle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42" y="445164"/>
            <a:ext cx="5028451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916113"/>
            <a:ext cx="7272338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 smtClean="0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4581525"/>
            <a:ext cx="72009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 smtClean="0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roman.matousek@mmr.cz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1403350" y="1989138"/>
            <a:ext cx="7283450" cy="1871662"/>
          </a:xfrm>
          <a:noFill/>
        </p:spPr>
        <p:txBody>
          <a:bodyPr/>
          <a:lstStyle/>
          <a:p>
            <a:r>
              <a:rPr lang="cs-CZ" sz="2800" dirty="0"/>
              <a:t>Index sociálního vyloučení a předčasné odchody ve vzdělávání: specifika území Ústeckého kraje</a:t>
            </a:r>
            <a:endParaRPr lang="en-US" altLang="cs-CZ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91264" cy="504056"/>
          </a:xfrm>
        </p:spPr>
        <p:txBody>
          <a:bodyPr/>
          <a:lstStyle/>
          <a:p>
            <a:pPr algn="ctr"/>
            <a:r>
              <a:rPr lang="cs-CZ" dirty="0" smtClean="0"/>
              <a:t>Kde začít s řešením sociálního vyloučení?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282352" y="1988840"/>
            <a:ext cx="8517632" cy="4525963"/>
          </a:xfrm>
        </p:spPr>
        <p:txBody>
          <a:bodyPr>
            <a:normAutofit/>
          </a:bodyPr>
          <a:lstStyle/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cs-CZ" sz="2200" dirty="0" smtClean="0"/>
              <a:t>Jednotlivé dimenze sociálního vyloučení (exekuce, hmotná nouze…) nejsou zastoupeny ve všech obcích stejně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cs-CZ" sz="2200" dirty="0" smtClean="0"/>
              <a:t>Převažující dimenze sociálního vyloučení – jeden indikátor přinesl obci více než polovinu získané hodnoty indexu</a:t>
            </a:r>
            <a:endParaRPr lang="cs-CZ" sz="22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sz="2200" dirty="0" smtClean="0"/>
              <a:t>Více problémů současně – žádný z dílčích indikátorů netvoří více než polovinu </a:t>
            </a:r>
            <a:r>
              <a:rPr lang="cs-CZ" sz="2200" dirty="0"/>
              <a:t>získané hodnoty indexu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cs-CZ" sz="2200" dirty="0" smtClean="0"/>
              <a:t>Obce s minimálním rozsahem sociálního vyloučení</a:t>
            </a:r>
          </a:p>
        </p:txBody>
      </p:sp>
    </p:spTree>
    <p:extLst>
      <p:ext uri="{BB962C8B-B14F-4D97-AF65-F5344CB8AC3E}">
        <p14:creationId xmlns:p14="http://schemas.microsoft.com/office/powerpoint/2010/main" val="1390027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Obce s nízkým rozsahem sociálního vyloučení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88840"/>
            <a:ext cx="8669348" cy="612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311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91" y="1916832"/>
            <a:ext cx="8662026" cy="6123872"/>
          </a:xfrm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Dílčí dimenze sociálního vyloučení - exekuce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53530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Dílčí dimenze sociálního vyloučení - vzdělávání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25960"/>
            <a:ext cx="9144000" cy="6464617"/>
          </a:xfrm>
          <a:prstGeom prst="rect">
            <a:avLst/>
          </a:prstGeom>
        </p:spPr>
      </p:pic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998632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Multidimenzionální sociální vyloučení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33782"/>
            <a:ext cx="8064896" cy="5701714"/>
          </a:xfrm>
        </p:spPr>
      </p:pic>
    </p:spTree>
    <p:extLst>
      <p:ext uri="{BB962C8B-B14F-4D97-AF65-F5344CB8AC3E}">
        <p14:creationId xmlns:p14="http://schemas.microsoft.com/office/powerpoint/2010/main" val="15434995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Sledování rozsahu sociálního vyloučení je nezbytné pro zacílení politik na jeho řešení</a:t>
            </a:r>
          </a:p>
          <a:p>
            <a:r>
              <a:rPr lang="cs-CZ" dirty="0" smtClean="0"/>
              <a:t>Vzdělávání je klíčové pro zabránění reprodukce vyloučení na další generace</a:t>
            </a:r>
          </a:p>
          <a:p>
            <a:r>
              <a:rPr lang="cs-CZ" dirty="0" smtClean="0"/>
              <a:t>Rozdíly v rozsahu sociálního vyloučení nejen v rámci Česka, ale také uvnitř Ústeckého kraje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Závěry (1/2)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84055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Dva nejvíce zastoupené typy obcí v Ústeckém kraji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Multidimenzionální sociální vyloučení – nepřevažuje dílčí problém, potřebné řešit všechny dimenze zároveň (chudoba, zaměstnanost, exekuce, bydlení, vzdělání)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Převažující problém předčasných odchodů ze vzdělání – obce se školou i bez školy (nejbližší škola má vysoký podíl nedokončeného ZŠ vzdělání), zatím bez dalších rozsáhlých sociálních problémů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Závěry (2/2)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29302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Prostor pro diskuzi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dirty="0" smtClean="0"/>
              <a:t>Roman Matoušek, vedoucí oddělení inovací a tvorby sociálních politik OSZ</a:t>
            </a:r>
          </a:p>
          <a:p>
            <a:r>
              <a:rPr lang="cs-CZ" dirty="0">
                <a:hlinkClick r:id="rId2"/>
              </a:rPr>
              <a:t>r</a:t>
            </a:r>
            <a:r>
              <a:rPr lang="cs-CZ" dirty="0" smtClean="0">
                <a:hlinkClick r:id="rId2"/>
              </a:rPr>
              <a:t>oman.matousek@mmr.cz</a:t>
            </a:r>
            <a:r>
              <a:rPr lang="cs-CZ" dirty="0" smtClean="0"/>
              <a:t> </a:t>
            </a:r>
          </a:p>
          <a:p>
            <a:pPr marL="0" indent="0"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Silný vliv vzdělání rodičů na školní úspěšnost dětí – děti z rodin s nízkým vzděláním mají menší šance získat vyšší vzdělání, naopak děti vzdělaných rodičů mají malé riziko, že získají pouze nízké vzdělání</a:t>
            </a:r>
          </a:p>
          <a:p>
            <a:r>
              <a:rPr lang="cs-CZ" dirty="0" smtClean="0"/>
              <a:t>Past sociálního vyloučení: nízké vzdělání – špatné pracovní uplatnění – nízké příjmy – chudoba a materiální </a:t>
            </a:r>
            <a:r>
              <a:rPr lang="cs-CZ" dirty="0" smtClean="0"/>
              <a:t>deprivace, exekuce, špatn</a:t>
            </a:r>
            <a:r>
              <a:rPr lang="cs-CZ" dirty="0" smtClean="0"/>
              <a:t>ý zdravotní stav, nejisté bydlení</a:t>
            </a:r>
            <a:r>
              <a:rPr lang="cs-CZ" dirty="0" smtClean="0"/>
              <a:t> </a:t>
            </a:r>
            <a:r>
              <a:rPr lang="cs-CZ" dirty="0" smtClean="0"/>
              <a:t>– nízké vzdělání dětí 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Vzdělání a sociální vyloučení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8697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916832"/>
            <a:ext cx="8291264" cy="4392488"/>
          </a:xfrm>
        </p:spPr>
        <p:txBody>
          <a:bodyPr/>
          <a:lstStyle/>
          <a:p>
            <a:r>
              <a:rPr lang="cs-CZ" dirty="0" smtClean="0"/>
              <a:t>Mladí dospělí ve věku 18-24 let, kteří nedokončili ani nižší střední vzdělání (vyučení) </a:t>
            </a:r>
          </a:p>
          <a:p>
            <a:r>
              <a:rPr lang="cs-CZ" dirty="0" smtClean="0"/>
              <a:t>Studenti středních škol, kteří neukončí úspěšně studium (např. odchod před koncem studia, nesložení závěrečných zkoušek)</a:t>
            </a:r>
          </a:p>
          <a:p>
            <a:r>
              <a:rPr lang="cs-CZ" dirty="0" smtClean="0"/>
              <a:t>Absolventi základní školy, kteří se nepřihlásí nebo nenastoupí na střední školu</a:t>
            </a:r>
          </a:p>
          <a:p>
            <a:r>
              <a:rPr lang="cs-CZ" dirty="0" smtClean="0"/>
              <a:t>Žáci, kteří nedokončí základní vzdělání (ukončení povinné školní docházky v 7. nebo 8. třídě)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Předčasné odchody ze vzdělávání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2551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dirty="0"/>
              <a:t>z</a:t>
            </a:r>
            <a:r>
              <a:rPr lang="cs-CZ" dirty="0" smtClean="0"/>
              <a:t>nalost problému a jeho závažnosti - základ pro </a:t>
            </a:r>
            <a:r>
              <a:rPr lang="cs-CZ" dirty="0"/>
              <a:t>diskuzi o podobě veřejných politik </a:t>
            </a:r>
            <a:r>
              <a:rPr lang="cs-CZ" dirty="0" smtClean="0"/>
              <a:t>a řešení </a:t>
            </a:r>
            <a:r>
              <a:rPr lang="cs-CZ" dirty="0"/>
              <a:t>sociálního </a:t>
            </a:r>
            <a:r>
              <a:rPr lang="cs-CZ" dirty="0" smtClean="0"/>
              <a:t>vyloučení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dirty="0"/>
              <a:t>z</a:t>
            </a:r>
            <a:r>
              <a:rPr lang="cs-CZ" dirty="0" smtClean="0"/>
              <a:t>acílení financování a dalších opatření</a:t>
            </a:r>
            <a:endParaRPr lang="cs-CZ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b="1" dirty="0" smtClean="0"/>
              <a:t>srovnání rozsahu </a:t>
            </a:r>
            <a:r>
              <a:rPr lang="cs-CZ" dirty="0"/>
              <a:t>sociálního vyloučení mezi </a:t>
            </a:r>
            <a:r>
              <a:rPr lang="cs-CZ" dirty="0" smtClean="0"/>
              <a:t>územími</a:t>
            </a:r>
            <a:endParaRPr lang="cs-CZ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dirty="0"/>
              <a:t>pravidelná aktualizace -</a:t>
            </a:r>
            <a:r>
              <a:rPr lang="en-US" dirty="0"/>
              <a:t>&gt;</a:t>
            </a:r>
            <a:r>
              <a:rPr lang="cs-CZ" dirty="0"/>
              <a:t> </a:t>
            </a:r>
            <a:r>
              <a:rPr lang="cs-CZ" b="1" dirty="0" smtClean="0"/>
              <a:t>sledování změn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Proč sledovat rozsah vyloučení v území?</a:t>
            </a:r>
            <a:br>
              <a:rPr lang="cs-CZ" dirty="0" smtClean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46975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36712" y="1268760"/>
            <a:ext cx="8291264" cy="504056"/>
          </a:xfrm>
        </p:spPr>
        <p:txBody>
          <a:bodyPr/>
          <a:lstStyle/>
          <a:p>
            <a:pPr algn="ctr"/>
            <a:r>
              <a:rPr lang="cs-CZ" dirty="0"/>
              <a:t>Konstrukce indexu sociálního vyloučení </a:t>
            </a:r>
            <a:r>
              <a:rPr lang="cs-CZ" dirty="0" smtClean="0"/>
              <a:t>(1/3) 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323528" y="1916832"/>
            <a:ext cx="8517632" cy="4525963"/>
          </a:xfrm>
        </p:spPr>
        <p:txBody>
          <a:bodyPr>
            <a:normAutofit/>
          </a:bodyPr>
          <a:lstStyle/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cs-CZ" sz="2000" b="1" dirty="0"/>
              <a:t>zvoleno 5 indikátorů: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800" b="1" dirty="0" smtClean="0"/>
              <a:t>vyplacené </a:t>
            </a:r>
            <a:r>
              <a:rPr lang="cs-CZ" sz="1800" b="1" dirty="0"/>
              <a:t>příspěvky na živobytí </a:t>
            </a:r>
            <a:r>
              <a:rPr lang="cs-CZ" sz="1800" dirty="0"/>
              <a:t>(zdroj dat: MPSV)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cs-CZ" sz="1800" b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800" b="1" dirty="0"/>
              <a:t>vyplacené příspěvky na bydlení</a:t>
            </a:r>
            <a:r>
              <a:rPr lang="cs-CZ" sz="1800" dirty="0"/>
              <a:t> (zdroj dat: MPSV)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cs-CZ" sz="1800" b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800" b="1" dirty="0"/>
              <a:t>osoby v exekuci </a:t>
            </a:r>
            <a:r>
              <a:rPr lang="cs-CZ" sz="1800" dirty="0"/>
              <a:t>(zdroj dat: Exekutorská komora ČR)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cs-CZ" sz="1800" b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800" b="1" dirty="0"/>
              <a:t>dlouhodobá nezaměstnanost 6+ měsíců </a:t>
            </a:r>
            <a:r>
              <a:rPr lang="cs-CZ" sz="1800" dirty="0"/>
              <a:t>(zdroj dat: MPSV)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cs-CZ" sz="1800" b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800" b="1" dirty="0" smtClean="0"/>
              <a:t>nedokončení základního vzdělání v běžných třídách </a:t>
            </a:r>
            <a:r>
              <a:rPr lang="cs-CZ" sz="1800" b="1" dirty="0"/>
              <a:t>ZŠ </a:t>
            </a:r>
            <a:r>
              <a:rPr lang="cs-CZ" sz="1800" dirty="0"/>
              <a:t>(zdroj dat: MŠMT)</a:t>
            </a:r>
          </a:p>
          <a:p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1959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36712" y="1340768"/>
            <a:ext cx="8291264" cy="504056"/>
          </a:xfrm>
        </p:spPr>
        <p:txBody>
          <a:bodyPr/>
          <a:lstStyle/>
          <a:p>
            <a:pPr algn="ctr"/>
            <a:r>
              <a:rPr lang="cs-CZ" dirty="0"/>
              <a:t>Konstrukce indexu sociálního </a:t>
            </a:r>
            <a:r>
              <a:rPr lang="cs-CZ" dirty="0" smtClean="0"/>
              <a:t>vyloučení </a:t>
            </a:r>
            <a:r>
              <a:rPr lang="cs-CZ" dirty="0" smtClean="0"/>
              <a:t>(</a:t>
            </a:r>
            <a:r>
              <a:rPr lang="cs-CZ" dirty="0" smtClean="0"/>
              <a:t>2</a:t>
            </a:r>
            <a:r>
              <a:rPr lang="cs-CZ" dirty="0" smtClean="0"/>
              <a:t>/3)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323528" y="2204864"/>
            <a:ext cx="8517632" cy="4525963"/>
          </a:xfrm>
        </p:spPr>
        <p:txBody>
          <a:bodyPr>
            <a:normAutofit/>
          </a:bodyPr>
          <a:lstStyle/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cs-CZ" sz="2200" b="1" dirty="0"/>
              <a:t>v</a:t>
            </a:r>
            <a:r>
              <a:rPr lang="cs-CZ" sz="2200" b="1" dirty="0" smtClean="0"/>
              <a:t>yhodnocení situace v obcích:</a:t>
            </a:r>
            <a:r>
              <a:rPr lang="cs-CZ" sz="2200" dirty="0" smtClean="0"/>
              <a:t> kombinace tří perspektiv, inspirací byla </a:t>
            </a:r>
            <a:r>
              <a:rPr lang="cs-CZ" sz="2200" i="1" dirty="0" smtClean="0"/>
              <a:t>Metodika </a:t>
            </a:r>
            <a:r>
              <a:rPr lang="cs-CZ" sz="2200" i="1" dirty="0"/>
              <a:t>identifikace lokalit rezidenční segregace </a:t>
            </a:r>
            <a:r>
              <a:rPr lang="cs-CZ" sz="2200" dirty="0"/>
              <a:t>(Sýkora et al. 2015)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800" b="1" dirty="0" smtClean="0"/>
              <a:t>velikost </a:t>
            </a:r>
            <a:r>
              <a:rPr lang="cs-CZ" sz="1800" b="1" dirty="0"/>
              <a:t>cílové skupiny v </a:t>
            </a:r>
            <a:r>
              <a:rPr lang="cs-CZ" sz="1800" b="1" dirty="0" smtClean="0"/>
              <a:t>obci </a:t>
            </a:r>
            <a:r>
              <a:rPr lang="cs-CZ" sz="1800" dirty="0"/>
              <a:t>– počet osob</a:t>
            </a:r>
          </a:p>
          <a:p>
            <a:pPr lvl="2" indent="-285750">
              <a:buFont typeface="Wingdings" panose="05000000000000000000" pitchFamily="2" charset="2"/>
              <a:buChar char="Ø"/>
            </a:pPr>
            <a:endParaRPr lang="cs-CZ" sz="1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800" b="1" dirty="0" smtClean="0"/>
              <a:t>strukturální </a:t>
            </a:r>
            <a:r>
              <a:rPr lang="cs-CZ" sz="1800" b="1" dirty="0"/>
              <a:t>charakteristika </a:t>
            </a:r>
            <a:r>
              <a:rPr lang="cs-CZ" sz="1800" b="1" dirty="0" smtClean="0"/>
              <a:t>obce </a:t>
            </a:r>
            <a:r>
              <a:rPr lang="cs-CZ" sz="1800" dirty="0"/>
              <a:t>– podíl osob na celkové populaci </a:t>
            </a:r>
          </a:p>
          <a:p>
            <a:pPr lvl="2" indent="-285750">
              <a:buFont typeface="Wingdings" panose="05000000000000000000" pitchFamily="2" charset="2"/>
              <a:buChar char="Ø"/>
            </a:pPr>
            <a:endParaRPr lang="cs-CZ" sz="1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800" b="1" dirty="0" smtClean="0"/>
              <a:t>odlišnost obce </a:t>
            </a:r>
            <a:r>
              <a:rPr lang="cs-CZ" sz="1800" b="1" dirty="0"/>
              <a:t>od </a:t>
            </a:r>
            <a:r>
              <a:rPr lang="cs-CZ" sz="1800" b="1" dirty="0" smtClean="0"/>
              <a:t>kontextu kraje </a:t>
            </a:r>
            <a:r>
              <a:rPr lang="cs-CZ" sz="1800" dirty="0"/>
              <a:t>– lokalizační kvocient</a:t>
            </a:r>
          </a:p>
          <a:p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318106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27705" y="1268760"/>
            <a:ext cx="8291264" cy="504056"/>
          </a:xfrm>
        </p:spPr>
        <p:txBody>
          <a:bodyPr/>
          <a:lstStyle/>
          <a:p>
            <a:pPr algn="ctr"/>
            <a:r>
              <a:rPr lang="cs-CZ" dirty="0"/>
              <a:t>Konstrukce indexu sociálního </a:t>
            </a:r>
            <a:r>
              <a:rPr lang="cs-CZ" dirty="0" smtClean="0"/>
              <a:t>vyloučení(3/3)</a:t>
            </a:r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181" y="1916832"/>
            <a:ext cx="8449788" cy="481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62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Picture 2" descr="C:\Users\lang\Desktop\ASZ\19-12-11 Plocha_ASZ\ASZ\Úkoly\_2019-2020 MTDK\Výstupy\_Mapy\20-01-16 Index 2018 (s UoZ6+)\Index_2018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36" y="513850"/>
            <a:ext cx="8927560" cy="630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631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Picture 3" descr="C:\Users\Lang\Desktop\19-08-13 Plocha_ASZ\ASZ\Úkoly\2019 Konstrukce složeného indikátoru\Výstupy\_Mapy\19-08-26\Mapy_origo\Předčasné odchod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8900288" cy="6293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9110715"/>
      </p:ext>
    </p:extLst>
  </p:cSld>
  <p:clrMapOvr>
    <a:masterClrMapping/>
  </p:clrMapOvr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TotalTime>10875</TotalTime>
  <Words>523</Words>
  <Application>Microsoft Office PowerPoint</Application>
  <PresentationFormat>Předvádění na obrazovce (4:3)</PresentationFormat>
  <Paragraphs>53</Paragraphs>
  <Slides>17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1_Úvodní list</vt:lpstr>
      <vt:lpstr>Index sociálního vyloučení a předčasné odchody ve vzdělávání: specifika území Ústeckého kraje</vt:lpstr>
      <vt:lpstr>Vzdělání a sociální vyloučení</vt:lpstr>
      <vt:lpstr>Předčasné odchody ze vzdělávání</vt:lpstr>
      <vt:lpstr>Proč sledovat rozsah vyloučení v území? </vt:lpstr>
      <vt:lpstr>Konstrukce indexu sociálního vyloučení (1/3) </vt:lpstr>
      <vt:lpstr>Konstrukce indexu sociálního vyloučení (2/3)</vt:lpstr>
      <vt:lpstr>Konstrukce indexu sociálního vyloučení(3/3)</vt:lpstr>
      <vt:lpstr>Prezentace aplikace PowerPoint</vt:lpstr>
      <vt:lpstr>Prezentace aplikace PowerPoint</vt:lpstr>
      <vt:lpstr>Kde začít s řešením sociálního vyloučení?</vt:lpstr>
      <vt:lpstr>Obce s nízkým rozsahem sociálního vyloučení</vt:lpstr>
      <vt:lpstr>Dílčí dimenze sociálního vyloučení - exekuce</vt:lpstr>
      <vt:lpstr>Dílčí dimenze sociálního vyloučení - vzdělávání</vt:lpstr>
      <vt:lpstr>Multidimenzionální sociální vyloučení</vt:lpstr>
      <vt:lpstr>Závěry (1/2)</vt:lpstr>
      <vt:lpstr>Závěry (2/2)</vt:lpstr>
      <vt:lpstr>Prostor pro diskuzi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Syruček Petr</dc:creator>
  <cp:lastModifiedBy>Matoušek Roman</cp:lastModifiedBy>
  <cp:revision>46</cp:revision>
  <dcterms:created xsi:type="dcterms:W3CDTF">2020-01-13T10:41:51Z</dcterms:created>
  <dcterms:modified xsi:type="dcterms:W3CDTF">2021-03-14T23:22:58Z</dcterms:modified>
</cp:coreProperties>
</file>