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71" r:id="rId2"/>
    <p:sldMasterId id="2147483683" r:id="rId3"/>
  </p:sldMasterIdLst>
  <p:notesMasterIdLst>
    <p:notesMasterId r:id="rId26"/>
  </p:notesMasterIdLst>
  <p:handoutMasterIdLst>
    <p:handoutMasterId r:id="rId27"/>
  </p:handoutMasterIdLst>
  <p:sldIdLst>
    <p:sldId id="256" r:id="rId4"/>
    <p:sldId id="271" r:id="rId5"/>
    <p:sldId id="260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7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8" userDrawn="1">
          <p15:clr>
            <a:srgbClr val="A4A3A4"/>
          </p15:clr>
        </p15:guide>
        <p15:guide id="4" orient="horz" pos="3049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3" autoAdjust="0"/>
  </p:normalViewPr>
  <p:slideViewPr>
    <p:cSldViewPr>
      <p:cViewPr>
        <p:scale>
          <a:sx n="100" d="100"/>
          <a:sy n="100" d="100"/>
        </p:scale>
        <p:origin x="1896" y="990"/>
      </p:cViewPr>
      <p:guideLst>
        <p:guide orient="horz" pos="1620"/>
        <p:guide pos="2880"/>
        <p:guide orient="horz" pos="668"/>
        <p:guide orient="horz" pos="3049"/>
        <p:guide pos="5511"/>
        <p:guide pos="249"/>
        <p:guide orient="horz" pos="1008"/>
        <p:guide orient="horz" pos="9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03.03.2021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68328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03.03.2021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15428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9" y="2848145"/>
            <a:ext cx="4548931" cy="4321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 smtClean="0"/>
              <a:t>Odbor</a:t>
            </a:r>
            <a:r>
              <a:rPr lang="cs-CZ" sz="1800" baseline="0" dirty="0" smtClean="0"/>
              <a:t> pro sociální začleňování (Agentura)</a:t>
            </a:r>
            <a:endParaRPr lang="cs-CZ" sz="1800" dirty="0" smtClean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74" y="359859"/>
            <a:ext cx="5735457" cy="954683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 smtClean="0"/>
              <a:t>Prezentace se koná v rámci projektu „Inkluzivní a kvalitní vzdělávání v územích se sociálně vyloučenými lokalitami“ č. CZ.02.3.62/0.0/0.0/15_001/0000586</a:t>
            </a:r>
            <a:endParaRPr lang="cs-CZ" sz="1200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6" y="4107768"/>
            <a:ext cx="2432671" cy="5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81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21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646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571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90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020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211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81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33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0" y="314605"/>
            <a:ext cx="5009847" cy="8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467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8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3"/>
            <a:ext cx="3867150" cy="276039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663"/>
            <a:ext cx="3886201" cy="276039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5837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14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83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6545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341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147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0271"/>
            <a:ext cx="1971675" cy="4358879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0272"/>
            <a:ext cx="5800725" cy="435887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93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337584"/>
            <a:ext cx="5028452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</p:spPr>
        <p:txBody>
          <a:bodyPr anchor="t" anchorCtr="0"/>
          <a:lstStyle>
            <a:lvl1pPr marL="342882" indent="-342882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13" indent="-285737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2942" indent="-228589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120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298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8" y="333873"/>
            <a:ext cx="5028451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67EACD3-9B48-4B71-BF20-9E36EAB48775}" type="datetimeFigureOut">
              <a:rPr lang="cs-CZ" smtClean="0"/>
              <a:t>03.03.2021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507C826-FBBA-4456-9F6F-40408C32FB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912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8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86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5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080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0"/>
            <a:ext cx="3886200" cy="326350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886200" cy="326350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29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 smtClean="0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  <p:sldLayoutId id="2147483670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882" indent="-34288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7950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0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67EACD3-9B48-4B71-BF20-9E36EAB48775}" type="datetimeFigureOut">
              <a:rPr lang="cs-CZ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03.03.2021</a:t>
            </a:fld>
            <a:endParaRPr lang="cs-CZ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507C826-FBBA-4456-9F6F-40408C32FB03}" type="slidenum">
              <a:rPr lang="cs-CZ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476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skuk.cz/oms" TargetMode="External"/><Relationship Id="rId13" Type="http://schemas.openxmlformats.org/officeDocument/2006/relationships/hyperlink" Target="https://rskuk.cz/mckp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12" Type="http://schemas.openxmlformats.org/officeDocument/2006/relationships/hyperlink" Target="https://rskuk.cz/quot-jak-na-matematiku-quot" TargetMode="External"/><Relationship Id="rId2" Type="http://schemas.openxmlformats.org/officeDocument/2006/relationships/hyperlink" Target="https://rskuk.cz/odborne-metodicke-skupiny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11" Type="http://schemas.openxmlformats.org/officeDocument/2006/relationships/hyperlink" Target="https://rskuk.cz/quot-jak-na-chemii-quot" TargetMode="External"/><Relationship Id="rId5" Type="http://schemas.openxmlformats.org/officeDocument/2006/relationships/hyperlink" Target="relaxacni%20metody_komprim.mp4" TargetMode="External"/><Relationship Id="rId15" Type="http://schemas.openxmlformats.org/officeDocument/2006/relationships/hyperlink" Target="https://rskuk.cz/sckp" TargetMode="External"/><Relationship Id="rId10" Type="http://schemas.openxmlformats.org/officeDocument/2006/relationships/hyperlink" Target="https://rskuk.cz/dalsi-vzdelavani-pedagogickych-pracovniku-dvpp" TargetMode="External"/><Relationship Id="rId4" Type="http://schemas.openxmlformats.org/officeDocument/2006/relationships/image" Target="../media/image26.jpeg"/><Relationship Id="rId9" Type="http://schemas.openxmlformats.org/officeDocument/2006/relationships/hyperlink" Target="https://rskuk.cz/vzdelavani-veda-a-vyzkum/velky-vzdelavaci-veletrh-2020-373" TargetMode="External"/><Relationship Id="rId14" Type="http://schemas.openxmlformats.org/officeDocument/2006/relationships/hyperlink" Target="https://rskuk.cz/exkurze-74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0.jpeg"/><Relationship Id="rId2" Type="http://schemas.openxmlformats.org/officeDocument/2006/relationships/hyperlink" Target="https://rskuk.cz/spoluprace-skol-a-firem-podnikani-a-chemie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skuk.cz/setkani-karipo-strojirenstvi" TargetMode="External"/><Relationship Id="rId5" Type="http://schemas.openxmlformats.org/officeDocument/2006/relationships/hyperlink" Target="http://rskuk.cz/setkani-karipo-stavebnictvi" TargetMode="External"/><Relationship Id="rId4" Type="http://schemas.openxmlformats.org/officeDocument/2006/relationships/hyperlink" Target="http://rskuk.cz/setkani-karipo-zdravotnictv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skuk.cz/setkani-karipo-zdravotnictvi" TargetMode="External"/><Relationship Id="rId2" Type="http://schemas.openxmlformats.org/officeDocument/2006/relationships/hyperlink" Target="https://rskuk.cz/spoluprace-skol-a-firem-podnikani-a-chemie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rskuk.cz/setkani-karipo-strojirenstvi" TargetMode="External"/><Relationship Id="rId4" Type="http://schemas.openxmlformats.org/officeDocument/2006/relationships/hyperlink" Target="http://rskuk.cz/setkani-karipo-stavebnict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skuk.cz/setkani-karipo-strojirenstvi" TargetMode="External"/><Relationship Id="rId2" Type="http://schemas.openxmlformats.org/officeDocument/2006/relationships/hyperlink" Target="https://rskuk.cz/podpora-uspesnosti-ve-vzdelavani-v-usteckem-kraji-uk-ikap-b2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hyperlink" Target="https://rskuk.cz/rozvoj-karieroveho-poradenstvi" TargetMode="External"/><Relationship Id="rId7" Type="http://schemas.openxmlformats.org/officeDocument/2006/relationships/image" Target="../media/image33.jpeg"/><Relationship Id="rId2" Type="http://schemas.openxmlformats.org/officeDocument/2006/relationships/hyperlink" Target="https://rskuk.cz/rizeni-projektu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rskuk.cz/podpora-skola-a-skolskych-poradenskych-zarizeni-formou-jednotkovych-nakladu" TargetMode="External"/><Relationship Id="rId5" Type="http://schemas.openxmlformats.org/officeDocument/2006/relationships/hyperlink" Target="https://rskuk.cz/podpora-rovnych-prilezitosti-ve-vzdelavani" TargetMode="External"/><Relationship Id="rId4" Type="http://schemas.openxmlformats.org/officeDocument/2006/relationships/hyperlink" Target="https://rskuk.cz/prevence-predcasnych-odchodu-ze-vzdelavan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s://rskuk.cz/rozvoj-karieroveho-poradenstvi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s://rskuk.cz/prevence-predcasnych-odchodu-ze-vzdelavani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s://rskuk.cz/podpora-rovnych-prilezitosti-ve-vzdelavani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kuk.cz/krajsky-akcni-plan-vzdelavani-usteckeho-kraje-kap" TargetMode="External"/><Relationship Id="rId2" Type="http://schemas.openxmlformats.org/officeDocument/2006/relationships/hyperlink" Target="http://rskuk.cz/setkani-karipo-strojirenstvi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s://rskuk.cz/podpora-skola-a-skolskych-poradenskych-zarizeni-formou-jednotkovych-nakladu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neveceralova.i@kr-ustecky.cz" TargetMode="External"/><Relationship Id="rId7" Type="http://schemas.openxmlformats.org/officeDocument/2006/relationships/hyperlink" Target="mailto:zelinova.m@kr-ustecky.cz" TargetMode="External"/><Relationship Id="rId2" Type="http://schemas.openxmlformats.org/officeDocument/2006/relationships/hyperlink" Target="mailto:kuresova.a@kr-ustecky.cz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jpg"/><Relationship Id="rId5" Type="http://schemas.openxmlformats.org/officeDocument/2006/relationships/hyperlink" Target="http://rskuk.cz/vzdelavani-veda-a-vyzkum" TargetMode="External"/><Relationship Id="rId4" Type="http://schemas.openxmlformats.org/officeDocument/2006/relationships/hyperlink" Target="mailto:zingova.v@kr-ustecky.cz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skuk.cz/krajsky-akcni-plan-vzdelavani-usteckeho-kraje-kap" TargetMode="External"/><Relationship Id="rId7" Type="http://schemas.openxmlformats.org/officeDocument/2006/relationships/image" Target="../media/image12.jpeg"/><Relationship Id="rId2" Type="http://schemas.openxmlformats.org/officeDocument/2006/relationships/hyperlink" Target="http://rskuk.cz/setkani-karipo-strojirenstvi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s://rskuk.cz/kap-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kuk.cz/" TargetMode="External"/><Relationship Id="rId2" Type="http://schemas.openxmlformats.org/officeDocument/2006/relationships/hyperlink" Target="http://rskuk.cz/setkani-karipo-strojirenstvi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rskuk.cz/vzdelavani-veda-a-vyzku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rskuk.cz/podpora-polytechnickeho-vzdelavani-a-gramotnosti-v-uk-uk-ikap-a2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skuk.cz/centrum-virtualniho-prototypovani" TargetMode="External"/><Relationship Id="rId7" Type="http://schemas.openxmlformats.org/officeDocument/2006/relationships/image" Target="../media/image18.jpeg"/><Relationship Id="rId2" Type="http://schemas.openxmlformats.org/officeDocument/2006/relationships/hyperlink" Target="https://rskuk.cz/technicke-kluby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hyperlink" Target="https://rskuk.cz/spoluprace-skol-a-firem-podnikani-a-chemie" TargetMode="External"/><Relationship Id="rId4" Type="http://schemas.openxmlformats.org/officeDocument/2006/relationships/hyperlink" Target="https://rskuk.cz/odborne-metodicke-skupin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rskuk.cz/technicke-kluby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/tk.gymka.cz/" TargetMode="External"/><Relationship Id="rId13" Type="http://schemas.openxmlformats.org/officeDocument/2006/relationships/hyperlink" Target="https://www.ddmul.cz/technicky-klub" TargetMode="External"/><Relationship Id="rId18" Type="http://schemas.openxmlformats.org/officeDocument/2006/relationships/hyperlink" Target="https://www.tklitvinov.cz/" TargetMode="External"/><Relationship Id="rId3" Type="http://schemas.openxmlformats.org/officeDocument/2006/relationships/hyperlink" Target="https://www.zschlum.cz/technicky-klub/technicky-klub-bilina" TargetMode="External"/><Relationship Id="rId21" Type="http://schemas.openxmlformats.org/officeDocument/2006/relationships/hyperlink" Target="http://www.domecek-chomutov.cz/" TargetMode="External"/><Relationship Id="rId7" Type="http://schemas.openxmlformats.org/officeDocument/2006/relationships/hyperlink" Target="http://www.ddmduchcov.cz/" TargetMode="External"/><Relationship Id="rId12" Type="http://schemas.openxmlformats.org/officeDocument/2006/relationships/hyperlink" Target="http://www.ddmparaplicko.cz/ikap-a2-aktivita-technicke-kluby/" TargetMode="External"/><Relationship Id="rId17" Type="http://schemas.openxmlformats.org/officeDocument/2006/relationships/hyperlink" Target="https://www.prumkadc.cz/node/1600" TargetMode="External"/><Relationship Id="rId2" Type="http://schemas.openxmlformats.org/officeDocument/2006/relationships/hyperlink" Target="https://rskuk.cz/technicke-kluby" TargetMode="External"/><Relationship Id="rId16" Type="http://schemas.openxmlformats.org/officeDocument/2006/relationships/hyperlink" Target="https://www.ddmcvrcekkrupka.cz/technicky-klub" TargetMode="External"/><Relationship Id="rId20" Type="http://schemas.openxmlformats.org/officeDocument/2006/relationships/hyperlink" Target="http://ddm.lovosice.net/archiv-aktualit/113-technicky-klub-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technickyklub.cz/" TargetMode="External"/><Relationship Id="rId11" Type="http://schemas.openxmlformats.org/officeDocument/2006/relationships/hyperlink" Target="https://www.steti.cz/content/blogcategory/343/521/" TargetMode="External"/><Relationship Id="rId5" Type="http://schemas.openxmlformats.org/officeDocument/2006/relationships/hyperlink" Target="http://www.cdmck.cz/technicky-klub" TargetMode="External"/><Relationship Id="rId15" Type="http://schemas.openxmlformats.org/officeDocument/2006/relationships/hyperlink" Target="https://tk.cvutdecin.cz/" TargetMode="External"/><Relationship Id="rId10" Type="http://schemas.openxmlformats.org/officeDocument/2006/relationships/hyperlink" Target="https://www.facebook.com/P%C5%99%C3%ADrodov%C4%9Bdn%C3%A9-centrum-TK-14-%C5%BDatec-107518324435934" TargetMode="External"/><Relationship Id="rId19" Type="http://schemas.openxmlformats.org/officeDocument/2006/relationships/hyperlink" Target="https://www.svc-most.cz/index.php?id=technicky-klub" TargetMode="External"/><Relationship Id="rId4" Type="http://schemas.openxmlformats.org/officeDocument/2006/relationships/hyperlink" Target="http://www.esoz.cz/podpora-polytechnickeho-vzdelavani-a-gramotnosti-v-uk/" TargetMode="External"/><Relationship Id="rId9" Type="http://schemas.openxmlformats.org/officeDocument/2006/relationships/hyperlink" Target="http://www.zspremyslovcu.cz/index.php/17-projekty/107-technicky-klub" TargetMode="External"/><Relationship Id="rId14" Type="http://schemas.openxmlformats.org/officeDocument/2006/relationships/hyperlink" Target="https://www.sosasource.cz/projekty/ikap-2a---podpora-polytechnickeho-vzdelavani-a-gramotnosti-v-uk-.html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s://rskuk.cz/files/IKAP-2A/CVP-UJEP/Vyukovy_program_Veda_pro_3D_Tisk_3D_Tisk_pro_Vedu.pdf" TargetMode="External"/><Relationship Id="rId7" Type="http://schemas.openxmlformats.org/officeDocument/2006/relationships/image" Target="../media/image23.jpeg"/><Relationship Id="rId2" Type="http://schemas.openxmlformats.org/officeDocument/2006/relationships/hyperlink" Target="https://rskuk.cz/centrum-virtualniho-prototypovani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hyperlink" Target="https://rskuk.cz/vzdelavani-veda-a-vyzkum/kurz-3d-tisku-pro-ucitele-v-centru-virtualniho-prototypovani-ujep-346" TargetMode="External"/><Relationship Id="rId4" Type="http://schemas.openxmlformats.org/officeDocument/2006/relationships/hyperlink" Target="https://rskuk.cz/files/IKAP-2A/CVP-UJEP/CVP_nabidka_distancni_zaci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1115616" y="987574"/>
            <a:ext cx="7283451" cy="1871663"/>
          </a:xfrm>
          <a:noFill/>
        </p:spPr>
        <p:txBody>
          <a:bodyPr/>
          <a:lstStyle/>
          <a:p>
            <a:pPr algn="ctr"/>
            <a:r>
              <a:rPr lang="cs-CZ" sz="2400" b="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400" b="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400" b="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400" b="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Prezentace projektů</a:t>
            </a:r>
            <a:r>
              <a:rPr lang="cs-CZ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Krajský akční plán vzdělávání v Ústeckém kraji (KAP ÚK</a:t>
            </a:r>
            <a:r>
              <a:rPr lang="cs-CZ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cs-CZ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polytechnického vzdělávání a gramotností v Ústeckém kraji (ÚK IKAP A2</a:t>
            </a:r>
            <a:r>
              <a:rPr lang="cs-CZ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lang="cs-CZ" sz="2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úspěšnosti ve vzdělávání v Ústeckém kraji (ÚK IKAP B2)</a:t>
            </a:r>
            <a:endParaRPr lang="en-US" altLang="cs-CZ" sz="2000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67289" y="-14227"/>
            <a:ext cx="6437935" cy="619398"/>
          </a:xfrm>
        </p:spPr>
        <p:txBody>
          <a:bodyPr>
            <a:noAutofit/>
          </a:bodyPr>
          <a:lstStyle/>
          <a:p>
            <a:pPr algn="ctr"/>
            <a:r>
              <a:rPr lang="cs-CZ" sz="2850" b="1" dirty="0">
                <a:hlinkClick r:id="rId2"/>
              </a:rPr>
              <a:t>Odborné metodické skupiny (OMS)</a:t>
            </a:r>
            <a:endParaRPr lang="cs-CZ" sz="2850" b="1" dirty="0"/>
          </a:p>
        </p:txBody>
      </p:sp>
      <p:pic>
        <p:nvPicPr>
          <p:cNvPr id="20" name="Zástupný symbol pro obsah 1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25375"/>
            <a:ext cx="1857364" cy="10616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738" y="3636962"/>
            <a:ext cx="1893850" cy="1420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9" name="Skupina 8"/>
          <p:cNvGrpSpPr/>
          <p:nvPr/>
        </p:nvGrpSpPr>
        <p:grpSpPr>
          <a:xfrm rot="5400000" flipV="1">
            <a:off x="7678440" y="-345156"/>
            <a:ext cx="1120405" cy="1810715"/>
            <a:chOff x="0" y="5324475"/>
            <a:chExt cx="2260600" cy="1533525"/>
          </a:xfrm>
        </p:grpSpPr>
        <p:sp>
          <p:nvSpPr>
            <p:cNvPr id="10" name="Pravoúhlý trojúhelník 9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Skupina 12"/>
          <p:cNvGrpSpPr/>
          <p:nvPr/>
        </p:nvGrpSpPr>
        <p:grpSpPr>
          <a:xfrm rot="5400000">
            <a:off x="349194" y="-349194"/>
            <a:ext cx="1120405" cy="1818794"/>
            <a:chOff x="0" y="5324475"/>
            <a:chExt cx="2260600" cy="1533525"/>
          </a:xfrm>
        </p:grpSpPr>
        <p:sp>
          <p:nvSpPr>
            <p:cNvPr id="14" name="Pravoúhlý trojúhelník 13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5" name="Pravoúhlý trojúhelník 14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6" name="Pravoúhlý trojúhelník 15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sp>
        <p:nvSpPr>
          <p:cNvPr id="17" name="Obdélník 16">
            <a:hlinkClick r:id="rId5" action="ppaction://hlinkfile"/>
          </p:cNvPr>
          <p:cNvSpPr/>
          <p:nvPr/>
        </p:nvSpPr>
        <p:spPr>
          <a:xfrm>
            <a:off x="1098550" y="3282951"/>
            <a:ext cx="1803401" cy="298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" r="8"/>
          <a:stretch/>
        </p:blipFill>
        <p:spPr>
          <a:xfrm>
            <a:off x="5076056" y="3772961"/>
            <a:ext cx="1857364" cy="1284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738" y="2172872"/>
            <a:ext cx="1893850" cy="12677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Zástupný symbol pro obsah 2"/>
          <p:cNvSpPr txBox="1">
            <a:spLocks/>
          </p:cNvSpPr>
          <p:nvPr/>
        </p:nvSpPr>
        <p:spPr>
          <a:xfrm>
            <a:off x="180845" y="691139"/>
            <a:ext cx="8528050" cy="311321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</a:rPr>
              <a:t>Pravidelná setkávání v rámci </a:t>
            </a:r>
            <a:r>
              <a:rPr lang="cs-CZ" sz="1800" dirty="0">
                <a:solidFill>
                  <a:prstClr val="black"/>
                </a:solidFill>
                <a:hlinkClick r:id="rId8"/>
              </a:rPr>
              <a:t>OMS</a:t>
            </a:r>
            <a:r>
              <a:rPr lang="cs-CZ" sz="1800" dirty="0">
                <a:solidFill>
                  <a:prstClr val="black"/>
                </a:solidFill>
              </a:rPr>
              <a:t>, Letní a zimní školy pro PP </a:t>
            </a:r>
            <a:br>
              <a:rPr lang="cs-CZ" sz="1800" dirty="0">
                <a:solidFill>
                  <a:prstClr val="black"/>
                </a:solidFill>
              </a:rPr>
            </a:br>
            <a:r>
              <a:rPr lang="cs-CZ" sz="1800" dirty="0" smtClean="0">
                <a:solidFill>
                  <a:prstClr val="black"/>
                </a:solidFill>
              </a:rPr>
              <a:t>(</a:t>
            </a:r>
            <a:r>
              <a:rPr lang="cs-CZ" sz="1800" dirty="0">
                <a:solidFill>
                  <a:prstClr val="black"/>
                </a:solidFill>
              </a:rPr>
              <a:t>termíny vždy v </a:t>
            </a:r>
            <a:r>
              <a:rPr lang="cs-CZ" sz="1800" dirty="0">
                <a:solidFill>
                  <a:prstClr val="black"/>
                </a:solidFill>
                <a:hlinkClick r:id="rId9"/>
              </a:rPr>
              <a:t>kalendáři akcí</a:t>
            </a:r>
            <a:r>
              <a:rPr lang="cs-CZ" sz="1800" dirty="0">
                <a:solidFill>
                  <a:prstClr val="black"/>
                </a:solidFill>
              </a:rPr>
              <a:t>)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  <a:hlinkClick r:id="rId10"/>
              </a:rPr>
              <a:t>Další vzdělávání pedagogických pracovníků</a:t>
            </a:r>
            <a:r>
              <a:rPr lang="cs-CZ" sz="1800" dirty="0">
                <a:solidFill>
                  <a:prstClr val="black"/>
                </a:solidFill>
              </a:rPr>
              <a:t> </a:t>
            </a:r>
            <a:r>
              <a:rPr lang="cs-CZ" sz="1800" dirty="0" smtClean="0">
                <a:solidFill>
                  <a:prstClr val="black"/>
                </a:solidFill>
              </a:rPr>
              <a:t/>
            </a:r>
            <a:br>
              <a:rPr lang="cs-CZ" sz="1800" dirty="0" smtClean="0">
                <a:solidFill>
                  <a:prstClr val="black"/>
                </a:solidFill>
              </a:rPr>
            </a:br>
            <a:r>
              <a:rPr lang="cs-CZ" sz="1800" dirty="0" smtClean="0">
                <a:solidFill>
                  <a:prstClr val="black"/>
                </a:solidFill>
              </a:rPr>
              <a:t>(</a:t>
            </a:r>
            <a:r>
              <a:rPr lang="cs-CZ" sz="1800" dirty="0">
                <a:solidFill>
                  <a:srgbClr val="70AD47">
                    <a:lumMod val="75000"/>
                  </a:srgbClr>
                </a:solidFill>
                <a:hlinkClick r:id="rId11"/>
              </a:rPr>
              <a:t>Jak na chemii?</a:t>
            </a:r>
            <a:r>
              <a:rPr lang="cs-CZ" sz="1800" dirty="0">
                <a:solidFill>
                  <a:prstClr val="black"/>
                </a:solidFill>
              </a:rPr>
              <a:t>/</a:t>
            </a:r>
            <a:r>
              <a:rPr lang="cs-CZ" sz="1800" dirty="0">
                <a:solidFill>
                  <a:prstClr val="black"/>
                </a:solidFill>
                <a:hlinkClick r:id="rId12"/>
              </a:rPr>
              <a:t>Jak na matematiku?</a:t>
            </a:r>
            <a:r>
              <a:rPr lang="cs-CZ" sz="1800" dirty="0">
                <a:solidFill>
                  <a:prstClr val="black"/>
                </a:solidFill>
              </a:rPr>
              <a:t>/</a:t>
            </a:r>
            <a:r>
              <a:rPr lang="cs-CZ" sz="1800" dirty="0">
                <a:solidFill>
                  <a:schemeClr val="accent1"/>
                </a:solidFill>
              </a:rPr>
              <a:t>Jak na fyziku?/Jak na IT?)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  <a:hlinkClick r:id="rId13"/>
              </a:rPr>
              <a:t>Mobilní centra kolegiální podpory</a:t>
            </a:r>
            <a:r>
              <a:rPr lang="cs-CZ" sz="1800" dirty="0">
                <a:solidFill>
                  <a:prstClr val="black"/>
                </a:solidFill>
              </a:rPr>
              <a:t> (MCKP)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  <a:hlinkClick r:id="rId9"/>
              </a:rPr>
              <a:t>Veletrhy</a:t>
            </a:r>
            <a:r>
              <a:rPr lang="cs-CZ" sz="1800" dirty="0">
                <a:solidFill>
                  <a:prstClr val="black"/>
                </a:solidFill>
              </a:rPr>
              <a:t> (termíny vždy v </a:t>
            </a:r>
            <a:r>
              <a:rPr lang="cs-CZ" sz="1800" dirty="0">
                <a:solidFill>
                  <a:prstClr val="black"/>
                </a:solidFill>
                <a:hlinkClick r:id="rId9"/>
              </a:rPr>
              <a:t>kalendáři akcí</a:t>
            </a:r>
            <a:r>
              <a:rPr lang="cs-CZ" sz="1800" dirty="0">
                <a:solidFill>
                  <a:prstClr val="black"/>
                </a:solidFill>
              </a:rPr>
              <a:t>)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  <a:hlinkClick r:id="rId14"/>
              </a:rPr>
              <a:t>Motivační výjezdy - Exkurze</a:t>
            </a:r>
            <a:endParaRPr lang="cs-CZ" sz="1800" dirty="0">
              <a:solidFill>
                <a:prstClr val="black"/>
              </a:solidFill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  <a:hlinkClick r:id="rId15"/>
              </a:rPr>
              <a:t>Stacionární centrum kolegiální podpory</a:t>
            </a:r>
            <a:endParaRPr lang="cs-CZ" sz="18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</a:pPr>
            <a:endParaRPr lang="cs-CZ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7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93184"/>
            <a:ext cx="7886700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000" b="1" dirty="0">
                <a:hlinkClick r:id="rId2"/>
              </a:rPr>
              <a:t>Spolupráce škol a firem - Podnikavost a Chemie</a:t>
            </a:r>
            <a:endParaRPr lang="pl-PL" sz="3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19379" y="1076195"/>
            <a:ext cx="8784976" cy="159331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sz="1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sz="1800" dirty="0" err="1" smtClean="0"/>
              <a:t>Mentoring</a:t>
            </a:r>
            <a:r>
              <a:rPr lang="cs-CZ" sz="1800" dirty="0" smtClean="0"/>
              <a:t> PP, vznik podnikatelských inkubátorů, simulace reálného podnikatelského prostředí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1800" dirty="0" smtClean="0"/>
              <a:t>Programy vzájemného učení zaměřené na podporu chemie – ZŠ X SŠ X firma</a:t>
            </a:r>
            <a:endParaRPr lang="cs-CZ" sz="1800" dirty="0"/>
          </a:p>
        </p:txBody>
      </p:sp>
      <p:grpSp>
        <p:nvGrpSpPr>
          <p:cNvPr id="10" name="Skupina 9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11" name="Pravoúhlý trojúhelník 10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3" name="Pravoúhlý trojúhelník 12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Skupina 13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5" name="Pravoúhlý trojúhelník 1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6" name="Pravoúhlý trojúhelník 1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7" name="Pravoúhlý trojúhelník 1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pic>
        <p:nvPicPr>
          <p:cNvPr id="20" name="Obrázek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16" y="3105768"/>
            <a:ext cx="3248819" cy="18274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bdélník 4">
            <a:hlinkClick r:id="rId4"/>
          </p:cNvPr>
          <p:cNvSpPr/>
          <p:nvPr/>
        </p:nvSpPr>
        <p:spPr>
          <a:xfrm>
            <a:off x="633845" y="2960336"/>
            <a:ext cx="1391805" cy="290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Obdélník 5">
            <a:hlinkClick r:id="rId5"/>
          </p:cNvPr>
          <p:cNvSpPr/>
          <p:nvPr/>
        </p:nvSpPr>
        <p:spPr>
          <a:xfrm>
            <a:off x="584200" y="3295650"/>
            <a:ext cx="1466850" cy="222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7" name="Obdélník 6">
            <a:hlinkClick r:id="rId6"/>
          </p:cNvPr>
          <p:cNvSpPr/>
          <p:nvPr/>
        </p:nvSpPr>
        <p:spPr>
          <a:xfrm>
            <a:off x="633845" y="3581401"/>
            <a:ext cx="1296555" cy="23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3" y="3105768"/>
            <a:ext cx="3248818" cy="18274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376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5924" y="-220712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>
                <a:hlinkClick r:id="rId2"/>
              </a:rPr>
              <a:t>Spolupráce škol a firem - Podnikavost a Chemie</a:t>
            </a:r>
            <a:endParaRPr lang="pl-PL" sz="2400" b="1" dirty="0"/>
          </a:p>
        </p:txBody>
      </p:sp>
      <p:grpSp>
        <p:nvGrpSpPr>
          <p:cNvPr id="10" name="Skupina 9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11" name="Pravoúhlý trojúhelník 10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3" name="Pravoúhlý trojúhelník 12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Skupina 13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5" name="Pravoúhlý trojúhelník 1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6" name="Pravoúhlý trojúhelník 1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7" name="Pravoúhlý trojúhelník 1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sp>
        <p:nvSpPr>
          <p:cNvPr id="5" name="Obdélník 4">
            <a:hlinkClick r:id="rId3"/>
          </p:cNvPr>
          <p:cNvSpPr/>
          <p:nvPr/>
        </p:nvSpPr>
        <p:spPr>
          <a:xfrm>
            <a:off x="633845" y="2960336"/>
            <a:ext cx="1391805" cy="290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Obdélník 5">
            <a:hlinkClick r:id="rId4"/>
          </p:cNvPr>
          <p:cNvSpPr/>
          <p:nvPr/>
        </p:nvSpPr>
        <p:spPr>
          <a:xfrm>
            <a:off x="584200" y="3295650"/>
            <a:ext cx="1466850" cy="222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7" name="Obdélník 6">
            <a:hlinkClick r:id="rId5"/>
          </p:cNvPr>
          <p:cNvSpPr/>
          <p:nvPr/>
        </p:nvSpPr>
        <p:spPr>
          <a:xfrm>
            <a:off x="633845" y="3581401"/>
            <a:ext cx="1296555" cy="23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661568" y="984250"/>
            <a:ext cx="39007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cs-CZ" sz="1200" b="1" u="sng" dirty="0">
                <a:solidFill>
                  <a:prstClr val="black"/>
                </a:solidFill>
                <a:latin typeface="Calibri"/>
              </a:rPr>
              <a:t>Aktivita č. 2 – PVU SŠ a ZŠ zaměřené na podporu chemie, 24 zapojených škol (12 Gymnázií + spolupracující ZŠ)</a:t>
            </a:r>
            <a:endParaRPr lang="cs-CZ" sz="1200" dirty="0">
              <a:solidFill>
                <a:prstClr val="black"/>
              </a:solidFill>
              <a:latin typeface="Calibri"/>
            </a:endParaRP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Gymnázium Teplice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Gymnázium a SOŠ dr. V. Šmejkala v Ústí nad Labem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Gymnázium Jateční, Ústí nad Labem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Gymnázium a SOŠ Podbořany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Gymnázium Lovosice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Gymnázium Josefa </a:t>
            </a:r>
            <a:r>
              <a:rPr lang="cs-CZ" sz="1200" dirty="0" err="1">
                <a:solidFill>
                  <a:prstClr val="black"/>
                </a:solidFill>
                <a:latin typeface="Calibri"/>
              </a:rPr>
              <a:t>Jungmana</a:t>
            </a:r>
            <a:r>
              <a:rPr lang="cs-CZ" sz="1200" dirty="0">
                <a:solidFill>
                  <a:prstClr val="black"/>
                </a:solidFill>
                <a:latin typeface="Calibri"/>
              </a:rPr>
              <a:t>, Litoměřice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Gymnázium Roudnice nad Labem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Gymnázium Chomutov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Gymnázium Kadaň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Gymnázium a SOŠ Klášterec nad Ohří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Podkrušnohorské gymnázium Most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Gymnázium Litvínov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cs-CZ" sz="1200" b="1" u="sng" dirty="0">
                <a:solidFill>
                  <a:prstClr val="black"/>
                </a:solidFill>
                <a:latin typeface="Calibri"/>
              </a:rPr>
              <a:t>Aktivita č. 3 – PVU v oblasti chemie, 4 zapojené školy</a:t>
            </a:r>
            <a:endParaRPr lang="cs-CZ" sz="1200" dirty="0">
              <a:solidFill>
                <a:prstClr val="black"/>
              </a:solidFill>
              <a:latin typeface="Calibri"/>
            </a:endParaRP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SŠ </a:t>
            </a:r>
            <a:r>
              <a:rPr lang="cs-CZ" sz="1200" dirty="0" err="1">
                <a:solidFill>
                  <a:srgbClr val="4472C4"/>
                </a:solidFill>
                <a:latin typeface="Calibri"/>
              </a:rPr>
              <a:t>Educhem</a:t>
            </a:r>
            <a:r>
              <a:rPr lang="cs-CZ" sz="1200" dirty="0">
                <a:solidFill>
                  <a:srgbClr val="4472C4"/>
                </a:solidFill>
                <a:latin typeface="Calibri"/>
              </a:rPr>
              <a:t>, Meziboří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SOŠ technická a zahradnická Lovosice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Gymnázium a SOŠ Podbořany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Gymnázium a SOŠ dr. V. Šmejkala v Ústí nad Labem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cs-CZ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25214" y="960255"/>
            <a:ext cx="36906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cs-CZ" sz="1200" b="1" u="sng" dirty="0">
                <a:solidFill>
                  <a:prstClr val="black"/>
                </a:solidFill>
                <a:latin typeface="Calibri"/>
              </a:rPr>
              <a:t>Aktivita č. 1 – Průvodce trhu, podnikatelský inkubátor, 14 zapojených škol</a:t>
            </a:r>
            <a:endParaRPr lang="cs-CZ" sz="1200" dirty="0">
              <a:solidFill>
                <a:prstClr val="black"/>
              </a:solidFill>
              <a:latin typeface="Calibri"/>
            </a:endParaRP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Střední škola stavební a strojní Teplice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Střední škole AGC, a.s. Teplice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Střední průmyslová škola stavební a Střední odborná škola stavební a technická Ústí nad Labem 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Střední průmyslová škola Resslova, Ústí nad Labem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SOU a SOŠ SČMSD Žatec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Gymnázium a SOŠ Podbořany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SOU a SOŠ Roudnice nad Labem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SOŠ technická a zahradnická Lovosice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Střední škola technická, gastronomická a automobilní, Chomutov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SPŠ a VOŠ Chomutov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Střední škola </a:t>
            </a:r>
            <a:r>
              <a:rPr lang="cs-CZ" sz="1200" dirty="0" err="1">
                <a:solidFill>
                  <a:srgbClr val="4472C4"/>
                </a:solidFill>
                <a:latin typeface="Calibri"/>
              </a:rPr>
              <a:t>Educhem</a:t>
            </a:r>
            <a:r>
              <a:rPr lang="cs-CZ" sz="1200" dirty="0">
                <a:solidFill>
                  <a:srgbClr val="4472C4"/>
                </a:solidFill>
                <a:latin typeface="Calibri"/>
              </a:rPr>
              <a:t> a.s., Meziboří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Střední průmyslová škola a Střední odborná škola gastronomie a služeb Most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rgbClr val="4472C4"/>
                </a:solidFill>
                <a:latin typeface="Calibri"/>
              </a:rPr>
              <a:t>Střední škola lodní dopravy a technických řemesel, Děčín VI</a:t>
            </a:r>
          </a:p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prstClr val="black"/>
                </a:solidFill>
                <a:latin typeface="Calibri"/>
              </a:rPr>
              <a:t>Vyšší odborná škola, Střední průmyslová škola a Střední odborná škola služeb a cestovního ruchu, Varnsdorf</a:t>
            </a:r>
          </a:p>
        </p:txBody>
      </p:sp>
    </p:spTree>
    <p:extLst>
      <p:ext uri="{BB962C8B-B14F-4D97-AF65-F5344CB8AC3E}">
        <p14:creationId xmlns:p14="http://schemas.microsoft.com/office/powerpoint/2010/main" val="31047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621784"/>
            <a:ext cx="7886700" cy="994172"/>
          </a:xfrm>
        </p:spPr>
        <p:txBody>
          <a:bodyPr>
            <a:noAutofit/>
          </a:bodyPr>
          <a:lstStyle/>
          <a:p>
            <a:pPr algn="ctr"/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Podpora úspěšnosti ve vzdělávání v Ústeckém kraji II </a:t>
            </a:r>
            <a:r>
              <a:rPr lang="cs-CZ" sz="3200" b="1" dirty="0" smtClean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(</a:t>
            </a:r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ÚK IKAP B2)</a:t>
            </a:r>
            <a:endParaRPr lang="cs-CZ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6027" y="2038514"/>
            <a:ext cx="8591123" cy="2901234"/>
          </a:xfrm>
        </p:spPr>
        <p:txBody>
          <a:bodyPr>
            <a:normAutofit/>
          </a:bodyPr>
          <a:lstStyle/>
          <a:p>
            <a:pPr marL="0" indent="0"/>
            <a:r>
              <a:rPr lang="cs-CZ" sz="1800" dirty="0"/>
              <a:t>Realizace: 1.4. 2020 – 31.3. 2023</a:t>
            </a:r>
          </a:p>
          <a:p>
            <a:pPr marL="0" indent="0"/>
            <a:r>
              <a:rPr lang="cs-CZ" sz="1800" dirty="0" smtClean="0"/>
              <a:t>Rozpočet</a:t>
            </a:r>
            <a:r>
              <a:rPr lang="cs-CZ" sz="1800" dirty="0"/>
              <a:t>: </a:t>
            </a:r>
            <a:r>
              <a:rPr lang="cs-CZ" sz="1800" dirty="0" smtClean="0"/>
              <a:t>98,6 </a:t>
            </a:r>
            <a:r>
              <a:rPr lang="cs-CZ" sz="1800" dirty="0"/>
              <a:t>mil. Kč</a:t>
            </a:r>
          </a:p>
          <a:p>
            <a:pPr marL="0" indent="0"/>
            <a:endParaRPr lang="cs-CZ" sz="1800" dirty="0"/>
          </a:p>
          <a:p>
            <a:pPr marL="0" indent="0"/>
            <a:r>
              <a:rPr lang="cs-CZ" sz="1800" b="1" dirty="0"/>
              <a:t>Partneři s finanční spoluúčastí</a:t>
            </a:r>
            <a:r>
              <a:rPr lang="cs-CZ" sz="1800" dirty="0"/>
              <a:t>: </a:t>
            </a:r>
          </a:p>
          <a:p>
            <a:pPr marL="0" indent="0"/>
            <a:r>
              <a:rPr lang="cs-CZ" sz="1800" dirty="0"/>
              <a:t>PPP Teplice, 4 x SPC, SVK ÚL + 45 SŠ a VOŠ</a:t>
            </a:r>
          </a:p>
          <a:p>
            <a:pPr marL="0" indent="0"/>
            <a:endParaRPr lang="cs-CZ" sz="2000" dirty="0" smtClean="0"/>
          </a:p>
        </p:txBody>
      </p:sp>
      <p:grpSp>
        <p:nvGrpSpPr>
          <p:cNvPr id="10" name="Skupina 9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11" name="Pravoúhlý trojúhelník 10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3" name="Pravoúhlý trojúhelník 12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Skupina 13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5" name="Pravoúhlý trojúhelník 1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6" name="Pravoúhlý trojúhelník 1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7" name="Pravoúhlý trojúhelník 1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</p:grpSp>
      <p:sp>
        <p:nvSpPr>
          <p:cNvPr id="7" name="Obdélník 6">
            <a:hlinkClick r:id="rId3"/>
          </p:cNvPr>
          <p:cNvSpPr/>
          <p:nvPr/>
        </p:nvSpPr>
        <p:spPr>
          <a:xfrm>
            <a:off x="633845" y="3581401"/>
            <a:ext cx="1296555" cy="23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22" name="Obrázek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171" y="1691667"/>
            <a:ext cx="2977737" cy="1985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682" y="2817175"/>
            <a:ext cx="2984468" cy="1989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361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1" y="274320"/>
            <a:ext cx="7891895" cy="994172"/>
          </a:xfrm>
        </p:spPr>
        <p:txBody>
          <a:bodyPr/>
          <a:lstStyle/>
          <a:p>
            <a:pPr algn="ctr"/>
            <a:r>
              <a:rPr lang="cs-CZ" sz="2800" b="1" dirty="0" smtClean="0"/>
              <a:t>Klíčové aktivity ÚK IKAP </a:t>
            </a:r>
            <a:r>
              <a:rPr lang="cs-CZ" sz="2800" b="1" dirty="0"/>
              <a:t>B</a:t>
            </a:r>
            <a:r>
              <a:rPr lang="cs-CZ" sz="2800" b="1" dirty="0" smtClean="0"/>
              <a:t>2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314450"/>
            <a:ext cx="7886700" cy="3505200"/>
          </a:xfrm>
        </p:spPr>
        <p:txBody>
          <a:bodyPr>
            <a:normAutofit fontScale="77500" lnSpcReduction="20000"/>
          </a:bodyPr>
          <a:lstStyle/>
          <a:p>
            <a:pPr marL="0" indent="0"/>
            <a:endParaRPr lang="cs-CZ" dirty="0" smtClean="0"/>
          </a:p>
          <a:p>
            <a:pPr marL="0" indent="0"/>
            <a:r>
              <a:rPr lang="cs-CZ" sz="2900" dirty="0" smtClean="0"/>
              <a:t>KA1 - </a:t>
            </a:r>
            <a:r>
              <a:rPr lang="cs-CZ" sz="2900" dirty="0" smtClean="0">
                <a:hlinkClick r:id="rId2"/>
              </a:rPr>
              <a:t>Řízení projektu</a:t>
            </a:r>
            <a:endParaRPr lang="cs-CZ" sz="2900" dirty="0" smtClean="0"/>
          </a:p>
          <a:p>
            <a:pPr marL="0" indent="0"/>
            <a:endParaRPr lang="cs-CZ" sz="2900" dirty="0"/>
          </a:p>
          <a:p>
            <a:pPr marL="0" indent="0"/>
            <a:r>
              <a:rPr lang="cs-CZ" sz="2900" dirty="0" smtClean="0"/>
              <a:t>KA2 - </a:t>
            </a:r>
            <a:r>
              <a:rPr lang="cs-CZ" sz="2900" dirty="0" smtClean="0">
                <a:hlinkClick r:id="rId3"/>
              </a:rPr>
              <a:t>Rozvoj </a:t>
            </a:r>
            <a:r>
              <a:rPr lang="cs-CZ" sz="2900" dirty="0">
                <a:hlinkClick r:id="rId3"/>
              </a:rPr>
              <a:t>kariérového </a:t>
            </a:r>
            <a:r>
              <a:rPr lang="cs-CZ" sz="2900" dirty="0" smtClean="0">
                <a:hlinkClick r:id="rId3"/>
              </a:rPr>
              <a:t>poradenství</a:t>
            </a:r>
            <a:endParaRPr lang="cs-CZ" sz="2900" dirty="0" smtClean="0"/>
          </a:p>
          <a:p>
            <a:pPr marL="0" indent="0"/>
            <a:endParaRPr lang="cs-CZ" sz="2900" dirty="0"/>
          </a:p>
          <a:p>
            <a:pPr marL="0" indent="0"/>
            <a:r>
              <a:rPr lang="cs-CZ" sz="2900" dirty="0" smtClean="0"/>
              <a:t>KA3 - </a:t>
            </a:r>
            <a:r>
              <a:rPr lang="cs-CZ" sz="2900" dirty="0" smtClean="0">
                <a:hlinkClick r:id="rId4"/>
              </a:rPr>
              <a:t>Prevence </a:t>
            </a:r>
            <a:r>
              <a:rPr lang="cs-CZ" sz="2900" dirty="0">
                <a:hlinkClick r:id="rId4"/>
              </a:rPr>
              <a:t>předčasných odchodů ze </a:t>
            </a:r>
            <a:r>
              <a:rPr lang="cs-CZ" sz="2900" dirty="0" smtClean="0">
                <a:hlinkClick r:id="rId4"/>
              </a:rPr>
              <a:t>vzdělávání</a:t>
            </a:r>
            <a:endParaRPr lang="cs-CZ" sz="2900" dirty="0" smtClean="0"/>
          </a:p>
          <a:p>
            <a:pPr marL="0" indent="0"/>
            <a:endParaRPr lang="cs-CZ" sz="2900" dirty="0"/>
          </a:p>
          <a:p>
            <a:pPr marL="0" indent="0"/>
            <a:r>
              <a:rPr lang="cs-CZ" sz="2900" dirty="0" smtClean="0"/>
              <a:t>KA4 </a:t>
            </a:r>
            <a:r>
              <a:rPr lang="cs-CZ" sz="2900" dirty="0"/>
              <a:t>- </a:t>
            </a:r>
            <a:r>
              <a:rPr lang="cs-CZ" sz="2900" dirty="0" smtClean="0">
                <a:hlinkClick r:id="rId5"/>
              </a:rPr>
              <a:t>Podpora </a:t>
            </a:r>
            <a:r>
              <a:rPr lang="cs-CZ" sz="2900" dirty="0">
                <a:hlinkClick r:id="rId5"/>
              </a:rPr>
              <a:t>rovných příležitostí ve </a:t>
            </a:r>
            <a:r>
              <a:rPr lang="cs-CZ" sz="2900" dirty="0" smtClean="0">
                <a:hlinkClick r:id="rId5"/>
              </a:rPr>
              <a:t>vzdělávání</a:t>
            </a:r>
            <a:endParaRPr lang="cs-CZ" sz="2900" dirty="0" smtClean="0"/>
          </a:p>
          <a:p>
            <a:pPr marL="0" indent="0"/>
            <a:endParaRPr lang="cs-CZ" sz="2900" dirty="0"/>
          </a:p>
          <a:p>
            <a:pPr marL="0" indent="0"/>
            <a:r>
              <a:rPr lang="cs-CZ" sz="2900" dirty="0" smtClean="0"/>
              <a:t>KA7 - </a:t>
            </a:r>
            <a:r>
              <a:rPr lang="cs-CZ" sz="2900" dirty="0" smtClean="0">
                <a:hlinkClick r:id="rId6"/>
              </a:rPr>
              <a:t>Šablony </a:t>
            </a:r>
            <a:r>
              <a:rPr lang="cs-CZ" sz="2900" dirty="0">
                <a:hlinkClick r:id="rId6"/>
              </a:rPr>
              <a:t>SŠ a VOŠ</a:t>
            </a:r>
            <a:endParaRPr lang="cs-CZ" sz="29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50" y="1196103"/>
            <a:ext cx="2584450" cy="17300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5" name="Skupina 4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6" name="Pravoúhlý trojúhelník 5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Pravoúhlý trojúhelník 6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Pravoúhlý trojúhelník 7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9" name="Skupina 8"/>
          <p:cNvGrpSpPr/>
          <p:nvPr/>
        </p:nvGrpSpPr>
        <p:grpSpPr>
          <a:xfrm rot="10800000" flipH="1">
            <a:off x="0" y="-1"/>
            <a:ext cx="1841500" cy="1150144"/>
            <a:chOff x="0" y="5324475"/>
            <a:chExt cx="2260600" cy="1533525"/>
          </a:xfrm>
        </p:grpSpPr>
        <p:sp>
          <p:nvSpPr>
            <p:cNvPr id="10" name="Pravoúhlý trojúhelník 9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685" y="3177451"/>
            <a:ext cx="2532237" cy="16881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08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1542" y="44291"/>
            <a:ext cx="7886700" cy="994172"/>
          </a:xfrm>
        </p:spPr>
        <p:txBody>
          <a:bodyPr/>
          <a:lstStyle/>
          <a:p>
            <a:pPr algn="ctr"/>
            <a:r>
              <a:rPr lang="cs-CZ" sz="2850" dirty="0">
                <a:hlinkClick r:id="rId2"/>
              </a:rPr>
              <a:t>Rozvoj kariérového </a:t>
            </a:r>
            <a:r>
              <a:rPr lang="cs-CZ" sz="2850" dirty="0" smtClean="0">
                <a:hlinkClick r:id="rId2"/>
              </a:rPr>
              <a:t>poradenství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8450" y="1258569"/>
            <a:ext cx="5012892" cy="3643632"/>
          </a:xfrm>
        </p:spPr>
        <p:txBody>
          <a:bodyPr>
            <a:normAutofit fontScale="55000" lnSpcReduction="20000"/>
          </a:bodyPr>
          <a:lstStyle/>
          <a:p>
            <a:r>
              <a:rPr lang="cs-CZ" b="1" dirty="0" smtClean="0"/>
              <a:t>Zapojeno 28 ZŠ ze 7 okresů ÚK</a:t>
            </a:r>
          </a:p>
          <a:p>
            <a:endParaRPr lang="cs-CZ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Nákup speciálního softwaru pro kariérové</a:t>
            </a:r>
          </a:p>
          <a:p>
            <a:pPr marL="0" indent="0"/>
            <a:r>
              <a:rPr lang="cs-CZ" dirty="0"/>
              <a:t> </a:t>
            </a:r>
            <a:r>
              <a:rPr lang="cs-CZ" dirty="0" smtClean="0"/>
              <a:t>      poradenství (</a:t>
            </a:r>
            <a:r>
              <a:rPr lang="cs-CZ" dirty="0" err="1" smtClean="0"/>
              <a:t>Salmondo</a:t>
            </a:r>
            <a:r>
              <a:rPr lang="cs-CZ" dirty="0" smtClean="0"/>
              <a:t>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Podpora a vzdělávání v oblasti KARIPO</a:t>
            </a:r>
          </a:p>
          <a:p>
            <a:pPr marL="0" indent="0"/>
            <a:r>
              <a:rPr lang="cs-CZ" dirty="0" smtClean="0"/>
              <a:t>       (výchovným/kariérovým poradcům na ZŠ)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Spolupráce napříč – PPP Teplice, ZŠ, SŠ,</a:t>
            </a:r>
          </a:p>
          <a:p>
            <a:pPr marL="0" indent="0"/>
            <a:r>
              <a:rPr lang="cs-CZ" dirty="0"/>
              <a:t> </a:t>
            </a:r>
            <a:r>
              <a:rPr lang="cs-CZ" dirty="0" smtClean="0"/>
              <a:t>      Úřad práce, Ústecký kraj, zaměstnavatelé.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Za období 09-12/2020 prošlo testováním</a:t>
            </a:r>
          </a:p>
          <a:p>
            <a:pPr marL="0" indent="0"/>
            <a:r>
              <a:rPr lang="cs-CZ" dirty="0" smtClean="0"/>
              <a:t>       1156 žáků (priorita 9.ročníky)</a:t>
            </a:r>
          </a:p>
          <a:p>
            <a:pPr marL="0" indent="0"/>
            <a:endParaRPr lang="cs-CZ" dirty="0"/>
          </a:p>
          <a:p>
            <a:pPr marL="0" indent="0"/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 rot="10800000" flipH="1">
            <a:off x="0" y="-1"/>
            <a:ext cx="1841500" cy="1150144"/>
            <a:chOff x="0" y="5324475"/>
            <a:chExt cx="2260600" cy="1533525"/>
          </a:xfrm>
        </p:grpSpPr>
        <p:sp>
          <p:nvSpPr>
            <p:cNvPr id="5" name="Pravoúhlý trojúhelník 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Pravoúhlý trojúhelník 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Pravoúhlý trojúhelník 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8" name="Skupina 7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9" name="Pravoúhlý trojúhelník 8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Pravoúhlý trojúhelník 9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3" name="Obráze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2" b="9339"/>
          <a:stretch/>
        </p:blipFill>
        <p:spPr>
          <a:xfrm>
            <a:off x="5563033" y="1416685"/>
            <a:ext cx="2957513" cy="332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330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3845" y="377824"/>
            <a:ext cx="7886700" cy="994172"/>
          </a:xfrm>
        </p:spPr>
        <p:txBody>
          <a:bodyPr/>
          <a:lstStyle/>
          <a:p>
            <a:pPr algn="ctr"/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2850" dirty="0" smtClean="0"/>
              <a:t/>
            </a:r>
            <a:br>
              <a:rPr lang="cs-CZ" sz="2850" dirty="0" smtClean="0"/>
            </a:br>
            <a:r>
              <a:rPr lang="cs-CZ" sz="2800" dirty="0">
                <a:hlinkClick r:id="rId2"/>
              </a:rPr>
              <a:t>Prevence předčasných odchodů ze vzdělávání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9196" y="1177924"/>
            <a:ext cx="5125604" cy="3891757"/>
          </a:xfrm>
        </p:spPr>
        <p:txBody>
          <a:bodyPr>
            <a:normAutofit/>
          </a:bodyPr>
          <a:lstStyle/>
          <a:p>
            <a:r>
              <a:rPr lang="cs-CZ" sz="2000" dirty="0" smtClean="0"/>
              <a:t>Vzhledem ke struktuře obyvatelstva a počtu</a:t>
            </a:r>
          </a:p>
          <a:p>
            <a:r>
              <a:rPr lang="cs-CZ" sz="2000" dirty="0" smtClean="0"/>
              <a:t>SVL v ÚK jsou pod KA zařazeny komplexní</a:t>
            </a:r>
          </a:p>
          <a:p>
            <a:r>
              <a:rPr lang="cs-CZ" sz="2000" dirty="0" smtClean="0"/>
              <a:t>aktivity:</a:t>
            </a:r>
          </a:p>
          <a:p>
            <a:endParaRPr lang="cs-CZ" sz="2000" dirty="0" smtClean="0"/>
          </a:p>
          <a:p>
            <a:pPr>
              <a:buFontTx/>
              <a:buChar char="-"/>
            </a:pPr>
            <a:r>
              <a:rPr lang="cs-CZ" sz="2000" b="1" dirty="0" smtClean="0"/>
              <a:t>Monitoring předčasných odchodů </a:t>
            </a:r>
          </a:p>
          <a:p>
            <a:pPr>
              <a:buFontTx/>
              <a:buChar char="-"/>
            </a:pPr>
            <a:r>
              <a:rPr lang="cs-CZ" sz="2000" b="1" dirty="0" smtClean="0"/>
              <a:t>Inovativní přístup KARIPO </a:t>
            </a:r>
          </a:p>
          <a:p>
            <a:pPr>
              <a:buFontTx/>
              <a:buChar char="-"/>
            </a:pPr>
            <a:r>
              <a:rPr lang="cs-CZ" sz="2000" b="1" dirty="0" smtClean="0"/>
              <a:t>Podpora komunikačních dovedností – „PROKOM“ </a:t>
            </a:r>
          </a:p>
          <a:p>
            <a:pPr marL="0" indent="0"/>
            <a:endParaRPr lang="cs-CZ" sz="2000" b="1" dirty="0" smtClean="0"/>
          </a:p>
        </p:txBody>
      </p:sp>
      <p:grpSp>
        <p:nvGrpSpPr>
          <p:cNvPr id="4" name="Skupina 3"/>
          <p:cNvGrpSpPr/>
          <p:nvPr/>
        </p:nvGrpSpPr>
        <p:grpSpPr>
          <a:xfrm rot="10800000" flipH="1">
            <a:off x="0" y="-1"/>
            <a:ext cx="1841500" cy="1150144"/>
            <a:chOff x="0" y="5324475"/>
            <a:chExt cx="2260600" cy="1533525"/>
          </a:xfrm>
        </p:grpSpPr>
        <p:sp>
          <p:nvSpPr>
            <p:cNvPr id="5" name="Pravoúhlý trojúhelník 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Pravoúhlý trojúhelník 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Pravoúhlý trojúhelník 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8" name="Skupina 7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9" name="Pravoúhlý trojúhelník 8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Pravoúhlý trojúhelník 9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6" r="15900"/>
          <a:stretch/>
        </p:blipFill>
        <p:spPr>
          <a:xfrm>
            <a:off x="5624331" y="1900633"/>
            <a:ext cx="3291069" cy="24463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820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9536" y="255274"/>
            <a:ext cx="7886700" cy="821581"/>
          </a:xfrm>
        </p:spPr>
        <p:txBody>
          <a:bodyPr/>
          <a:lstStyle/>
          <a:p>
            <a:pPr algn="ctr"/>
            <a:r>
              <a:rPr lang="cs-CZ" sz="2400" dirty="0">
                <a:hlinkClick r:id="rId2"/>
              </a:rPr>
              <a:t>Podpora rovných příležitostí ve </a:t>
            </a:r>
            <a:r>
              <a:rPr lang="cs-CZ" sz="2400" dirty="0" smtClean="0">
                <a:hlinkClick r:id="rId2"/>
              </a:rPr>
              <a:t>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074420"/>
            <a:ext cx="7886700" cy="4022742"/>
          </a:xfrm>
        </p:spPr>
        <p:txBody>
          <a:bodyPr>
            <a:normAutofit/>
          </a:bodyPr>
          <a:lstStyle/>
          <a:p>
            <a:pPr marL="0" indent="0"/>
            <a:r>
              <a:rPr lang="cs-CZ" sz="2600" b="1" dirty="0" smtClean="0"/>
              <a:t>Cílem aktivity je realizace opatření v návaznosti na schválenou Školskou inkluzivní koncepci Ústeckého kraje.</a:t>
            </a:r>
          </a:p>
          <a:p>
            <a:pPr marL="0" indent="0"/>
            <a:r>
              <a:rPr lang="cs-CZ" sz="1400" b="1" u="sng" dirty="0" smtClean="0"/>
              <a:t>Aktivita je rozdělena na vícero </a:t>
            </a:r>
            <a:r>
              <a:rPr lang="cs-CZ" sz="1400" b="1" u="sng" dirty="0" err="1" smtClean="0"/>
              <a:t>podaktivit</a:t>
            </a:r>
            <a:r>
              <a:rPr lang="cs-CZ" sz="1400" b="1" u="sng" dirty="0" smtClean="0"/>
              <a:t> se svým specifickým zaměřením:</a:t>
            </a:r>
          </a:p>
          <a:p>
            <a:r>
              <a:rPr lang="cs-CZ" sz="1400" i="1" dirty="0"/>
              <a:t>Odborná metodická skupina Společné vzdělávání</a:t>
            </a:r>
          </a:p>
          <a:p>
            <a:r>
              <a:rPr lang="cs-CZ" sz="1400" i="1" dirty="0"/>
              <a:t>Veletrh „Jak na společné vzdělávání“</a:t>
            </a:r>
          </a:p>
          <a:p>
            <a:r>
              <a:rPr lang="cs-CZ" sz="1400" i="1" dirty="0"/>
              <a:t>Letní škola pro pedagogy, Letní škola pro asistenty pedagoga</a:t>
            </a:r>
          </a:p>
          <a:p>
            <a:r>
              <a:rPr lang="cs-CZ" sz="1400" i="1" dirty="0"/>
              <a:t>Pedagogické dny, Semináře pro asistenty pedagoga</a:t>
            </a:r>
          </a:p>
          <a:p>
            <a:r>
              <a:rPr lang="cs-CZ" sz="1400" i="1" dirty="0"/>
              <a:t>Podpora pedagogů vzdělávající nadané žáky </a:t>
            </a:r>
          </a:p>
          <a:p>
            <a:r>
              <a:rPr lang="cs-CZ" sz="1400" i="1" dirty="0"/>
              <a:t>Individuální pomoc učitelům při práci s žáky se SVP</a:t>
            </a:r>
          </a:p>
          <a:p>
            <a:r>
              <a:rPr lang="cs-CZ" sz="1400" i="1" dirty="0"/>
              <a:t>Tvorba a naplňování strategického plánu školy</a:t>
            </a:r>
          </a:p>
          <a:p>
            <a:r>
              <a:rPr lang="cs-CZ" sz="1400" i="1" dirty="0"/>
              <a:t>Podpora škol a kazuistické semináře pro pedagogy a odbornou </a:t>
            </a:r>
            <a:r>
              <a:rPr lang="cs-CZ" sz="1400" i="1" dirty="0" smtClean="0"/>
              <a:t>veřejnost</a:t>
            </a:r>
          </a:p>
          <a:p>
            <a:endParaRPr lang="cs-CZ" sz="1400" i="1" dirty="0"/>
          </a:p>
        </p:txBody>
      </p:sp>
      <p:grpSp>
        <p:nvGrpSpPr>
          <p:cNvPr id="4" name="Skupina 3"/>
          <p:cNvGrpSpPr/>
          <p:nvPr/>
        </p:nvGrpSpPr>
        <p:grpSpPr>
          <a:xfrm rot="10800000" flipH="1">
            <a:off x="0" y="-1"/>
            <a:ext cx="1841500" cy="1150144"/>
            <a:chOff x="0" y="5324475"/>
            <a:chExt cx="2260600" cy="1533525"/>
          </a:xfrm>
        </p:grpSpPr>
        <p:sp>
          <p:nvSpPr>
            <p:cNvPr id="5" name="Pravoúhlý trojúhelník 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Pravoúhlý trojúhelník 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Pravoúhlý trojúhelník 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8" name="Skupina 7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9" name="Pravoúhlý trojúhelník 8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Pravoúhlý trojúhelník 9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2" name="Obráze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900" y="2859782"/>
            <a:ext cx="2666999" cy="2000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9986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 rotWithShape="1">
          <a:blip r:embed="rId2"/>
          <a:srcRect l="18521" t="22850" r="24346" b="6777"/>
          <a:stretch/>
        </p:blipFill>
        <p:spPr bwMode="auto">
          <a:xfrm>
            <a:off x="611560" y="0"/>
            <a:ext cx="8136904" cy="51218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13834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3845" y="252664"/>
            <a:ext cx="7886700" cy="994172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 rotWithShape="1">
          <a:blip r:embed="rId2"/>
          <a:srcRect l="36092" t="35862" r="38489" b="12326"/>
          <a:stretch/>
        </p:blipFill>
        <p:spPr bwMode="auto">
          <a:xfrm>
            <a:off x="606903" y="252664"/>
            <a:ext cx="3847187" cy="44717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ázek 4"/>
          <p:cNvPicPr/>
          <p:nvPr/>
        </p:nvPicPr>
        <p:blipFill rotWithShape="1">
          <a:blip r:embed="rId3"/>
          <a:srcRect l="35927" t="35054" r="38790" b="16510"/>
          <a:stretch/>
        </p:blipFill>
        <p:spPr bwMode="auto">
          <a:xfrm>
            <a:off x="4454090" y="252664"/>
            <a:ext cx="4172552" cy="45112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00931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kupina 9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11" name="Pravoúhlý trojúhelník 10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3" name="Pravoúhlý trojúhelník 12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Skupina 13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5" name="Pravoúhlý trojúhelník 1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6" name="Pravoúhlý trojúhelník 1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7" name="Pravoúhlý trojúhelník 1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</p:grpSp>
      <p:sp>
        <p:nvSpPr>
          <p:cNvPr id="7" name="Obdélník 6">
            <a:hlinkClick r:id="rId2"/>
          </p:cNvPr>
          <p:cNvSpPr/>
          <p:nvPr/>
        </p:nvSpPr>
        <p:spPr>
          <a:xfrm>
            <a:off x="633845" y="3581401"/>
            <a:ext cx="1296555" cy="23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0" name="Zástupný symbol pro obsah 2"/>
          <p:cNvSpPr txBox="1">
            <a:spLocks/>
          </p:cNvSpPr>
          <p:nvPr/>
        </p:nvSpPr>
        <p:spPr>
          <a:xfrm>
            <a:off x="467544" y="555526"/>
            <a:ext cx="8496944" cy="29594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cs-CZ" sz="1500" dirty="0" smtClean="0"/>
              <a:t>Realizace projektu: 1. 1. 2016 - 31. 12. 2021</a:t>
            </a:r>
          </a:p>
          <a:p>
            <a:pPr algn="just"/>
            <a:r>
              <a:rPr lang="cs-CZ" sz="1500" dirty="0"/>
              <a:t>Projekt se snaží na území Ústeckého kraje přispět ke zlepšení řízení škol, k rozvoji hodnocení kvality vzdělávání a plánování strategických kroků vedoucích ke zvýšení kvality vzdělávací soustavy kraje i jednotlivých škol.</a:t>
            </a:r>
          </a:p>
          <a:p>
            <a:pPr algn="just"/>
            <a:r>
              <a:rPr lang="cs-CZ" sz="1500" dirty="0"/>
              <a:t>KAP stanovuje priority a jednotlivé kroky nutné k dosažení cílů vzdělávací politiky v území podle potřeby, naléhavosti a podloženosti reálnými daty</a:t>
            </a:r>
            <a:r>
              <a:rPr lang="cs-CZ" sz="1500" dirty="0" smtClean="0"/>
              <a:t>.</a:t>
            </a:r>
          </a:p>
          <a:p>
            <a:pPr fontAlgn="auto">
              <a:spcAft>
                <a:spcPts val="0"/>
              </a:spcAft>
            </a:pPr>
            <a:r>
              <a:rPr lang="cs-CZ" sz="1500" dirty="0" smtClean="0"/>
              <a:t>V </a:t>
            </a:r>
            <a:r>
              <a:rPr lang="cs-CZ" sz="1500" dirty="0"/>
              <a:t>dokumentu </a:t>
            </a:r>
            <a:r>
              <a:rPr lang="cs-CZ" sz="1500" b="1" dirty="0" smtClean="0"/>
              <a:t>KAP1</a:t>
            </a:r>
            <a:r>
              <a:rPr lang="cs-CZ" sz="1500" dirty="0" smtClean="0"/>
              <a:t> nastaveny obecné a dílčí cíle    Naplňování prostřednictvím projektů </a:t>
            </a:r>
            <a:br>
              <a:rPr lang="cs-CZ" sz="1500" dirty="0" smtClean="0"/>
            </a:br>
            <a:r>
              <a:rPr lang="cs-CZ" sz="1500" b="1" dirty="0" smtClean="0"/>
              <a:t>IKAP</a:t>
            </a:r>
            <a:r>
              <a:rPr lang="cs-CZ" sz="1500" dirty="0" smtClean="0"/>
              <a:t> </a:t>
            </a:r>
            <a:r>
              <a:rPr lang="cs-CZ" sz="1500" b="1" dirty="0" smtClean="0"/>
              <a:t>A</a:t>
            </a:r>
            <a:r>
              <a:rPr lang="cs-CZ" sz="1500" dirty="0" smtClean="0"/>
              <a:t> </a:t>
            </a:r>
            <a:r>
              <a:rPr lang="cs-CZ" sz="1500" dirty="0" err="1" smtClean="0"/>
              <a:t>a</a:t>
            </a:r>
            <a:r>
              <a:rPr lang="cs-CZ" sz="1500" dirty="0" smtClean="0"/>
              <a:t> </a:t>
            </a:r>
            <a:r>
              <a:rPr lang="cs-CZ" sz="1500" b="1" dirty="0" smtClean="0"/>
              <a:t>IKAP B</a:t>
            </a:r>
          </a:p>
          <a:p>
            <a:pPr fontAlgn="auto">
              <a:spcAft>
                <a:spcPts val="0"/>
              </a:spcAft>
            </a:pPr>
            <a:r>
              <a:rPr lang="cs-CZ" sz="1500" dirty="0" smtClean="0"/>
              <a:t>Cíle zaměřeny na: Podporu a zapojení PP, dětí a žáků v ÚK, nákup vybavení do škol</a:t>
            </a:r>
          </a:p>
          <a:p>
            <a:pPr fontAlgn="auto">
              <a:spcAft>
                <a:spcPts val="0"/>
              </a:spcAft>
            </a:pPr>
            <a:r>
              <a:rPr lang="cs-CZ" sz="1500" dirty="0" smtClean="0"/>
              <a:t>Realizace projektů </a:t>
            </a:r>
            <a:r>
              <a:rPr lang="cs-CZ" sz="1500" b="1" dirty="0" smtClean="0"/>
              <a:t>IKAP A</a:t>
            </a:r>
            <a:r>
              <a:rPr lang="cs-CZ" sz="1500" dirty="0" smtClean="0"/>
              <a:t> </a:t>
            </a:r>
            <a:r>
              <a:rPr lang="cs-CZ" sz="1500" dirty="0" err="1" smtClean="0"/>
              <a:t>a</a:t>
            </a:r>
            <a:r>
              <a:rPr lang="cs-CZ" sz="1500" dirty="0" smtClean="0"/>
              <a:t> </a:t>
            </a:r>
            <a:r>
              <a:rPr lang="cs-CZ" sz="1500" b="1" dirty="0" smtClean="0"/>
              <a:t>IKAP B</a:t>
            </a:r>
            <a:r>
              <a:rPr lang="cs-CZ" sz="1500" dirty="0" smtClean="0"/>
              <a:t> ukončena 31.3.2020</a:t>
            </a:r>
          </a:p>
          <a:p>
            <a:pPr fontAlgn="auto">
              <a:spcAft>
                <a:spcPts val="0"/>
              </a:spcAft>
            </a:pPr>
            <a:endParaRPr lang="cs-CZ" sz="1500" dirty="0" smtClean="0"/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</a:pPr>
            <a:endParaRPr lang="cs-CZ" sz="1500" dirty="0" smtClean="0"/>
          </a:p>
        </p:txBody>
      </p:sp>
      <p:sp>
        <p:nvSpPr>
          <p:cNvPr id="31" name="Nadpis 12"/>
          <p:cNvSpPr txBox="1">
            <a:spLocks/>
          </p:cNvSpPr>
          <p:nvPr/>
        </p:nvSpPr>
        <p:spPr>
          <a:xfrm>
            <a:off x="845127" y="-16880"/>
            <a:ext cx="7687313" cy="644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cs-CZ" sz="3600" b="1" dirty="0" smtClean="0">
                <a:hlinkClick r:id="rId3"/>
              </a:rPr>
              <a:t>KAP ÚK</a:t>
            </a:r>
            <a:endParaRPr lang="cs-CZ" sz="3600" b="1" dirty="0"/>
          </a:p>
        </p:txBody>
      </p:sp>
      <p:pic>
        <p:nvPicPr>
          <p:cNvPr id="35" name="Obrázek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3320488"/>
            <a:ext cx="2689254" cy="1788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Obrázek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320488"/>
            <a:ext cx="2692608" cy="1790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Obrázek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018" y="3320488"/>
            <a:ext cx="2700300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Šipka doleva 1"/>
          <p:cNvSpPr/>
          <p:nvPr/>
        </p:nvSpPr>
        <p:spPr>
          <a:xfrm>
            <a:off x="5004048" y="2283718"/>
            <a:ext cx="160938" cy="720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2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 rotWithShape="1">
          <a:blip r:embed="rId2"/>
          <a:srcRect l="36791" t="35050" r="38786" b="15123"/>
          <a:stretch/>
        </p:blipFill>
        <p:spPr bwMode="auto">
          <a:xfrm>
            <a:off x="476451" y="274320"/>
            <a:ext cx="3976219" cy="47211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ázek 4"/>
          <p:cNvPicPr/>
          <p:nvPr/>
        </p:nvPicPr>
        <p:blipFill rotWithShape="1">
          <a:blip r:embed="rId3"/>
          <a:srcRect l="37521" t="36245" r="38423" b="13709"/>
          <a:stretch/>
        </p:blipFill>
        <p:spPr bwMode="auto">
          <a:xfrm>
            <a:off x="4452670" y="252664"/>
            <a:ext cx="4159535" cy="45407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7370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3845" y="355600"/>
            <a:ext cx="7886700" cy="969566"/>
          </a:xfrm>
        </p:spPr>
        <p:txBody>
          <a:bodyPr/>
          <a:lstStyle/>
          <a:p>
            <a:pPr algn="ctr"/>
            <a:r>
              <a:rPr lang="cs-CZ" sz="2850" dirty="0">
                <a:hlinkClick r:id="rId2"/>
              </a:rPr>
              <a:t>Šablony SŠ a VOŠ</a:t>
            </a:r>
            <a:r>
              <a:rPr lang="cs-CZ" dirty="0"/>
              <a:t/>
            </a:r>
            <a:br>
              <a:rPr lang="cs-CZ" dirty="0"/>
            </a:br>
            <a:endParaRPr lang="cs-CZ" sz="1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984250"/>
            <a:ext cx="8290907" cy="1443484"/>
          </a:xfrm>
        </p:spPr>
        <p:txBody>
          <a:bodyPr>
            <a:normAutofit/>
          </a:bodyPr>
          <a:lstStyle/>
          <a:p>
            <a:pPr marL="0" indent="0"/>
            <a:r>
              <a:rPr lang="cs-CZ" sz="1400" b="1" dirty="0">
                <a:solidFill>
                  <a:srgbClr val="000099"/>
                </a:solidFill>
                <a:ea typeface="+mj-ea"/>
                <a:cs typeface="+mj-cs"/>
              </a:rPr>
              <a:t>Aktivita je určena zejména k pokrytí a saturaci potřeb škol v přechodném období než dojde k vyhlášení výzvy pro šablony v novém programovém období</a:t>
            </a:r>
            <a:endParaRPr lang="cs-CZ" dirty="0" smtClean="0"/>
          </a:p>
          <a:p>
            <a:pPr marL="0" indent="0"/>
            <a:endParaRPr lang="cs-CZ" dirty="0" smtClean="0"/>
          </a:p>
        </p:txBody>
      </p:sp>
      <p:grpSp>
        <p:nvGrpSpPr>
          <p:cNvPr id="4" name="Skupina 3"/>
          <p:cNvGrpSpPr/>
          <p:nvPr/>
        </p:nvGrpSpPr>
        <p:grpSpPr>
          <a:xfrm rot="10800000" flipH="1">
            <a:off x="0" y="-1"/>
            <a:ext cx="1841500" cy="1150144"/>
            <a:chOff x="0" y="5324475"/>
            <a:chExt cx="2260600" cy="1533525"/>
          </a:xfrm>
        </p:grpSpPr>
        <p:sp>
          <p:nvSpPr>
            <p:cNvPr id="5" name="Pravoúhlý trojúhelník 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Pravoúhlý trojúhelník 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Pravoúhlý trojúhelník 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8" name="Skupina 7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9" name="Pravoúhlý trojúhelník 8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Pravoúhlý trojúhelník 9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12" name="Obráze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49" y="2125265"/>
            <a:ext cx="3841750" cy="25717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ovéPole 12"/>
          <p:cNvSpPr txBox="1"/>
          <p:nvPr/>
        </p:nvSpPr>
        <p:spPr>
          <a:xfrm>
            <a:off x="669212" y="2125265"/>
            <a:ext cx="4079007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b="1" dirty="0"/>
              <a:t>Cíl: </a:t>
            </a:r>
            <a:r>
              <a:rPr lang="cs-CZ" sz="1600" dirty="0"/>
              <a:t>zvýšit kvalitu vzdělávání formou podpory vybraných aktivit škol jednotkovými náklady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600" b="1" dirty="0"/>
              <a:t>Naplnění opatření KAP2 a školního akčního plánu.</a:t>
            </a:r>
          </a:p>
          <a:p>
            <a:pPr>
              <a:lnSpc>
                <a:spcPct val="150000"/>
              </a:lnSpc>
            </a:pPr>
            <a:r>
              <a:rPr lang="cs-CZ" sz="1600" dirty="0" smtClean="0"/>
              <a:t>     Podpořeno </a:t>
            </a:r>
            <a:r>
              <a:rPr lang="cs-CZ" sz="1600" dirty="0"/>
              <a:t>45 SŠ a VOŠ.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76088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2300" y="406534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Hezký den </a:t>
            </a:r>
            <a:r>
              <a:rPr lang="cs-CZ" b="1" dirty="0" smtClean="0">
                <a:sym typeface="Wingdings" panose="05000000000000000000" pitchFamily="2" charset="2"/>
              </a:rPr>
              <a:t>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2300" y="1168666"/>
            <a:ext cx="7886700" cy="3263503"/>
          </a:xfrm>
        </p:spPr>
        <p:txBody>
          <a:bodyPr>
            <a:normAutofit fontScale="47500" lnSpcReduction="20000"/>
          </a:bodyPr>
          <a:lstStyle/>
          <a:p>
            <a:pPr marL="0" indent="0"/>
            <a:endParaRPr lang="cs-CZ" dirty="0" smtClean="0">
              <a:sym typeface="Wingdings" panose="05000000000000000000" pitchFamily="2" charset="2"/>
            </a:endParaRPr>
          </a:p>
          <a:p>
            <a:pPr marL="0" indent="0"/>
            <a:r>
              <a:rPr lang="cs-CZ" b="1" dirty="0" smtClean="0">
                <a:sym typeface="Wingdings" panose="05000000000000000000" pitchFamily="2" charset="2"/>
              </a:rPr>
              <a:t>Kontakty:</a:t>
            </a:r>
          </a:p>
          <a:p>
            <a:r>
              <a:rPr lang="cs-CZ" dirty="0">
                <a:sym typeface="Wingdings" panose="05000000000000000000" pitchFamily="2" charset="2"/>
              </a:rPr>
              <a:t>Ing. Adéla Kurešová</a:t>
            </a:r>
          </a:p>
          <a:p>
            <a:pPr marL="457176" lvl="1" indent="0">
              <a:buNone/>
            </a:pPr>
            <a:r>
              <a:rPr lang="cs-CZ" dirty="0">
                <a:sym typeface="Wingdings" panose="05000000000000000000" pitchFamily="2" charset="2"/>
              </a:rPr>
              <a:t>e</a:t>
            </a:r>
            <a:r>
              <a:rPr lang="cs-CZ" dirty="0" smtClean="0">
                <a:sym typeface="Wingdings" panose="05000000000000000000" pitchFamily="2" charset="2"/>
              </a:rPr>
              <a:t>-mail</a:t>
            </a:r>
            <a:r>
              <a:rPr lang="cs-CZ" dirty="0">
                <a:sym typeface="Wingdings" panose="05000000000000000000" pitchFamily="2" charset="2"/>
              </a:rPr>
              <a:t>: </a:t>
            </a:r>
            <a:r>
              <a:rPr lang="cs-CZ" dirty="0">
                <a:sym typeface="Wingdings" panose="05000000000000000000" pitchFamily="2" charset="2"/>
                <a:hlinkClick r:id="rId2"/>
              </a:rPr>
              <a:t>kuresova.a@kr-ustecky.cz</a:t>
            </a:r>
            <a:endParaRPr lang="cs-CZ" dirty="0">
              <a:sym typeface="Wingdings" panose="05000000000000000000" pitchFamily="2" charset="2"/>
            </a:endParaRPr>
          </a:p>
          <a:p>
            <a:pPr marL="457176" lvl="1" indent="0">
              <a:buNone/>
            </a:pPr>
            <a:r>
              <a:rPr lang="cs-CZ" dirty="0">
                <a:sym typeface="Wingdings" panose="05000000000000000000" pitchFamily="2" charset="2"/>
              </a:rPr>
              <a:t>t</a:t>
            </a:r>
            <a:r>
              <a:rPr lang="cs-CZ" dirty="0" smtClean="0">
                <a:sym typeface="Wingdings" panose="05000000000000000000" pitchFamily="2" charset="2"/>
              </a:rPr>
              <a:t>el</a:t>
            </a:r>
            <a:r>
              <a:rPr lang="cs-CZ" dirty="0">
                <a:sym typeface="Wingdings" panose="05000000000000000000" pitchFamily="2" charset="2"/>
              </a:rPr>
              <a:t>.: </a:t>
            </a:r>
            <a:r>
              <a:rPr lang="cs-CZ" dirty="0"/>
              <a:t>+420 475 657 </a:t>
            </a:r>
            <a:r>
              <a:rPr lang="cs-CZ" dirty="0" smtClean="0"/>
              <a:t>243</a:t>
            </a:r>
            <a:endParaRPr lang="cs-CZ" dirty="0" smtClean="0">
              <a:sym typeface="Wingdings" panose="05000000000000000000" pitchFamily="2" charset="2"/>
            </a:endParaRPr>
          </a:p>
          <a:p>
            <a:r>
              <a:rPr lang="cs-CZ" dirty="0" smtClean="0">
                <a:sym typeface="Wingdings" panose="05000000000000000000" pitchFamily="2" charset="2"/>
              </a:rPr>
              <a:t>Ing. Iva Nevečeřalová</a:t>
            </a:r>
          </a:p>
          <a:p>
            <a:pPr marL="457176" lvl="1" indent="0">
              <a:buNone/>
            </a:pPr>
            <a:r>
              <a:rPr lang="cs-CZ" dirty="0" smtClean="0">
                <a:sym typeface="Wingdings" panose="05000000000000000000" pitchFamily="2" charset="2"/>
              </a:rPr>
              <a:t>e-mail: </a:t>
            </a:r>
            <a:r>
              <a:rPr lang="cs-CZ" dirty="0" smtClean="0">
                <a:sym typeface="Wingdings" panose="05000000000000000000" pitchFamily="2" charset="2"/>
                <a:hlinkClick r:id="rId3"/>
              </a:rPr>
              <a:t>neveceralova.i@kr-ustecky.cz</a:t>
            </a:r>
            <a:endParaRPr lang="cs-CZ" dirty="0" smtClean="0">
              <a:sym typeface="Wingdings" panose="05000000000000000000" pitchFamily="2" charset="2"/>
            </a:endParaRPr>
          </a:p>
          <a:p>
            <a:pPr marL="457176" lvl="1" indent="0">
              <a:buNone/>
            </a:pPr>
            <a:r>
              <a:rPr lang="cs-CZ" dirty="0">
                <a:sym typeface="Wingdings" panose="05000000000000000000" pitchFamily="2" charset="2"/>
              </a:rPr>
              <a:t>t</a:t>
            </a:r>
            <a:r>
              <a:rPr lang="cs-CZ" dirty="0" smtClean="0">
                <a:sym typeface="Wingdings" panose="05000000000000000000" pitchFamily="2" charset="2"/>
              </a:rPr>
              <a:t>el.: </a:t>
            </a:r>
            <a:r>
              <a:rPr lang="cs-CZ" dirty="0"/>
              <a:t>+420 475 657 </a:t>
            </a:r>
            <a:r>
              <a:rPr lang="cs-CZ" dirty="0" smtClean="0"/>
              <a:t>546</a:t>
            </a:r>
          </a:p>
          <a:p>
            <a:r>
              <a:rPr lang="cs-CZ" dirty="0">
                <a:sym typeface="Wingdings" panose="05000000000000000000" pitchFamily="2" charset="2"/>
              </a:rPr>
              <a:t>Mgr. Vladěna Zingová</a:t>
            </a:r>
          </a:p>
          <a:p>
            <a:pPr marL="457176" lvl="1" indent="0">
              <a:buNone/>
            </a:pPr>
            <a:r>
              <a:rPr lang="cs-CZ" dirty="0">
                <a:sym typeface="Wingdings" panose="05000000000000000000" pitchFamily="2" charset="2"/>
              </a:rPr>
              <a:t>e</a:t>
            </a:r>
            <a:r>
              <a:rPr lang="cs-CZ" dirty="0" smtClean="0">
                <a:sym typeface="Wingdings" panose="05000000000000000000" pitchFamily="2" charset="2"/>
              </a:rPr>
              <a:t>-mail</a:t>
            </a:r>
            <a:r>
              <a:rPr lang="cs-CZ" dirty="0">
                <a:sym typeface="Wingdings" panose="05000000000000000000" pitchFamily="2" charset="2"/>
              </a:rPr>
              <a:t>: </a:t>
            </a:r>
            <a:r>
              <a:rPr lang="cs-CZ" u="sng" dirty="0">
                <a:sym typeface="Wingdings" panose="05000000000000000000" pitchFamily="2" charset="2"/>
                <a:hlinkClick r:id="rId4"/>
              </a:rPr>
              <a:t>zingova.v@kr-ustecky.cz</a:t>
            </a:r>
            <a:endParaRPr lang="cs-CZ" u="sng" dirty="0">
              <a:sym typeface="Wingdings" panose="05000000000000000000" pitchFamily="2" charset="2"/>
            </a:endParaRPr>
          </a:p>
          <a:p>
            <a:pPr marL="457176" lvl="1" indent="0">
              <a:buNone/>
            </a:pPr>
            <a:r>
              <a:rPr lang="cs-CZ" dirty="0">
                <a:sym typeface="Wingdings" panose="05000000000000000000" pitchFamily="2" charset="2"/>
              </a:rPr>
              <a:t>t</a:t>
            </a:r>
            <a:r>
              <a:rPr lang="cs-CZ" dirty="0" smtClean="0">
                <a:sym typeface="Wingdings" panose="05000000000000000000" pitchFamily="2" charset="2"/>
              </a:rPr>
              <a:t>el</a:t>
            </a:r>
            <a:r>
              <a:rPr lang="cs-CZ" dirty="0">
                <a:sym typeface="Wingdings" panose="05000000000000000000" pitchFamily="2" charset="2"/>
              </a:rPr>
              <a:t>.: </a:t>
            </a:r>
            <a:r>
              <a:rPr lang="cs-CZ" dirty="0"/>
              <a:t>+420 </a:t>
            </a:r>
            <a:r>
              <a:rPr lang="cs-CZ" dirty="0" smtClean="0"/>
              <a:t>475 657 </a:t>
            </a:r>
            <a:r>
              <a:rPr lang="cs-CZ" dirty="0"/>
              <a:t>193</a:t>
            </a:r>
          </a:p>
          <a:p>
            <a:pPr marL="342900" lvl="1" indent="0">
              <a:buNone/>
            </a:pPr>
            <a:endParaRPr lang="cs-CZ" dirty="0">
              <a:sym typeface="Wingdings" panose="05000000000000000000" pitchFamily="2" charset="2"/>
            </a:endParaRPr>
          </a:p>
          <a:p>
            <a:pPr marL="0" indent="0"/>
            <a:r>
              <a:rPr lang="cs-CZ" dirty="0" smtClean="0">
                <a:sym typeface="Wingdings" panose="05000000000000000000" pitchFamily="2" charset="2"/>
              </a:rPr>
              <a:t>	</a:t>
            </a:r>
            <a:r>
              <a:rPr lang="cs-CZ" dirty="0">
                <a:sym typeface="Wingdings" panose="05000000000000000000" pitchFamily="2" charset="2"/>
              </a:rPr>
              <a:t>	</a:t>
            </a:r>
            <a:r>
              <a:rPr lang="cs-CZ" dirty="0" smtClean="0">
                <a:sym typeface="Wingdings" panose="05000000000000000000" pitchFamily="2" charset="2"/>
              </a:rPr>
              <a:t>Více info na: </a:t>
            </a:r>
            <a:r>
              <a:rPr lang="cs-CZ" dirty="0">
                <a:sym typeface="Wingdings" panose="05000000000000000000" pitchFamily="2" charset="2"/>
                <a:hlinkClick r:id="rId5"/>
              </a:rPr>
              <a:t>http://</a:t>
            </a:r>
            <a:r>
              <a:rPr lang="cs-CZ" dirty="0" smtClean="0">
                <a:sym typeface="Wingdings" panose="05000000000000000000" pitchFamily="2" charset="2"/>
                <a:hlinkClick r:id="rId5"/>
              </a:rPr>
              <a:t>rskuk.cz/vzdelavani-veda-a-vyzkum</a:t>
            </a:r>
            <a:endParaRPr lang="cs-CZ" dirty="0" smtClean="0">
              <a:sym typeface="Wingdings" panose="05000000000000000000" pitchFamily="2" charset="2"/>
            </a:endParaRPr>
          </a:p>
          <a:p>
            <a:pPr marL="0" indent="0"/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5" name="Pravoúhlý trojúhelník 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Pravoúhlý trojúhelník 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Pravoúhlý trojúhelník 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8" name="Skupina 7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9" name="Pravoúhlý trojúhelník 8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Pravoúhlý trojúhelník 9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2" name="Skupina 11"/>
          <p:cNvGrpSpPr/>
          <p:nvPr/>
        </p:nvGrpSpPr>
        <p:grpSpPr>
          <a:xfrm>
            <a:off x="0" y="3993357"/>
            <a:ext cx="1695450" cy="1150144"/>
            <a:chOff x="0" y="5324475"/>
            <a:chExt cx="2260600" cy="1533525"/>
          </a:xfrm>
        </p:grpSpPr>
        <p:sp>
          <p:nvSpPr>
            <p:cNvPr id="13" name="Pravoúhlý trojúhelník 12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Pravoúhlý trojúhelník 13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Pravoúhlý trojúhelník 14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6" name="Skupina 15"/>
          <p:cNvGrpSpPr/>
          <p:nvPr/>
        </p:nvGrpSpPr>
        <p:grpSpPr>
          <a:xfrm flipH="1">
            <a:off x="7448551" y="3987006"/>
            <a:ext cx="1695449" cy="1156494"/>
            <a:chOff x="0" y="5324475"/>
            <a:chExt cx="2260600" cy="1533525"/>
          </a:xfrm>
        </p:grpSpPr>
        <p:sp>
          <p:nvSpPr>
            <p:cNvPr id="17" name="Pravoúhlý trojúhelník 16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8" name="Pravoúhlý trojúhelník 17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Pravoúhlý trojúhelník 18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pic>
        <p:nvPicPr>
          <p:cNvPr id="20" name="Obrázek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157395"/>
            <a:ext cx="4021234" cy="870577"/>
          </a:xfrm>
          <a:prstGeom prst="rect">
            <a:avLst/>
          </a:prstGeom>
        </p:spPr>
      </p:pic>
      <p:sp>
        <p:nvSpPr>
          <p:cNvPr id="21" name="TextovéPole 20"/>
          <p:cNvSpPr txBox="1"/>
          <p:nvPr/>
        </p:nvSpPr>
        <p:spPr>
          <a:xfrm>
            <a:off x="4572000" y="3082726"/>
            <a:ext cx="423407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500" dirty="0">
                <a:sym typeface="Wingdings" panose="05000000000000000000" pitchFamily="2" charset="2"/>
              </a:rPr>
              <a:t> </a:t>
            </a:r>
            <a:r>
              <a:rPr lang="cs-CZ" sz="1500" dirty="0" smtClean="0">
                <a:sym typeface="Wingdings" panose="05000000000000000000" pitchFamily="2" charset="2"/>
              </a:rPr>
              <a:t>     Mgr</a:t>
            </a:r>
            <a:r>
              <a:rPr lang="cs-CZ" sz="1500" dirty="0">
                <a:sym typeface="Wingdings" panose="05000000000000000000" pitchFamily="2" charset="2"/>
              </a:rPr>
              <a:t>. Martina Želinová Langweilová</a:t>
            </a:r>
          </a:p>
          <a:p>
            <a:pPr marL="342900" lvl="1"/>
            <a:r>
              <a:rPr lang="cs-CZ" sz="1500" dirty="0" smtClean="0">
                <a:sym typeface="Wingdings" panose="05000000000000000000" pitchFamily="2" charset="2"/>
              </a:rPr>
              <a:t>	e-mail</a:t>
            </a:r>
            <a:r>
              <a:rPr lang="cs-CZ" sz="1500" dirty="0">
                <a:sym typeface="Wingdings" panose="05000000000000000000" pitchFamily="2" charset="2"/>
              </a:rPr>
              <a:t>: </a:t>
            </a:r>
            <a:r>
              <a:rPr lang="cs-CZ" sz="1500" dirty="0">
                <a:hlinkClick r:id="rId7"/>
              </a:rPr>
              <a:t>zelinova.m@kr-ustecky.cz</a:t>
            </a:r>
            <a:endParaRPr lang="cs-CZ" sz="1500" u="sng" dirty="0">
              <a:sym typeface="Wingdings" panose="05000000000000000000" pitchFamily="2" charset="2"/>
            </a:endParaRPr>
          </a:p>
          <a:p>
            <a:pPr marL="342900" lvl="1"/>
            <a:r>
              <a:rPr lang="cs-CZ" sz="1500" dirty="0" smtClean="0">
                <a:sym typeface="Wingdings" panose="05000000000000000000" pitchFamily="2" charset="2"/>
              </a:rPr>
              <a:t>	tel</a:t>
            </a:r>
            <a:r>
              <a:rPr lang="cs-CZ" sz="1500" dirty="0">
                <a:sym typeface="Wingdings" panose="05000000000000000000" pitchFamily="2" charset="2"/>
              </a:rPr>
              <a:t>.: </a:t>
            </a:r>
            <a:r>
              <a:rPr lang="cs-CZ" sz="1500" dirty="0"/>
              <a:t>+420 475 657 676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166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kupina 9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11" name="Pravoúhlý trojúhelník 10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3" name="Pravoúhlý trojúhelník 12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Skupina 13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5" name="Pravoúhlý trojúhelník 1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6" name="Pravoúhlý trojúhelník 1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7" name="Pravoúhlý trojúhelník 1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</p:grpSp>
      <p:sp>
        <p:nvSpPr>
          <p:cNvPr id="7" name="Obdélník 6">
            <a:hlinkClick r:id="rId2"/>
          </p:cNvPr>
          <p:cNvSpPr/>
          <p:nvPr/>
        </p:nvSpPr>
        <p:spPr>
          <a:xfrm>
            <a:off x="633845" y="3581401"/>
            <a:ext cx="1296555" cy="23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1" name="Nadpis 12"/>
          <p:cNvSpPr txBox="1">
            <a:spLocks/>
          </p:cNvSpPr>
          <p:nvPr/>
        </p:nvSpPr>
        <p:spPr>
          <a:xfrm>
            <a:off x="608962" y="70237"/>
            <a:ext cx="7687313" cy="843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cs-CZ" sz="3600" b="1" dirty="0" smtClean="0">
                <a:hlinkClick r:id="rId3"/>
              </a:rPr>
              <a:t>KAP ÚK</a:t>
            </a:r>
            <a:endParaRPr lang="cs-CZ" sz="3600" b="1" dirty="0"/>
          </a:p>
        </p:txBody>
      </p:sp>
      <p:sp>
        <p:nvSpPr>
          <p:cNvPr id="41" name="Zástupný symbol pro obsah 2"/>
          <p:cNvSpPr txBox="1">
            <a:spLocks/>
          </p:cNvSpPr>
          <p:nvPr/>
        </p:nvSpPr>
        <p:spPr>
          <a:xfrm>
            <a:off x="1167325" y="800100"/>
            <a:ext cx="6969435" cy="19986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Char char=""/>
              <a:tabLst/>
              <a:defRPr/>
            </a:pPr>
            <a:r>
              <a:rPr kumimoji="0" lang="cs-CZ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V roce 2019 proběhla aktualizace dokumentu</a:t>
            </a:r>
            <a:r>
              <a:rPr kumimoji="0" lang="cs-CZ" sz="22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  </a:t>
            </a:r>
            <a:r>
              <a:rPr kumimoji="0" lang="cs-CZ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cs-CZ" sz="2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KAP 2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Char char=""/>
              <a:tabLst/>
              <a:defRPr/>
            </a:pPr>
            <a:r>
              <a:rPr kumimoji="0" lang="cs-CZ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Nastaveny nové obecné a dílčí cíle v KAP 2</a:t>
            </a:r>
          </a:p>
          <a:p>
            <a:pPr lvl="0" fontAlgn="auto">
              <a:spcAft>
                <a:spcPts val="0"/>
              </a:spcAft>
            </a:pPr>
            <a:r>
              <a:rPr lang="cs-CZ" sz="2200" dirty="0">
                <a:solidFill>
                  <a:sysClr val="windowText" lastClr="000000"/>
                </a:solidFill>
                <a:latin typeface="Calibri"/>
              </a:rPr>
              <a:t>Cíle zaměřeny na: </a:t>
            </a:r>
            <a:r>
              <a:rPr lang="cs-CZ" sz="2200" dirty="0" smtClean="0">
                <a:solidFill>
                  <a:sysClr val="windowText" lastClr="000000"/>
                </a:solidFill>
                <a:latin typeface="Calibri"/>
              </a:rPr>
              <a:t>Podporu </a:t>
            </a:r>
            <a:r>
              <a:rPr kumimoji="0" lang="cs-CZ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a zapojení PP, pedagogů volného času, dětí a žáků v ÚK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Char char=""/>
              <a:tabLst/>
              <a:defRPr/>
            </a:pPr>
            <a:r>
              <a:rPr kumimoji="0" lang="cs-CZ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Schválený dokument KAP 2 -&gt; </a:t>
            </a:r>
            <a:r>
              <a:rPr kumimoji="0" lang="cs-CZ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hlinkClick r:id="rId4"/>
              </a:rPr>
              <a:t>https://rskuk.cz/kap-2</a:t>
            </a:r>
            <a:endParaRPr kumimoji="0" lang="cs-CZ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Char char=""/>
              <a:tabLst/>
              <a:defRPr/>
            </a:pPr>
            <a:r>
              <a:rPr kumimoji="0" lang="cs-CZ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Naplňování prostřednictvím nových projektů </a:t>
            </a:r>
            <a:r>
              <a:rPr kumimoji="0" lang="cs-CZ" sz="2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IKAP 2</a:t>
            </a:r>
            <a:endParaRPr kumimoji="0" lang="cs-CZ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endParaRPr kumimoji="0" lang="cs-CZ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2" name="Obrázek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80" y="3291830"/>
            <a:ext cx="2528040" cy="16808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Obrázek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962" y="3297924"/>
            <a:ext cx="2518875" cy="1674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Obrázek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94" y="3307220"/>
            <a:ext cx="2977393" cy="1674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Šipka doprava 7"/>
          <p:cNvSpPr/>
          <p:nvPr/>
        </p:nvSpPr>
        <p:spPr>
          <a:xfrm>
            <a:off x="6648863" y="957521"/>
            <a:ext cx="144016" cy="53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2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kupina 9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11" name="Pravoúhlý trojúhelník 10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3" name="Pravoúhlý trojúhelník 12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Skupina 13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5" name="Pravoúhlý trojúhelník 1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6" name="Pravoúhlý trojúhelník 1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7" name="Pravoúhlý trojúhelník 1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prstClr val="white"/>
                </a:solidFill>
              </a:endParaRPr>
            </a:p>
          </p:txBody>
        </p:sp>
      </p:grpSp>
      <p:sp>
        <p:nvSpPr>
          <p:cNvPr id="7" name="Obdélník 6">
            <a:hlinkClick r:id="rId2"/>
          </p:cNvPr>
          <p:cNvSpPr/>
          <p:nvPr/>
        </p:nvSpPr>
        <p:spPr>
          <a:xfrm>
            <a:off x="633845" y="3581401"/>
            <a:ext cx="1296555" cy="23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9" name="Nadpis 12"/>
          <p:cNvSpPr>
            <a:spLocks noGrp="1"/>
          </p:cNvSpPr>
          <p:nvPr>
            <p:ph type="title"/>
          </p:nvPr>
        </p:nvSpPr>
        <p:spPr>
          <a:xfrm>
            <a:off x="982216" y="267494"/>
            <a:ext cx="6902152" cy="870063"/>
          </a:xfrm>
        </p:spPr>
        <p:txBody>
          <a:bodyPr/>
          <a:lstStyle/>
          <a:p>
            <a:pPr algn="ctr"/>
            <a:r>
              <a:rPr lang="cs-CZ" sz="3600" b="1" dirty="0" smtClean="0"/>
              <a:t>IKAP A2 a IKAP B2</a:t>
            </a:r>
            <a:endParaRPr lang="cs-CZ" sz="3600" b="1" dirty="0"/>
          </a:p>
        </p:txBody>
      </p:sp>
      <p:sp>
        <p:nvSpPr>
          <p:cNvPr id="18" name="Zástupný symbol pro obsah 2"/>
          <p:cNvSpPr>
            <a:spLocks noGrp="1"/>
          </p:cNvSpPr>
          <p:nvPr>
            <p:ph idx="1"/>
          </p:nvPr>
        </p:nvSpPr>
        <p:spPr>
          <a:xfrm>
            <a:off x="838200" y="1483679"/>
            <a:ext cx="8054280" cy="332031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Realizace dvou projektů</a:t>
            </a:r>
            <a:endParaRPr lang="cs-CZ" dirty="0"/>
          </a:p>
          <a:p>
            <a:r>
              <a:rPr lang="cs-CZ" dirty="0"/>
              <a:t>Projekty svými aktivitami </a:t>
            </a:r>
            <a:r>
              <a:rPr lang="cs-CZ" dirty="0" smtClean="0"/>
              <a:t>navazují </a:t>
            </a:r>
            <a:r>
              <a:rPr lang="cs-CZ" dirty="0"/>
              <a:t>na ukončené IKAP </a:t>
            </a:r>
            <a:r>
              <a:rPr lang="cs-CZ" dirty="0" smtClean="0"/>
              <a:t>1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b="1" dirty="0"/>
              <a:t>Podpora polytechnického vzdělávání a gramotností v Ústeckém </a:t>
            </a:r>
            <a:r>
              <a:rPr lang="cs-CZ" sz="3200" b="1" dirty="0" smtClean="0"/>
              <a:t>kraji </a:t>
            </a:r>
            <a:r>
              <a:rPr lang="cs-CZ" sz="3200" b="1" dirty="0"/>
              <a:t>(ÚK IKAP </a:t>
            </a:r>
            <a:r>
              <a:rPr lang="cs-CZ" sz="3200" b="1" dirty="0" smtClean="0"/>
              <a:t>A2</a:t>
            </a:r>
            <a:r>
              <a:rPr lang="cs-CZ" sz="3200" b="1" dirty="0"/>
              <a:t>)</a:t>
            </a:r>
          </a:p>
          <a:p>
            <a:pPr marL="0" indent="0">
              <a:buNone/>
            </a:pPr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b="1" dirty="0" smtClean="0"/>
              <a:t>Podpora </a:t>
            </a:r>
            <a:r>
              <a:rPr lang="cs-CZ" sz="3200" b="1" dirty="0"/>
              <a:t>úspěšnosti ve vzdělávání v Ústeckém </a:t>
            </a:r>
            <a:r>
              <a:rPr lang="cs-CZ" sz="3200" b="1" dirty="0" smtClean="0"/>
              <a:t>kraji 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(ÚK </a:t>
            </a:r>
            <a:r>
              <a:rPr lang="cs-CZ" sz="3200" b="1" dirty="0"/>
              <a:t>IKAP B2)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-&gt; </a:t>
            </a:r>
            <a:r>
              <a:rPr lang="cs-CZ" dirty="0">
                <a:hlinkClick r:id="rId3"/>
              </a:rPr>
              <a:t>www.rskuk.cz</a:t>
            </a:r>
            <a:r>
              <a:rPr lang="cs-CZ" dirty="0"/>
              <a:t> -&gt;Vzdělávání věda a výzkum -&gt; </a:t>
            </a:r>
            <a:r>
              <a:rPr lang="cs-CZ" dirty="0">
                <a:hlinkClick r:id="rId4"/>
              </a:rPr>
              <a:t>Kalendář akcí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787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420688"/>
            <a:ext cx="7886700" cy="994172"/>
          </a:xfrm>
        </p:spPr>
        <p:txBody>
          <a:bodyPr>
            <a:noAutofit/>
          </a:bodyPr>
          <a:lstStyle/>
          <a:p>
            <a:pPr algn="ctr"/>
            <a:r>
              <a:rPr lang="cs-CZ" sz="3000" b="1" dirty="0" smtClean="0">
                <a:hlinkClick r:id="rId2"/>
              </a:rPr>
              <a:t>Podpora polytechnického vzdělávání a gramotností v ÚK (ÚK IKAP A2)</a:t>
            </a:r>
            <a:endParaRPr lang="cs-CZ" sz="3000" dirty="0"/>
          </a:p>
        </p:txBody>
      </p:sp>
      <p:grpSp>
        <p:nvGrpSpPr>
          <p:cNvPr id="9" name="Skupina 8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10" name="Pravoúhlý trojúhelník 9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Skupina 12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4" name="Pravoúhlý trojúhelník 13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5" name="Pravoúhlý trojúhelník 14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6" name="Pravoúhlý trojúhelník 15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sp>
        <p:nvSpPr>
          <p:cNvPr id="18" name="Zástupný symbol pro obsah 2"/>
          <p:cNvSpPr txBox="1">
            <a:spLocks/>
          </p:cNvSpPr>
          <p:nvPr/>
        </p:nvSpPr>
        <p:spPr>
          <a:xfrm>
            <a:off x="152400" y="1491630"/>
            <a:ext cx="8597900" cy="229036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</a:rPr>
              <a:t>Realizace: 1.4. 2020 – 31.3. 2023</a:t>
            </a:r>
          </a:p>
          <a:p>
            <a:pPr fontAlgn="auto">
              <a:spcAft>
                <a:spcPts val="0"/>
              </a:spcAft>
            </a:pPr>
            <a:endParaRPr lang="cs-CZ" sz="9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</a:rPr>
              <a:t>Rozpočet: 183,6 mil. Kč 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cs-CZ" sz="9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</a:pPr>
            <a:r>
              <a:rPr lang="cs-CZ" sz="1800" dirty="0">
                <a:solidFill>
                  <a:prstClr val="black"/>
                </a:solidFill>
              </a:rPr>
              <a:t>Partneři s finanční spoluúčastí: </a:t>
            </a:r>
            <a:r>
              <a:rPr lang="cs-CZ" sz="1800" b="1" dirty="0">
                <a:solidFill>
                  <a:prstClr val="black"/>
                </a:solidFill>
              </a:rPr>
              <a:t>21 partnerů </a:t>
            </a:r>
            <a:r>
              <a:rPr lang="cs-CZ" sz="1500" dirty="0">
                <a:solidFill>
                  <a:prstClr val="black"/>
                </a:solidFill>
              </a:rPr>
              <a:t>(2x ZŠ, 4x SŠ, 2x VŠ, 9x DDM / SVČ, 3x město, KHK ÚK)</a:t>
            </a:r>
          </a:p>
          <a:p>
            <a:pPr fontAlgn="auto">
              <a:spcAft>
                <a:spcPts val="0"/>
              </a:spcAft>
            </a:pPr>
            <a:endParaRPr lang="cs-CZ" sz="18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</a:pPr>
            <a:endParaRPr lang="cs-CZ" sz="1800" dirty="0">
              <a:solidFill>
                <a:prstClr val="black"/>
              </a:solidFill>
            </a:endParaRPr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8" b="22963"/>
          <a:stretch/>
        </p:blipFill>
        <p:spPr>
          <a:xfrm>
            <a:off x="7097210" y="3328391"/>
            <a:ext cx="1404129" cy="17196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618" y="3337154"/>
            <a:ext cx="2281148" cy="17108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633" y="3337154"/>
            <a:ext cx="1137541" cy="17108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85" y="3335188"/>
            <a:ext cx="2561604" cy="17147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01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7203" y="144479"/>
            <a:ext cx="7891895" cy="994172"/>
          </a:xfrm>
        </p:spPr>
        <p:txBody>
          <a:bodyPr/>
          <a:lstStyle/>
          <a:p>
            <a:pPr algn="ctr"/>
            <a:r>
              <a:rPr lang="cs-CZ" sz="3000" b="1" dirty="0" smtClean="0"/>
              <a:t>Klíčové aktivity ÚK IKAP A2</a:t>
            </a:r>
            <a:endParaRPr lang="cs-CZ" sz="3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4990" y="954502"/>
            <a:ext cx="7886700" cy="35052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2000" dirty="0" smtClean="0"/>
              <a:t>KA1 - </a:t>
            </a:r>
            <a:r>
              <a:rPr lang="cs-CZ" sz="2000" dirty="0" smtClean="0">
                <a:hlinkClick r:id="rId2"/>
              </a:rPr>
              <a:t>Technické kluby</a:t>
            </a:r>
            <a:endParaRPr lang="cs-CZ" sz="2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cs-CZ" sz="2000" dirty="0" smtClean="0"/>
              <a:t>KA2 - </a:t>
            </a:r>
            <a:r>
              <a:rPr lang="cs-CZ" sz="2000" dirty="0" smtClean="0">
                <a:hlinkClick r:id="rId3"/>
              </a:rPr>
              <a:t>Centrum virtuálního </a:t>
            </a:r>
            <a:r>
              <a:rPr lang="cs-CZ" sz="2000" dirty="0" err="1" smtClean="0">
                <a:hlinkClick r:id="rId3"/>
              </a:rPr>
              <a:t>prototypování</a:t>
            </a:r>
            <a:r>
              <a:rPr lang="cs-CZ" sz="2000" dirty="0" smtClean="0">
                <a:hlinkClick r:id="rId3"/>
              </a:rPr>
              <a:t> UJEP</a:t>
            </a:r>
            <a:endParaRPr lang="cs-CZ" sz="2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cs-CZ" sz="2000" dirty="0" smtClean="0"/>
              <a:t>KA3 - </a:t>
            </a:r>
            <a:r>
              <a:rPr lang="cs-CZ" sz="2000" dirty="0" smtClean="0">
                <a:hlinkClick r:id="rId4"/>
              </a:rPr>
              <a:t>Odborné metodické skupiny </a:t>
            </a:r>
            <a:r>
              <a:rPr lang="cs-CZ" sz="2000" dirty="0" smtClean="0"/>
              <a:t>(OMS)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000" dirty="0" smtClean="0"/>
              <a:t>KA4 - </a:t>
            </a:r>
            <a:r>
              <a:rPr lang="cs-CZ" sz="2000" dirty="0" smtClean="0">
                <a:hlinkClick r:id="rId5"/>
              </a:rPr>
              <a:t>Spolupráce </a:t>
            </a:r>
            <a:r>
              <a:rPr lang="cs-CZ" sz="2000" dirty="0">
                <a:hlinkClick r:id="rId5"/>
              </a:rPr>
              <a:t>škol a firem - Podnikavost a Chemie</a:t>
            </a:r>
            <a:endParaRPr lang="cs-CZ" sz="2000" dirty="0"/>
          </a:p>
          <a:p>
            <a:pPr marL="0" indent="0">
              <a:lnSpc>
                <a:spcPct val="150000"/>
              </a:lnSpc>
              <a:buNone/>
            </a:pPr>
            <a:r>
              <a:rPr lang="cs-CZ" sz="2000" dirty="0" smtClean="0"/>
              <a:t>KA5 - Realizační tým</a:t>
            </a:r>
          </a:p>
          <a:p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62" y="1304546"/>
            <a:ext cx="2506976" cy="16782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5" name="Skupina 4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6" name="Pravoúhlý trojúhelník 5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7" name="Pravoúhlý trojúhelník 6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8" name="Pravoúhlý trojúhelník 7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Skupina 8"/>
          <p:cNvGrpSpPr/>
          <p:nvPr/>
        </p:nvGrpSpPr>
        <p:grpSpPr>
          <a:xfrm rot="10800000" flipH="1">
            <a:off x="0" y="-1"/>
            <a:ext cx="1841500" cy="1150144"/>
            <a:chOff x="0" y="5324475"/>
            <a:chExt cx="2260600" cy="1533525"/>
          </a:xfrm>
        </p:grpSpPr>
        <p:sp>
          <p:nvSpPr>
            <p:cNvPr id="10" name="Pravoúhlý trojúhelník 9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2" name="Pravoúhlý trojúhelník 11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pic>
        <p:nvPicPr>
          <p:cNvPr id="13" name="Obrázek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725" y="3507854"/>
            <a:ext cx="2165349" cy="14495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05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-236562"/>
            <a:ext cx="7886700" cy="884204"/>
          </a:xfrm>
        </p:spPr>
        <p:txBody>
          <a:bodyPr/>
          <a:lstStyle/>
          <a:p>
            <a:pPr algn="ctr"/>
            <a:r>
              <a:rPr lang="cs-CZ" sz="3000" b="1" dirty="0" smtClean="0">
                <a:hlinkClick r:id="rId2"/>
              </a:rPr>
              <a:t>Technické </a:t>
            </a:r>
            <a:r>
              <a:rPr lang="cs-CZ" sz="3000" b="1" dirty="0" smtClean="0">
                <a:hlinkClick r:id="rId2"/>
              </a:rPr>
              <a:t>kluby</a:t>
            </a:r>
            <a:endParaRPr lang="cs-CZ" sz="3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984250"/>
            <a:ext cx="7886700" cy="2383605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Aktivita realizována v 17 obcích ÚK</a:t>
            </a:r>
          </a:p>
          <a:p>
            <a:r>
              <a:rPr lang="cs-CZ" dirty="0" smtClean="0"/>
              <a:t>TK budou </a:t>
            </a:r>
            <a:r>
              <a:rPr lang="cs-CZ" dirty="0"/>
              <a:t>realizovat 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</a:rPr>
              <a:t>vzdělávací programy</a:t>
            </a:r>
            <a:r>
              <a:rPr lang="cs-CZ" dirty="0"/>
              <a:t>, 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</a:rPr>
              <a:t>zájmové kroužky</a:t>
            </a:r>
            <a:r>
              <a:rPr lang="cs-CZ" dirty="0"/>
              <a:t> a 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</a:rPr>
              <a:t>otevřené dílny</a:t>
            </a:r>
            <a:r>
              <a:rPr lang="cs-CZ" dirty="0"/>
              <a:t> ve </a:t>
            </a:r>
            <a:r>
              <a:rPr lang="cs-CZ" dirty="0" smtClean="0"/>
              <a:t>3 oblastech</a:t>
            </a:r>
            <a:r>
              <a:rPr lang="cs-CZ" dirty="0"/>
              <a:t>:</a:t>
            </a:r>
            <a:endParaRPr lang="cs-CZ" dirty="0" smtClean="0"/>
          </a:p>
          <a:p>
            <a:pPr lvl="1"/>
            <a:r>
              <a:rPr lang="cs-CZ" dirty="0">
                <a:solidFill>
                  <a:schemeClr val="accent1"/>
                </a:solidFill>
              </a:rPr>
              <a:t>Řemeslo a </a:t>
            </a:r>
            <a:r>
              <a:rPr lang="cs-CZ" dirty="0" smtClean="0">
                <a:solidFill>
                  <a:schemeClr val="accent1"/>
                </a:solidFill>
              </a:rPr>
              <a:t>kreativita</a:t>
            </a:r>
            <a:endParaRPr lang="cs-CZ" dirty="0">
              <a:solidFill>
                <a:schemeClr val="accent1"/>
              </a:solidFill>
            </a:endParaRPr>
          </a:p>
          <a:p>
            <a:pPr lvl="1"/>
            <a:r>
              <a:rPr lang="cs-CZ" dirty="0" smtClean="0">
                <a:solidFill>
                  <a:schemeClr val="accent1"/>
                </a:solidFill>
              </a:rPr>
              <a:t>Robotika </a:t>
            </a:r>
            <a:r>
              <a:rPr lang="cs-CZ" dirty="0">
                <a:solidFill>
                  <a:schemeClr val="accent1"/>
                </a:solidFill>
              </a:rPr>
              <a:t>a programování </a:t>
            </a:r>
          </a:p>
          <a:p>
            <a:pPr lvl="1"/>
            <a:r>
              <a:rPr lang="cs-CZ" dirty="0">
                <a:solidFill>
                  <a:schemeClr val="accent1"/>
                </a:solidFill>
              </a:rPr>
              <a:t>Gramotnosti a </a:t>
            </a:r>
            <a:r>
              <a:rPr lang="cs-CZ" dirty="0" smtClean="0">
                <a:solidFill>
                  <a:schemeClr val="accent1"/>
                </a:solidFill>
              </a:rPr>
              <a:t>podpora </a:t>
            </a:r>
            <a:r>
              <a:rPr lang="cs-CZ" dirty="0">
                <a:solidFill>
                  <a:schemeClr val="accent1"/>
                </a:solidFill>
              </a:rPr>
              <a:t>logického </a:t>
            </a:r>
            <a:r>
              <a:rPr lang="cs-CZ" dirty="0" smtClean="0">
                <a:solidFill>
                  <a:schemeClr val="accent1"/>
                </a:solidFill>
              </a:rPr>
              <a:t>myšlení</a:t>
            </a:r>
          </a:p>
          <a:p>
            <a:r>
              <a:rPr lang="cs-CZ" dirty="0" smtClean="0"/>
              <a:t>TK budou vybaveny nejnovějšími pomůckami.</a:t>
            </a:r>
          </a:p>
          <a:p>
            <a:endParaRPr lang="cs-CZ" dirty="0"/>
          </a:p>
        </p:txBody>
      </p:sp>
      <p:grpSp>
        <p:nvGrpSpPr>
          <p:cNvPr id="8" name="Skupina 7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9" name="Pravoúhlý trojúhelník 8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0" name="Pravoúhlý trojúhelník 9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Skupina 11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3" name="Pravoúhlý trojúhelník 12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4" name="Pravoúhlý trojúhelník 13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5" name="Pravoúhlý trojúhelník 14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pic>
        <p:nvPicPr>
          <p:cNvPr id="16" name="Obráze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274" y="3520351"/>
            <a:ext cx="2006600" cy="1343261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31" y="3509871"/>
            <a:ext cx="2388018" cy="1343261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699" y="3509871"/>
            <a:ext cx="2406651" cy="13537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4" y="3520351"/>
            <a:ext cx="2006600" cy="13432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32" y="3509871"/>
            <a:ext cx="2388018" cy="13432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76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103370"/>
            <a:ext cx="7886700" cy="884204"/>
          </a:xfrm>
        </p:spPr>
        <p:txBody>
          <a:bodyPr/>
          <a:lstStyle/>
          <a:p>
            <a:pPr algn="ctr"/>
            <a:r>
              <a:rPr lang="cs-CZ" sz="3000" b="1" dirty="0" smtClean="0">
                <a:hlinkClick r:id="rId2"/>
              </a:rPr>
              <a:t>Technické kluby</a:t>
            </a:r>
            <a:endParaRPr lang="cs-CZ" sz="3000" dirty="0"/>
          </a:p>
        </p:txBody>
      </p:sp>
      <p:grpSp>
        <p:nvGrpSpPr>
          <p:cNvPr id="8" name="Skupina 7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9" name="Pravoúhlý trojúhelník 8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0" name="Pravoúhlý trojúhelník 9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Skupina 11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13" name="Pravoúhlý trojúhelník 12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4" name="Pravoúhlý trojúhelník 13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5" name="Pravoúhlý trojúhelník 14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28" name="Tabulk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399962"/>
              </p:ext>
            </p:extLst>
          </p:nvPr>
        </p:nvGraphicFramePr>
        <p:xfrm>
          <a:off x="723966" y="1253514"/>
          <a:ext cx="7886700" cy="3496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3350"/>
                <a:gridCol w="3943350"/>
              </a:tblGrid>
              <a:tr h="294453">
                <a:tc>
                  <a:txBody>
                    <a:bodyPr/>
                    <a:lstStyle/>
                    <a:p>
                      <a:pPr fontAlgn="t"/>
                      <a:r>
                        <a:rPr lang="cs-CZ" sz="1400" dirty="0" smtClean="0">
                          <a:effectLst/>
                        </a:rPr>
                        <a:t>Seznam Technických klubů</a:t>
                      </a:r>
                      <a:endParaRPr lang="cs-CZ" sz="1400" dirty="0">
                        <a:effectLst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68580" marR="68580" marT="34290" marB="34290"/>
                </a:tc>
              </a:tr>
              <a:tr h="294453">
                <a:tc>
                  <a:txBody>
                    <a:bodyPr/>
                    <a:lstStyle/>
                    <a:p>
                      <a:pPr fontAlgn="t"/>
                      <a:r>
                        <a:rPr lang="cs-CZ" sz="1400" dirty="0" smtClean="0">
                          <a:effectLst/>
                        </a:rPr>
                        <a:t> 1</a:t>
                      </a:r>
                      <a:r>
                        <a:rPr lang="cs-CZ" sz="1400" dirty="0">
                          <a:effectLst/>
                        </a:rPr>
                        <a:t>.      </a:t>
                      </a:r>
                      <a:r>
                        <a:rPr lang="cs-CZ" sz="1400" dirty="0">
                          <a:solidFill>
                            <a:srgbClr val="008040"/>
                          </a:solidFill>
                          <a:effectLst/>
                          <a:hlinkClick r:id="rId3"/>
                        </a:rPr>
                        <a:t>Technický klub Bílina </a:t>
                      </a:r>
                      <a:endParaRPr lang="cs-CZ" sz="1400" dirty="0">
                        <a:effectLst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pl-PL" sz="1400" dirty="0" smtClean="0">
                          <a:effectLst/>
                        </a:rPr>
                        <a:t> 11</a:t>
                      </a:r>
                      <a:r>
                        <a:rPr lang="pl-PL" sz="1400" dirty="0">
                          <a:effectLst/>
                        </a:rPr>
                        <a:t>.  </a:t>
                      </a:r>
                      <a:r>
                        <a:rPr lang="pl-PL" sz="1400" dirty="0">
                          <a:solidFill>
                            <a:srgbClr val="008040"/>
                          </a:solidFill>
                          <a:effectLst/>
                          <a:hlinkClick r:id="rId4"/>
                        </a:rPr>
                        <a:t>Technický klub Chomutov ESOZ</a:t>
                      </a:r>
                      <a:endParaRPr lang="pl-PL" sz="1400" dirty="0">
                        <a:effectLst/>
                      </a:endParaRPr>
                    </a:p>
                  </a:txBody>
                  <a:tcPr marL="28575" marR="28575" marT="28575" marB="28575"/>
                </a:tc>
              </a:tr>
              <a:tr h="294453">
                <a:tc>
                  <a:txBody>
                    <a:bodyPr/>
                    <a:lstStyle/>
                    <a:p>
                      <a:pPr fontAlgn="t"/>
                      <a:r>
                        <a:rPr lang="pl-PL" sz="1400" dirty="0" smtClean="0">
                          <a:effectLst/>
                        </a:rPr>
                        <a:t> 2</a:t>
                      </a:r>
                      <a:r>
                        <a:rPr lang="pl-PL" sz="1400" dirty="0">
                          <a:effectLst/>
                        </a:rPr>
                        <a:t>.      </a:t>
                      </a:r>
                      <a:r>
                        <a:rPr lang="pl-PL" sz="1400" dirty="0">
                          <a:solidFill>
                            <a:srgbClr val="008040"/>
                          </a:solidFill>
                          <a:effectLst/>
                          <a:hlinkClick r:id="rId5"/>
                        </a:rPr>
                        <a:t>Technický klub Česká Kamenice </a:t>
                      </a:r>
                      <a:endParaRPr lang="pl-PL" sz="1400" dirty="0">
                        <a:effectLst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400" dirty="0" smtClean="0">
                          <a:effectLst/>
                        </a:rPr>
                        <a:t> 12</a:t>
                      </a:r>
                      <a:r>
                        <a:rPr lang="cs-CZ" sz="1400" dirty="0">
                          <a:effectLst/>
                        </a:rPr>
                        <a:t>.  </a:t>
                      </a:r>
                      <a:r>
                        <a:rPr lang="cs-CZ" sz="1400" dirty="0">
                          <a:solidFill>
                            <a:srgbClr val="008040"/>
                          </a:solidFill>
                          <a:effectLst/>
                          <a:hlinkClick r:id="rId6"/>
                        </a:rPr>
                        <a:t>Technický klub Litoměřice </a:t>
                      </a:r>
                      <a:endParaRPr lang="cs-CZ" sz="1400" dirty="0">
                        <a:effectLst/>
                      </a:endParaRPr>
                    </a:p>
                  </a:txBody>
                  <a:tcPr marL="28575" marR="28575" marT="28575" marB="28575"/>
                </a:tc>
              </a:tr>
              <a:tr h="294453">
                <a:tc>
                  <a:txBody>
                    <a:bodyPr/>
                    <a:lstStyle/>
                    <a:p>
                      <a:pPr fontAlgn="t"/>
                      <a:r>
                        <a:rPr lang="cs-CZ" sz="1400" dirty="0" smtClean="0">
                          <a:effectLst/>
                        </a:rPr>
                        <a:t> 3.</a:t>
                      </a:r>
                      <a:r>
                        <a:rPr lang="cs-CZ" sz="1400" dirty="0">
                          <a:effectLst/>
                        </a:rPr>
                        <a:t>      </a:t>
                      </a:r>
                      <a:r>
                        <a:rPr lang="cs-CZ" sz="1400" dirty="0">
                          <a:solidFill>
                            <a:srgbClr val="008040"/>
                          </a:solidFill>
                          <a:effectLst/>
                          <a:hlinkClick r:id="rId7"/>
                        </a:rPr>
                        <a:t>Technický klub Duchcov </a:t>
                      </a:r>
                      <a:endParaRPr lang="cs-CZ" sz="1400" dirty="0">
                        <a:effectLst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effectLst/>
                        </a:rPr>
                        <a:t> 13</a:t>
                      </a:r>
                      <a:r>
                        <a:rPr lang="cs-CZ" sz="1400" dirty="0">
                          <a:effectLst/>
                        </a:rPr>
                        <a:t>.  </a:t>
                      </a:r>
                      <a:r>
                        <a:rPr lang="cs-CZ" sz="1400" dirty="0">
                          <a:solidFill>
                            <a:srgbClr val="008040"/>
                          </a:solidFill>
                          <a:effectLst/>
                          <a:hlinkClick r:id="rId8" action="ppaction://hlinkfile"/>
                        </a:rPr>
                        <a:t>Technický klub </a:t>
                      </a:r>
                      <a:r>
                        <a:rPr lang="cs-CZ" sz="1400" dirty="0" smtClean="0">
                          <a:solidFill>
                            <a:srgbClr val="008040"/>
                          </a:solidFill>
                          <a:effectLst/>
                          <a:hlinkClick r:id="rId8" action="ppaction://hlinkfile"/>
                        </a:rPr>
                        <a:t>Kadaň</a:t>
                      </a:r>
                      <a:r>
                        <a:rPr lang="cs-CZ" sz="1400" dirty="0" smtClean="0">
                          <a:solidFill>
                            <a:srgbClr val="008040"/>
                          </a:solidFill>
                          <a:effectLst/>
                        </a:rPr>
                        <a:t> </a:t>
                      </a:r>
                      <a:endParaRPr lang="cs-CZ" sz="1400" dirty="0"/>
                    </a:p>
                  </a:txBody>
                  <a:tcPr marL="28575" marR="28575" marT="28575" marB="28575"/>
                </a:tc>
              </a:tr>
              <a:tr h="298872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4.</a:t>
                      </a:r>
                      <a:r>
                        <a:rPr lang="cs-CZ" sz="1400" dirty="0" smtClean="0">
                          <a:effectLst/>
                        </a:rPr>
                        <a:t>     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Technický klub Louny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14.</a:t>
                      </a:r>
                      <a:r>
                        <a:rPr lang="cs-CZ" sz="1400" dirty="0" smtClean="0">
                          <a:effectLst/>
                        </a:rPr>
                        <a:t> 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Technický klub Žatec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</a:tr>
              <a:tr h="298872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5.</a:t>
                      </a:r>
                      <a:r>
                        <a:rPr lang="cs-CZ" sz="1400" dirty="0" smtClean="0">
                          <a:effectLst/>
                        </a:rPr>
                        <a:t>     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Technický klub Štětí 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15.</a:t>
                      </a:r>
                      <a:r>
                        <a:rPr lang="cs-CZ" sz="1400" dirty="0" smtClean="0">
                          <a:effectLst/>
                        </a:rPr>
                        <a:t> 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Technický klub Jirkov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</a:tr>
              <a:tr h="298872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6.</a:t>
                      </a:r>
                      <a:r>
                        <a:rPr lang="cs-CZ" sz="1400" dirty="0" smtClean="0">
                          <a:effectLst/>
                        </a:rPr>
                        <a:t>      </a:t>
                      </a:r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Technický klub Ústí nad Labem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16.</a:t>
                      </a:r>
                      <a:r>
                        <a:rPr lang="cs-CZ" sz="1400" dirty="0" smtClean="0">
                          <a:effectLst/>
                        </a:rPr>
                        <a:t>  </a:t>
                      </a:r>
                      <a:r>
                        <a:rPr lang="pl-PL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Technický klub Roudnice nad Labem 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</a:tr>
              <a:tr h="298872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7.</a:t>
                      </a:r>
                      <a:r>
                        <a:rPr lang="cs-CZ" sz="1400" dirty="0" smtClean="0">
                          <a:effectLst/>
                        </a:rPr>
                        <a:t>     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Technický klub Děčín ČVUT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17.</a:t>
                      </a:r>
                      <a:r>
                        <a:rPr lang="cs-CZ" sz="1400" dirty="0" smtClean="0">
                          <a:effectLst/>
                        </a:rPr>
                        <a:t> 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Technický klub Krupka 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</a:tr>
              <a:tr h="298872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8.</a:t>
                      </a:r>
                      <a:r>
                        <a:rPr lang="cs-CZ" sz="1400" dirty="0" smtClean="0">
                          <a:effectLst/>
                        </a:rPr>
                        <a:t>     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Technický klub Děčín VOŠ a SPŠ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18.</a:t>
                      </a:r>
                      <a:r>
                        <a:rPr lang="cs-CZ" sz="1400" dirty="0" smtClean="0">
                          <a:effectLst/>
                        </a:rPr>
                        <a:t> 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/>
                        </a:rPr>
                        <a:t>Technický klub Litvínov 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</a:tr>
              <a:tr h="298872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9.</a:t>
                      </a:r>
                      <a:r>
                        <a:rPr lang="cs-CZ" sz="1400" dirty="0" smtClean="0">
                          <a:effectLst/>
                        </a:rPr>
                        <a:t>     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Technický klub Most 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19.</a:t>
                      </a:r>
                      <a:r>
                        <a:rPr lang="cs-CZ" sz="1400" dirty="0" smtClean="0">
                          <a:effectLst/>
                        </a:rPr>
                        <a:t> 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Technický klub Lovosice 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</a:tr>
              <a:tr h="525046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10.</a:t>
                      </a:r>
                      <a:r>
                        <a:rPr lang="cs-CZ" sz="1400" dirty="0" smtClean="0">
                          <a:effectLst/>
                        </a:rPr>
                        <a:t>    </a:t>
                      </a:r>
                      <a:r>
                        <a:rPr lang="cs-CZ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1"/>
                        </a:rPr>
                        <a:t>Technický klub Chomutov (Domeček)</a:t>
                      </a:r>
                      <a:r>
                        <a:rPr lang="cs-CZ" sz="1400" dirty="0" smtClean="0">
                          <a:effectLst/>
                        </a:rPr>
                        <a:t>  </a:t>
                      </a:r>
                      <a:endParaRPr lang="cs-CZ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74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60467" y="-20538"/>
            <a:ext cx="7272338" cy="1107527"/>
          </a:xfrm>
        </p:spPr>
        <p:txBody>
          <a:bodyPr/>
          <a:lstStyle/>
          <a:p>
            <a:pPr algn="ctr"/>
            <a:r>
              <a:rPr lang="cs-CZ" sz="2800" b="1" dirty="0">
                <a:hlinkClick r:id="rId2"/>
              </a:rPr>
              <a:t>Centrum virtuálního </a:t>
            </a:r>
            <a:r>
              <a:rPr lang="cs-CZ" sz="2800" b="1" dirty="0" err="1">
                <a:hlinkClick r:id="rId2"/>
              </a:rPr>
              <a:t>prototypování</a:t>
            </a:r>
            <a:r>
              <a:rPr lang="cs-CZ" sz="2800" b="1" dirty="0">
                <a:hlinkClick r:id="rId2"/>
              </a:rPr>
              <a:t> </a:t>
            </a:r>
            <a:r>
              <a:rPr lang="cs-CZ" sz="2800" b="1" dirty="0" smtClean="0">
                <a:hlinkClick r:id="rId2"/>
              </a:rPr>
              <a:t/>
            </a:r>
            <a:br>
              <a:rPr lang="cs-CZ" sz="2800" b="1" dirty="0" smtClean="0">
                <a:hlinkClick r:id="rId2"/>
              </a:rPr>
            </a:br>
            <a:r>
              <a:rPr lang="cs-CZ" sz="2800" b="1" dirty="0" smtClean="0">
                <a:hlinkClick r:id="rId2"/>
              </a:rPr>
              <a:t>UJEP</a:t>
            </a:r>
            <a:r>
              <a:rPr lang="cs-CZ" sz="2800" b="1" dirty="0" smtClean="0"/>
              <a:t> (CVP)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1159" y="627534"/>
            <a:ext cx="7886700" cy="2583180"/>
          </a:xfrm>
        </p:spPr>
        <p:txBody>
          <a:bodyPr>
            <a:normAutofit/>
          </a:bodyPr>
          <a:lstStyle/>
          <a:p>
            <a:r>
              <a:rPr lang="cs-CZ" sz="2000" dirty="0" smtClean="0"/>
              <a:t>Aktivita cílena na podporu pedagogických pracovníků ze SŠ, ZŠ, SVČ a na podporu žáků 1.-3. roč</a:t>
            </a:r>
            <a:r>
              <a:rPr lang="cs-CZ" sz="2000" dirty="0"/>
              <a:t>. SŠ/8.roč.ZŠ</a:t>
            </a:r>
            <a:endParaRPr lang="cs-CZ" sz="2000" dirty="0" smtClean="0"/>
          </a:p>
          <a:p>
            <a:r>
              <a:rPr lang="cs-CZ" sz="2000" dirty="0" smtClean="0"/>
              <a:t>Podpora výuky programování a 3D tisku</a:t>
            </a:r>
          </a:p>
          <a:p>
            <a:r>
              <a:rPr lang="cs-CZ" sz="2000" dirty="0"/>
              <a:t>2</a:t>
            </a:r>
            <a:r>
              <a:rPr lang="cs-CZ" sz="2000" dirty="0" smtClean="0"/>
              <a:t> činnosti</a:t>
            </a:r>
          </a:p>
          <a:p>
            <a:pPr lvl="1"/>
            <a:r>
              <a:rPr lang="cs-CZ" sz="2000" b="1" dirty="0" smtClean="0"/>
              <a:t>Kurzy pro SŠ/ZŠ </a:t>
            </a:r>
            <a:r>
              <a:rPr lang="cs-CZ" sz="2000" dirty="0" smtClean="0"/>
              <a:t>(</a:t>
            </a:r>
            <a:r>
              <a:rPr lang="cs-CZ" sz="2000" dirty="0" smtClean="0">
                <a:hlinkClick r:id="rId3"/>
              </a:rPr>
              <a:t>prezenčně</a:t>
            </a:r>
            <a:r>
              <a:rPr lang="cs-CZ" sz="2000" dirty="0" smtClean="0"/>
              <a:t> i </a:t>
            </a:r>
            <a:r>
              <a:rPr lang="cs-CZ" sz="2000" dirty="0" smtClean="0">
                <a:hlinkClick r:id="rId4"/>
              </a:rPr>
              <a:t>distančně</a:t>
            </a:r>
            <a:r>
              <a:rPr lang="cs-CZ" sz="2000" dirty="0" smtClean="0"/>
              <a:t>)</a:t>
            </a:r>
          </a:p>
          <a:p>
            <a:pPr lvl="1"/>
            <a:r>
              <a:rPr lang="cs-CZ" sz="2000" b="1" dirty="0" smtClean="0">
                <a:hlinkClick r:id="rId5"/>
              </a:rPr>
              <a:t>Kurzy pro PP a PVČ</a:t>
            </a:r>
            <a:endParaRPr lang="cs-CZ" sz="2000" b="1" dirty="0"/>
          </a:p>
        </p:txBody>
      </p:sp>
      <p:grpSp>
        <p:nvGrpSpPr>
          <p:cNvPr id="4" name="Skupina 3"/>
          <p:cNvGrpSpPr/>
          <p:nvPr/>
        </p:nvGrpSpPr>
        <p:grpSpPr>
          <a:xfrm rot="10800000">
            <a:off x="7448550" y="0"/>
            <a:ext cx="1695450" cy="1150144"/>
            <a:chOff x="0" y="5324475"/>
            <a:chExt cx="2260600" cy="1533525"/>
          </a:xfrm>
        </p:grpSpPr>
        <p:sp>
          <p:nvSpPr>
            <p:cNvPr id="5" name="Pravoúhlý trojúhelník 4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6" name="Pravoúhlý trojúhelník 5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7" name="Pravoúhlý trojúhelník 6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Skupina 7"/>
          <p:cNvGrpSpPr/>
          <p:nvPr/>
        </p:nvGrpSpPr>
        <p:grpSpPr>
          <a:xfrm rot="10800000" flipH="1">
            <a:off x="0" y="-1"/>
            <a:ext cx="1695450" cy="1150144"/>
            <a:chOff x="0" y="5324475"/>
            <a:chExt cx="2260600" cy="1533525"/>
          </a:xfrm>
        </p:grpSpPr>
        <p:sp>
          <p:nvSpPr>
            <p:cNvPr id="9" name="Pravoúhlý trojúhelník 8"/>
            <p:cNvSpPr/>
            <p:nvPr/>
          </p:nvSpPr>
          <p:spPr>
            <a:xfrm>
              <a:off x="0" y="5324475"/>
              <a:ext cx="2260600" cy="1533525"/>
            </a:xfrm>
            <a:prstGeom prst="rt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0" name="Pravoúhlý trojúhelník 9"/>
            <p:cNvSpPr/>
            <p:nvPr/>
          </p:nvSpPr>
          <p:spPr>
            <a:xfrm>
              <a:off x="0" y="5545667"/>
              <a:ext cx="1998133" cy="1312333"/>
            </a:xfrm>
            <a:prstGeom prst="rtTriangl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  <p:sp>
          <p:nvSpPr>
            <p:cNvPr id="11" name="Pravoúhlý trojúhelník 10"/>
            <p:cNvSpPr/>
            <p:nvPr/>
          </p:nvSpPr>
          <p:spPr>
            <a:xfrm>
              <a:off x="0" y="5791200"/>
              <a:ext cx="1659467" cy="106680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cs-CZ">
                <a:solidFill>
                  <a:prstClr val="white"/>
                </a:solidFill>
              </a:endParaRPr>
            </a:p>
          </p:txBody>
        </p:sp>
      </p:grpSp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914393"/>
            <a:ext cx="3376139" cy="21148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009" y="3294855"/>
            <a:ext cx="2601515" cy="1734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88" y="3294855"/>
            <a:ext cx="2601516" cy="1734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940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1880</TotalTime>
  <Words>937</Words>
  <Application>Microsoft Office PowerPoint</Application>
  <PresentationFormat>Předvádění na obrazovce (16:9)</PresentationFormat>
  <Paragraphs>185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Wingdings</vt:lpstr>
      <vt:lpstr>Wingdings 2</vt:lpstr>
      <vt:lpstr>1_Úvodní list</vt:lpstr>
      <vt:lpstr>HDOfficeLightV0</vt:lpstr>
      <vt:lpstr>1_HDOfficeLightV0</vt:lpstr>
      <vt:lpstr>   Prezentace projektů Krajský akční plán vzdělávání v Ústeckém kraji (KAP ÚK) Podpora polytechnického vzdělávání a gramotností v Ústeckém kraji (ÚK IKAP A2) Podpora úspěšnosti ve vzdělávání v Ústeckém kraji (ÚK IKAP B2)</vt:lpstr>
      <vt:lpstr>Prezentace aplikace PowerPoint</vt:lpstr>
      <vt:lpstr>Prezentace aplikace PowerPoint</vt:lpstr>
      <vt:lpstr>IKAP A2 a IKAP B2</vt:lpstr>
      <vt:lpstr>Podpora polytechnického vzdělávání a gramotností v ÚK (ÚK IKAP A2)</vt:lpstr>
      <vt:lpstr>Klíčové aktivity ÚK IKAP A2</vt:lpstr>
      <vt:lpstr>Technické kluby</vt:lpstr>
      <vt:lpstr>Technické kluby</vt:lpstr>
      <vt:lpstr>Centrum virtuálního prototypování  UJEP (CVP)</vt:lpstr>
      <vt:lpstr>Odborné metodické skupiny (OMS)</vt:lpstr>
      <vt:lpstr>Spolupráce škol a firem - Podnikavost a Chemie</vt:lpstr>
      <vt:lpstr>Spolupráce škol a firem - Podnikavost a Chemie</vt:lpstr>
      <vt:lpstr>Podpora úspěšnosti ve vzdělávání v Ústeckém kraji II (ÚK IKAP B2)</vt:lpstr>
      <vt:lpstr>Klíčové aktivity ÚK IKAP B2</vt:lpstr>
      <vt:lpstr>Rozvoj kariérového poradenství</vt:lpstr>
      <vt:lpstr>    Prevence předčasných odchodů ze vzdělávání</vt:lpstr>
      <vt:lpstr>Podpora rovných příležitostí ve vzdělávání</vt:lpstr>
      <vt:lpstr>Prezentace aplikace PowerPoint</vt:lpstr>
      <vt:lpstr>Prezentace aplikace PowerPoint</vt:lpstr>
      <vt:lpstr>Prezentace aplikace PowerPoint</vt:lpstr>
      <vt:lpstr>Šablony SŠ a VOŠ </vt:lpstr>
      <vt:lpstr>Hezký den </vt:lpstr>
    </vt:vector>
  </TitlesOfParts>
  <Company>Ministerstvo pro místní rozvoj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Kurešová Adéla</cp:lastModifiedBy>
  <cp:revision>45</cp:revision>
  <dcterms:created xsi:type="dcterms:W3CDTF">2020-01-13T10:41:51Z</dcterms:created>
  <dcterms:modified xsi:type="dcterms:W3CDTF">2021-03-03T16:39:35Z</dcterms:modified>
</cp:coreProperties>
</file>