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4"/>
  </p:notesMasterIdLst>
  <p:handoutMasterIdLst>
    <p:handoutMasterId r:id="rId15"/>
  </p:handout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Lst>
  <p:sldSz cx="9144000" cy="5143500" type="screen16x9"/>
  <p:notesSz cx="6858000" cy="9144000"/>
  <p:defaultTextStyle>
    <a:defPPr>
      <a:defRPr lang="cs-CZ"/>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guide id="3" orient="horz" pos="668" userDrawn="1">
          <p15:clr>
            <a:srgbClr val="A4A3A4"/>
          </p15:clr>
        </p15:guide>
        <p15:guide id="4" orient="horz" pos="3049" userDrawn="1">
          <p15:clr>
            <a:srgbClr val="A4A3A4"/>
          </p15:clr>
        </p15:guide>
        <p15:guide id="5" pos="5511" userDrawn="1">
          <p15:clr>
            <a:srgbClr val="A4A3A4"/>
          </p15:clr>
        </p15:guide>
        <p15:guide id="6" pos="249" userDrawn="1">
          <p15:clr>
            <a:srgbClr val="A4A3A4"/>
          </p15:clr>
        </p15:guide>
        <p15:guide id="7" orient="horz" pos="1008" userDrawn="1">
          <p15:clr>
            <a:srgbClr val="A4A3A4"/>
          </p15:clr>
        </p15:guide>
        <p15:guide id="8" orient="horz" pos="9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3F"/>
    <a:srgbClr val="000099"/>
    <a:srgbClr val="DB7D00"/>
    <a:srgbClr val="F9E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73" autoAdjust="0"/>
  </p:normalViewPr>
  <p:slideViewPr>
    <p:cSldViewPr>
      <p:cViewPr varScale="1">
        <p:scale>
          <a:sx n="89" d="100"/>
          <a:sy n="89" d="100"/>
        </p:scale>
        <p:origin x="600" y="60"/>
      </p:cViewPr>
      <p:guideLst>
        <p:guide orient="horz" pos="1620"/>
        <p:guide pos="2880"/>
        <p:guide orient="horz" pos="668"/>
        <p:guide orient="horz" pos="3049"/>
        <p:guide pos="5511"/>
        <p:guide pos="249"/>
        <p:guide orient="horz" pos="1008"/>
        <p:guide orient="horz" pos="940"/>
      </p:guideLst>
    </p:cSldViewPr>
  </p:slideViewPr>
  <p:notesTextViewPr>
    <p:cViewPr>
      <p:scale>
        <a:sx n="1" d="1"/>
        <a:sy n="1" d="1"/>
      </p:scale>
      <p:origin x="0" y="0"/>
    </p:cViewPr>
  </p:notesTextViewPr>
  <p:notesViewPr>
    <p:cSldViewPr>
      <p:cViewPr varScale="1">
        <p:scale>
          <a:sx n="69" d="100"/>
          <a:sy n="69" d="100"/>
        </p:scale>
        <p:origin x="326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cs-CZ"/>
          </a:p>
        </p:txBody>
      </p:sp>
      <p:sp>
        <p:nvSpPr>
          <p:cNvPr id="3" name="Zástupný symbol pro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9F1C2EFA-0950-4EDD-B902-2C9FD7601EB2}" type="datetimeFigureOut">
              <a:rPr lang="cs-CZ"/>
              <a:pPr>
                <a:defRPr/>
              </a:pPr>
              <a:t>02.03.2021</a:t>
            </a:fld>
            <a:endParaRPr lang="cs-CZ"/>
          </a:p>
        </p:txBody>
      </p:sp>
      <p:sp>
        <p:nvSpPr>
          <p:cNvPr id="4" name="Zástupný symbol pro zápatí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cs-CZ"/>
          </a:p>
        </p:txBody>
      </p:sp>
      <p:sp>
        <p:nvSpPr>
          <p:cNvPr id="5" name="Zástupný symbol pro číslo snímku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1938F04E-C256-4330-A7EA-E0EE7F5DA386}" type="slidenum">
              <a:rPr lang="cs-CZ" altLang="cs-CZ"/>
              <a:pPr/>
              <a:t>‹#›</a:t>
            </a:fld>
            <a:endParaRPr lang="cs-CZ" altLang="cs-C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D22B08D-22A7-44C7-9A9A-15F0430FEC6E}" type="datetimeFigureOut">
              <a:rPr lang="cs-CZ"/>
              <a:pPr>
                <a:defRPr/>
              </a:pPr>
              <a:t>02.03.2021</a:t>
            </a:fld>
            <a:endParaRPr lang="cs-CZ"/>
          </a:p>
        </p:txBody>
      </p:sp>
      <p:sp>
        <p:nvSpPr>
          <p:cNvPr id="4" name="Zástupný symbol pro obrázek snímku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687C561E-2E38-4584-AB37-860AD06BBB35}" type="slidenum">
              <a:rPr lang="cs-CZ" altLang="cs-CZ"/>
              <a:pPr/>
              <a:t>‹#›</a:t>
            </a:fld>
            <a:endParaRPr lang="cs-CZ" altLang="cs-CZ"/>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1.xml"/><Relationship Id="rId5" Type="http://schemas.openxmlformats.org/officeDocument/2006/relationships/image" Target="../media/image5.jpeg"/><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2.xml"/><Relationship Id="rId5" Type="http://schemas.openxmlformats.org/officeDocument/2006/relationships/image" Target="../media/image6.jpeg"/><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3.xml"/><Relationship Id="rId5" Type="http://schemas.openxmlformats.org/officeDocument/2006/relationships/image" Target="../media/image6.jpeg"/><Relationship Id="rId4"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list">
    <p:spTree>
      <p:nvGrpSpPr>
        <p:cNvPr id="1" name=""/>
        <p:cNvGrpSpPr/>
        <p:nvPr/>
      </p:nvGrpSpPr>
      <p:grpSpPr>
        <a:xfrm>
          <a:off x="0" y="0"/>
          <a:ext cx="0" cy="0"/>
          <a:chOff x="0" y="0"/>
          <a:chExt cx="0" cy="0"/>
        </a:xfrm>
      </p:grpSpPr>
      <p:pic>
        <p:nvPicPr>
          <p:cNvPr id="4" name="Obrázek 9" descr="podtisk_modry.emf"/>
          <p:cNvPicPr>
            <a:picLocks noChangeAspect="1"/>
          </p:cNvPicPr>
          <p:nvPr/>
        </p:nvPicPr>
        <p:blipFill>
          <a:blip r:embed="rId2">
            <a:extLst>
              <a:ext uri="{28A0092B-C50C-407E-A947-70E740481C1C}">
                <a14:useLocalDpi xmlns:a14="http://schemas.microsoft.com/office/drawing/2010/main" val="0"/>
              </a:ext>
            </a:extLst>
          </a:blip>
          <a:srcRect l="17007" b="8623"/>
          <a:stretch>
            <a:fillRect/>
          </a:stretch>
        </p:blipFill>
        <p:spPr bwMode="auto">
          <a:xfrm>
            <a:off x="-19690" y="1545638"/>
            <a:ext cx="7908925" cy="365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bdélník 6"/>
          <p:cNvSpPr>
            <a:spLocks noChangeAspect="1"/>
          </p:cNvSpPr>
          <p:nvPr/>
        </p:nvSpPr>
        <p:spPr>
          <a:xfrm>
            <a:off x="0" y="2"/>
            <a:ext cx="9144000" cy="19526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8" name="Obdélník 7"/>
          <p:cNvSpPr/>
          <p:nvPr/>
        </p:nvSpPr>
        <p:spPr>
          <a:xfrm>
            <a:off x="0" y="195487"/>
            <a:ext cx="9144000" cy="108012"/>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9" name="Podnadpis 2"/>
          <p:cNvSpPr txBox="1">
            <a:spLocks/>
          </p:cNvSpPr>
          <p:nvPr/>
        </p:nvSpPr>
        <p:spPr>
          <a:xfrm>
            <a:off x="2297539" y="2848145"/>
            <a:ext cx="4548931" cy="432197"/>
          </a:xfrm>
          <a:prstGeom prst="rect">
            <a:avLst/>
          </a:prstGeom>
        </p:spPr>
        <p:txBody>
          <a:bodyPr/>
          <a:lstStyle>
            <a:lvl1pPr marL="0" indent="0" algn="l">
              <a:buNone/>
              <a:defRPr sz="26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auto">
              <a:spcBef>
                <a:spcPct val="20000"/>
              </a:spcBef>
              <a:spcAft>
                <a:spcPts val="0"/>
              </a:spcAft>
              <a:buFont typeface="Arial" pitchFamily="34" charset="0"/>
              <a:buNone/>
              <a:defRPr/>
            </a:pPr>
            <a:r>
              <a:rPr lang="cs-CZ" sz="1800" dirty="0"/>
              <a:t>Odbor</a:t>
            </a:r>
            <a:r>
              <a:rPr lang="cs-CZ" sz="1800" baseline="0" dirty="0"/>
              <a:t> pro sociální začleňování (Agentura)</a:t>
            </a:r>
            <a:endParaRPr lang="cs-CZ" sz="1800" dirty="0"/>
          </a:p>
        </p:txBody>
      </p:sp>
      <p:pic>
        <p:nvPicPr>
          <p:cNvPr id="10" name="Obrázek 7" descr="mmr_cr_rgb.e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3568" y="4115602"/>
            <a:ext cx="2520280" cy="41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Nadpis 13"/>
          <p:cNvSpPr>
            <a:spLocks noGrp="1" noChangeAspect="1"/>
          </p:cNvSpPr>
          <p:nvPr>
            <p:ph type="title"/>
          </p:nvPr>
        </p:nvSpPr>
        <p:spPr>
          <a:xfrm>
            <a:off x="930423" y="1380380"/>
            <a:ext cx="7283152" cy="1404156"/>
          </a:xfrm>
          <a:prstGeom prst="rect">
            <a:avLst/>
          </a:prstGeom>
        </p:spPr>
        <p:txBody>
          <a:bodyPr/>
          <a:lstStyle>
            <a:lvl1pPr algn="l">
              <a:defRPr b="1" baseline="0">
                <a:solidFill>
                  <a:srgbClr val="000099"/>
                </a:solidFill>
                <a:latin typeface="Arial" pitchFamily="34" charset="0"/>
                <a:cs typeface="Arial" pitchFamily="34" charset="0"/>
              </a:defRPr>
            </a:lvl1pPr>
          </a:lstStyle>
          <a:p>
            <a:r>
              <a:rPr lang="cs-CZ" dirty="0"/>
              <a:t>Kliknutím lze upravit styl.</a:t>
            </a:r>
          </a:p>
        </p:txBody>
      </p:sp>
      <p:pic>
        <p:nvPicPr>
          <p:cNvPr id="2" name="Obrázek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704274" y="359859"/>
            <a:ext cx="5735457" cy="954683"/>
          </a:xfrm>
          <a:prstGeom prst="rect">
            <a:avLst/>
          </a:prstGeom>
        </p:spPr>
      </p:pic>
      <p:sp>
        <p:nvSpPr>
          <p:cNvPr id="11" name="Podnadpis 2"/>
          <p:cNvSpPr txBox="1">
            <a:spLocks/>
          </p:cNvSpPr>
          <p:nvPr userDrawn="1"/>
        </p:nvSpPr>
        <p:spPr bwMode="auto">
          <a:xfrm>
            <a:off x="539553" y="4717570"/>
            <a:ext cx="8033914" cy="292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noAutofit/>
          </a:bodyPr>
          <a:lstStyle>
            <a:lvl1pPr marL="0" indent="0" algn="l" rtl="0" eaLnBrk="1" fontAlgn="base" hangingPunct="1">
              <a:spcBef>
                <a:spcPts val="1000"/>
              </a:spcBef>
              <a:spcAft>
                <a:spcPts val="1000"/>
              </a:spcAft>
              <a:buFont typeface="Arial" panose="020B0604020202020204" pitchFamily="34" charset="0"/>
              <a:buNone/>
              <a:defRPr sz="2000" kern="1200" baseline="0">
                <a:solidFill>
                  <a:schemeClr val="tx1"/>
                </a:solidFill>
                <a:latin typeface="Arial" pitchFamily="34" charset="0"/>
                <a:ea typeface="+mn-ea"/>
                <a:cs typeface="Arial" pitchFamily="34" charset="0"/>
              </a:defRPr>
            </a:lvl1pPr>
            <a:lvl2pPr marL="457200" indent="0" algn="ctr" rtl="0" eaLnBrk="1" fontAlgn="base" hangingPunct="1">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r>
              <a:rPr lang="cs-CZ" sz="1200" dirty="0"/>
              <a:t>Prezentace se koná v rámci projektu „Inkluzivní a kvalitní vzdělávání v územích se sociálně vyloučenými lokalitami“ č. CZ.02.3.62/0.0/0.0/15_001/0000586</a:t>
            </a:r>
          </a:p>
        </p:txBody>
      </p:sp>
      <p:pic>
        <p:nvPicPr>
          <p:cNvPr id="12" name="Obrázek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012166" y="4107768"/>
            <a:ext cx="2432671" cy="501568"/>
          </a:xfrm>
          <a:prstGeom prst="rect">
            <a:avLst/>
          </a:prstGeom>
        </p:spPr>
      </p:pic>
    </p:spTree>
    <p:extLst>
      <p:ext uri="{BB962C8B-B14F-4D97-AF65-F5344CB8AC3E}">
        <p14:creationId xmlns:p14="http://schemas.microsoft.com/office/powerpoint/2010/main" val="3722986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nitřní list s nadpisem">
    <p:spTree>
      <p:nvGrpSpPr>
        <p:cNvPr id="1" name=""/>
        <p:cNvGrpSpPr/>
        <p:nvPr/>
      </p:nvGrpSpPr>
      <p:grpSpPr>
        <a:xfrm>
          <a:off x="0" y="0"/>
          <a:ext cx="0" cy="0"/>
          <a:chOff x="0" y="0"/>
          <a:chExt cx="0" cy="0"/>
        </a:xfrm>
      </p:grpSpPr>
      <p:pic>
        <p:nvPicPr>
          <p:cNvPr id="4" name="Obrázek 9" descr="podtisk_modry.emf"/>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6" y="1491855"/>
            <a:ext cx="7908925" cy="365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délník 4"/>
          <p:cNvSpPr>
            <a:spLocks noChangeAspect="1"/>
          </p:cNvSpPr>
          <p:nvPr/>
        </p:nvSpPr>
        <p:spPr>
          <a:xfrm>
            <a:off x="0" y="2"/>
            <a:ext cx="9144000" cy="19526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6" name="Obdélník 5"/>
          <p:cNvSpPr/>
          <p:nvPr/>
        </p:nvSpPr>
        <p:spPr>
          <a:xfrm>
            <a:off x="0" y="195487"/>
            <a:ext cx="9144000" cy="108012"/>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7" name="Obrázek 3" descr="mmr_cr_rgb.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5405" y="4507818"/>
            <a:ext cx="2016125" cy="332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ástupný symbol pro obsah 2"/>
          <p:cNvSpPr>
            <a:spLocks noGrp="1"/>
          </p:cNvSpPr>
          <p:nvPr>
            <p:ph idx="1"/>
          </p:nvPr>
        </p:nvSpPr>
        <p:spPr>
          <a:xfrm>
            <a:off x="395536" y="1545636"/>
            <a:ext cx="8291264" cy="3294366"/>
          </a:xfrm>
          <a:prstGeom prst="rect">
            <a:avLst/>
          </a:prstGeom>
        </p:spPr>
        <p:txBody>
          <a:bodyPr anchor="t" anchorCtr="0">
            <a:normAutofit/>
          </a:bodyPr>
          <a:lstStyle>
            <a:lvl1pPr marL="0" indent="0" algn="l">
              <a:spcBef>
                <a:spcPts val="1000"/>
              </a:spcBef>
              <a:spcAft>
                <a:spcPts val="1000"/>
              </a:spcAft>
              <a:buFontTx/>
              <a:buNone/>
              <a:defRPr sz="24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a:t>Upravte styly předlohy textu.</a:t>
            </a:r>
          </a:p>
        </p:txBody>
      </p:sp>
      <p:sp>
        <p:nvSpPr>
          <p:cNvPr id="10" name="Nadpis 9"/>
          <p:cNvSpPr>
            <a:spLocks noGrp="1"/>
          </p:cNvSpPr>
          <p:nvPr>
            <p:ph type="title"/>
          </p:nvPr>
        </p:nvSpPr>
        <p:spPr>
          <a:xfrm>
            <a:off x="395536" y="1059582"/>
            <a:ext cx="8291264" cy="378042"/>
          </a:xfrm>
          <a:prstGeom prst="rect">
            <a:avLst/>
          </a:prstGeom>
        </p:spPr>
        <p:txBody>
          <a:bodyPr anchor="t">
            <a:noAutofit/>
          </a:bodyPr>
          <a:lstStyle>
            <a:lvl1pPr algn="l">
              <a:defRPr sz="2800" b="1">
                <a:solidFill>
                  <a:srgbClr val="000099"/>
                </a:solidFill>
                <a:latin typeface="Arial" pitchFamily="34" charset="0"/>
                <a:cs typeface="Arial" pitchFamily="34" charset="0"/>
              </a:defRPr>
            </a:lvl1pPr>
          </a:lstStyle>
          <a:p>
            <a:r>
              <a:rPr lang="cs-CZ" dirty="0"/>
              <a:t>Kliknutím lze upravit styl.</a:t>
            </a:r>
          </a:p>
        </p:txBody>
      </p:sp>
      <p:pic>
        <p:nvPicPr>
          <p:cNvPr id="2" name="Obrázek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36250" y="314605"/>
            <a:ext cx="5009847" cy="833903"/>
          </a:xfrm>
          <a:prstGeom prst="rect">
            <a:avLst/>
          </a:prstGeom>
        </p:spPr>
      </p:pic>
    </p:spTree>
    <p:extLst>
      <p:ext uri="{BB962C8B-B14F-4D97-AF65-F5344CB8AC3E}">
        <p14:creationId xmlns:p14="http://schemas.microsoft.com/office/powerpoint/2010/main" val="371970499"/>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nitřní list bez nadpisu">
    <p:spTree>
      <p:nvGrpSpPr>
        <p:cNvPr id="1" name=""/>
        <p:cNvGrpSpPr/>
        <p:nvPr/>
      </p:nvGrpSpPr>
      <p:grpSpPr>
        <a:xfrm>
          <a:off x="0" y="0"/>
          <a:ext cx="0" cy="0"/>
          <a:chOff x="0" y="0"/>
          <a:chExt cx="0" cy="0"/>
        </a:xfrm>
      </p:grpSpPr>
      <p:pic>
        <p:nvPicPr>
          <p:cNvPr id="3" name="Obrázek 9" descr="podtisk_modry.emf"/>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6" y="1491855"/>
            <a:ext cx="7908925" cy="365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bdélník 3"/>
          <p:cNvSpPr>
            <a:spLocks noChangeAspect="1"/>
          </p:cNvSpPr>
          <p:nvPr/>
        </p:nvSpPr>
        <p:spPr>
          <a:xfrm>
            <a:off x="0" y="2"/>
            <a:ext cx="9144000" cy="19526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5" name="Obdélník 4"/>
          <p:cNvSpPr/>
          <p:nvPr/>
        </p:nvSpPr>
        <p:spPr>
          <a:xfrm>
            <a:off x="0" y="195487"/>
            <a:ext cx="9144000" cy="108012"/>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6" name="Obrázek 2" descr="mmr_cr_rgb.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539" y="4507818"/>
            <a:ext cx="2016125" cy="332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ástupný symbol pro obsah 2"/>
          <p:cNvSpPr>
            <a:spLocks noGrp="1"/>
          </p:cNvSpPr>
          <p:nvPr>
            <p:ph idx="1"/>
          </p:nvPr>
        </p:nvSpPr>
        <p:spPr>
          <a:xfrm>
            <a:off x="395536" y="1059582"/>
            <a:ext cx="8291264" cy="3780420"/>
          </a:xfrm>
          <a:prstGeom prst="rect">
            <a:avLst/>
          </a:prstGeom>
        </p:spPr>
        <p:txBody>
          <a:bodyPr anchor="t" anchorCtr="0">
            <a:normAutofit/>
          </a:bodyPr>
          <a:lstStyle>
            <a:lvl1pPr algn="l">
              <a:spcBef>
                <a:spcPts val="1000"/>
              </a:spcBef>
              <a:spcAft>
                <a:spcPts val="1000"/>
              </a:spcAft>
              <a:buFontTx/>
              <a:buNone/>
              <a:defRPr sz="24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a:t>Upravte styly předlohy textu.</a:t>
            </a:r>
          </a:p>
        </p:txBody>
      </p:sp>
      <p:pic>
        <p:nvPicPr>
          <p:cNvPr id="2" name="Obrázek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26942" y="337584"/>
            <a:ext cx="5028452" cy="837000"/>
          </a:xfrm>
          <a:prstGeom prst="rect">
            <a:avLst/>
          </a:prstGeom>
        </p:spPr>
      </p:pic>
    </p:spTree>
    <p:extLst>
      <p:ext uri="{BB962C8B-B14F-4D97-AF65-F5344CB8AC3E}">
        <p14:creationId xmlns:p14="http://schemas.microsoft.com/office/powerpoint/2010/main" val="1313810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nitřní list s odrážkami">
    <p:spTree>
      <p:nvGrpSpPr>
        <p:cNvPr id="1" name=""/>
        <p:cNvGrpSpPr/>
        <p:nvPr/>
      </p:nvGrpSpPr>
      <p:grpSpPr>
        <a:xfrm>
          <a:off x="0" y="0"/>
          <a:ext cx="0" cy="0"/>
          <a:chOff x="0" y="0"/>
          <a:chExt cx="0" cy="0"/>
        </a:xfrm>
      </p:grpSpPr>
      <p:pic>
        <p:nvPicPr>
          <p:cNvPr id="5" name="Obrázek 9" descr="podtisk_modry.emf"/>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6" y="1491855"/>
            <a:ext cx="7908925" cy="365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bdélník 5"/>
          <p:cNvSpPr>
            <a:spLocks noChangeAspect="1"/>
          </p:cNvSpPr>
          <p:nvPr/>
        </p:nvSpPr>
        <p:spPr>
          <a:xfrm>
            <a:off x="0" y="2"/>
            <a:ext cx="9144000" cy="195263"/>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7" name="Obdélník 6"/>
          <p:cNvSpPr/>
          <p:nvPr/>
        </p:nvSpPr>
        <p:spPr>
          <a:xfrm>
            <a:off x="0" y="195487"/>
            <a:ext cx="9144000" cy="108012"/>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8" name="Obrázek 4" descr="mmr_cr_rgb.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539" y="4493476"/>
            <a:ext cx="2016125" cy="332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Nadpis 9"/>
          <p:cNvSpPr>
            <a:spLocks noGrp="1"/>
          </p:cNvSpPr>
          <p:nvPr>
            <p:ph type="title"/>
          </p:nvPr>
        </p:nvSpPr>
        <p:spPr>
          <a:xfrm>
            <a:off x="395536" y="1059582"/>
            <a:ext cx="8291264" cy="378042"/>
          </a:xfrm>
          <a:prstGeom prst="rect">
            <a:avLst/>
          </a:prstGeom>
        </p:spPr>
        <p:txBody>
          <a:bodyPr anchor="t">
            <a:noAutofit/>
          </a:bodyPr>
          <a:lstStyle>
            <a:lvl1pPr algn="l">
              <a:defRPr sz="2800" b="1">
                <a:solidFill>
                  <a:srgbClr val="000099"/>
                </a:solidFill>
                <a:latin typeface="Arial" pitchFamily="34" charset="0"/>
                <a:cs typeface="Arial" pitchFamily="34" charset="0"/>
              </a:defRPr>
            </a:lvl1pPr>
          </a:lstStyle>
          <a:p>
            <a:r>
              <a:rPr lang="cs-CZ" dirty="0"/>
              <a:t>Kliknutím lze upravit styl.</a:t>
            </a:r>
          </a:p>
        </p:txBody>
      </p:sp>
      <p:sp>
        <p:nvSpPr>
          <p:cNvPr id="4" name="Zástupný symbol pro obsah 2"/>
          <p:cNvSpPr>
            <a:spLocks noGrp="1"/>
          </p:cNvSpPr>
          <p:nvPr>
            <p:ph idx="10"/>
          </p:nvPr>
        </p:nvSpPr>
        <p:spPr>
          <a:xfrm>
            <a:off x="395536" y="1545637"/>
            <a:ext cx="8291264" cy="3294366"/>
          </a:xfrm>
          <a:prstGeom prst="rect">
            <a:avLst/>
          </a:prstGeom>
        </p:spPr>
        <p:txBody>
          <a:bodyPr anchor="t" anchorCtr="0"/>
          <a:lstStyle>
            <a:lvl1pPr marL="342882" indent="-342882">
              <a:buClr>
                <a:schemeClr val="accent1"/>
              </a:buClr>
              <a:buFont typeface="Wingdings" pitchFamily="2" charset="2"/>
              <a:buChar char="§"/>
              <a:defRPr sz="2400"/>
            </a:lvl1pPr>
            <a:lvl2pPr marL="742913" indent="-285737">
              <a:buClr>
                <a:schemeClr val="accent1"/>
              </a:buClr>
              <a:buFont typeface="Wingdings" pitchFamily="2" charset="2"/>
              <a:buChar char="§"/>
              <a:defRPr sz="2000"/>
            </a:lvl2pPr>
            <a:lvl3pPr marL="1142942" indent="-228589">
              <a:buClr>
                <a:schemeClr val="accent1"/>
              </a:buClr>
              <a:buFont typeface="Wingdings" pitchFamily="2" charset="2"/>
              <a:buChar char="§"/>
              <a:defRPr sz="1800"/>
            </a:lvl3pPr>
            <a:lvl4pPr marL="1600120" indent="-228589">
              <a:buClr>
                <a:schemeClr val="accent1"/>
              </a:buClr>
              <a:buFont typeface="Wingdings" pitchFamily="2" charset="2"/>
              <a:buChar char="§"/>
              <a:defRPr sz="1600"/>
            </a:lvl4pPr>
            <a:lvl5pPr marL="2057298" indent="-228589">
              <a:buClr>
                <a:schemeClr val="accent1"/>
              </a:buClr>
              <a:buFont typeface="Wingdings" pitchFamily="2" charset="2"/>
              <a:buChar char="§"/>
              <a:defRPr sz="1600"/>
            </a:lvl5p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pic>
        <p:nvPicPr>
          <p:cNvPr id="2" name="Obrázek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26948" y="333873"/>
            <a:ext cx="5028451" cy="837000"/>
          </a:xfrm>
          <a:prstGeom prst="rect">
            <a:avLst/>
          </a:prstGeom>
        </p:spPr>
      </p:pic>
    </p:spTree>
    <p:extLst>
      <p:ext uri="{BB962C8B-B14F-4D97-AF65-F5344CB8AC3E}">
        <p14:creationId xmlns:p14="http://schemas.microsoft.com/office/powerpoint/2010/main" val="370675073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25" name="Rectangle 9"/>
          <p:cNvSpPr>
            <a:spLocks noGrp="1" noChangeArrowheads="1"/>
          </p:cNvSpPr>
          <p:nvPr>
            <p:ph type="title"/>
          </p:nvPr>
        </p:nvSpPr>
        <p:spPr bwMode="auto">
          <a:xfrm>
            <a:off x="1403350" y="1437087"/>
            <a:ext cx="7272338" cy="1403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cs-CZ"/>
              <a:t>Klepnutím lze upravit styl předlohy nadpisů.</a:t>
            </a:r>
          </a:p>
        </p:txBody>
      </p:sp>
      <p:sp>
        <p:nvSpPr>
          <p:cNvPr id="9226" name="Rectangle 10"/>
          <p:cNvSpPr>
            <a:spLocks noGrp="1" noChangeArrowheads="1"/>
          </p:cNvSpPr>
          <p:nvPr>
            <p:ph type="body" idx="1"/>
          </p:nvPr>
        </p:nvSpPr>
        <p:spPr bwMode="auto">
          <a:xfrm>
            <a:off x="1403350" y="3436148"/>
            <a:ext cx="7200900" cy="1350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endParaRPr lang="en-US" altLang="cs-CZ"/>
          </a:p>
        </p:txBody>
      </p:sp>
    </p:spTree>
    <p:extLst>
      <p:ext uri="{BB962C8B-B14F-4D97-AF65-F5344CB8AC3E}">
        <p14:creationId xmlns:p14="http://schemas.microsoft.com/office/powerpoint/2010/main" val="1848415415"/>
      </p:ext>
    </p:extLst>
  </p:cSld>
  <p:clrMap bg1="lt1" tx1="dk1" bg2="lt2" tx2="dk2" accent1="accent1" accent2="accent2" accent3="accent3" accent4="accent4" accent5="accent5" accent6="accent6" hlink="hlink" folHlink="folHlink"/>
  <p:sldLayoutIdLst>
    <p:sldLayoutId id="2147483669" r:id="rId1"/>
    <p:sldLayoutId id="2147483667" r:id="rId2"/>
    <p:sldLayoutId id="2147483668" r:id="rId3"/>
    <p:sldLayoutId id="2147483666" r:id="rId4"/>
  </p:sldLayoutIdLst>
  <p:hf hdr="0" ftr="0" dt="0"/>
  <p:txStyles>
    <p:titleStyle>
      <a:lvl1pPr algn="l" rtl="0" eaLnBrk="1" fontAlgn="base" hangingPunct="1">
        <a:spcBef>
          <a:spcPct val="0"/>
        </a:spcBef>
        <a:spcAft>
          <a:spcPct val="0"/>
        </a:spcAft>
        <a:defRPr sz="4400" b="1" kern="1200">
          <a:solidFill>
            <a:srgbClr val="000099"/>
          </a:solidFill>
          <a:latin typeface="+mj-lt"/>
          <a:ea typeface="+mj-ea"/>
          <a:cs typeface="+mj-cs"/>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178" algn="l" rtl="0" eaLnBrk="1" fontAlgn="base" hangingPunct="1">
        <a:spcBef>
          <a:spcPct val="0"/>
        </a:spcBef>
        <a:spcAft>
          <a:spcPct val="0"/>
        </a:spcAft>
        <a:defRPr sz="4400" b="1">
          <a:solidFill>
            <a:srgbClr val="000099"/>
          </a:solidFill>
          <a:latin typeface="Arial" panose="020B0604020202020204" pitchFamily="34" charset="0"/>
        </a:defRPr>
      </a:lvl6pPr>
      <a:lvl7pPr marL="914354" algn="l" rtl="0" eaLnBrk="1" fontAlgn="base" hangingPunct="1">
        <a:spcBef>
          <a:spcPct val="0"/>
        </a:spcBef>
        <a:spcAft>
          <a:spcPct val="0"/>
        </a:spcAft>
        <a:defRPr sz="4400" b="1">
          <a:solidFill>
            <a:srgbClr val="000099"/>
          </a:solidFill>
          <a:latin typeface="Arial" panose="020B0604020202020204" pitchFamily="34" charset="0"/>
        </a:defRPr>
      </a:lvl7pPr>
      <a:lvl8pPr marL="1371532" algn="l" rtl="0" eaLnBrk="1" fontAlgn="base" hangingPunct="1">
        <a:spcBef>
          <a:spcPct val="0"/>
        </a:spcBef>
        <a:spcAft>
          <a:spcPct val="0"/>
        </a:spcAft>
        <a:defRPr sz="4400" b="1">
          <a:solidFill>
            <a:srgbClr val="000099"/>
          </a:solidFill>
          <a:latin typeface="Arial" panose="020B0604020202020204" pitchFamily="34" charset="0"/>
        </a:defRPr>
      </a:lvl8pPr>
      <a:lvl9pPr marL="1828709" algn="l" rtl="0" eaLnBrk="1" fontAlgn="base" hangingPunct="1">
        <a:spcBef>
          <a:spcPct val="0"/>
        </a:spcBef>
        <a:spcAft>
          <a:spcPct val="0"/>
        </a:spcAft>
        <a:defRPr sz="4400" b="1">
          <a:solidFill>
            <a:srgbClr val="000099"/>
          </a:solidFill>
          <a:latin typeface="Arial" panose="020B0604020202020204" pitchFamily="34" charset="0"/>
        </a:defRPr>
      </a:lvl9pPr>
    </p:titleStyle>
    <p:bodyStyle>
      <a:lvl1pPr marL="342882" indent="-342882"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13" indent="-285737"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2942" indent="-228589"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120" indent="-228589"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298" indent="-228589"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dpis 2"/>
          <p:cNvSpPr>
            <a:spLocks noGrp="1"/>
          </p:cNvSpPr>
          <p:nvPr>
            <p:ph type="title"/>
          </p:nvPr>
        </p:nvSpPr>
        <p:spPr>
          <a:xfrm>
            <a:off x="1403350" y="1131890"/>
            <a:ext cx="7283451" cy="1871663"/>
          </a:xfrm>
          <a:noFill/>
        </p:spPr>
        <p:txBody>
          <a:bodyPr/>
          <a:lstStyle/>
          <a:p>
            <a:r>
              <a:rPr lang="cs-CZ" altLang="cs-CZ" dirty="0"/>
              <a:t>Distanční vzdělávání během pandemie</a:t>
            </a:r>
            <a:endParaRPr lang="en-US" altLang="cs-C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0E34FB40-A1AD-4961-89F2-68DF9A275FE1}"/>
              </a:ext>
            </a:extLst>
          </p:cNvPr>
          <p:cNvSpPr>
            <a:spLocks noGrp="1"/>
          </p:cNvSpPr>
          <p:nvPr>
            <p:ph idx="1"/>
          </p:nvPr>
        </p:nvSpPr>
        <p:spPr/>
        <p:txBody>
          <a:bodyPr>
            <a:normAutofit/>
          </a:bodyPr>
          <a:lstStyle/>
          <a:p>
            <a:r>
              <a:rPr lang="cs-CZ" sz="2000" b="1" dirty="0"/>
              <a:t>1) Online doučování</a:t>
            </a:r>
          </a:p>
          <a:p>
            <a:r>
              <a:rPr lang="cs-CZ" sz="2000" dirty="0"/>
              <a:t>V době uzavření škol kvůli koronaviru jsme se zaměřili na podporu dětí, které náhle ztratily kontakt se školou, ať už protože doma neměly připojení nebo potřebnou výpočetní techniku. Podařilo se nám ve spolupráci s iniciativou </a:t>
            </a:r>
            <a:r>
              <a:rPr lang="cs-CZ" sz="2000" b="1" dirty="0"/>
              <a:t>Česko.Digital a Nadací České spořitelny zapůjčit notebooky do 150 rodin </a:t>
            </a:r>
            <a:r>
              <a:rPr lang="cs-CZ" sz="2000" dirty="0"/>
              <a:t>po celé ČR, další budou následovat v tomto školním roce. Díky tomu jsme mohli děti napojit na nový systém online doučování, který jim umožnil dohnat zameškanou látku.</a:t>
            </a:r>
          </a:p>
        </p:txBody>
      </p:sp>
      <p:sp>
        <p:nvSpPr>
          <p:cNvPr id="3" name="Nadpis 2">
            <a:extLst>
              <a:ext uri="{FF2B5EF4-FFF2-40B4-BE49-F238E27FC236}">
                <a16:creationId xmlns:a16="http://schemas.microsoft.com/office/drawing/2014/main" id="{C14AD0F2-3614-4415-B7BA-506B6B3B48D8}"/>
              </a:ext>
            </a:extLst>
          </p:cNvPr>
          <p:cNvSpPr>
            <a:spLocks noGrp="1"/>
          </p:cNvSpPr>
          <p:nvPr>
            <p:ph type="title"/>
          </p:nvPr>
        </p:nvSpPr>
        <p:spPr/>
        <p:txBody>
          <a:bodyPr/>
          <a:lstStyle/>
          <a:p>
            <a:r>
              <a:rPr lang="cs-CZ" dirty="0"/>
              <a:t>On-line podpora</a:t>
            </a:r>
          </a:p>
        </p:txBody>
      </p:sp>
    </p:spTree>
    <p:extLst>
      <p:ext uri="{BB962C8B-B14F-4D97-AF65-F5344CB8AC3E}">
        <p14:creationId xmlns:p14="http://schemas.microsoft.com/office/powerpoint/2010/main" val="23307550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66A40486-39AC-4FE0-A2B0-89D0E362039E}"/>
              </a:ext>
            </a:extLst>
          </p:cNvPr>
          <p:cNvSpPr>
            <a:spLocks noGrp="1"/>
          </p:cNvSpPr>
          <p:nvPr>
            <p:ph idx="1"/>
          </p:nvPr>
        </p:nvSpPr>
        <p:spPr/>
        <p:txBody>
          <a:bodyPr>
            <a:normAutofit/>
          </a:bodyPr>
          <a:lstStyle/>
          <a:p>
            <a:r>
              <a:rPr lang="cs-CZ" sz="2000" b="1" dirty="0"/>
              <a:t>2) On-line workshopy pro školy</a:t>
            </a:r>
          </a:p>
          <a:p>
            <a:r>
              <a:rPr lang="cs-CZ" sz="1600" b="1" dirty="0"/>
              <a:t>Workshop: Kdo jsem a čím budu a </a:t>
            </a:r>
          </a:p>
          <a:p>
            <a:pPr marL="342900" indent="-342900">
              <a:buFontTx/>
              <a:buChar char="-"/>
            </a:pPr>
            <a:r>
              <a:rPr lang="cs-CZ" sz="1600" dirty="0"/>
              <a:t>workshop je zaměřený na výběr studijního oboru a budoucího povolání</a:t>
            </a:r>
          </a:p>
          <a:p>
            <a:pPr marL="342900" indent="-342900">
              <a:buFontTx/>
              <a:buChar char="-"/>
            </a:pPr>
            <a:r>
              <a:rPr lang="cs-CZ" sz="1600" dirty="0"/>
              <a:t>trvá 2 hodiny (120 minut) v prostředí MS Teams. </a:t>
            </a:r>
          </a:p>
          <a:p>
            <a:pPr marL="342900" indent="-342900">
              <a:buFontTx/>
              <a:buChar char="-"/>
            </a:pPr>
            <a:r>
              <a:rPr lang="cs-CZ" sz="1600" dirty="0"/>
              <a:t>Workshop je určený pro 8. a 9. ročníky</a:t>
            </a:r>
          </a:p>
        </p:txBody>
      </p:sp>
      <p:sp>
        <p:nvSpPr>
          <p:cNvPr id="3" name="Nadpis 2">
            <a:extLst>
              <a:ext uri="{FF2B5EF4-FFF2-40B4-BE49-F238E27FC236}">
                <a16:creationId xmlns:a16="http://schemas.microsoft.com/office/drawing/2014/main" id="{6219B00A-19D2-4A40-A212-71DB1F976FDF}"/>
              </a:ext>
            </a:extLst>
          </p:cNvPr>
          <p:cNvSpPr>
            <a:spLocks noGrp="1"/>
          </p:cNvSpPr>
          <p:nvPr>
            <p:ph type="title"/>
          </p:nvPr>
        </p:nvSpPr>
        <p:spPr/>
        <p:txBody>
          <a:bodyPr/>
          <a:lstStyle/>
          <a:p>
            <a:r>
              <a:rPr lang="cs-CZ" dirty="0"/>
              <a:t>On-line podpora</a:t>
            </a:r>
          </a:p>
        </p:txBody>
      </p:sp>
    </p:spTree>
    <p:extLst>
      <p:ext uri="{BB962C8B-B14F-4D97-AF65-F5344CB8AC3E}">
        <p14:creationId xmlns:p14="http://schemas.microsoft.com/office/powerpoint/2010/main" val="2868374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20E61B22-15CF-40D2-9885-8F408BA346E8}"/>
              </a:ext>
            </a:extLst>
          </p:cNvPr>
          <p:cNvSpPr>
            <a:spLocks noGrp="1"/>
          </p:cNvSpPr>
          <p:nvPr>
            <p:ph type="title"/>
          </p:nvPr>
        </p:nvSpPr>
        <p:spPr/>
        <p:txBody>
          <a:bodyPr/>
          <a:lstStyle/>
          <a:p>
            <a:r>
              <a:rPr lang="cs-CZ" dirty="0"/>
              <a:t>Plakát on-line workshop</a:t>
            </a:r>
          </a:p>
        </p:txBody>
      </p:sp>
      <p:pic>
        <p:nvPicPr>
          <p:cNvPr id="7" name="Zástupný symbol pro obsah 6">
            <a:extLst>
              <a:ext uri="{FF2B5EF4-FFF2-40B4-BE49-F238E27FC236}">
                <a16:creationId xmlns:a16="http://schemas.microsoft.com/office/drawing/2014/main" id="{93009A57-BA4E-4D7C-AA23-5EB7BAF51530}"/>
              </a:ext>
            </a:extLst>
          </p:cNvPr>
          <p:cNvPicPr>
            <a:picLocks noGrp="1" noChangeAspect="1"/>
          </p:cNvPicPr>
          <p:nvPr>
            <p:ph idx="1"/>
          </p:nvPr>
        </p:nvPicPr>
        <p:blipFill>
          <a:blip r:embed="rId2"/>
          <a:stretch>
            <a:fillRect/>
          </a:stretch>
        </p:blipFill>
        <p:spPr>
          <a:xfrm>
            <a:off x="2699792" y="1597940"/>
            <a:ext cx="5256584" cy="3403778"/>
          </a:xfrm>
          <a:prstGeom prst="rect">
            <a:avLst/>
          </a:prstGeom>
        </p:spPr>
      </p:pic>
    </p:spTree>
    <p:extLst>
      <p:ext uri="{BB962C8B-B14F-4D97-AF65-F5344CB8AC3E}">
        <p14:creationId xmlns:p14="http://schemas.microsoft.com/office/powerpoint/2010/main" val="761862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symbol pro obsah 8"/>
          <p:cNvSpPr>
            <a:spLocks noGrp="1"/>
          </p:cNvSpPr>
          <p:nvPr>
            <p:ph idx="1"/>
          </p:nvPr>
        </p:nvSpPr>
        <p:spPr/>
        <p:txBody>
          <a:bodyPr>
            <a:normAutofit/>
          </a:bodyPr>
          <a:lstStyle/>
          <a:p>
            <a:r>
              <a:rPr lang="cs-CZ" sz="2000" b="1" dirty="0"/>
              <a:t>Služba PODPORA VZDĚLÁVÁNÍ </a:t>
            </a:r>
            <a:r>
              <a:rPr lang="cs-CZ" sz="2000" dirty="0"/>
              <a:t>realizovaná v Ústeckém kraji:</a:t>
            </a:r>
          </a:p>
          <a:p>
            <a:r>
              <a:rPr lang="cs-CZ" sz="1800" dirty="0"/>
              <a:t>Ústí nad Labem, Chomutov a Bílina </a:t>
            </a:r>
          </a:p>
          <a:p>
            <a:r>
              <a:rPr lang="cs-CZ" sz="2000" b="1" dirty="0"/>
              <a:t>Cíl služby: </a:t>
            </a:r>
            <a:r>
              <a:rPr lang="cs-CZ" sz="1600" dirty="0"/>
              <a:t>Doučování je určeno dětem, které mají potíže ve škole a nedostává se jim doma adekvátní podpory. Důvodem je především nízké, často jen základní vzdělání rodičů. Smyslem této služby je především zastavení školního propadu prospěchu dítěte, nicméně doučování s sebou přináší i mnoho dalších pozitivních efektů. Patří mezi ně zvýšený zájem o školu, který se projevuje snížením počtu absencí či větší aktivitou při vyučování.</a:t>
            </a:r>
          </a:p>
        </p:txBody>
      </p:sp>
      <p:sp>
        <p:nvSpPr>
          <p:cNvPr id="8" name="Nadpis 7"/>
          <p:cNvSpPr>
            <a:spLocks noGrp="1"/>
          </p:cNvSpPr>
          <p:nvPr>
            <p:ph type="title"/>
          </p:nvPr>
        </p:nvSpPr>
        <p:spPr/>
        <p:txBody>
          <a:bodyPr/>
          <a:lstStyle/>
          <a:p>
            <a:r>
              <a:rPr lang="cs-CZ" dirty="0"/>
              <a:t>Člověk v tísni, o. p. 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pro obsah 5"/>
          <p:cNvSpPr>
            <a:spLocks noGrp="1"/>
          </p:cNvSpPr>
          <p:nvPr>
            <p:ph idx="1"/>
          </p:nvPr>
        </p:nvSpPr>
        <p:spPr/>
        <p:txBody>
          <a:bodyPr>
            <a:normAutofit/>
          </a:bodyPr>
          <a:lstStyle/>
          <a:p>
            <a:r>
              <a:rPr lang="cs-CZ" sz="2000" b="1" dirty="0"/>
              <a:t>Průzkum k distanční výuce, 1.pol. 2020/21</a:t>
            </a:r>
          </a:p>
          <a:p>
            <a:pPr marL="0" indent="0">
              <a:defRPr/>
            </a:pPr>
            <a:r>
              <a:rPr lang="cs-CZ" sz="1800" dirty="0"/>
              <a:t>Šetření proběhlo v </a:t>
            </a:r>
            <a:r>
              <a:rPr lang="cs-CZ" sz="1800" b="1" dirty="0"/>
              <a:t>listopadu a prosinci 2020</a:t>
            </a:r>
            <a:r>
              <a:rPr lang="cs-CZ" sz="1800" dirty="0"/>
              <a:t>. Mezi </a:t>
            </a:r>
            <a:r>
              <a:rPr lang="cs-CZ" sz="1800" b="1" dirty="0"/>
              <a:t>801 klienty </a:t>
            </a:r>
            <a:r>
              <a:rPr lang="cs-CZ" sz="1800" dirty="0"/>
              <a:t>ČVT a dalších </a:t>
            </a:r>
            <a:r>
              <a:rPr lang="cs-CZ" sz="1800" b="1" dirty="0"/>
              <a:t>15 neziskových organizací v 10 regionech ČR</a:t>
            </a:r>
            <a:r>
              <a:rPr lang="cs-CZ" sz="1800" dirty="0"/>
              <a:t>. </a:t>
            </a:r>
          </a:p>
          <a:p>
            <a:pPr marL="0" indent="0">
              <a:defRPr/>
            </a:pPr>
            <a:r>
              <a:rPr lang="cs-CZ" sz="1800" dirty="0"/>
              <a:t>Výzkum byl zaměřen na přístup základních a středních škol k distanční výuce sociálně znevýhodněných žáků a na podmínky, které rodiny k učení mají. </a:t>
            </a:r>
          </a:p>
          <a:p>
            <a:pPr marL="0" indent="0">
              <a:defRPr/>
            </a:pPr>
            <a:r>
              <a:rPr lang="cs-CZ" sz="1800" u="sng" dirty="0"/>
              <a:t>Situace se od jara zlepšila</a:t>
            </a:r>
            <a:r>
              <a:rPr lang="cs-CZ" sz="1800" dirty="0"/>
              <a:t>. Výsledky provedeného šetření přesto ukázaly, že i dnes </a:t>
            </a:r>
            <a:r>
              <a:rPr lang="cs-CZ" sz="1800" u="sng" dirty="0"/>
              <a:t>existují mezi školami rozdíly v samotném poskytování distanční výuky</a:t>
            </a:r>
            <a:r>
              <a:rPr lang="cs-CZ" sz="1800" dirty="0"/>
              <a:t>, v komunikaci s dětmi i rodiči, v poskytování individuální podpory, i v tom, jaké se při distanční výuce využívají nástroje.</a:t>
            </a:r>
            <a:endParaRPr lang="cs-CZ" sz="1800" b="1" dirty="0">
              <a:solidFill>
                <a:srgbClr val="00B050"/>
              </a:solidFill>
            </a:endParaRPr>
          </a:p>
          <a:p>
            <a:endParaRPr lang="cs-CZ"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26FE3A2-39BD-4D26-B1DF-F04D64CF583B}"/>
              </a:ext>
            </a:extLst>
          </p:cNvPr>
          <p:cNvSpPr>
            <a:spLocks noGrp="1"/>
          </p:cNvSpPr>
          <p:nvPr>
            <p:ph type="title"/>
          </p:nvPr>
        </p:nvSpPr>
        <p:spPr/>
        <p:txBody>
          <a:bodyPr/>
          <a:lstStyle/>
          <a:p>
            <a:r>
              <a:rPr lang="cs-CZ" sz="1600" dirty="0"/>
              <a:t>Čím více škola nabízí synchronní online výuku a poskytuje dětem na jejich práci zpětnou vazbu, tím více se děti učení věnují.</a:t>
            </a:r>
            <a:br>
              <a:rPr lang="cs-CZ" sz="1600" dirty="0"/>
            </a:br>
            <a:endParaRPr lang="cs-CZ" sz="1600" dirty="0"/>
          </a:p>
        </p:txBody>
      </p:sp>
      <p:sp>
        <p:nvSpPr>
          <p:cNvPr id="3" name="Zástupný symbol pro obsah 2">
            <a:extLst>
              <a:ext uri="{FF2B5EF4-FFF2-40B4-BE49-F238E27FC236}">
                <a16:creationId xmlns:a16="http://schemas.microsoft.com/office/drawing/2014/main" id="{261AB763-43BA-47E6-8312-075D26591B41}"/>
              </a:ext>
            </a:extLst>
          </p:cNvPr>
          <p:cNvSpPr>
            <a:spLocks noGrp="1"/>
          </p:cNvSpPr>
          <p:nvPr>
            <p:ph idx="10"/>
          </p:nvPr>
        </p:nvSpPr>
        <p:spPr>
          <a:xfrm>
            <a:off x="395536" y="1275606"/>
            <a:ext cx="8712968" cy="3564397"/>
          </a:xfrm>
        </p:spPr>
        <p:txBody>
          <a:bodyPr/>
          <a:lstStyle/>
          <a:p>
            <a:pPr marL="0" indent="0">
              <a:buNone/>
            </a:pPr>
            <a:endParaRPr lang="cs-CZ" sz="1600" dirty="0"/>
          </a:p>
          <a:p>
            <a:pPr marL="0" indent="0">
              <a:buNone/>
            </a:pPr>
            <a:endParaRPr lang="cs-CZ" dirty="0"/>
          </a:p>
        </p:txBody>
      </p:sp>
      <p:pic>
        <p:nvPicPr>
          <p:cNvPr id="4" name="Obrázek 3">
            <a:extLst>
              <a:ext uri="{FF2B5EF4-FFF2-40B4-BE49-F238E27FC236}">
                <a16:creationId xmlns:a16="http://schemas.microsoft.com/office/drawing/2014/main" id="{5642D149-7B1D-4849-9B18-1B9582E39BB8}"/>
              </a:ext>
            </a:extLst>
          </p:cNvPr>
          <p:cNvPicPr>
            <a:picLocks noChangeAspect="1"/>
          </p:cNvPicPr>
          <p:nvPr/>
        </p:nvPicPr>
        <p:blipFill>
          <a:blip r:embed="rId2"/>
          <a:stretch>
            <a:fillRect/>
          </a:stretch>
        </p:blipFill>
        <p:spPr>
          <a:xfrm>
            <a:off x="1187624" y="1437624"/>
            <a:ext cx="6336704" cy="3322671"/>
          </a:xfrm>
          <a:prstGeom prst="rect">
            <a:avLst/>
          </a:prstGeom>
        </p:spPr>
      </p:pic>
    </p:spTree>
    <p:extLst>
      <p:ext uri="{BB962C8B-B14F-4D97-AF65-F5344CB8AC3E}">
        <p14:creationId xmlns:p14="http://schemas.microsoft.com/office/powerpoint/2010/main" val="1750965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0DFACA5-FE4D-4A0E-B3A3-A8138A402DDD}"/>
              </a:ext>
            </a:extLst>
          </p:cNvPr>
          <p:cNvSpPr>
            <a:spLocks noGrp="1"/>
          </p:cNvSpPr>
          <p:nvPr>
            <p:ph type="title"/>
          </p:nvPr>
        </p:nvSpPr>
        <p:spPr/>
        <p:txBody>
          <a:bodyPr/>
          <a:lstStyle/>
          <a:p>
            <a:r>
              <a:rPr lang="cs-CZ" sz="1600" dirty="0"/>
              <a:t>S polovinou rodičů je škola v kontaktu alespoň jednou týdně, pětina rodičů se školou naopak nekomunikuje vůbec</a:t>
            </a:r>
            <a:br>
              <a:rPr lang="cs-CZ" dirty="0"/>
            </a:br>
            <a:endParaRPr lang="cs-CZ" dirty="0"/>
          </a:p>
        </p:txBody>
      </p:sp>
      <p:pic>
        <p:nvPicPr>
          <p:cNvPr id="4" name="Zástupný symbol pro obsah 3">
            <a:extLst>
              <a:ext uri="{FF2B5EF4-FFF2-40B4-BE49-F238E27FC236}">
                <a16:creationId xmlns:a16="http://schemas.microsoft.com/office/drawing/2014/main" id="{B3A9B3EE-9CE5-4EFB-A0EB-FD12F0C941FC}"/>
              </a:ext>
            </a:extLst>
          </p:cNvPr>
          <p:cNvPicPr>
            <a:picLocks noGrp="1" noChangeAspect="1"/>
          </p:cNvPicPr>
          <p:nvPr>
            <p:ph idx="10"/>
          </p:nvPr>
        </p:nvPicPr>
        <p:blipFill>
          <a:blip r:embed="rId2"/>
          <a:stretch>
            <a:fillRect/>
          </a:stretch>
        </p:blipFill>
        <p:spPr>
          <a:xfrm>
            <a:off x="395535" y="1563638"/>
            <a:ext cx="8499087" cy="2948346"/>
          </a:xfrm>
          <a:prstGeom prst="rect">
            <a:avLst/>
          </a:prstGeom>
        </p:spPr>
      </p:pic>
    </p:spTree>
    <p:extLst>
      <p:ext uri="{BB962C8B-B14F-4D97-AF65-F5344CB8AC3E}">
        <p14:creationId xmlns:p14="http://schemas.microsoft.com/office/powerpoint/2010/main" val="1749046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symbol pro obsah 3">
            <a:extLst>
              <a:ext uri="{FF2B5EF4-FFF2-40B4-BE49-F238E27FC236}">
                <a16:creationId xmlns:a16="http://schemas.microsoft.com/office/drawing/2014/main" id="{555A685D-1CF6-449D-9C4D-F0E429FDD076}"/>
              </a:ext>
            </a:extLst>
          </p:cNvPr>
          <p:cNvPicPr>
            <a:picLocks noGrp="1" noChangeAspect="1"/>
          </p:cNvPicPr>
          <p:nvPr>
            <p:ph idx="1"/>
          </p:nvPr>
        </p:nvPicPr>
        <p:blipFill>
          <a:blip r:embed="rId2"/>
          <a:stretch>
            <a:fillRect/>
          </a:stretch>
        </p:blipFill>
        <p:spPr>
          <a:xfrm>
            <a:off x="32568" y="1239177"/>
            <a:ext cx="8538316" cy="3636690"/>
          </a:xfrm>
          <a:prstGeom prst="rect">
            <a:avLst/>
          </a:prstGeom>
        </p:spPr>
      </p:pic>
      <p:sp>
        <p:nvSpPr>
          <p:cNvPr id="3" name="Nadpis 2">
            <a:extLst>
              <a:ext uri="{FF2B5EF4-FFF2-40B4-BE49-F238E27FC236}">
                <a16:creationId xmlns:a16="http://schemas.microsoft.com/office/drawing/2014/main" id="{A4A61FF6-38FA-4609-87E0-695646686CE6}"/>
              </a:ext>
            </a:extLst>
          </p:cNvPr>
          <p:cNvSpPr>
            <a:spLocks noGrp="1"/>
          </p:cNvSpPr>
          <p:nvPr>
            <p:ph type="title"/>
          </p:nvPr>
        </p:nvSpPr>
        <p:spPr/>
        <p:txBody>
          <a:bodyPr/>
          <a:lstStyle/>
          <a:p>
            <a:r>
              <a:rPr lang="cs-CZ" sz="1600" dirty="0"/>
              <a:t>Přes čtvrtinu dětí nerozumí probírané látce, téměř 20 procent má problémy s technikou</a:t>
            </a:r>
            <a:endParaRPr lang="cs-CZ" dirty="0"/>
          </a:p>
        </p:txBody>
      </p:sp>
    </p:spTree>
    <p:extLst>
      <p:ext uri="{BB962C8B-B14F-4D97-AF65-F5344CB8AC3E}">
        <p14:creationId xmlns:p14="http://schemas.microsoft.com/office/powerpoint/2010/main" val="2032505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symbol pro obsah 3">
            <a:extLst>
              <a:ext uri="{FF2B5EF4-FFF2-40B4-BE49-F238E27FC236}">
                <a16:creationId xmlns:a16="http://schemas.microsoft.com/office/drawing/2014/main" id="{319FE2EF-D220-4BF7-9137-6190A2292E1B}"/>
              </a:ext>
            </a:extLst>
          </p:cNvPr>
          <p:cNvPicPr>
            <a:picLocks noGrp="1" noChangeAspect="1"/>
          </p:cNvPicPr>
          <p:nvPr>
            <p:ph idx="1"/>
          </p:nvPr>
        </p:nvPicPr>
        <p:blipFill>
          <a:blip r:embed="rId2"/>
          <a:stretch>
            <a:fillRect/>
          </a:stretch>
        </p:blipFill>
        <p:spPr>
          <a:xfrm>
            <a:off x="251520" y="1430480"/>
            <a:ext cx="8755477" cy="3095217"/>
          </a:xfrm>
          <a:prstGeom prst="rect">
            <a:avLst/>
          </a:prstGeom>
        </p:spPr>
      </p:pic>
      <p:sp>
        <p:nvSpPr>
          <p:cNvPr id="3" name="Nadpis 2">
            <a:extLst>
              <a:ext uri="{FF2B5EF4-FFF2-40B4-BE49-F238E27FC236}">
                <a16:creationId xmlns:a16="http://schemas.microsoft.com/office/drawing/2014/main" id="{310CD281-021A-40AA-8998-E7DEFD518637}"/>
              </a:ext>
            </a:extLst>
          </p:cNvPr>
          <p:cNvSpPr>
            <a:spLocks noGrp="1"/>
          </p:cNvSpPr>
          <p:nvPr>
            <p:ph type="title"/>
          </p:nvPr>
        </p:nvSpPr>
        <p:spPr/>
        <p:txBody>
          <a:bodyPr/>
          <a:lstStyle/>
          <a:p>
            <a:r>
              <a:rPr lang="cs-CZ" sz="1600" dirty="0"/>
              <a:t>80 % učitelů kontroluje pravidelně zadané úkoly, konkrétní zpětnou vazbu však poskytuje už jen polovina</a:t>
            </a:r>
            <a:br>
              <a:rPr lang="cs-CZ" dirty="0"/>
            </a:br>
            <a:endParaRPr lang="cs-CZ" dirty="0"/>
          </a:p>
        </p:txBody>
      </p:sp>
    </p:spTree>
    <p:extLst>
      <p:ext uri="{BB962C8B-B14F-4D97-AF65-F5344CB8AC3E}">
        <p14:creationId xmlns:p14="http://schemas.microsoft.com/office/powerpoint/2010/main" val="4127937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Zástupný symbol pro obsah 3">
            <a:extLst>
              <a:ext uri="{FF2B5EF4-FFF2-40B4-BE49-F238E27FC236}">
                <a16:creationId xmlns:a16="http://schemas.microsoft.com/office/drawing/2014/main" id="{6C59B2CD-FB1E-4344-859E-54CD7351DECA}"/>
              </a:ext>
            </a:extLst>
          </p:cNvPr>
          <p:cNvPicPr>
            <a:picLocks noGrp="1" noChangeAspect="1"/>
          </p:cNvPicPr>
          <p:nvPr>
            <p:ph idx="1"/>
          </p:nvPr>
        </p:nvPicPr>
        <p:blipFill>
          <a:blip r:embed="rId2"/>
          <a:stretch>
            <a:fillRect/>
          </a:stretch>
        </p:blipFill>
        <p:spPr>
          <a:xfrm>
            <a:off x="-17082" y="1437624"/>
            <a:ext cx="9178164" cy="3103446"/>
          </a:xfrm>
          <a:prstGeom prst="rect">
            <a:avLst/>
          </a:prstGeom>
        </p:spPr>
      </p:pic>
      <p:sp>
        <p:nvSpPr>
          <p:cNvPr id="3" name="Nadpis 2">
            <a:extLst>
              <a:ext uri="{FF2B5EF4-FFF2-40B4-BE49-F238E27FC236}">
                <a16:creationId xmlns:a16="http://schemas.microsoft.com/office/drawing/2014/main" id="{1B3B17E6-C38A-47EB-8633-90F44E927D88}"/>
              </a:ext>
            </a:extLst>
          </p:cNvPr>
          <p:cNvSpPr>
            <a:spLocks noGrp="1"/>
          </p:cNvSpPr>
          <p:nvPr>
            <p:ph type="title"/>
          </p:nvPr>
        </p:nvSpPr>
        <p:spPr/>
        <p:txBody>
          <a:bodyPr/>
          <a:lstStyle/>
          <a:p>
            <a:r>
              <a:rPr lang="cs-CZ" sz="1600" dirty="0"/>
              <a:t>Třetina rodičů má problém s domácí přípravou kvůli složitosti probírané látky </a:t>
            </a:r>
            <a:br>
              <a:rPr lang="cs-CZ" dirty="0"/>
            </a:br>
            <a:endParaRPr lang="cs-CZ" dirty="0"/>
          </a:p>
        </p:txBody>
      </p:sp>
    </p:spTree>
    <p:extLst>
      <p:ext uri="{BB962C8B-B14F-4D97-AF65-F5344CB8AC3E}">
        <p14:creationId xmlns:p14="http://schemas.microsoft.com/office/powerpoint/2010/main" val="1574073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symbol pro obsah 4">
            <a:extLst>
              <a:ext uri="{FF2B5EF4-FFF2-40B4-BE49-F238E27FC236}">
                <a16:creationId xmlns:a16="http://schemas.microsoft.com/office/drawing/2014/main" id="{FE40D4C5-1A96-41C8-9F63-285EDC33E1D8}"/>
              </a:ext>
            </a:extLst>
          </p:cNvPr>
          <p:cNvPicPr>
            <a:picLocks noGrp="1" noChangeAspect="1"/>
          </p:cNvPicPr>
          <p:nvPr>
            <p:ph idx="1"/>
          </p:nvPr>
        </p:nvPicPr>
        <p:blipFill>
          <a:blip r:embed="rId2"/>
          <a:stretch>
            <a:fillRect/>
          </a:stretch>
        </p:blipFill>
        <p:spPr>
          <a:xfrm>
            <a:off x="107504" y="1425618"/>
            <a:ext cx="9097884" cy="3046611"/>
          </a:xfrm>
          <a:prstGeom prst="rect">
            <a:avLst/>
          </a:prstGeom>
        </p:spPr>
      </p:pic>
      <p:sp>
        <p:nvSpPr>
          <p:cNvPr id="3" name="Nadpis 2">
            <a:extLst>
              <a:ext uri="{FF2B5EF4-FFF2-40B4-BE49-F238E27FC236}">
                <a16:creationId xmlns:a16="http://schemas.microsoft.com/office/drawing/2014/main" id="{950C1E9C-1956-4959-94D0-BC35C6A6F42F}"/>
              </a:ext>
            </a:extLst>
          </p:cNvPr>
          <p:cNvSpPr>
            <a:spLocks noGrp="1"/>
          </p:cNvSpPr>
          <p:nvPr>
            <p:ph type="title"/>
          </p:nvPr>
        </p:nvSpPr>
        <p:spPr/>
        <p:txBody>
          <a:bodyPr/>
          <a:lstStyle/>
          <a:p>
            <a:r>
              <a:rPr lang="cs-CZ" sz="1600" dirty="0"/>
              <a:t>U čtvrtiny respondentů škola nezjišťovala, zda mají dostatečnou technickou výbavu </a:t>
            </a:r>
            <a:br>
              <a:rPr lang="cs-CZ" dirty="0"/>
            </a:br>
            <a:endParaRPr lang="cs-CZ" dirty="0"/>
          </a:p>
        </p:txBody>
      </p:sp>
    </p:spTree>
    <p:extLst>
      <p:ext uri="{BB962C8B-B14F-4D97-AF65-F5344CB8AC3E}">
        <p14:creationId xmlns:p14="http://schemas.microsoft.com/office/powerpoint/2010/main" val="2437399424"/>
      </p:ext>
    </p:extLst>
  </p:cSld>
  <p:clrMapOvr>
    <a:masterClrMapping/>
  </p:clrMapOvr>
</p:sld>
</file>

<file path=ppt/theme/theme1.xml><?xml version="1.0" encoding="utf-8"?>
<a:theme xmlns:a="http://schemas.openxmlformats.org/drawingml/2006/main" name="1_Úvodní list">
  <a:themeElements>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Úvodní list 1">
        <a:dk1>
          <a:srgbClr val="000000"/>
        </a:dk1>
        <a:lt1>
          <a:srgbClr val="FFFFFF"/>
        </a:lt1>
        <a:dk2>
          <a:srgbClr val="262626"/>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nitřní list s nadpisem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2.xml><?xml version="1.0" encoding="utf-8"?>
<a:themeOverride xmlns:a="http://schemas.openxmlformats.org/drawingml/2006/main">
  <a:clrScheme name="Vnitřní list bez nadpisu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3.xml><?xml version="1.0" encoding="utf-8"?>
<a:themeOverride xmlns:a="http://schemas.openxmlformats.org/drawingml/2006/main">
  <a:clrScheme name="Vnitřní list s odrážkami 1">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docProps/app.xml><?xml version="1.0" encoding="utf-8"?>
<Properties xmlns="http://schemas.openxmlformats.org/officeDocument/2006/extended-properties" xmlns:vt="http://schemas.openxmlformats.org/officeDocument/2006/docPropsVTypes">
  <Template>MMR šablona (klasický poměr stran)</Template>
  <TotalTime>1708</TotalTime>
  <Words>445</Words>
  <Application>Microsoft Office PowerPoint</Application>
  <PresentationFormat>Předvádění na obrazovce (16:9)</PresentationFormat>
  <Paragraphs>25</Paragraphs>
  <Slides>12</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12</vt:i4>
      </vt:variant>
    </vt:vector>
  </HeadingPairs>
  <TitlesOfParts>
    <vt:vector size="16" baseType="lpstr">
      <vt:lpstr>Arial</vt:lpstr>
      <vt:lpstr>Calibri</vt:lpstr>
      <vt:lpstr>Wingdings</vt:lpstr>
      <vt:lpstr>1_Úvodní list</vt:lpstr>
      <vt:lpstr>Distanční vzdělávání během pandemie</vt:lpstr>
      <vt:lpstr>Člověk v tísni, o. p. s.</vt:lpstr>
      <vt:lpstr>Prezentace aplikace PowerPoint</vt:lpstr>
      <vt:lpstr>Čím více škola nabízí synchronní online výuku a poskytuje dětem na jejich práci zpětnou vazbu, tím více se děti učení věnují. </vt:lpstr>
      <vt:lpstr>S polovinou rodičů je škola v kontaktu alespoň jednou týdně, pětina rodičů se školou naopak nekomunikuje vůbec </vt:lpstr>
      <vt:lpstr>Přes čtvrtinu dětí nerozumí probírané látce, téměř 20 procent má problémy s technikou</vt:lpstr>
      <vt:lpstr>80 % učitelů kontroluje pravidelně zadané úkoly, konkrétní zpětnou vazbu však poskytuje už jen polovina </vt:lpstr>
      <vt:lpstr>Třetina rodičů má problém s domácí přípravou kvůli složitosti probírané látky  </vt:lpstr>
      <vt:lpstr>U čtvrtiny respondentů škola nezjišťovala, zda mají dostatečnou technickou výbavu  </vt:lpstr>
      <vt:lpstr>On-line podpora</vt:lpstr>
      <vt:lpstr>On-line podpora</vt:lpstr>
      <vt:lpstr>Plakát on-line workshop</vt:lpstr>
    </vt:vector>
  </TitlesOfParts>
  <Company>Ministerstvo pro místní rozvoj</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NÁZEV PREZENTACE</dc:title>
  <dc:creator>Syruček Petr</dc:creator>
  <cp:lastModifiedBy>Petržílová Petra</cp:lastModifiedBy>
  <cp:revision>38</cp:revision>
  <dcterms:created xsi:type="dcterms:W3CDTF">2020-01-13T10:41:51Z</dcterms:created>
  <dcterms:modified xsi:type="dcterms:W3CDTF">2021-03-02T11:01:48Z</dcterms:modified>
</cp:coreProperties>
</file>