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0" r:id="rId4"/>
    <p:sldId id="261" r:id="rId5"/>
    <p:sldId id="259" r:id="rId6"/>
    <p:sldId id="258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7" r:id="rId17"/>
    <p:sldId id="274" r:id="rId18"/>
    <p:sldId id="278" r:id="rId19"/>
    <p:sldId id="280" r:id="rId20"/>
    <p:sldId id="279" r:id="rId21"/>
    <p:sldId id="275" r:id="rId22"/>
    <p:sldId id="276" r:id="rId23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68" userDrawn="1">
          <p15:clr>
            <a:srgbClr val="A4A3A4"/>
          </p15:clr>
        </p15:guide>
        <p15:guide id="4" orient="horz" pos="3049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49" userDrawn="1">
          <p15:clr>
            <a:srgbClr val="A4A3A4"/>
          </p15:clr>
        </p15:guide>
        <p15:guide id="7" orient="horz" pos="1008" userDrawn="1">
          <p15:clr>
            <a:srgbClr val="A4A3A4"/>
          </p15:clr>
        </p15:guide>
        <p15:guide id="8" orient="horz" pos="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AF3F"/>
    <a:srgbClr val="6666FF"/>
    <a:srgbClr val="9797FF"/>
    <a:srgbClr val="66CCFF"/>
    <a:srgbClr val="DB7D00"/>
    <a:srgbClr val="F9E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68" autoAdjust="0"/>
  </p:normalViewPr>
  <p:slideViewPr>
    <p:cSldViewPr>
      <p:cViewPr varScale="1">
        <p:scale>
          <a:sx n="112" d="100"/>
          <a:sy n="112" d="100"/>
        </p:scale>
        <p:origin x="-595" y="-77"/>
      </p:cViewPr>
      <p:guideLst>
        <p:guide orient="horz" pos="1620"/>
        <p:guide orient="horz" pos="668"/>
        <p:guide orient="horz" pos="3049"/>
        <p:guide orient="horz" pos="1008"/>
        <p:guide orient="horz" pos="940"/>
        <p:guide pos="2880"/>
        <p:guide pos="551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26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1C2EFA-0950-4EDD-B902-2C9FD7601EB2}" type="datetimeFigureOut">
              <a:rPr lang="cs-CZ"/>
              <a:pPr>
                <a:defRPr/>
              </a:pPr>
              <a:t>27.1.2021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38F04E-C256-4330-A7EA-E0EE7F5DA38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22B08D-22A7-44C7-9A9A-15F0430FEC6E}" type="datetimeFigureOut">
              <a:rPr lang="cs-CZ"/>
              <a:pPr>
                <a:defRPr/>
              </a:pPr>
              <a:t>27.1.2021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87C561E-2E38-4584-AB37-860AD06BBB3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-19690" y="1545638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2297539" y="2848145"/>
            <a:ext cx="4548931" cy="432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/>
              <a:t>Odbor</a:t>
            </a:r>
            <a:r>
              <a:rPr lang="cs-CZ" sz="1800" baseline="0" dirty="0"/>
              <a:t> pro sociální začleňování (Agentura)</a:t>
            </a:r>
            <a:endParaRPr lang="cs-CZ" sz="1800" dirty="0"/>
          </a:p>
        </p:txBody>
      </p:sp>
      <p:pic>
        <p:nvPicPr>
          <p:cNvPr id="10" name="Obrázek 7" descr="mmr_cr_rgb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5602"/>
            <a:ext cx="2520280" cy="41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930423" y="1380380"/>
            <a:ext cx="7283152" cy="1404156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274" y="359859"/>
            <a:ext cx="5735457" cy="954683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 userDrawn="1"/>
        </p:nvSpPr>
        <p:spPr bwMode="auto">
          <a:xfrm>
            <a:off x="539553" y="4717570"/>
            <a:ext cx="8033914" cy="29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dirty="0"/>
              <a:t>Prezentace se koná v rámci projektu „Inkluzivní a kvalitní vzdělávání v územích se sociálně vyloučenými lokalitami“ č. CZ.02.3.62/0.0/0.0/15_001/0000586</a:t>
            </a: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6" y="4107768"/>
            <a:ext cx="2432671" cy="5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98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6" y="1491855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7" name="Obrázek 3" descr="mmr_cr_rgb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05" y="4507818"/>
            <a:ext cx="2016125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45636"/>
            <a:ext cx="8291264" cy="32943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059582"/>
            <a:ext cx="8291264" cy="37804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6250" y="314605"/>
            <a:ext cx="5009847" cy="8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 descr="podtisk_modry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6" y="1491855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6" name="Obrázek 2" descr="mmr_cr_rgb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9" y="4507818"/>
            <a:ext cx="2016125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9582"/>
            <a:ext cx="8291264" cy="37804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Upravte styly předlohy textu.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942" y="337584"/>
            <a:ext cx="5028452" cy="8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8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 descr="podtisk_modry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6" y="1491855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8" name="Obrázek 4" descr="mmr_cr_rgb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9" y="4493476"/>
            <a:ext cx="2016125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059582"/>
            <a:ext cx="8291264" cy="37804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395536" y="1545637"/>
            <a:ext cx="8291264" cy="3294366"/>
          </a:xfrm>
          <a:prstGeom prst="rect">
            <a:avLst/>
          </a:prstGeom>
        </p:spPr>
        <p:txBody>
          <a:bodyPr anchor="t" anchorCtr="0"/>
          <a:lstStyle>
            <a:lvl1pPr marL="342882" indent="-342882">
              <a:buClr>
                <a:schemeClr val="accent1"/>
              </a:buClr>
              <a:buFont typeface="Wingdings" pitchFamily="2" charset="2"/>
              <a:buChar char="§"/>
              <a:defRPr sz="2400"/>
            </a:lvl1pPr>
            <a:lvl2pPr marL="742913" indent="-285737">
              <a:buClr>
                <a:schemeClr val="accent1"/>
              </a:buClr>
              <a:buFont typeface="Wingdings" pitchFamily="2" charset="2"/>
              <a:buChar char="§"/>
              <a:defRPr sz="2000"/>
            </a:lvl2pPr>
            <a:lvl3pPr marL="1142942" indent="-228589">
              <a:buClr>
                <a:schemeClr val="accent1"/>
              </a:buClr>
              <a:buFont typeface="Wingdings" pitchFamily="2" charset="2"/>
              <a:buChar char="§"/>
              <a:defRPr sz="1800"/>
            </a:lvl3pPr>
            <a:lvl4pPr marL="1600120" indent="-228589">
              <a:buClr>
                <a:schemeClr val="accent1"/>
              </a:buClr>
              <a:buFont typeface="Wingdings" pitchFamily="2" charset="2"/>
              <a:buChar char="§"/>
              <a:defRPr sz="1600"/>
            </a:lvl4pPr>
            <a:lvl5pPr marL="2057298" indent="-228589">
              <a:buClr>
                <a:schemeClr val="accent1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948" y="333873"/>
            <a:ext cx="5028451" cy="8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675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437087"/>
            <a:ext cx="7272338" cy="140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3436148"/>
            <a:ext cx="7200900" cy="135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cs-CZ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F72F3307-A145-4708-B8D4-49509E6E0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8264" y="30100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98AE-4528-400B-A2C7-90309451603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4841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  <p:sldLayoutId id="2147483666" r:id="rId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kument_aplikace_Microsoft_Office_Word1.docx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zskrenova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krenova.cz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krenova.cz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no.cz/sprava-mesta/magistrat-mesta-brna/usek-1-namestka-primatorky/odbor-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2"/>
          <p:cNvSpPr>
            <a:spLocks noGrp="1"/>
          </p:cNvSpPr>
          <p:nvPr>
            <p:ph type="title"/>
          </p:nvPr>
        </p:nvSpPr>
        <p:spPr>
          <a:xfrm>
            <a:off x="1691681" y="1131590"/>
            <a:ext cx="5472608" cy="1871663"/>
          </a:xfrm>
          <a:noFill/>
        </p:spPr>
        <p:txBody>
          <a:bodyPr/>
          <a:lstStyle/>
          <a:p>
            <a:pPr algn="ctr"/>
            <a:r>
              <a:rPr lang="cs-CZ" altLang="cs-CZ" sz="4000" dirty="0"/>
              <a:t>Pozice pedagoga pro spolupráci s rodinou              v komunitní škole</a:t>
            </a:r>
            <a:endParaRPr lang="en-US" altLang="cs-CZ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cesta k cíli: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/>
              <a:t>aktivity a workshopy pro rodiče a žáky;</a:t>
            </a:r>
            <a:endParaRPr lang="cs-CZ" dirty="0">
              <a:solidFill>
                <a:srgbClr val="6666FF"/>
              </a:solidFill>
            </a:endParaRPr>
          </a:p>
          <a:p>
            <a:r>
              <a:rPr lang="cs-CZ" dirty="0"/>
              <a:t>návštěvy v rodinách – obnovení kontaktu s rodinou, doprovody rodičů s dětmi do školských </a:t>
            </a:r>
            <a:r>
              <a:rPr lang="cs-CZ" dirty="0" smtClean="0"/>
              <a:t>poradenských zařízení</a:t>
            </a:r>
            <a:r>
              <a:rPr lang="cs-CZ" dirty="0"/>
              <a:t>, pomoc při zápisu;</a:t>
            </a:r>
          </a:p>
          <a:p>
            <a:r>
              <a:rPr lang="cs-CZ" dirty="0"/>
              <a:t>podpora rodin (zprostředkování konzultací s dalšími organizacemi);</a:t>
            </a:r>
          </a:p>
          <a:p>
            <a:r>
              <a:rPr lang="cs-CZ" dirty="0"/>
              <a:t>tvorba informačních, propagačních materiálů.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87966F3B-8211-40AC-999B-F03F60C89328}"/>
              </a:ext>
            </a:extLst>
          </p:cNvPr>
          <p:cNvSpPr txBox="1"/>
          <p:nvPr/>
        </p:nvSpPr>
        <p:spPr>
          <a:xfrm>
            <a:off x="8748464" y="267494"/>
            <a:ext cx="25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Realizovali jsme – </a:t>
            </a:r>
            <a:r>
              <a:rPr lang="cs-CZ" i="1" dirty="0"/>
              <a:t>aktivity: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/>
              <a:t>opakovaně dílničky pro rodiče a děti (velikonoční, jarní, ke Dni matek, podzimní, vánoční, </a:t>
            </a:r>
            <a:r>
              <a:rPr lang="cs-CZ" dirty="0" err="1" smtClean="0"/>
              <a:t>h</a:t>
            </a:r>
            <a:r>
              <a:rPr lang="cs-CZ" dirty="0" err="1" smtClean="0"/>
              <a:t>alloweenské</a:t>
            </a:r>
            <a:r>
              <a:rPr lang="cs-CZ" dirty="0" smtClean="0"/>
              <a:t>…).</a:t>
            </a:r>
            <a:endParaRPr lang="cs-CZ" dirty="0"/>
          </a:p>
        </p:txBody>
      </p:sp>
      <p:pic>
        <p:nvPicPr>
          <p:cNvPr id="4" name="Picture 3" descr="20191217_143752">
            <a:extLst>
              <a:ext uri="{FF2B5EF4-FFF2-40B4-BE49-F238E27FC236}">
                <a16:creationId xmlns:a16="http://schemas.microsoft.com/office/drawing/2014/main" xmlns="" id="{51C7A062-A6AA-4391-8DDD-D09AB5C0F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7734"/>
            <a:ext cx="3374032" cy="206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pro obsah 7">
            <a:extLst>
              <a:ext uri="{FF2B5EF4-FFF2-40B4-BE49-F238E27FC236}">
                <a16:creationId xmlns:a16="http://schemas.microsoft.com/office/drawing/2014/main" xmlns="" id="{A0EF6D8C-1942-4B52-9FC5-5CE7575A0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423956"/>
            <a:ext cx="3744416" cy="207708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EE6112DB-D132-46B9-92AA-0756F8CE1A16}"/>
              </a:ext>
            </a:extLst>
          </p:cNvPr>
          <p:cNvSpPr txBox="1"/>
          <p:nvPr/>
        </p:nvSpPr>
        <p:spPr>
          <a:xfrm>
            <a:off x="8460432" y="267494"/>
            <a:ext cx="53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F4D7A4-0CCF-4B07-87FE-50DBFAB4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Realizovali jsme – </a:t>
            </a:r>
            <a:r>
              <a:rPr lang="cs-CZ" i="1" dirty="0"/>
              <a:t>aktivity: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D0C0262-E5C4-4BEB-9F8C-8B7A30E3FE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 err="1"/>
              <a:t>Halloweenský</a:t>
            </a:r>
            <a:r>
              <a:rPr lang="cs-CZ" dirty="0"/>
              <a:t> bál (</a:t>
            </a:r>
            <a:r>
              <a:rPr lang="cs-CZ" dirty="0" err="1"/>
              <a:t>Čarodějáles</a:t>
            </a:r>
            <a:r>
              <a:rPr lang="cs-CZ" dirty="0"/>
              <a:t>), ples.</a:t>
            </a:r>
          </a:p>
        </p:txBody>
      </p:sp>
      <p:pic>
        <p:nvPicPr>
          <p:cNvPr id="4" name="Obrázek1">
            <a:extLst>
              <a:ext uri="{FF2B5EF4-FFF2-40B4-BE49-F238E27FC236}">
                <a16:creationId xmlns:a16="http://schemas.microsoft.com/office/drawing/2014/main" xmlns="" id="{B496989C-E754-439A-90FC-356BDED3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16" y="1984256"/>
            <a:ext cx="3287388" cy="246617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9F2BAA3B-0E23-4430-946C-2F8FF69EF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5553" y="1984256"/>
            <a:ext cx="3287388" cy="246554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10527835-94F9-4C5F-B545-F35F97E641C0}"/>
              </a:ext>
            </a:extLst>
          </p:cNvPr>
          <p:cNvSpPr txBox="1"/>
          <p:nvPr/>
        </p:nvSpPr>
        <p:spPr>
          <a:xfrm>
            <a:off x="8460432" y="267494"/>
            <a:ext cx="53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230231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5C7D13-61EA-479C-842B-8DBB8713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Realizovali jsme – </a:t>
            </a:r>
            <a:r>
              <a:rPr lang="cs-CZ" i="1" dirty="0"/>
              <a:t>workshopy: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1AED906-9F5B-4CE7-AC02-EFBCF1DED85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/>
              <a:t>Víš, co dělat odpoledne?  Společně to zvládneme.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0616BE33-974F-4888-AAA5-1774B1242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00759"/>
            <a:ext cx="3785659" cy="283924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CB96B797-35BC-4C0F-91E8-B0F7B858B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986681"/>
            <a:ext cx="3785659" cy="283924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E7B0572B-47CC-47E9-9EFA-18B3753B69E0}"/>
              </a:ext>
            </a:extLst>
          </p:cNvPr>
          <p:cNvSpPr txBox="1"/>
          <p:nvPr/>
        </p:nvSpPr>
        <p:spPr>
          <a:xfrm>
            <a:off x="8460432" y="267494"/>
            <a:ext cx="53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87239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4DE415-4406-4443-B813-27E8BECD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Realizovali jsme – </a:t>
            </a:r>
            <a:r>
              <a:rPr lang="cs-CZ" i="1" dirty="0"/>
              <a:t>workshopy: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8AFA1BE-1013-4D33-8BC1-E2B69322CF1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/>
              <a:t>Rady babky bylinářky, Zdravé svačinky.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7990964-4A58-4E48-924A-B200D9D50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6972" y="2156865"/>
            <a:ext cx="2952328" cy="22142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7492B6A-FB9B-41A1-8B54-05888C26A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5323" y="1585655"/>
            <a:ext cx="2517500" cy="335666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3AAECDC8-B1C5-4DCE-B820-FB38C4A3B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461" y="2319925"/>
            <a:ext cx="2517500" cy="18881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C8CB90D0-C852-4813-B980-9E2C348B2778}"/>
              </a:ext>
            </a:extLst>
          </p:cNvPr>
          <p:cNvSpPr txBox="1"/>
          <p:nvPr/>
        </p:nvSpPr>
        <p:spPr>
          <a:xfrm>
            <a:off x="8460432" y="267494"/>
            <a:ext cx="53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xmlns="" val="183622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76273B-474C-4F11-9B8A-ABCA19D4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Realizovali jsme – </a:t>
            </a:r>
            <a:r>
              <a:rPr lang="cs-CZ" i="1" dirty="0"/>
              <a:t>workshopy: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ADFF6A5-D79A-481D-A7A2-1F396E9A42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5536" y="1545637"/>
            <a:ext cx="8291264" cy="3294366"/>
          </a:xfrm>
        </p:spPr>
        <p:txBody>
          <a:bodyPr/>
          <a:lstStyle/>
          <a:p>
            <a:r>
              <a:rPr lang="cs-CZ" dirty="0"/>
              <a:t>Šance pro tebe, Máme doma prvňáčka, Domácí příprava žáků</a:t>
            </a:r>
          </a:p>
          <a:p>
            <a:endParaRPr lang="cs-CZ" dirty="0"/>
          </a:p>
        </p:txBody>
      </p:sp>
      <p:pic>
        <p:nvPicPr>
          <p:cNvPr id="2050" name="Picture 2" descr="IMG_20191126_162339">
            <a:extLst>
              <a:ext uri="{FF2B5EF4-FFF2-40B4-BE49-F238E27FC236}">
                <a16:creationId xmlns:a16="http://schemas.microsoft.com/office/drawing/2014/main" xmlns="" id="{E989A800-F041-4CD1-8537-FFAAD0AA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225" y="2283718"/>
            <a:ext cx="1656184" cy="213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2580CFAF-717C-4CA3-AA42-91ECCEC730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061964"/>
            <a:ext cx="2372883" cy="177966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BEF3557A-9C0A-40DD-95FA-B5C257C069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2785" y="3100134"/>
            <a:ext cx="2372884" cy="177966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103DE11F-D398-4EAC-8E16-5A68C01BC287}"/>
              </a:ext>
            </a:extLst>
          </p:cNvPr>
          <p:cNvSpPr txBox="1"/>
          <p:nvPr/>
        </p:nvSpPr>
        <p:spPr>
          <a:xfrm>
            <a:off x="8460432" y="267494"/>
            <a:ext cx="53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14</a:t>
            </a:r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6444208" y="1995686"/>
          <a:ext cx="2304256" cy="3024336"/>
        </p:xfrm>
        <a:graphic>
          <a:graphicData uri="http://schemas.openxmlformats.org/presentationml/2006/ole">
            <p:oleObj spid="_x0000_s2061" name="Dokument" r:id="rId6" imgW="7406148" imgH="1045326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4761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8ADC7D-F9CE-4CF7-B8DD-CC654B9A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daří díky projektu: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0F87AA9-B8C4-4D11-9826-E59AE645A2A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/>
              <a:t>vstup rodičů do školy;</a:t>
            </a:r>
          </a:p>
          <a:p>
            <a:r>
              <a:rPr lang="cs-CZ" dirty="0"/>
              <a:t>závazek k realizaci aktivit, workshopů;</a:t>
            </a:r>
          </a:p>
          <a:p>
            <a:r>
              <a:rPr lang="cs-CZ" dirty="0"/>
              <a:t>posílení ŠPP;</a:t>
            </a:r>
          </a:p>
          <a:p>
            <a:r>
              <a:rPr lang="cs-CZ" dirty="0"/>
              <a:t>volnočasové aktivity pro žáky;</a:t>
            </a:r>
          </a:p>
          <a:p>
            <a:r>
              <a:rPr lang="cs-CZ" dirty="0"/>
              <a:t>užší kontakt s NNO.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0BF9B881-B502-4BA2-83C2-04D2FBF247D6}"/>
              </a:ext>
            </a:extLst>
          </p:cNvPr>
          <p:cNvSpPr txBox="1"/>
          <p:nvPr/>
        </p:nvSpPr>
        <p:spPr>
          <a:xfrm>
            <a:off x="8460432" y="267494"/>
            <a:ext cx="53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xmlns="" val="413699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02CFF9-DF7C-4838-A2DA-61D49FFC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Distanční výuka a my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: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F360514-DFDA-41A4-A310-3424BA6D96B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cs-CZ" dirty="0"/>
              <a:t>pro některé žáky již téměř rok bez školy;</a:t>
            </a:r>
          </a:p>
          <a:p>
            <a:pPr>
              <a:buClr>
                <a:srgbClr val="FF0000"/>
              </a:buClr>
            </a:pPr>
            <a:r>
              <a:rPr lang="cs-CZ" dirty="0"/>
              <a:t>sklízíme plody počítačové negramotnosti                          a nevybavenosti;</a:t>
            </a:r>
          </a:p>
          <a:p>
            <a:pPr>
              <a:buClr>
                <a:srgbClr val="FF0000"/>
              </a:buClr>
            </a:pPr>
            <a:r>
              <a:rPr lang="cs-CZ" dirty="0"/>
              <a:t>slabé, chybějící nástroje k zajištění plnění distanční výuky (nefunkční systém);</a:t>
            </a:r>
          </a:p>
          <a:p>
            <a:pPr>
              <a:buClr>
                <a:srgbClr val="FF0000"/>
              </a:buClr>
            </a:pPr>
            <a:r>
              <a:rPr lang="cs-CZ" dirty="0"/>
              <a:t>propad ve znalostech, mizející dovednosti a pracovní    			        návyky, hrozící negramotnost         			        určité skupiny žáky.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9919601-05DF-4423-9577-0A726F6154E9}"/>
              </a:ext>
            </a:extLst>
          </p:cNvPr>
          <p:cNvSpPr txBox="1"/>
          <p:nvPr/>
        </p:nvSpPr>
        <p:spPr>
          <a:xfrm>
            <a:off x="8460432" y="267494"/>
            <a:ext cx="53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xmlns="" val="297327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xmlns="" id="{76C518E8-033F-40CB-A686-7D5E81D3A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50778" y="1532262"/>
            <a:ext cx="3781425" cy="2836068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49BC5A76-0B49-43C7-BC73-AB4893A18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40034" y="1532261"/>
            <a:ext cx="3781425" cy="283606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3B55B576-E912-4DBB-8652-A592423EE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9750" y="1444058"/>
            <a:ext cx="3075804" cy="230685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183C1A4F-2824-4AD5-9D31-E28543A79A19}"/>
              </a:ext>
            </a:extLst>
          </p:cNvPr>
          <p:cNvSpPr txBox="1"/>
          <p:nvPr/>
        </p:nvSpPr>
        <p:spPr>
          <a:xfrm>
            <a:off x="8460432" y="267494"/>
            <a:ext cx="53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xmlns="" val="293374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A38F263E-7E0C-4FC6-B207-7E9A8D83E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88621"/>
            <a:ext cx="4568130" cy="3385095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109B29FB-0100-4DF4-8FC7-62AF4174453E}"/>
              </a:ext>
            </a:extLst>
          </p:cNvPr>
          <p:cNvSpPr txBox="1"/>
          <p:nvPr/>
        </p:nvSpPr>
        <p:spPr>
          <a:xfrm>
            <a:off x="8460432" y="267494"/>
            <a:ext cx="53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18</a:t>
            </a:r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xmlns="" id="{6DF0542F-69D3-411B-B85E-71F551B55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400000">
            <a:off x="5493867" y="1403465"/>
            <a:ext cx="3385093" cy="254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790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ZŠ a MŠ Brno, Křenová 21,</a:t>
            </a:r>
          </a:p>
          <a:p>
            <a:r>
              <a:rPr lang="cs-CZ" dirty="0"/>
              <a:t>příspěvková organizace</a:t>
            </a:r>
          </a:p>
          <a:p>
            <a:r>
              <a:rPr lang="cs-CZ" dirty="0">
                <a:hlinkClick r:id="rId2"/>
              </a:rPr>
              <a:t>http://www.zskrenova.cz/</a:t>
            </a:r>
            <a:endParaRPr lang="cs-CZ" dirty="0"/>
          </a:p>
          <a:p>
            <a:r>
              <a:rPr lang="cs-CZ" dirty="0"/>
              <a:t>Mgr. Leona Vašková</a:t>
            </a:r>
          </a:p>
          <a:p>
            <a:r>
              <a:rPr lang="cs-CZ" dirty="0"/>
              <a:t>Bc. Květoslava Adamová</a:t>
            </a:r>
          </a:p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pic>
        <p:nvPicPr>
          <p:cNvPr id="4" name="Obrázek 3" descr="IMG_20181221_084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275606"/>
            <a:ext cx="4365104" cy="356439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2D0918AB-48A4-479D-9B60-C8E7E7D7074B}"/>
              </a:ext>
            </a:extLst>
          </p:cNvPr>
          <p:cNvSpPr txBox="1"/>
          <p:nvPr/>
        </p:nvSpPr>
        <p:spPr>
          <a:xfrm>
            <a:off x="8748464" y="267494"/>
            <a:ext cx="25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C39AA8B-51CE-4CE4-81C3-783E54F92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405" y="1131590"/>
            <a:ext cx="5243747" cy="32403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4BD0EC56-EAD3-48E2-9620-A8E50B888423}"/>
              </a:ext>
            </a:extLst>
          </p:cNvPr>
          <p:cNvSpPr txBox="1"/>
          <p:nvPr/>
        </p:nvSpPr>
        <p:spPr>
          <a:xfrm>
            <a:off x="8460432" y="267494"/>
            <a:ext cx="53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18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xmlns="" id="{27020E1B-D56E-4749-998E-9A18D9077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915566"/>
            <a:ext cx="187016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671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CF2BB7-178F-4D26-9F85-E76B8D808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s tím?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4AC9646-A931-4D21-83D0-FFD811AA4FD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cs-CZ" sz="2200" dirty="0"/>
              <a:t>nevzdávat se (nastavit a dodržet hranici tolerance);</a:t>
            </a:r>
          </a:p>
          <a:p>
            <a:pPr>
              <a:buClr>
                <a:srgbClr val="FF0000"/>
              </a:buClr>
            </a:pPr>
            <a:r>
              <a:rPr lang="cs-CZ" sz="2200" dirty="0"/>
              <a:t>intenzivní spolupráce v rámci školy, s OSPOD…;</a:t>
            </a:r>
          </a:p>
          <a:p>
            <a:pPr>
              <a:buClr>
                <a:srgbClr val="FF0000"/>
              </a:buClr>
            </a:pPr>
            <a:r>
              <a:rPr lang="cs-CZ" sz="2200" dirty="0"/>
              <a:t>udržení terénní práce;</a:t>
            </a:r>
          </a:p>
          <a:p>
            <a:pPr>
              <a:buClr>
                <a:srgbClr val="FF0000"/>
              </a:buClr>
            </a:pPr>
            <a:r>
              <a:rPr lang="cs-CZ" sz="2200" dirty="0"/>
              <a:t>nutnost vstupu rodičů do online prostředí;</a:t>
            </a:r>
          </a:p>
          <a:p>
            <a:pPr>
              <a:buClr>
                <a:srgbClr val="FF0000"/>
              </a:buClr>
            </a:pPr>
            <a:r>
              <a:rPr lang="cs-CZ" sz="2200" dirty="0"/>
              <a:t>spolupráce s NNO;</a:t>
            </a:r>
          </a:p>
          <a:p>
            <a:pPr>
              <a:buClr>
                <a:srgbClr val="FF0000"/>
              </a:buClr>
            </a:pPr>
            <a:r>
              <a:rPr lang="cs-CZ" sz="2200" dirty="0"/>
              <a:t>osobní nasazení – dát vše do návratu </a:t>
            </a:r>
          </a:p>
          <a:p>
            <a:pPr>
              <a:buClr>
                <a:srgbClr val="FF0000"/>
              </a:buClr>
            </a:pPr>
            <a:r>
              <a:rPr lang="cs-CZ" sz="2200" dirty="0"/>
              <a:t>                              každého jednotlivého dítěte do školy;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</a:rPr>
              <a:t>   </a:t>
            </a:r>
            <a:r>
              <a:rPr lang="cs-CZ" sz="2200" dirty="0"/>
              <a:t>úprava ŠVP → zpět k základům.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46873CF-7BC2-4D92-84CE-F3E0FBCF7ECD}"/>
              </a:ext>
            </a:extLst>
          </p:cNvPr>
          <p:cNvSpPr txBox="1"/>
          <p:nvPr/>
        </p:nvSpPr>
        <p:spPr>
          <a:xfrm>
            <a:off x="8460432" y="267494"/>
            <a:ext cx="53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7E0D4ED-DFF6-43D1-A82E-515618E89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2338993"/>
            <a:ext cx="2275618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56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C15E6D82-9D2B-4237-A8B8-A8837CE05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/>
              <a:t>Děkujeme za pozornost!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5B60A3C-DE8A-409F-88FF-1986BC7F6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535329"/>
            <a:ext cx="29051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89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IMG_20181031_110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987574"/>
            <a:ext cx="2836069" cy="3781425"/>
          </a:xfrm>
        </p:spPr>
      </p:pic>
      <p:pic>
        <p:nvPicPr>
          <p:cNvPr id="1029" name="Picture 5" descr="C:\Users\Hana\Downloads\IMG_20181031_11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-6501258"/>
            <a:ext cx="4698522" cy="6264696"/>
          </a:xfrm>
          <a:prstGeom prst="rect">
            <a:avLst/>
          </a:prstGeom>
          <a:noFill/>
        </p:spPr>
      </p:pic>
      <p:pic>
        <p:nvPicPr>
          <p:cNvPr id="8" name="Obrázek 7" descr="IMG_20200901_080519_BURS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203598"/>
            <a:ext cx="4005064" cy="300379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3987E60B-A651-4B2B-AB02-C9C7DC997878}"/>
              </a:ext>
            </a:extLst>
          </p:cNvPr>
          <p:cNvSpPr txBox="1"/>
          <p:nvPr/>
        </p:nvSpPr>
        <p:spPr>
          <a:xfrm>
            <a:off x="8748464" y="267494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 descr="IMG_20180425_102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131590"/>
            <a:ext cx="4057791" cy="3043343"/>
          </a:xfrm>
        </p:spPr>
      </p:pic>
      <p:pic>
        <p:nvPicPr>
          <p:cNvPr id="4" name="Obrázek 3" descr="IMG_20171011_104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1131590"/>
            <a:ext cx="4056451" cy="30423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A0BF80B7-F514-4C15-85B2-327FA6F8A539}"/>
              </a:ext>
            </a:extLst>
          </p:cNvPr>
          <p:cNvSpPr txBox="1"/>
          <p:nvPr/>
        </p:nvSpPr>
        <p:spPr>
          <a:xfrm>
            <a:off x="8748464" y="267494"/>
            <a:ext cx="25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dirty="0">
                <a:solidFill>
                  <a:srgbClr val="000099"/>
                </a:solidFill>
              </a:rPr>
              <a:t>Naše škola: </a:t>
            </a:r>
            <a:r>
              <a:rPr lang="cs-CZ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j</a:t>
            </a:r>
            <a:r>
              <a:rPr lang="cs-CZ" dirty="0" smtClean="0"/>
              <a:t>e </a:t>
            </a:r>
            <a:r>
              <a:rPr lang="cs-CZ" dirty="0"/>
              <a:t>zaměřena na vzdělávání dětí ze socio-kulturně znevýhodněného </a:t>
            </a:r>
            <a:r>
              <a:rPr lang="cs-CZ" dirty="0" smtClean="0"/>
              <a:t>prostředí;</a:t>
            </a: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j</a:t>
            </a:r>
            <a:r>
              <a:rPr lang="cs-CZ" dirty="0" smtClean="0"/>
              <a:t>de </a:t>
            </a:r>
            <a:r>
              <a:rPr lang="cs-CZ" dirty="0"/>
              <a:t>o úplnou základní školu s 1. a 2. stupněm (1. – 9. </a:t>
            </a:r>
            <a:r>
              <a:rPr lang="cs-CZ" dirty="0" smtClean="0"/>
              <a:t>třídou);</a:t>
            </a: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m</a:t>
            </a:r>
            <a:r>
              <a:rPr lang="cs-CZ" dirty="0" smtClean="0"/>
              <a:t>á </a:t>
            </a:r>
            <a:r>
              <a:rPr lang="cs-CZ" dirty="0"/>
              <a:t>10 tříd běžných a 7 tříd zřízených podle § 16 odst. 9 školského zákona (dříve třídy speciální), pro žáky s LMP;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</a:t>
            </a:r>
            <a:r>
              <a:rPr lang="cs-CZ" dirty="0" smtClean="0"/>
              <a:t>oučástí ZŠ je i MŠ, dvě </a:t>
            </a:r>
            <a:r>
              <a:rPr lang="cs-CZ" dirty="0"/>
              <a:t>přípravné </a:t>
            </a:r>
            <a:r>
              <a:rPr lang="cs-CZ" dirty="0" smtClean="0"/>
              <a:t>třídy a dvě </a:t>
            </a:r>
            <a:r>
              <a:rPr lang="cs-CZ" dirty="0"/>
              <a:t>oddělení školní </a:t>
            </a:r>
            <a:r>
              <a:rPr lang="cs-CZ" dirty="0" smtClean="0"/>
              <a:t>  			  </a:t>
            </a:r>
            <a:r>
              <a:rPr lang="cs-CZ" dirty="0" err="1" smtClean="0"/>
              <a:t>školní</a:t>
            </a:r>
            <a:r>
              <a:rPr lang="cs-CZ" dirty="0" smtClean="0"/>
              <a:t> družiny</a:t>
            </a:r>
            <a:r>
              <a:rPr lang="cs-CZ" dirty="0"/>
              <a:t>. 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E298DBA-FCBC-46EE-B0D0-B51F8DA1BEE6}"/>
              </a:ext>
            </a:extLst>
          </p:cNvPr>
          <p:cNvSpPr txBox="1"/>
          <p:nvPr/>
        </p:nvSpPr>
        <p:spPr>
          <a:xfrm>
            <a:off x="8748464" y="267494"/>
            <a:ext cx="25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1BE2F094-3541-470F-97E3-D7A8AB5733D2}"/>
              </a:ext>
            </a:extLst>
          </p:cNvPr>
          <p:cNvSpPr txBox="1"/>
          <p:nvPr/>
        </p:nvSpPr>
        <p:spPr>
          <a:xfrm>
            <a:off x="5580112" y="4587974"/>
            <a:ext cx="286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hlinkClick r:id="rId2"/>
              </a:rPr>
              <a:t>http://www.zskrenova.cz/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škola: </a:t>
            </a:r>
            <a:r>
              <a:rPr lang="cs-CZ" b="0" dirty="0"/>
              <a:t/>
            </a:r>
            <a:br>
              <a:rPr lang="cs-CZ" b="0" dirty="0"/>
            </a:br>
            <a:endParaRPr lang="cs-CZ" b="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/>
              <a:t>celkový počet žáků je 247 + 25 žáků v přípravných třídách, v </a:t>
            </a:r>
            <a:r>
              <a:rPr lang="cs-CZ" dirty="0" smtClean="0"/>
              <a:t>MŠ máme 20 </a:t>
            </a:r>
            <a:r>
              <a:rPr lang="cs-CZ" dirty="0"/>
              <a:t>dětí; </a:t>
            </a:r>
          </a:p>
          <a:p>
            <a:r>
              <a:rPr lang="cs-CZ" dirty="0"/>
              <a:t>průměrný počet žáků běžné třídy činí </a:t>
            </a:r>
            <a:r>
              <a:rPr lang="cs-CZ" dirty="0" smtClean="0"/>
              <a:t>18</a:t>
            </a:r>
            <a:r>
              <a:rPr lang="cs-CZ" dirty="0" smtClean="0"/>
              <a:t>, </a:t>
            </a:r>
            <a:r>
              <a:rPr lang="cs-CZ" dirty="0"/>
              <a:t>ve třídách dle </a:t>
            </a:r>
            <a:r>
              <a:rPr lang="cs-CZ" dirty="0">
                <a:latin typeface="Times New Roman"/>
                <a:cs typeface="Times New Roman"/>
              </a:rPr>
              <a:t>§16 </a:t>
            </a:r>
            <a:r>
              <a:rPr lang="cs-CZ" dirty="0">
                <a:latin typeface="+mj-lt"/>
                <a:cs typeface="Times New Roman"/>
              </a:rPr>
              <a:t>odst. 9 školského zákona jde o 7 žáků;</a:t>
            </a:r>
          </a:p>
          <a:p>
            <a:r>
              <a:rPr lang="cs-CZ" dirty="0">
                <a:latin typeface="+mj-lt"/>
                <a:cs typeface="Times New Roman"/>
              </a:rPr>
              <a:t>dlouhodobá strategie školy – komunitní škola rodinného typu, inkluzivní vzdělávání, max. podpora žáků se SVP;</a:t>
            </a:r>
          </a:p>
          <a:p>
            <a:r>
              <a:rPr lang="cs-CZ" dirty="0">
                <a:latin typeface="+mj-lt"/>
                <a:cs typeface="Times New Roman"/>
              </a:rPr>
              <a:t>zapojení do řady krátkodobých i dlouhodobých projektů.</a:t>
            </a:r>
          </a:p>
          <a:p>
            <a:endParaRPr lang="cs-CZ" dirty="0">
              <a:latin typeface="+mj-lt"/>
              <a:cs typeface="Times New Roman"/>
            </a:endParaRPr>
          </a:p>
          <a:p>
            <a:endParaRPr lang="cs-CZ" dirty="0">
              <a:latin typeface="+mj-lt"/>
              <a:cs typeface="Times New Roman"/>
            </a:endParaRPr>
          </a:p>
          <a:p>
            <a:endParaRPr lang="cs-CZ" dirty="0">
              <a:latin typeface="+mj-lt"/>
              <a:cs typeface="Times New Roman"/>
            </a:endParaRPr>
          </a:p>
          <a:p>
            <a:endParaRPr lang="cs-CZ" dirty="0">
              <a:latin typeface="+mj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82AF307A-435D-4912-AD1A-2517319DD10B}"/>
              </a:ext>
            </a:extLst>
          </p:cNvPr>
          <p:cNvSpPr txBox="1"/>
          <p:nvPr/>
        </p:nvSpPr>
        <p:spPr>
          <a:xfrm>
            <a:off x="8748464" y="267494"/>
            <a:ext cx="25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0B18DBB-9643-44FF-9E88-B81E4192E0D9}"/>
              </a:ext>
            </a:extLst>
          </p:cNvPr>
          <p:cNvSpPr txBox="1"/>
          <p:nvPr/>
        </p:nvSpPr>
        <p:spPr>
          <a:xfrm>
            <a:off x="5580112" y="4587974"/>
            <a:ext cx="286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hlinkClick r:id="rId2"/>
              </a:rPr>
              <a:t>http://www.zskrenova.cz/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167" y="987574"/>
            <a:ext cx="8784976" cy="432048"/>
          </a:xfrm>
        </p:spPr>
        <p:txBody>
          <a:bodyPr/>
          <a:lstStyle/>
          <a:p>
            <a:pPr algn="ctr"/>
            <a:r>
              <a:rPr lang="cs-CZ" sz="2200" dirty="0"/>
              <a:t> „Podpora předškolního a základního vzdělávání ve městě Brně“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26318" y="1491630"/>
            <a:ext cx="8424936" cy="3096344"/>
          </a:xfrm>
        </p:spPr>
        <p:txBody>
          <a:bodyPr/>
          <a:lstStyle/>
          <a:p>
            <a:r>
              <a:rPr lang="cs-CZ" sz="2000" dirty="0"/>
              <a:t>Jde o projekt operačního programu Výzkum, vývoj vzdělávání             s finanční spoluúčastí statutárního města Brna (2020 – 2022),           na všech ZŠ a MŠ v Brně + v šesti dalších organizacích neformálního vzdělávání.</a:t>
            </a:r>
          </a:p>
          <a:p>
            <a:r>
              <a:rPr lang="cs-CZ" sz="2000" dirty="0"/>
              <a:t>Navazuje na předchozí projet  „Prevence školní neúspěšnosti na základních školách ve městě Brně“ realizovaný 2017 - 2019.</a:t>
            </a:r>
          </a:p>
          <a:p>
            <a:r>
              <a:rPr lang="cs-CZ" sz="2000" dirty="0"/>
              <a:t>Stěžejními aktivitami projektu jsou: mentorská práce a doučování,    			                                   kroužky, personální podpora ŠPP. </a:t>
            </a:r>
            <a:r>
              <a:rPr lang="cs-CZ" sz="120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https://www.brno.cz/sprava-mesta/magistrat-mesta-brna/usek-1-namestka-primatorky/odbor-</a:t>
            </a:r>
            <a:r>
              <a:rPr lang="cs-CZ" sz="1200" dirty="0">
                <a:solidFill>
                  <a:schemeClr val="accent6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accent6"/>
                </a:solidFill>
              </a:rPr>
              <a:t>        </a:t>
            </a:r>
            <a:r>
              <a:rPr lang="cs-CZ" sz="1200" dirty="0" err="1">
                <a:solidFill>
                  <a:schemeClr val="accent5">
                    <a:lumMod val="75000"/>
                  </a:schemeClr>
                </a:solidFill>
              </a:rPr>
              <a:t>skolstvi</a:t>
            </a:r>
            <a:r>
              <a:rPr lang="cs-CZ" sz="1200" dirty="0">
                <a:solidFill>
                  <a:schemeClr val="accent5">
                    <a:lumMod val="75000"/>
                  </a:schemeClr>
                </a:solidFill>
              </a:rPr>
              <a:t>-a-</a:t>
            </a:r>
            <a:r>
              <a:rPr lang="cs-CZ" sz="1200" dirty="0" err="1">
                <a:solidFill>
                  <a:schemeClr val="accent5">
                    <a:lumMod val="75000"/>
                  </a:schemeClr>
                </a:solidFill>
              </a:rPr>
              <a:t>mladeze</a:t>
            </a:r>
            <a:r>
              <a:rPr lang="cs-CZ" sz="1200" dirty="0">
                <a:solidFill>
                  <a:schemeClr val="accent5">
                    <a:lumMod val="75000"/>
                  </a:schemeClr>
                </a:solidFill>
              </a:rPr>
              <a:t>/projekty/podpora-</a:t>
            </a:r>
            <a:r>
              <a:rPr lang="cs-CZ" sz="1200" dirty="0" err="1">
                <a:solidFill>
                  <a:schemeClr val="accent5">
                    <a:lumMod val="75000"/>
                  </a:schemeClr>
                </a:solidFill>
              </a:rPr>
              <a:t>predskolniho</a:t>
            </a:r>
            <a:r>
              <a:rPr lang="cs-CZ" sz="1200" dirty="0">
                <a:solidFill>
                  <a:schemeClr val="accent5">
                    <a:lumMod val="75000"/>
                  </a:schemeClr>
                </a:solidFill>
              </a:rPr>
              <a:t>-a-</a:t>
            </a:r>
            <a:r>
              <a:rPr lang="cs-CZ" sz="1200" dirty="0" err="1">
                <a:solidFill>
                  <a:schemeClr val="accent5">
                    <a:lumMod val="75000"/>
                  </a:schemeClr>
                </a:solidFill>
              </a:rPr>
              <a:t>zakladniho</a:t>
            </a:r>
            <a:r>
              <a:rPr lang="cs-CZ" sz="12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cs-CZ" sz="1200" dirty="0" err="1">
                <a:solidFill>
                  <a:schemeClr val="accent5">
                    <a:lumMod val="75000"/>
                  </a:schemeClr>
                </a:solidFill>
              </a:rPr>
              <a:t>vzdelavani</a:t>
            </a:r>
            <a:r>
              <a:rPr lang="cs-CZ" sz="1200" dirty="0">
                <a:solidFill>
                  <a:schemeClr val="accent5">
                    <a:lumMod val="75000"/>
                  </a:schemeClr>
                </a:solidFill>
              </a:rPr>
              <a:t>-ve-</a:t>
            </a:r>
            <a:r>
              <a:rPr lang="cs-CZ" sz="1200" dirty="0" err="1">
                <a:solidFill>
                  <a:schemeClr val="accent5">
                    <a:lumMod val="75000"/>
                  </a:schemeClr>
                </a:solidFill>
              </a:rPr>
              <a:t>meste</a:t>
            </a:r>
            <a:r>
              <a:rPr lang="cs-CZ" sz="12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cs-CZ" sz="1200" dirty="0" err="1">
                <a:solidFill>
                  <a:schemeClr val="accent5">
                    <a:lumMod val="75000"/>
                  </a:schemeClr>
                </a:solidFill>
              </a:rPr>
              <a:t>brne</a:t>
            </a:r>
            <a:r>
              <a:rPr lang="cs-CZ" sz="1200" dirty="0">
                <a:solidFill>
                  <a:schemeClr val="accent5">
                    <a:lumMod val="75000"/>
                  </a:schemeClr>
                </a:solidFill>
              </a:rPr>
              <a:t>/</a:t>
            </a:r>
          </a:p>
          <a:p>
            <a:r>
              <a:rPr lang="cs-CZ" sz="1200" dirty="0">
                <a:solidFill>
                  <a:schemeClr val="accent6"/>
                </a:solidFill>
              </a:rPr>
              <a:t>                                   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F9B65DE-7B13-4875-B672-B3DB645BC672}"/>
              </a:ext>
            </a:extLst>
          </p:cNvPr>
          <p:cNvSpPr txBox="1"/>
          <p:nvPr/>
        </p:nvSpPr>
        <p:spPr>
          <a:xfrm>
            <a:off x="8748464" y="267494"/>
            <a:ext cx="25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ogo barevné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6686" y="1546225"/>
            <a:ext cx="2248715" cy="329406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Naše pozice v projektu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77142" y="3462558"/>
            <a:ext cx="3240360" cy="369332"/>
          </a:xfrm>
          <a:prstGeom prst="rect">
            <a:avLst/>
          </a:prstGeom>
          <a:solidFill>
            <a:srgbClr val="9797FF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metodik spolupráce s rodinou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B0AB4420-CA77-4FB6-9C84-CF1DF459C75F}"/>
              </a:ext>
            </a:extLst>
          </p:cNvPr>
          <p:cNvSpPr txBox="1"/>
          <p:nvPr/>
        </p:nvSpPr>
        <p:spPr>
          <a:xfrm>
            <a:off x="5621705" y="1807830"/>
            <a:ext cx="3240360" cy="646331"/>
          </a:xfrm>
          <a:prstGeom prst="rect">
            <a:avLst/>
          </a:prstGeom>
          <a:solidFill>
            <a:srgbClr val="979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pedagog pro spolupráci          s rodinou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E1F248B4-D5C1-47B4-8F17-970BD486C9DA}"/>
              </a:ext>
            </a:extLst>
          </p:cNvPr>
          <p:cNvSpPr txBox="1"/>
          <p:nvPr/>
        </p:nvSpPr>
        <p:spPr>
          <a:xfrm>
            <a:off x="176326" y="2717177"/>
            <a:ext cx="3240360" cy="369332"/>
          </a:xfrm>
          <a:prstGeom prst="rect">
            <a:avLst/>
          </a:prstGeom>
          <a:solidFill>
            <a:srgbClr val="979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pedagog ZŠ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5C418DBD-B646-484C-A7D2-2FB1A763B6BC}"/>
              </a:ext>
            </a:extLst>
          </p:cNvPr>
          <p:cNvSpPr txBox="1"/>
          <p:nvPr/>
        </p:nvSpPr>
        <p:spPr>
          <a:xfrm>
            <a:off x="8748464" y="267494"/>
            <a:ext cx="25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naším úkolem a cílem: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Clr>
                <a:srgbClr val="000099"/>
              </a:buClr>
            </a:pPr>
            <a:r>
              <a:rPr lang="cs-CZ" sz="2200" dirty="0"/>
              <a:t>posílení v oblasti spolupráce s rodiči (partnerství);</a:t>
            </a:r>
          </a:p>
          <a:p>
            <a:pPr>
              <a:buClr>
                <a:srgbClr val="000099"/>
              </a:buClr>
            </a:pPr>
            <a:r>
              <a:rPr lang="cs-CZ" sz="2200" dirty="0"/>
              <a:t>budování a upevňování vazby rodič → škola → vzdělání;</a:t>
            </a:r>
          </a:p>
          <a:p>
            <a:pPr>
              <a:buClr>
                <a:srgbClr val="000099"/>
              </a:buClr>
            </a:pPr>
            <a:r>
              <a:rPr lang="cs-CZ" sz="2200" dirty="0"/>
              <a:t>vzdělávání rodičů  (metodická podpora při domácím přípravě žáků, následné vzdělávání, využívání </a:t>
            </a:r>
            <a:r>
              <a:rPr lang="cs-CZ" sz="2200" dirty="0" err="1"/>
              <a:t>inf</a:t>
            </a:r>
            <a:r>
              <a:rPr lang="cs-CZ" sz="2200" dirty="0"/>
              <a:t>. technologií);</a:t>
            </a:r>
          </a:p>
          <a:p>
            <a:pPr>
              <a:buClr>
                <a:srgbClr val="000099"/>
              </a:buClr>
            </a:pPr>
            <a:r>
              <a:rPr lang="cs-CZ" sz="2200" dirty="0"/>
              <a:t>podpora zájmu o školu (neformální aktivity rodičů s dětmi, škola jako centrum komunity);</a:t>
            </a:r>
          </a:p>
          <a:p>
            <a:pPr>
              <a:buClr>
                <a:srgbClr val="000099"/>
              </a:buClr>
            </a:pPr>
            <a:r>
              <a:rPr lang="cs-CZ" sz="2200" dirty="0"/>
              <a:t>zlepšování komunikace a propojování (škola, ŠPP, rodina,  					        další instituce).		 			                       								</a:t>
            </a:r>
          </a:p>
          <a:p>
            <a:endParaRPr lang="cs-CZ" sz="2200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8AF7FF8-3C25-4DB4-AD14-4B09E3A127BD}"/>
              </a:ext>
            </a:extLst>
          </p:cNvPr>
          <p:cNvSpPr txBox="1"/>
          <p:nvPr/>
        </p:nvSpPr>
        <p:spPr>
          <a:xfrm>
            <a:off x="8748464" y="2674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Úvodní li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ní list 1">
        <a:dk1>
          <a:srgbClr val="000000"/>
        </a:dk1>
        <a:lt1>
          <a:srgbClr val="FFFFFF"/>
        </a:lt1>
        <a:dk2>
          <a:srgbClr val="262626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ní list 2">
        <a:dk1>
          <a:srgbClr val="000000"/>
        </a:dk1>
        <a:lt1>
          <a:srgbClr val="FFFFFF"/>
        </a:lt1>
        <a:dk2>
          <a:srgbClr val="000099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MMR šablona (klasický poměr stran)</Template>
  <TotalTime>2366</TotalTime>
  <Words>612</Words>
  <Application>Microsoft Office PowerPoint</Application>
  <PresentationFormat>Předvádění na obrazovce (16:9)</PresentationFormat>
  <Paragraphs>96</Paragraphs>
  <Slides>22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1_Úvodní list</vt:lpstr>
      <vt:lpstr>Dokument aplikace Microsoft Office Word</vt:lpstr>
      <vt:lpstr>Pozice pedagoga pro spolupráci s rodinou              v komunitní škole</vt:lpstr>
      <vt:lpstr>Úvod</vt:lpstr>
      <vt:lpstr>Snímek 3</vt:lpstr>
      <vt:lpstr>Snímek 4</vt:lpstr>
      <vt:lpstr>Snímek 5</vt:lpstr>
      <vt:lpstr>Naše škola:  </vt:lpstr>
      <vt:lpstr> „Podpora předškolního a základního vzdělávání ve městě Brně“</vt:lpstr>
      <vt:lpstr>Naše pozice v projektu </vt:lpstr>
      <vt:lpstr>Co je naším úkolem a cílem:</vt:lpstr>
      <vt:lpstr>Naše cesta k cíli:</vt:lpstr>
      <vt:lpstr>Realizovali jsme – aktivity:</vt:lpstr>
      <vt:lpstr>Realizovali jsme – aktivity:</vt:lpstr>
      <vt:lpstr>Realizovali jsme – workshopy:</vt:lpstr>
      <vt:lpstr>Realizovali jsme – workshopy:</vt:lpstr>
      <vt:lpstr>Realizovali jsme – workshopy:</vt:lpstr>
      <vt:lpstr>Co se daří díky projektu: </vt:lpstr>
      <vt:lpstr>Distanční výuka a my :</vt:lpstr>
      <vt:lpstr>Snímek 18</vt:lpstr>
      <vt:lpstr>Snímek 19</vt:lpstr>
      <vt:lpstr>Snímek 20</vt:lpstr>
      <vt:lpstr>Co s tím? </vt:lpstr>
      <vt:lpstr>Snímek 22</vt:lpstr>
    </vt:vector>
  </TitlesOfParts>
  <Company>Ministerstvo pro místní rozvoj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Syruček Petr</dc:creator>
  <cp:lastModifiedBy>Hana Hadrabová</cp:lastModifiedBy>
  <cp:revision>76</cp:revision>
  <dcterms:created xsi:type="dcterms:W3CDTF">2020-01-13T10:41:51Z</dcterms:created>
  <dcterms:modified xsi:type="dcterms:W3CDTF">2021-01-27T12:59:04Z</dcterms:modified>
</cp:coreProperties>
</file>