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68" userDrawn="1">
          <p15:clr>
            <a:srgbClr val="A4A3A4"/>
          </p15:clr>
        </p15:guide>
        <p15:guide id="4" orient="horz" pos="3049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>
      <p:cViewPr varScale="1">
        <p:scale>
          <a:sx n="88" d="100"/>
          <a:sy n="88" d="100"/>
        </p:scale>
        <p:origin x="644" y="64"/>
      </p:cViewPr>
      <p:guideLst>
        <p:guide orient="horz" pos="1620"/>
        <p:guide pos="2880"/>
        <p:guide orient="horz" pos="668"/>
        <p:guide orient="horz" pos="3049"/>
        <p:guide pos="5511"/>
        <p:guide pos="249"/>
        <p:guide orient="horz" pos="1008"/>
        <p:guide orient="horz" pos="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27.01.2021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9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27.01.2021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1487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-19690" y="1545638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297539" y="2848145"/>
            <a:ext cx="4548931" cy="432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/>
              <a:t>Odbor</a:t>
            </a:r>
            <a:r>
              <a:rPr lang="cs-CZ" sz="1800" baseline="0" dirty="0"/>
              <a:t> pro sociální začleňování (Agentura)</a:t>
            </a:r>
            <a:endParaRPr lang="cs-CZ" sz="1800" dirty="0"/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602"/>
            <a:ext cx="2520280" cy="41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930423" y="1380380"/>
            <a:ext cx="7283152" cy="1404156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4" y="359859"/>
            <a:ext cx="5735457" cy="954683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 userDrawn="1"/>
        </p:nvSpPr>
        <p:spPr bwMode="auto">
          <a:xfrm>
            <a:off x="539553" y="4717570"/>
            <a:ext cx="8033914" cy="2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/>
              <a:t>Prezentace se koná v rámci projektu „Inkluzivní a kvalitní vzdělávání v územích se sociálně vyloučenými lokalitami“ č. CZ.02.3.62/0.0/0.0/15_001/0000586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6" y="4107768"/>
            <a:ext cx="2432671" cy="5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5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5636"/>
            <a:ext cx="8291264" cy="32943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50" y="314605"/>
            <a:ext cx="5009847" cy="8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507818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9582"/>
            <a:ext cx="8291264" cy="37804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2" y="337584"/>
            <a:ext cx="5028452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6" y="1491855"/>
            <a:ext cx="7908925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2"/>
            <a:ext cx="9144000" cy="1952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95487"/>
            <a:ext cx="9144000" cy="108012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9" y="4493476"/>
            <a:ext cx="2016125" cy="3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059582"/>
            <a:ext cx="8291264" cy="37804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395536" y="1545637"/>
            <a:ext cx="8291264" cy="3294366"/>
          </a:xfrm>
          <a:prstGeom prst="rect">
            <a:avLst/>
          </a:prstGeom>
        </p:spPr>
        <p:txBody>
          <a:bodyPr anchor="t" anchorCtr="0"/>
          <a:lstStyle>
            <a:lvl1pPr marL="342882" indent="-342882">
              <a:buClr>
                <a:schemeClr val="accent1"/>
              </a:buClr>
              <a:buFont typeface="Wingdings" pitchFamily="2" charset="2"/>
              <a:buChar char="§"/>
              <a:defRPr sz="2400"/>
            </a:lvl1pPr>
            <a:lvl2pPr marL="742913" indent="-285737">
              <a:buClr>
                <a:schemeClr val="accent1"/>
              </a:buClr>
              <a:buFont typeface="Wingdings" pitchFamily="2" charset="2"/>
              <a:buChar char="§"/>
              <a:defRPr sz="2000"/>
            </a:lvl2pPr>
            <a:lvl3pPr marL="1142942" indent="-228589"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 marL="1600120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4pPr>
            <a:lvl5pPr marL="2057298" indent="-228589">
              <a:buClr>
                <a:schemeClr val="accent1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48" y="333873"/>
            <a:ext cx="5028451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437087"/>
            <a:ext cx="7272338" cy="140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3436148"/>
            <a:ext cx="7200900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etodik.aktivniobcanstvi@seznam.cz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1403350" y="1419622"/>
            <a:ext cx="7283451" cy="1440160"/>
          </a:xfrm>
          <a:noFill/>
        </p:spPr>
        <p:txBody>
          <a:bodyPr/>
          <a:lstStyle/>
          <a:p>
            <a:pPr algn="ctr"/>
            <a:r>
              <a:rPr lang="cs-CZ" altLang="cs-CZ" sz="2000" dirty="0"/>
              <a:t>Kroužky sociálního rozvoje a aktivního občanství na základních školách</a:t>
            </a:r>
            <a:br>
              <a:rPr lang="cs-CZ" altLang="cs-CZ" sz="2000" dirty="0"/>
            </a:br>
            <a:br>
              <a:rPr lang="cs-CZ" altLang="cs-CZ" sz="2000" dirty="0"/>
            </a:br>
            <a:r>
              <a:rPr lang="cs-CZ" altLang="cs-CZ" sz="2000" dirty="0"/>
              <a:t>Projekt „Podpora předškolního a základního vzdělávání ve městě Brně“</a:t>
            </a:r>
            <a:endParaRPr lang="en-US" alt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b="1" dirty="0"/>
              <a:t>Občanské i osobností </a:t>
            </a:r>
          </a:p>
          <a:p>
            <a:pPr>
              <a:buFontTx/>
              <a:buChar char="-"/>
            </a:pPr>
            <a:r>
              <a:rPr lang="cs-CZ" dirty="0"/>
              <a:t>„Jsem laskavec“ – diskuze, hledání možností, jak pomoci, projekty (ZŠ Blažkova) </a:t>
            </a:r>
          </a:p>
          <a:p>
            <a:pPr>
              <a:buFontTx/>
              <a:buChar char="-"/>
            </a:pPr>
            <a:r>
              <a:rPr lang="cs-CZ" dirty="0"/>
              <a:t>tematické diskuze – Smysl Vánoc (Herčíkova, Hudcova) </a:t>
            </a:r>
          </a:p>
          <a:p>
            <a:pPr>
              <a:buFontTx/>
              <a:buChar char="-"/>
            </a:pPr>
            <a:r>
              <a:rPr lang="cs-CZ" dirty="0"/>
              <a:t>rozvoj kritického myšlení  </a:t>
            </a:r>
          </a:p>
        </p:txBody>
      </p:sp>
    </p:spTree>
    <p:extLst>
      <p:ext uri="{BB962C8B-B14F-4D97-AF65-F5344CB8AC3E}">
        <p14:creationId xmlns:p14="http://schemas.microsoft.com/office/powerpoint/2010/main" val="409567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Foto ze škol</a:t>
            </a:r>
          </a:p>
          <a:p>
            <a:endParaRPr lang="cs-CZ" dirty="0"/>
          </a:p>
        </p:txBody>
      </p:sp>
      <p:pic>
        <p:nvPicPr>
          <p:cNvPr id="4" name="Obrázek 3" descr="https://lh6.googleusercontent.com/OefRVluQIU48AsTqvJ2kSc9BdQLw9q-LMAFPtsjT-2zC1d0bjMnY1ODBJJ3H8Er62RDuZ5ErKpESCF5ajGJbBq4psDK3f2ibVHkDzFKpQY_UUn1Fa7kH3HNJ83MtdVvYZx3tuz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702"/>
            <a:ext cx="1289298" cy="201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I:\Žákovský parlament\2020_21\vánoční prání pro seniory\foto\9E42CAD2-76D7-4356-8A7C-7B6E973E050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9474" y="2536003"/>
            <a:ext cx="216075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:\Žákovský parlament\FOTO Z AKCÍ\školní rok 2020_21\dobrý skute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46" y="2139701"/>
            <a:ext cx="1388038" cy="2160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28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Foto ze škol:</a:t>
            </a:r>
          </a:p>
          <a:p>
            <a:endParaRPr lang="cs-CZ" dirty="0"/>
          </a:p>
        </p:txBody>
      </p:sp>
      <p:pic>
        <p:nvPicPr>
          <p:cNvPr id="4" name="Obrázek 3" descr="I:\Žákovský parlament\FOTO Z AKCÍ\školní rok 2020_21\crazy friday\knír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9702"/>
            <a:ext cx="338437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rebrova\Desktop\6.b na preznetaci 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9702"/>
            <a:ext cx="4392528" cy="2064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32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pic>
        <p:nvPicPr>
          <p:cNvPr id="4" name="Zástupný symbol pro obsah 3" descr="https://lh4.googleusercontent.com/z3DA94bMB6e3wSEDBFX9tdZqQEVsRNNlcNYGgszwGgkPgor0dhmxO7BRWIVa3To6gHjEj-MeGo7wS4X6_xqTYO_mP1skDq-4U8dD6XGPfJN3oFTgsIHN0C5VFWz9kdPaxdpSXxI"/>
          <p:cNvPicPr>
            <a:picLocks noGrp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1630"/>
            <a:ext cx="2325220" cy="329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lh4.googleusercontent.com/gwBEbAuGEq4BQTgfP6XCMSn1G_N5ghLIMbBbACJQL-jRUG6TEnETdQFtdNByWhSMe9MUFGH9AQVnV9sNvlikAlaE5Am2PjbNgu1rutm3_ZAEiaQ93fmoBa9IBXRO6j-8W3Z8Ob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1707655"/>
            <a:ext cx="345642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45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457176" lvl="1" indent="0">
              <a:buNone/>
            </a:pPr>
            <a:r>
              <a:rPr lang="cs-CZ" dirty="0"/>
              <a:t>                      </a:t>
            </a:r>
          </a:p>
          <a:p>
            <a:pPr marL="457176" lvl="1" indent="0">
              <a:buNone/>
            </a:pPr>
            <a:r>
              <a:rPr lang="cs-CZ" dirty="0"/>
              <a:t>                           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457176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457176" lvl="1" indent="0" algn="r">
              <a:buNone/>
            </a:pPr>
            <a:r>
              <a:rPr lang="cs-CZ" dirty="0">
                <a:sym typeface="Wingdings" panose="05000000000000000000" pitchFamily="2" charset="2"/>
              </a:rPr>
              <a:t>				Mgr. Bc. Iveta </a:t>
            </a:r>
            <a:r>
              <a:rPr lang="cs-CZ" dirty="0" err="1">
                <a:sym typeface="Wingdings" panose="05000000000000000000" pitchFamily="2" charset="2"/>
              </a:rPr>
              <a:t>Rebrová</a:t>
            </a:r>
            <a:r>
              <a:rPr lang="cs-CZ" dirty="0">
                <a:sym typeface="Wingdings" panose="05000000000000000000" pitchFamily="2" charset="2"/>
              </a:rPr>
              <a:t>  </a:t>
            </a:r>
          </a:p>
          <a:p>
            <a:pPr marL="457176" lvl="1" indent="0" algn="r">
              <a:buNone/>
            </a:pPr>
            <a:r>
              <a:rPr lang="cs-CZ" dirty="0">
                <a:sym typeface="Wingdings" panose="05000000000000000000" pitchFamily="2" charset="2"/>
                <a:hlinkClick r:id="rId2"/>
              </a:rPr>
              <a:t>metodik.aktivniobcanstvi@seznam.cz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02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Iveta </a:t>
            </a:r>
            <a:r>
              <a:rPr lang="cs-CZ" dirty="0" err="1"/>
              <a:t>Rebrová</a:t>
            </a:r>
            <a:r>
              <a:rPr lang="cs-CZ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metodik pro kroužky sociálního rozvoje a aktivního občanství na základních školách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školní psycholožka na Základní škole Novolíšeňská v Brně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vedoucí kroužku – </a:t>
            </a:r>
            <a:r>
              <a:rPr lang="cs-CZ" sz="2000" dirty="0" err="1"/>
              <a:t>Žirafáci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  <a:endParaRPr lang="cs-CZ" sz="2000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</a:t>
            </a:r>
          </a:p>
        </p:txBody>
      </p:sp>
    </p:spTree>
    <p:extLst>
      <p:ext uri="{BB962C8B-B14F-4D97-AF65-F5344CB8AC3E}">
        <p14:creationId xmlns:p14="http://schemas.microsoft.com/office/powerpoint/2010/main" val="333713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cs-CZ" dirty="0"/>
              <a:t>projekt: „</a:t>
            </a:r>
            <a:r>
              <a:rPr lang="cs-CZ" altLang="cs-CZ" i="1" dirty="0"/>
              <a:t>Podpora předškolního a základního vzdělávání ve městě Brně“ </a:t>
            </a:r>
          </a:p>
          <a:p>
            <a:pPr marL="342900" indent="-342900">
              <a:buFontTx/>
              <a:buChar char="-"/>
            </a:pPr>
            <a:r>
              <a:rPr lang="cs-CZ" i="1" dirty="0"/>
              <a:t>zahájení projektu od 1.1.2020 </a:t>
            </a:r>
          </a:p>
          <a:p>
            <a:pPr marL="342900" indent="-342900">
              <a:buFontTx/>
              <a:buChar char="-"/>
            </a:pPr>
            <a:r>
              <a:rPr lang="cs-CZ" i="1" dirty="0"/>
              <a:t>ukončení 31.12.2022</a:t>
            </a:r>
          </a:p>
          <a:p>
            <a:pPr marL="342900" indent="-342900">
              <a:buFontTx/>
              <a:buChar char="-"/>
            </a:pPr>
            <a:r>
              <a:rPr lang="cs-CZ" i="1" dirty="0"/>
              <a:t>navazuje na projekty z let 2017 - 2019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i="1" dirty="0"/>
              <a:t>„Podpora předškolního a základního vzdělávání ve městě Brně“ </a:t>
            </a:r>
            <a:endParaRPr lang="cs-CZ" altLang="cs-CZ" dirty="0"/>
          </a:p>
          <a:p>
            <a:pPr marL="342900" indent="-342900">
              <a:buFontTx/>
              <a:buChar char="-"/>
            </a:pPr>
            <a:r>
              <a:rPr lang="cs-CZ" dirty="0"/>
              <a:t>v projektu probíhá doučování žáků (navazuje na mentorskou práci) </a:t>
            </a:r>
          </a:p>
          <a:p>
            <a:pPr marL="342900" indent="-342900">
              <a:buFontTx/>
              <a:buChar char="-"/>
            </a:pPr>
            <a:r>
              <a:rPr lang="cs-CZ" dirty="0"/>
              <a:t>kroužky sociálního rozvoje a aktivního občanství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hlavní cíl – rozvoj sociálních a občanských kompetencí</a:t>
            </a:r>
          </a:p>
          <a:p>
            <a:endParaRPr lang="cs-CZ" dirty="0"/>
          </a:p>
          <a:p>
            <a:r>
              <a:rPr lang="cs-CZ" dirty="0"/>
              <a:t>motivace žáků k aktivnímu občanství a osobnímu rozvoji</a:t>
            </a:r>
          </a:p>
          <a:p>
            <a:endParaRPr lang="cs-CZ" dirty="0"/>
          </a:p>
          <a:p>
            <a:r>
              <a:rPr lang="cs-CZ" dirty="0"/>
              <a:t>vzdělávání pro 21. století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kroužky se realizují na školách – vedoucí kroužku jsou většinou učitelé, ale i psychologové nebo vychovatelé</a:t>
            </a:r>
          </a:p>
          <a:p>
            <a:r>
              <a:rPr lang="cs-CZ" dirty="0"/>
              <a:t>kroužky jsou obsahově velice široké – rozvoj sociálních a občanských kompetencí – variabilita v realizaci </a:t>
            </a:r>
          </a:p>
          <a:p>
            <a:r>
              <a:rPr lang="cs-CZ" dirty="0"/>
              <a:t>pro žáky napříč ročníky</a:t>
            </a:r>
          </a:p>
          <a:p>
            <a:r>
              <a:rPr lang="cs-CZ" dirty="0"/>
              <a:t>pravidelné setkávání každý týden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75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/>
              <a:t>omezení kroužku přišlo s distanční výukou </a:t>
            </a:r>
          </a:p>
          <a:p>
            <a:r>
              <a:rPr lang="cs-CZ" dirty="0"/>
              <a:t>kroužek v online prostředí </a:t>
            </a:r>
          </a:p>
          <a:p>
            <a:r>
              <a:rPr lang="cs-CZ" dirty="0"/>
              <a:t>pravidelnost zůstala </a:t>
            </a:r>
          </a:p>
          <a:p>
            <a:r>
              <a:rPr lang="cs-CZ" dirty="0"/>
              <a:t>ocenění – velká přizpůsobivost vedoucích kroužku, ochota žáků fungovat i na dálku (ještě k výuce)  </a:t>
            </a:r>
          </a:p>
          <a:p>
            <a:r>
              <a:rPr lang="cs-CZ" dirty="0"/>
              <a:t>trochu se pozměnil se obsah – více na osobnostní rozvoj, ale i občanská témata zůstala </a:t>
            </a:r>
          </a:p>
        </p:txBody>
      </p:sp>
    </p:spTree>
    <p:extLst>
      <p:ext uri="{BB962C8B-B14F-4D97-AF65-F5344CB8AC3E}">
        <p14:creationId xmlns:p14="http://schemas.microsoft.com/office/powerpoint/2010/main" val="259158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b="1" dirty="0"/>
              <a:t>Osobnostní rozvoj</a:t>
            </a:r>
          </a:p>
          <a:p>
            <a:pPr>
              <a:buFontTx/>
              <a:buChar char="-"/>
            </a:pPr>
            <a:r>
              <a:rPr lang="cs-CZ" sz="2200" dirty="0"/>
              <a:t>monitorování situace dětí v distanční výuce – dotazníky, kvízy, diskuze, společné sdílení (Antonínská, Hamry, Horní, Husova)</a:t>
            </a:r>
          </a:p>
          <a:p>
            <a:pPr>
              <a:buFontTx/>
              <a:buChar char="-"/>
            </a:pPr>
            <a:r>
              <a:rPr lang="cs-CZ" sz="2200" dirty="0"/>
              <a:t>rozvoj logiky – logické hádanky a kvízy (Bosonožské nám.)</a:t>
            </a:r>
          </a:p>
          <a:p>
            <a:pPr>
              <a:buFontTx/>
              <a:buChar char="-"/>
            </a:pPr>
            <a:r>
              <a:rPr lang="cs-CZ" sz="2200" dirty="0"/>
              <a:t>hry – komunikační, stmelovací, na rozvoj spolupráce (Čejkovická)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85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 dirty="0"/>
              <a:t>Kroužky sociálního rozvoje a aktivního občanství na základních školách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b="1" dirty="0"/>
              <a:t>Občanské kompetence</a:t>
            </a:r>
          </a:p>
          <a:p>
            <a:pPr>
              <a:buFontTx/>
              <a:buChar char="-"/>
            </a:pPr>
            <a:r>
              <a:rPr lang="cs-CZ" sz="2000" dirty="0"/>
              <a:t>volby – volba členů v kroužku, jako reálně; diskuze a povídání si o demokracii (ZŠ Blanenská, Bosonožská)</a:t>
            </a:r>
          </a:p>
          <a:p>
            <a:pPr>
              <a:buFontTx/>
              <a:buChar char="-"/>
            </a:pPr>
            <a:r>
              <a:rPr lang="cs-CZ" sz="2000" dirty="0"/>
              <a:t>kvízy pro spolužáky – o škole (Gajdošova, Horníkova, Hroznova)</a:t>
            </a:r>
          </a:p>
          <a:p>
            <a:pPr>
              <a:buFontTx/>
              <a:buChar char="-"/>
            </a:pPr>
            <a:r>
              <a:rPr lang="cs-CZ" sz="2000" dirty="0"/>
              <a:t>dopisy do domova důchodců – Pramínek, Novolíšeňská</a:t>
            </a:r>
          </a:p>
          <a:p>
            <a:pPr>
              <a:buFontTx/>
              <a:buChar char="-"/>
            </a:pPr>
            <a:r>
              <a:rPr lang="cs-CZ" sz="2000" dirty="0"/>
              <a:t>Ježíškova vnoučata -  Holzova</a:t>
            </a:r>
          </a:p>
          <a:p>
            <a:pPr>
              <a:buFontTx/>
              <a:buChar char="-"/>
            </a:pPr>
            <a:r>
              <a:rPr lang="cs-CZ" sz="2000" dirty="0"/>
              <a:t>různé – dárky pro prvňáky od deváťáků (Heyrovského)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347483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1621</TotalTime>
  <Words>471</Words>
  <Application>Microsoft Office PowerPoint</Application>
  <PresentationFormat>Předvádění na obrazovce (16:9)</PresentationFormat>
  <Paragraphs>61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1_Úvodní list</vt:lpstr>
      <vt:lpstr>Kroužky sociálního rozvoje a aktivního občanství na základních školách  Projekt „Podpora předškolního a základního vzdělávání ve městě Brně“</vt:lpstr>
      <vt:lpstr>Představení </vt:lpstr>
      <vt:lpstr>Kroužky sociálního rozvoje a aktivního občanství na základních školách</vt:lpstr>
      <vt:lpstr>Prezentace aplikace PowerPoint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Kroužky sociálního rozvoje a aktivního občanství na základních školách</vt:lpstr>
      <vt:lpstr>Prezentace aplikace PowerPoint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Čechová Irena (Magistrát města Brna)</cp:lastModifiedBy>
  <cp:revision>32</cp:revision>
  <dcterms:created xsi:type="dcterms:W3CDTF">2020-01-13T10:41:51Z</dcterms:created>
  <dcterms:modified xsi:type="dcterms:W3CDTF">2021-01-27T06:29:16Z</dcterms:modified>
</cp:coreProperties>
</file>