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3" r:id="rId3"/>
    <p:sldId id="262" r:id="rId4"/>
    <p:sldId id="267" r:id="rId5"/>
    <p:sldId id="259" r:id="rId6"/>
    <p:sldId id="269" r:id="rId7"/>
    <p:sldId id="270" r:id="rId8"/>
    <p:sldId id="268" r:id="rId9"/>
    <p:sldId id="273" r:id="rId10"/>
    <p:sldId id="261" r:id="rId11"/>
    <p:sldId id="274" r:id="rId12"/>
    <p:sldId id="260" r:id="rId13"/>
    <p:sldId id="271" r:id="rId14"/>
    <p:sldId id="272" r:id="rId15"/>
    <p:sldId id="275" r:id="rId16"/>
    <p:sldId id="26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" initials="I" lastIdx="4" clrIdx="0">
    <p:extLst>
      <p:ext uri="{19B8F6BF-5375-455C-9EA6-DF929625EA0E}">
        <p15:presenceInfo xmlns:p15="http://schemas.microsoft.com/office/powerpoint/2012/main" userId="5246e995b464ff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00" autoAdjust="0"/>
  </p:normalViewPr>
  <p:slideViewPr>
    <p:cSldViewPr>
      <p:cViewPr varScale="1">
        <p:scale>
          <a:sx n="69" d="100"/>
          <a:sy n="69" d="100"/>
        </p:scale>
        <p:origin x="9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3C6172-E6CE-4219-B862-5807E581F1C1}" type="datetimeFigureOut">
              <a:rPr lang="cs-CZ" altLang="cs-CZ"/>
              <a:pPr/>
              <a:t>22.03.2021</a:t>
            </a:fld>
            <a:endParaRPr lang="cs-CZ" alt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2C0018-4FF3-4DB4-93C3-5AC5337F5D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9389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BF07E7-7DF8-4AAF-A6B8-E11CB708F7B0}" type="datetimeFigureOut">
              <a:rPr lang="cs-CZ" altLang="cs-CZ"/>
              <a:pPr/>
              <a:t>22.03.2021</a:t>
            </a:fld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70D8F1-EE75-4D1B-B7F1-61AC05B179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9346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236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LP = lokální partnerství</a:t>
            </a:r>
          </a:p>
        </p:txBody>
      </p:sp>
    </p:spTree>
    <p:extLst>
      <p:ext uri="{BB962C8B-B14F-4D97-AF65-F5344CB8AC3E}">
        <p14:creationId xmlns:p14="http://schemas.microsoft.com/office/powerpoint/2010/main" val="2227837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Programy - kultura, prevence </a:t>
            </a:r>
            <a:r>
              <a:rPr lang="cs-CZ" altLang="cs-CZ" dirty="0" err="1"/>
              <a:t>krim</a:t>
            </a:r>
            <a:r>
              <a:rPr lang="cs-CZ" altLang="cs-CZ" dirty="0"/>
              <a:t>.,</a:t>
            </a:r>
            <a:r>
              <a:rPr lang="cs-CZ" altLang="cs-CZ" dirty="0" err="1"/>
              <a:t>volnočas</a:t>
            </a:r>
            <a:r>
              <a:rPr lang="cs-CZ" altLang="cs-CZ" dirty="0"/>
              <a:t>./školství</a:t>
            </a:r>
          </a:p>
          <a:p>
            <a:r>
              <a:rPr lang="cs-CZ" altLang="cs-CZ" dirty="0"/>
              <a:t>KRKO: Dotační fond na podporu integrace národnostních menšin a cizinců</a:t>
            </a:r>
          </a:p>
        </p:txBody>
      </p:sp>
    </p:spTree>
    <p:extLst>
      <p:ext uri="{BB962C8B-B14F-4D97-AF65-F5344CB8AC3E}">
        <p14:creationId xmlns:p14="http://schemas.microsoft.com/office/powerpoint/2010/main" val="2083966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Zvlášť zranitelné osoby na trhu s bydlením</a:t>
            </a:r>
          </a:p>
        </p:txBody>
      </p:sp>
    </p:spTree>
    <p:extLst>
      <p:ext uri="{BB962C8B-B14F-4D97-AF65-F5344CB8AC3E}">
        <p14:creationId xmlns:p14="http://schemas.microsoft.com/office/powerpoint/2010/main" val="1550058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22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Zvlášť zranitelné osoby na trhu s bydlením</a:t>
            </a:r>
          </a:p>
        </p:txBody>
      </p:sp>
    </p:spTree>
    <p:extLst>
      <p:ext uri="{BB962C8B-B14F-4D97-AF65-F5344CB8AC3E}">
        <p14:creationId xmlns:p14="http://schemas.microsoft.com/office/powerpoint/2010/main" val="3535995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50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54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b="1" u="sng" dirty="0"/>
              <a:t>Uzavření I. memoranda o spolupráci </a:t>
            </a:r>
            <a:br>
              <a:rPr lang="cs-CZ" b="1" u="sng" dirty="0"/>
            </a:br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dirty="0"/>
              <a:t>období 2014 - 2015 </a:t>
            </a:r>
          </a:p>
          <a:p>
            <a:pPr eaLnBrk="1" hangingPunct="1">
              <a:lnSpc>
                <a:spcPct val="80000"/>
              </a:lnSpc>
            </a:pPr>
            <a:r>
              <a:rPr lang="cs-CZ" dirty="0"/>
              <a:t>spolupráce a koordinace činnosti při vytváření a realizaci komplexních politik sociálního začleňování na území Libereckého kraje </a:t>
            </a:r>
          </a:p>
          <a:p>
            <a:r>
              <a:rPr lang="cs-CZ" dirty="0"/>
              <a:t>vznik „Analýzy sociálně vyloučených lokalit a dostupnosti sociálních služeb prevence v těchto lokalitách v Libereckém kraji“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b="1" u="sng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b="1" u="sng" dirty="0"/>
              <a:t>Uzavření II. memoranda o spolupráci </a:t>
            </a:r>
          </a:p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dirty="0"/>
              <a:t>období 2019 - 2022 </a:t>
            </a:r>
          </a:p>
          <a:p>
            <a:pPr eaLnBrk="1" hangingPunct="1">
              <a:lnSpc>
                <a:spcPct val="80000"/>
              </a:lnSpc>
            </a:pPr>
            <a:r>
              <a:rPr lang="cs-CZ" dirty="0"/>
              <a:t>spolupráce a koordinace činnosti při vytváření a realizaci komplexních politik sociálního začleňování na území Libereckého kraje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7410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2630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5357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Další oslovení radní či radní, k jejichž oslovení dojde v souvislosti s vstupy a výstupy, které budou projednávány postupně na pracovní skupině SZ a Z při RSK:</a:t>
            </a:r>
          </a:p>
          <a:p>
            <a:r>
              <a:rPr lang="cs-CZ" altLang="cs-CZ" dirty="0"/>
              <a:t>Radní pro resort školství a zaměstnanosti</a:t>
            </a:r>
          </a:p>
          <a:p>
            <a:r>
              <a:rPr lang="cs-CZ" altLang="cs-CZ" dirty="0"/>
              <a:t>Radní pro oblasti kultury</a:t>
            </a:r>
          </a:p>
          <a:p>
            <a:r>
              <a:rPr lang="cs-CZ" altLang="cs-CZ" dirty="0"/>
              <a:t>Radní pro resort zdravotnictví</a:t>
            </a:r>
          </a:p>
          <a:p>
            <a:r>
              <a:rPr lang="cs-CZ" altLang="cs-CZ" dirty="0"/>
              <a:t>Radní pro </a:t>
            </a:r>
            <a:r>
              <a:rPr lang="cs-CZ" altLang="cs-CZ" dirty="0" err="1"/>
              <a:t>reg.rozvoj</a:t>
            </a:r>
            <a:endParaRPr lang="cs-CZ" altLang="cs-CZ" dirty="0"/>
          </a:p>
          <a:p>
            <a:r>
              <a:rPr lang="cs-CZ" altLang="cs-CZ" dirty="0"/>
              <a:t>Radní pro resort </a:t>
            </a:r>
            <a:r>
              <a:rPr lang="cs-CZ" altLang="cs-CZ" dirty="0" err="1"/>
              <a:t>ek</a:t>
            </a:r>
            <a:r>
              <a:rPr lang="cs-CZ" altLang="cs-CZ" dirty="0"/>
              <a:t>., majetek, investice a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4220533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3739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Krajská koordinační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3605775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471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FC924-D1C3-4F7F-95E2-9080A2AFBC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399855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9FE30-9E00-4D98-B674-4B1882E921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852726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39B8C-D769-4496-AC5B-E72C5B78F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129234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10D30-BC7F-4996-A3A4-7C672E9811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702821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18DF-0C48-4301-A2DB-85CA6889B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827714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52A36-1D46-4829-B5F8-0313BA396E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749435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2A0FC-5AF5-4ADB-86F8-41FA17FC4A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01630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E31E4-AB4F-4D46-8558-15BC05D43E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70948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DD90-4A56-40E9-8DDC-E5FDDEE74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681846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3A24F-561F-446F-9838-8C4A308FBC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454350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7489A-21D5-4390-ADFC-ECA8F85B33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830572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37AE16-8FFA-4208-8974-E2C67A5E5D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wa.mmr.cz/owa/redir.aspx?C=DLBXLaY7QHYaoxyMDikRrw5OAlp_u1tzjEmLuFMKBlvJ_8SVwqLYCA..&amp;URL=mailto%3aivana.hruba%40mmr.cz" TargetMode="External"/><Relationship Id="rId4" Type="http://schemas.openxmlformats.org/officeDocument/2006/relationships/hyperlink" Target="mailto:vaclav.strouhal@kraj-lbc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5761038" cy="1584598"/>
          </a:xfrm>
        </p:spPr>
        <p:txBody>
          <a:bodyPr/>
          <a:lstStyle/>
          <a:p>
            <a:pPr eaLnBrk="1" hangingPunct="1"/>
            <a:r>
              <a:rPr lang="cs-CZ" sz="3600" b="1" dirty="0"/>
              <a:t>Setkání partnerů projektu</a:t>
            </a:r>
            <a:br>
              <a:rPr lang="cs-CZ" sz="3600" b="1" dirty="0"/>
            </a:br>
            <a:r>
              <a:rPr lang="cs-CZ" sz="2400" b="1" dirty="0"/>
              <a:t>24. března 2021</a:t>
            </a:r>
            <a:r>
              <a:rPr lang="cs-CZ" sz="3600" b="1" dirty="0"/>
              <a:t> </a:t>
            </a:r>
            <a:endParaRPr lang="cs-CZ" altLang="cs-CZ" sz="3600" dirty="0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284984"/>
            <a:ext cx="8136904" cy="25922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b="1" dirty="0"/>
              <a:t>„</a:t>
            </a:r>
            <a:r>
              <a:rPr lang="cs-CZ" i="1" dirty="0"/>
              <a:t>Projekt Agentura pro sociální začleňování jako inovační aktér </a:t>
            </a:r>
            <a:br>
              <a:rPr lang="cs-CZ" i="1" dirty="0"/>
            </a:br>
            <a:r>
              <a:rPr lang="cs-CZ" i="1" dirty="0"/>
              <a:t>politiky sociálního začleňování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i="1" dirty="0"/>
              <a:t>– </a:t>
            </a:r>
            <a:r>
              <a:rPr lang="cs-CZ" b="1" i="1" dirty="0"/>
              <a:t>KA5 Využití dat pro evidence-</a:t>
            </a:r>
            <a:r>
              <a:rPr lang="cs-CZ" b="1" i="1" dirty="0" err="1"/>
              <a:t>based</a:t>
            </a:r>
            <a:r>
              <a:rPr lang="cs-CZ" b="1" i="1" dirty="0"/>
              <a:t> tvorbu politik a rozhodování v Libereckém kraji</a:t>
            </a:r>
            <a:r>
              <a:rPr lang="cs-CZ" b="1" dirty="0"/>
              <a:t>“</a:t>
            </a:r>
            <a:endParaRPr lang="cs-CZ" altLang="cs-CZ" sz="1800" b="1" dirty="0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Role KRKO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9168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i="1" dirty="0"/>
              <a:t>stanovisko k přihlášce obce ke spolupráci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i="1" dirty="0"/>
              <a:t>účast KRKO pro záležitosti národnostních menšin a cizinců  v jednotlivých pracovních skupinách LP obcí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i="1" dirty="0"/>
              <a:t>spolupráce KRKO pro záležitosti národnostních menšin na tvorbě „Strategických plánů sociál. začleňování“</a:t>
            </a:r>
          </a:p>
          <a:p>
            <a:pPr algn="just" eaLnBrk="1" hangingPunct="1">
              <a:lnSpc>
                <a:spcPct val="80000"/>
              </a:lnSpc>
            </a:pPr>
            <a:endParaRPr lang="cs-CZ" sz="2400" i="1" dirty="0"/>
          </a:p>
          <a:p>
            <a:pPr marL="0" indent="0" algn="just">
              <a:buNone/>
            </a:pPr>
            <a:r>
              <a:rPr lang="cs-CZ" sz="2400" dirty="0"/>
              <a:t>X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dirty="0">
                <a:solidFill>
                  <a:srgbClr val="C00000"/>
                </a:solidFill>
              </a:rPr>
              <a:t>zajištění </a:t>
            </a:r>
            <a:r>
              <a:rPr lang="cs-CZ" sz="2400" u="sng" dirty="0" err="1">
                <a:solidFill>
                  <a:srgbClr val="C00000"/>
                </a:solidFill>
              </a:rPr>
              <a:t>provazby</a:t>
            </a:r>
            <a:r>
              <a:rPr lang="cs-CZ" sz="2400" dirty="0">
                <a:solidFill>
                  <a:srgbClr val="C00000"/>
                </a:solidFill>
              </a:rPr>
              <a:t> strategie SZ LK 2021+ do </a:t>
            </a:r>
            <a:r>
              <a:rPr lang="cs-CZ" sz="2400" u="sng" dirty="0">
                <a:solidFill>
                  <a:srgbClr val="C00000"/>
                </a:solidFill>
              </a:rPr>
              <a:t>struktury KÚ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u="sng" dirty="0">
                <a:solidFill>
                  <a:srgbClr val="C00000"/>
                </a:solidFill>
              </a:rPr>
              <a:t>Aktivní zapojení do všech PS (tajemník </a:t>
            </a:r>
            <a:r>
              <a:rPr lang="cs-CZ" sz="2400" u="sng" dirty="0" err="1">
                <a:solidFill>
                  <a:srgbClr val="C00000"/>
                </a:solidFill>
              </a:rPr>
              <a:t>PSSZaZ</a:t>
            </a:r>
            <a:r>
              <a:rPr lang="cs-CZ" sz="2400" u="sng" dirty="0">
                <a:solidFill>
                  <a:srgbClr val="C00000"/>
                </a:solidFill>
              </a:rPr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dirty="0">
                <a:solidFill>
                  <a:srgbClr val="C00000"/>
                </a:solidFill>
              </a:rPr>
              <a:t>spolupráce při tvorbě, </a:t>
            </a:r>
            <a:r>
              <a:rPr lang="cs-CZ" sz="2400" u="sng" dirty="0">
                <a:solidFill>
                  <a:srgbClr val="C00000"/>
                </a:solidFill>
              </a:rPr>
              <a:t>klíčový pracovník pro implementaci</a:t>
            </a:r>
          </a:p>
        </p:txBody>
      </p:sp>
    </p:spTree>
    <p:extLst>
      <p:ext uri="{BB962C8B-B14F-4D97-AF65-F5344CB8AC3E}">
        <p14:creationId xmlns:p14="http://schemas.microsoft.com/office/powerpoint/2010/main" val="4005918973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Vazba na obecní úroveň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sz="2400" i="1" u="sng" dirty="0"/>
              <a:t>Připravenost na čerpání z ESIF 2021+</a:t>
            </a:r>
            <a:br>
              <a:rPr lang="cs-CZ" sz="2400" i="1" u="sng" dirty="0"/>
            </a:br>
            <a:r>
              <a:rPr lang="cs-CZ" sz="2400" i="1" dirty="0"/>
              <a:t>Analýza absorpčních kapacit, monitoring plnění strategických plánů a evaluace ve spolupráci s ASZ </a:t>
            </a:r>
            <a:r>
              <a:rPr lang="cs-CZ" sz="2400" i="1" u="sng" dirty="0"/>
              <a:t>v rámci LP obcí v KPSVL či VDP v období 2014 až 2020 jako příprava na KPSV+ </a:t>
            </a:r>
            <a:r>
              <a:rPr lang="cs-CZ" sz="2400" i="1" dirty="0"/>
              <a:t>(Ralsko, Velké Hamry, Mikroregion Frýdlantsko, Liberec, Nový Bor, Smržovka, Jablonec nad Nisou, Česká Lípa)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cs-CZ" sz="2400" i="1" dirty="0"/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sz="2400" dirty="0"/>
              <a:t>X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sz="2400" u="sng" dirty="0">
                <a:solidFill>
                  <a:srgbClr val="C00000"/>
                </a:solidFill>
              </a:rPr>
              <a:t>Metodická a koordinační role kraje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srgbClr val="C00000"/>
                </a:solidFill>
              </a:rPr>
              <a:t>Příprava „</a:t>
            </a:r>
            <a:r>
              <a:rPr lang="cs-CZ" sz="2400" dirty="0" err="1">
                <a:solidFill>
                  <a:srgbClr val="C00000"/>
                </a:solidFill>
              </a:rPr>
              <a:t>toolkitu</a:t>
            </a:r>
            <a:r>
              <a:rPr lang="cs-CZ" sz="2400" dirty="0">
                <a:solidFill>
                  <a:srgbClr val="C00000"/>
                </a:solidFill>
              </a:rPr>
              <a:t> institucionálního zabezpečení“ (vodítek) pro obce mimo spolupráci s ASZ v KPSV+, ve kterých na základě datových analýz bude identifikován problémový jev k nastavení procesů</a:t>
            </a:r>
          </a:p>
        </p:txBody>
      </p:sp>
    </p:spTree>
    <p:extLst>
      <p:ext uri="{BB962C8B-B14F-4D97-AF65-F5344CB8AC3E}">
        <p14:creationId xmlns:p14="http://schemas.microsoft.com/office/powerpoint/2010/main" val="2256749715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Jak přemýšlíme o </a:t>
            </a:r>
            <a:r>
              <a:rPr lang="cs-CZ" altLang="cs-CZ" sz="4000" dirty="0" err="1"/>
              <a:t>fin.krytí</a:t>
            </a:r>
            <a:r>
              <a:rPr lang="cs-CZ" altLang="cs-CZ" sz="4000" dirty="0"/>
              <a:t> opatření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Dotační programy kraje, obcí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Dotace </a:t>
            </a:r>
            <a:r>
              <a:rPr lang="cs-CZ" sz="2800" dirty="0" err="1"/>
              <a:t>soc.služby</a:t>
            </a:r>
            <a:r>
              <a:rPr lang="cs-CZ" sz="2800" dirty="0"/>
              <a:t>, národní tituly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RAP LK 2021+ (deinstitucionalizace)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Strategie CLLD MAS Libereckého kraje (např. komunitní práce)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Plány sociálního začleňování obcí v souvislosti s přípravou projektů do výzev KPSV+ (např. dluhové poradenství)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ITI Liberecko-jablonecké aglomerace (např. krizové byty)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Otevřené výzvy ESIF2021+ (IROP, OPZ +, OP JAK)</a:t>
            </a:r>
          </a:p>
        </p:txBody>
      </p:sp>
    </p:spTree>
    <p:extLst>
      <p:ext uri="{BB962C8B-B14F-4D97-AF65-F5344CB8AC3E}">
        <p14:creationId xmlns:p14="http://schemas.microsoft.com/office/powerpoint/2010/main" val="416160080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Jak přemýšlíme </a:t>
            </a:r>
            <a:br>
              <a:rPr lang="cs-CZ" altLang="cs-CZ" sz="4000" dirty="0"/>
            </a:br>
            <a:r>
              <a:rPr lang="cs-CZ" altLang="cs-CZ" sz="4000" dirty="0"/>
              <a:t>o kapacitní podpoře v implementaci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C00000"/>
                </a:solidFill>
              </a:rPr>
              <a:t>1 koordinátor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C00000"/>
                </a:solidFill>
              </a:rPr>
              <a:t>1 metodik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C00000"/>
                </a:solidFill>
              </a:rPr>
              <a:t>1 analytik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800" dirty="0"/>
              <a:t>Příprava projektu k podání v roce 2022 - pracovní název </a:t>
            </a:r>
            <a:r>
              <a:rPr lang="cs-CZ" sz="2800" u="sng" dirty="0">
                <a:solidFill>
                  <a:srgbClr val="C00000"/>
                </a:solidFill>
              </a:rPr>
              <a:t>Koordinační a metodická podpora sociálního začleňování v Libereckém kraji </a:t>
            </a:r>
            <a:r>
              <a:rPr lang="cs-CZ" sz="2800" dirty="0"/>
              <a:t>do připravované výzvy pro kraje v Operačním programu Zaměstnanost + (obdobná jako výzva 007 OP Z Podpora procesů ve službách, PO Sociální začleňování a boj s chudobou)</a:t>
            </a:r>
          </a:p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063255"/>
      </p:ext>
    </p:extLst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Jak přemýšlíme </a:t>
            </a:r>
            <a:br>
              <a:rPr lang="cs-CZ" altLang="cs-CZ" sz="4000" dirty="0"/>
            </a:br>
            <a:r>
              <a:rPr lang="cs-CZ" altLang="cs-CZ" sz="4000" dirty="0"/>
              <a:t>o sociální inovaci na úrovni kraje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b="1" i="0" dirty="0">
                <a:solidFill>
                  <a:srgbClr val="000000"/>
                </a:solidFill>
                <a:effectLst/>
              </a:rPr>
              <a:t>Upřímnost ohledně nefunkčnosti služby, otevřenost ke změně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… </a:t>
            </a:r>
          </a:p>
          <a:p>
            <a:pPr algn="just" eaLnBrk="1" hangingPunct="1">
              <a:lnSpc>
                <a:spcPct val="80000"/>
              </a:lnSpc>
            </a:pP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400" b="0" i="0" dirty="0">
                <a:solidFill>
                  <a:srgbClr val="000000"/>
                </a:solidFill>
                <a:effectLst/>
              </a:rPr>
              <a:t>Inovace dává možnost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„legalizovat bílá místa“ v práci, o nichž ani možná nevíme nebo o nichž tušíme, ale není „odvaha“ či prostor, podnět se jim začít věnovat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 (přístup k inovaci prostřednictvím reflexe svých postupů, výsledků, zjištění, kde to „drhne“ a až následně modelování nové podoby služeb…)</a:t>
            </a:r>
          </a:p>
          <a:p>
            <a:pPr algn="just" eaLnBrk="1" hangingPunct="1">
              <a:lnSpc>
                <a:spcPct val="80000"/>
              </a:lnSpc>
            </a:pP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400" b="0" i="0" dirty="0">
                <a:solidFill>
                  <a:srgbClr val="000000"/>
                </a:solidFill>
                <a:effectLst/>
              </a:rPr>
              <a:t>Pilotní ověřování nových modelů v praxi či přenosy ověřených modelů odjinud (ČR/zahraničí). Možnost si je ověřit a zakomponovat výsledky do běžné praxe. Příležitost vyzkoušet i zdánlivě nerealizovatelné věci.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6579041"/>
      </p:ext>
    </p:extLst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Co už proběhlo a co nás ještě čeká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22A7343-C11D-44F8-8227-36E11C05EE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064042"/>
              </p:ext>
            </p:extLst>
          </p:nvPr>
        </p:nvGraphicFramePr>
        <p:xfrm>
          <a:off x="89756" y="1665312"/>
          <a:ext cx="8964488" cy="4846320"/>
        </p:xfrm>
        <a:graphic>
          <a:graphicData uri="http://schemas.openxmlformats.org/drawingml/2006/table">
            <a:tbl>
              <a:tblPr firstRow="1" bandRow="1"/>
              <a:tblGrid>
                <a:gridCol w="2314127">
                  <a:extLst>
                    <a:ext uri="{9D8B030D-6E8A-4147-A177-3AD203B41FA5}">
                      <a16:colId xmlns:a16="http://schemas.microsoft.com/office/drawing/2014/main" val="4288726073"/>
                    </a:ext>
                  </a:extLst>
                </a:gridCol>
                <a:gridCol w="6650361">
                  <a:extLst>
                    <a:ext uri="{9D8B030D-6E8A-4147-A177-3AD203B41FA5}">
                      <a16:colId xmlns:a16="http://schemas.microsoft.com/office/drawing/2014/main" val="2769785808"/>
                    </a:ext>
                  </a:extLst>
                </a:gridCol>
              </a:tblGrid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cs-CZ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18867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leden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Sumarizace analytických podkladů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31884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únor - červen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3x pracovní skupina a 2x </a:t>
                      </a:r>
                      <a:r>
                        <a:rPr lang="cs-CZ" dirty="0" err="1"/>
                        <a:t>mikrotým</a:t>
                      </a:r>
                      <a:r>
                        <a:rPr lang="cs-CZ" dirty="0"/>
                        <a:t>, K21, RSK LK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Koordinační skupina plánování sociálních služeb LK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289174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červenec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Mimořádné pracovní skupiny (bydlení, zaměstnanost, dluhy)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90723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srpen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Připomínkování </a:t>
                      </a:r>
                      <a:r>
                        <a:rPr lang="cs-CZ" dirty="0" err="1"/>
                        <a:t>prefinalizované</a:t>
                      </a:r>
                      <a:r>
                        <a:rPr lang="cs-CZ" dirty="0"/>
                        <a:t> verze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0740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září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Finalizace strategie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08886"/>
                  </a:ext>
                </a:extLst>
              </a:tr>
              <a:tr h="8688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září - říjen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dirty="0"/>
                        <a:t>RSK LK</a:t>
                      </a:r>
                    </a:p>
                    <a:p>
                      <a:r>
                        <a:rPr lang="cs-CZ" dirty="0"/>
                        <a:t>Komise rady LK – pro </a:t>
                      </a:r>
                      <a:r>
                        <a:rPr lang="cs-CZ" dirty="0" err="1"/>
                        <a:t>nár.menšiny</a:t>
                      </a:r>
                      <a:r>
                        <a:rPr lang="cs-CZ" dirty="0"/>
                        <a:t>, cizince a SZ</a:t>
                      </a:r>
                    </a:p>
                    <a:p>
                      <a:r>
                        <a:rPr lang="cs-CZ" dirty="0"/>
                        <a:t>Výbory zastupitelstva LK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50464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13. říjen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Rada kraje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137927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26. říjen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Seminář pro zastupitele (před ZM)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39883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26. říjen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Zastupitelstvo kraje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87714"/>
                  </a:ext>
                </a:extLst>
              </a:tr>
              <a:tr h="352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listopad - prosinec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dirty="0"/>
                        <a:t>Akční plán činností na rok 2022, příprava projektu OP Z+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814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681635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br>
              <a:rPr lang="cs-CZ" altLang="cs-CZ" sz="4000" dirty="0"/>
            </a:br>
            <a:r>
              <a:rPr lang="cs-CZ" altLang="cs-CZ" sz="4000" dirty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cs-CZ" b="1" dirty="0"/>
              <a:t>Děkujeme za pozornost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sz="1800" b="1" dirty="0"/>
              <a:t>Václav Strouhal, </a:t>
            </a:r>
            <a:r>
              <a:rPr lang="cs-CZ" sz="1800" b="1" dirty="0" err="1"/>
              <a:t>DiS</a:t>
            </a:r>
            <a:r>
              <a:rPr lang="cs-CZ" sz="1800" b="1" dirty="0"/>
              <a:t>.</a:t>
            </a:r>
            <a:br>
              <a:rPr lang="cs-CZ" sz="1800" dirty="0"/>
            </a:br>
            <a:r>
              <a:rPr lang="cs-CZ" sz="1800" dirty="0"/>
              <a:t>koordinátor pro záležitosti národnostních menšin a cizinců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sz="1800" dirty="0"/>
              <a:t>Krajský úřad Libereckého kraje</a:t>
            </a:r>
            <a:br>
              <a:rPr lang="cs-CZ" sz="1800" dirty="0"/>
            </a:br>
            <a:r>
              <a:rPr lang="cs-CZ" sz="1800" dirty="0"/>
              <a:t>tel. 725 704 057   </a:t>
            </a:r>
            <a:br>
              <a:rPr lang="cs-CZ" sz="1800" dirty="0"/>
            </a:br>
            <a:r>
              <a:rPr lang="cs-CZ" sz="1800" dirty="0"/>
              <a:t>e-mail: </a:t>
            </a:r>
            <a:r>
              <a:rPr lang="cs-CZ" sz="1800" dirty="0">
                <a:hlinkClick r:id="rId4"/>
              </a:rPr>
              <a:t>vaclav.strouhal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@kraj-lbc.cz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lnSpc>
                <a:spcPts val="1655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Mgr. Ivana Hrubá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1655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konzultantka pro spolupráci s Libereckým krajem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1655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Odbor pro sociální začleňování (Agentura) MMR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1655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el. +420 720 950 066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ts val="1655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e-mail: </a:t>
            </a:r>
            <a:r>
              <a:rPr lang="cs-CZ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ivana.hruba@mmr.cz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631639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Jak se plní očekávání z října 2020?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rgbClr val="C00000"/>
                </a:solidFill>
              </a:rPr>
              <a:t>ucelený kontinuální sběr dat  </a:t>
            </a:r>
            <a:r>
              <a:rPr lang="cs-CZ" sz="2000" dirty="0"/>
              <a:t>a jejich využití pro tvorbu Strategie sociálního začleňování LK 21+ na úrovni celého kraje (posouzení možnosti využití indexu SV a dalšího monitoringu k hodnocení efektivity intervencí u obcí ve spolupráci s ASZ i mimo ni)</a:t>
            </a:r>
          </a:p>
          <a:p>
            <a:pPr eaLnBrk="1" hangingPunct="1">
              <a:lnSpc>
                <a:spcPct val="80000"/>
              </a:lnSpc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využití sebraných dat, práce na tvorbě v rámci pracovních skupin a dalších jednáních + návrhového dokumentu obcemi LK při tvorbě lokálních strategických dokumentů</a:t>
            </a:r>
          </a:p>
          <a:p>
            <a:pPr eaLnBrk="1" hangingPunct="1">
              <a:lnSpc>
                <a:spcPct val="80000"/>
              </a:lnSpc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rgbClr val="C00000"/>
                </a:solidFill>
              </a:rPr>
              <a:t>návrh komplexního systému řešení sociálního vyloučení u zranitelných skupin obyvatel </a:t>
            </a:r>
            <a:r>
              <a:rPr lang="cs-CZ" sz="2000" dirty="0"/>
              <a:t>v </a:t>
            </a:r>
            <a:r>
              <a:rPr lang="cs-CZ" sz="2000" dirty="0" err="1"/>
              <a:t>prioritizovaných</a:t>
            </a:r>
            <a:r>
              <a:rPr lang="cs-CZ" sz="2000" dirty="0"/>
              <a:t> oblastech BYDLENÍ, PŘEDLUŽENOST, VZDĚLÁVÁNÍ, ZAMĚSTNANOST, BEZPEČNOST, OBČANSKÉ SOUŽITÍ A ZDRAVÍ na území celého kraje</a:t>
            </a:r>
          </a:p>
          <a:p>
            <a:pPr eaLnBrk="1" hangingPunct="1">
              <a:lnSpc>
                <a:spcPct val="80000"/>
              </a:lnSpc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zacílení zdrojů a efektivní využívání finančních prostředků a personálních kapacit</a:t>
            </a:r>
          </a:p>
          <a:p>
            <a:pPr eaLnBrk="1" hangingPunct="1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55292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Výchozí spolupráce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800" b="1" u="sng" dirty="0"/>
              <a:t>Členství ASZ v běžících platformách LK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Komise Rady LK pro národnostní menšiny, cizince a sociální začleňování</a:t>
            </a:r>
          </a:p>
          <a:p>
            <a:pPr eaLnBrk="1" hangingPunct="1">
              <a:lnSpc>
                <a:spcPct val="80000"/>
              </a:lnSpc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b="1" u="sng" dirty="0">
                <a:solidFill>
                  <a:srgbClr val="C00000"/>
                </a:solidFill>
              </a:rPr>
              <a:t>Regionální stálá konference LK </a:t>
            </a:r>
          </a:p>
          <a:p>
            <a:pPr eaLnBrk="1" hangingPunct="1">
              <a:lnSpc>
                <a:spcPct val="80000"/>
              </a:lnSpc>
            </a:pPr>
            <a:br>
              <a:rPr lang="cs-CZ" sz="2800" dirty="0"/>
            </a:br>
            <a:r>
              <a:rPr lang="cs-CZ" sz="2800" dirty="0"/>
              <a:t>– </a:t>
            </a:r>
            <a:r>
              <a:rPr lang="cs-CZ" sz="2800" b="1" dirty="0">
                <a:solidFill>
                  <a:srgbClr val="C00000"/>
                </a:solidFill>
              </a:rPr>
              <a:t>PS sociální začleňování a zaměstnanost </a:t>
            </a:r>
            <a:r>
              <a:rPr lang="cs-CZ" sz="2800" dirty="0"/>
              <a:t>–=) </a:t>
            </a:r>
            <a:r>
              <a:rPr lang="cs-CZ" sz="2800" u="sng" dirty="0"/>
              <a:t>příprava Strategie sociálního začleňování LK 2021+ </a:t>
            </a:r>
          </a:p>
          <a:p>
            <a:pPr eaLnBrk="1" hangingPunct="1">
              <a:lnSpc>
                <a:spcPct val="80000"/>
              </a:lnSpc>
            </a:pPr>
            <a:endParaRPr lang="cs-CZ" sz="2800" u="sng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800" dirty="0"/>
              <a:t>   – PS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387501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b="1" dirty="0"/>
              <a:t>Ve vazbě na klíčové dokumenty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b="1" u="sng" dirty="0">
                <a:solidFill>
                  <a:srgbClr val="C00000"/>
                </a:solidFill>
              </a:rPr>
              <a:t>Strategie rozvoje LK 21+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u="sng" dirty="0">
                <a:solidFill>
                  <a:srgbClr val="C00000"/>
                </a:solidFill>
              </a:rPr>
              <a:t>Střednědobý plán rozvoje soc. služeb LK 2021-2023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>
                <a:solidFill>
                  <a:srgbClr val="C00000"/>
                </a:solidFill>
              </a:rPr>
              <a:t>Školská inkluzivní koncepce LK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>
                <a:solidFill>
                  <a:srgbClr val="C00000"/>
                </a:solidFill>
              </a:rPr>
              <a:t>Dlouhodobý záměr vzdělávání a rozvoje vzdělávací soustavy LK 2020 – 2024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Strategický rámec Česká republika 2030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Strategie SZ ČR 2021 – 2030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Koncepce sociálního bydlení ČR 2015 až 2025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Strategie romské integrace 2021 - 2030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A další…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514652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200" b="1" dirty="0"/>
              <a:t>Vazba strategie do struktur KÚ (3/1)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Dokument je tvořen ve spolupráci s Agenturou pro sociální začleňování v rámci projektu „Agentura pro sociální začleňování jako inovační aktér politiky sociálního začleňování“. Liberecký kraj je jedním z partnerů při realizaci tohoto projektu.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18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Zpracování strategie je jedním ze strategických cílů a rozvojové aktivity </a:t>
            </a:r>
            <a:r>
              <a:rPr lang="cs-CZ" sz="18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„Střednědobého plánu sociálních služeb Libereckého kraje 2021 – 2023“, </a:t>
            </a: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který byl schválen </a:t>
            </a:r>
            <a:r>
              <a:rPr lang="cs-CZ" sz="1800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Zastupitelstvem Libereckého kraje</a:t>
            </a: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dne 23. 6. 2020, usnesením číslo 194/20/ZK.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Ve Strategii budou kromě podrobné situační analýzy definovány hlavní problémy, potřeby a přednosti, které přesahují hranice našeho odboru. </a:t>
            </a:r>
            <a:r>
              <a:rPr lang="cs-CZ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Snahou je vytvořit síť odborníků z různých oblastí, kteří budou pomáhat s návrhem nejdůležitějších cílů a následně diskutovat o nejlepších řešeních vedoucích k jejich naplnění.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ea typeface="Times New Roman" panose="02020603050405020304" pitchFamily="18" charset="0"/>
              </a:rPr>
              <a:t>Naším cílem není vytvářet nová opatření, která jsou už nastavena v jednotlivých strategiích a koncepcích Libereckého kraje, ale propojit a rozpracovat tato opatření na jednotlivé aktivity v jednom uceleném dokumentu.</a:t>
            </a:r>
          </a:p>
          <a:p>
            <a:pPr algn="just"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8703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200" b="1" dirty="0"/>
              <a:t>Vazba strategie do struktur KÚ (3/2)</a:t>
            </a:r>
            <a:endParaRPr lang="cs-CZ" altLang="cs-CZ" sz="32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16572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/>
              <a:t>Gesce: </a:t>
            </a:r>
            <a:r>
              <a:rPr lang="cs-CZ" sz="2400" b="1" dirty="0">
                <a:solidFill>
                  <a:srgbClr val="C00000"/>
                </a:solidFill>
              </a:rPr>
              <a:t>Náměstek hejtmana, řízení sociálních věcí + Odbor sociálních věcí: </a:t>
            </a:r>
            <a:r>
              <a:rPr lang="cs-CZ" sz="2400" dirty="0"/>
              <a:t>KRKO + protidrogová koordinátorka, koordinátorka rodinné politiky, koordinátorka SPRSS LK a metodička sociálně právní ochrany dětí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u="sng" dirty="0"/>
              <a:t>Osloveni interním sdělením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Odbor školství, mládeže, tělovýchovy a sportu 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Odbor kultury, památkové péče a cestovního ruchu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Odbor zdravotnictví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Odbor krizového řízení</a:t>
            </a:r>
          </a:p>
          <a:p>
            <a:pPr eaLnBrk="1" hangingPunct="1">
              <a:lnSpc>
                <a:spcPct val="80000"/>
              </a:lnSpc>
            </a:pPr>
            <a:endParaRPr lang="cs-CZ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Specificky</a:t>
            </a:r>
            <a:r>
              <a:rPr lang="cs-CZ" sz="2400" u="sng" dirty="0"/>
              <a:t> </a:t>
            </a:r>
            <a:r>
              <a:rPr lang="cs-CZ" sz="2400" b="1" u="sng" dirty="0">
                <a:solidFill>
                  <a:srgbClr val="C00000"/>
                </a:solidFill>
              </a:rPr>
              <a:t>Odbor </a:t>
            </a:r>
            <a:r>
              <a:rPr lang="cs-CZ" sz="2400" b="1" u="sng" dirty="0" err="1">
                <a:solidFill>
                  <a:srgbClr val="C00000"/>
                </a:solidFill>
              </a:rPr>
              <a:t>reg.rozvoje</a:t>
            </a:r>
            <a:r>
              <a:rPr lang="cs-CZ" sz="2400" b="1" u="sng" dirty="0">
                <a:solidFill>
                  <a:srgbClr val="C00000"/>
                </a:solidFill>
              </a:rPr>
              <a:t> a evropských projektů</a:t>
            </a:r>
            <a:r>
              <a:rPr lang="cs-CZ" sz="2400" u="sng" dirty="0">
                <a:solidFill>
                  <a:srgbClr val="C00000"/>
                </a:solidFill>
              </a:rPr>
              <a:t> </a:t>
            </a:r>
            <a:r>
              <a:rPr lang="cs-CZ" sz="2400" u="sng" dirty="0"/>
              <a:t>v jehož gesci běží RSK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800" u="sng" dirty="0"/>
          </a:p>
          <a:p>
            <a:pPr eaLnBrk="1" hangingPunct="1"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5943942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200" b="1" dirty="0"/>
              <a:t>Vazba strategie do struktur KÚ (3/3)</a:t>
            </a:r>
            <a:endParaRPr lang="cs-CZ" altLang="cs-CZ" sz="32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dirty="0">
                <a:effectLst/>
                <a:ea typeface="Times New Roman" panose="02020603050405020304" pitchFamily="18" charset="0"/>
              </a:rPr>
              <a:t>Za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odbor zdravotnictví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je do platformy nominován pracovník s ohledem na odvětví, kterými jsou </a:t>
            </a:r>
            <a:r>
              <a:rPr lang="cs-CZ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optimalizace a dostupnost zdravotní péče pro cílovou skupinu osob ohrožených sociálním vyloučením, preventivní programy, dotační programy na podporu zdravého životního stylu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apod.</a:t>
            </a:r>
          </a:p>
          <a:p>
            <a:pPr algn="just"/>
            <a:r>
              <a:rPr lang="cs-CZ" sz="1800" dirty="0">
                <a:effectLst/>
                <a:ea typeface="Times New Roman" panose="02020603050405020304" pitchFamily="18" charset="0"/>
              </a:rPr>
              <a:t>Za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odbor školství, mládeže, tělovýchovy a sportu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je do platformy nominován pracovník s ohledem na oblast </a:t>
            </a:r>
            <a:r>
              <a:rPr lang="cs-CZ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vzdělávání dětí se sociálním znevýhodněním,  předčasného ukončování školní docházky, předčasných odchodů žáků ze středních škol, které je následně spojeno s nezaměstnaností, sociálním vyloučením</a:t>
            </a:r>
            <a:r>
              <a:rPr lang="cs-CZ" sz="18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, chudobou a dlouhodobě i horším zdravím.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Za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odbor kultury, památkové péče a cestovního ruchu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je do platformy nominován pracovník s ohledem na </a:t>
            </a:r>
            <a:r>
              <a:rPr lang="cs-CZ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kulturní akce pro národnostní menšiny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apod.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Za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oddělení krizového řízení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je do platformy nominován pracovník zabývající se </a:t>
            </a:r>
            <a:r>
              <a:rPr lang="cs-CZ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programy prevence kriminality, asistenty prevence kriminality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apod.</a:t>
            </a:r>
          </a:p>
          <a:p>
            <a:pPr algn="just"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79384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Krajská koordinační struktura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b="1" u="sng" dirty="0"/>
              <a:t>Připomínkování v souvislosti s přípravou a implementací strategie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Regionální stálá konference LK </a:t>
            </a:r>
            <a:br>
              <a:rPr lang="cs-CZ" sz="2000" dirty="0"/>
            </a:br>
            <a:r>
              <a:rPr lang="cs-CZ" sz="2000" dirty="0"/>
              <a:t>+ PS vzdělávání a PS inovace při RSK (</a:t>
            </a:r>
            <a:r>
              <a:rPr lang="it-IT" sz="2000" i="0" dirty="0">
                <a:effectLst/>
                <a:latin typeface="Arial" panose="020B0604020202020204" pitchFamily="34" charset="0"/>
              </a:rPr>
              <a:t>Rada pro výzkum, vývoj a inovace</a:t>
            </a:r>
            <a:r>
              <a:rPr lang="cs-CZ" sz="2000" i="0" dirty="0">
                <a:effectLst/>
                <a:latin typeface="Arial" panose="020B0604020202020204" pitchFamily="34" charset="0"/>
              </a:rPr>
              <a:t>)</a:t>
            </a:r>
            <a:endParaRPr 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endParaRPr 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dirty="0">
                <a:solidFill>
                  <a:srgbClr val="C00000"/>
                </a:solidFill>
              </a:rPr>
              <a:t>Koordinační skupina plánování sociálních služeb LK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u="sng" dirty="0">
                <a:solidFill>
                  <a:srgbClr val="C00000"/>
                </a:solidFill>
              </a:rPr>
              <a:t>Kolegium obcí II. a III. typu „K21“</a:t>
            </a:r>
            <a:r>
              <a:rPr lang="cs-CZ" sz="2000" dirty="0">
                <a:solidFill>
                  <a:srgbClr val="C00000"/>
                </a:solidFill>
              </a:rPr>
              <a:t> + 10 územních řídících skupin (dle ORP) + odborné pracovní skupiny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endParaRPr lang="cs-CZ" sz="2000" dirty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Výbor pro </a:t>
            </a:r>
            <a:r>
              <a:rPr lang="cs-CZ" sz="2000" u="sng" dirty="0"/>
              <a:t>sociální oblast </a:t>
            </a:r>
            <a:r>
              <a:rPr lang="cs-CZ" sz="2000" dirty="0"/>
              <a:t>Z LK a Výbor výchovy, </a:t>
            </a:r>
            <a:r>
              <a:rPr lang="cs-CZ" sz="2000" u="sng" dirty="0"/>
              <a:t>vzdělávání a zaměstnanosti </a:t>
            </a:r>
            <a:r>
              <a:rPr lang="cs-CZ" sz="2000" dirty="0"/>
              <a:t>Z LK 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endParaRPr 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Výbor zdravotnictví; Výbor hospodářského, </a:t>
            </a:r>
            <a:r>
              <a:rPr lang="cs-CZ" sz="2000" u="sng" dirty="0"/>
              <a:t>regionálního rozvoje </a:t>
            </a:r>
            <a:r>
              <a:rPr lang="cs-CZ" sz="2000" dirty="0"/>
              <a:t>a rozvoje venkova Z LK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Výbor finanční Z LK – projekt pro implementaci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b="1" u="sng" dirty="0"/>
              <a:t>Představení strategie:</a:t>
            </a:r>
          </a:p>
          <a:p>
            <a:pPr>
              <a:spcBef>
                <a:spcPts val="0"/>
              </a:spcBef>
            </a:pPr>
            <a:r>
              <a:rPr lang="cs-CZ" altLang="cs-CZ" sz="2000" dirty="0"/>
              <a:t>Odborná pracovní skupina KÚ pro oblast vzdělávání</a:t>
            </a:r>
          </a:p>
          <a:p>
            <a:pPr>
              <a:spcBef>
                <a:spcPts val="0"/>
              </a:spcBef>
            </a:pPr>
            <a:r>
              <a:rPr lang="cs-CZ" altLang="cs-CZ" sz="2000" dirty="0"/>
              <a:t>Odborná pracovní skupina KÚ pro oblast sociální</a:t>
            </a:r>
          </a:p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404179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/>
              <a:t>Partneři pro tvorbu SSZ21+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Poskytovatelé sociálních služeb a další NNO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Zástupci obcí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Zástupci osob z cílových skupin, veřejnost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Zaměstnavatelé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Technická univerzita Liberec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Agentura regionálního rozvoje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Krajská síť Místních Akčních Skupin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/>
              <a:t>….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800" dirty="0">
                <a:solidFill>
                  <a:srgbClr val="C00000"/>
                </a:solidFill>
              </a:rPr>
              <a:t>Aktuálně adresář čítá více jak 100 kontaktů na dosud pozvané či oslovené osoby a zástupce institucí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z="32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345934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1576</Words>
  <Application>Microsoft Office PowerPoint</Application>
  <PresentationFormat>Předvádění na obrazovce (4:3)</PresentationFormat>
  <Paragraphs>161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Výchozí návrh</vt:lpstr>
      <vt:lpstr>Setkání partnerů projektu 24. března 2021 </vt:lpstr>
      <vt:lpstr>Jak se plní očekávání z října 2020?</vt:lpstr>
      <vt:lpstr>Výchozí spolupráce</vt:lpstr>
      <vt:lpstr>Ve vazbě na klíčové dokumenty </vt:lpstr>
      <vt:lpstr>Vazba strategie do struktur KÚ (3/1)</vt:lpstr>
      <vt:lpstr>Vazba strategie do struktur KÚ (3/2)</vt:lpstr>
      <vt:lpstr>Vazba strategie do struktur KÚ (3/3)</vt:lpstr>
      <vt:lpstr>Krajská koordinační struktura</vt:lpstr>
      <vt:lpstr>Partneři pro tvorbu SSZ21+</vt:lpstr>
      <vt:lpstr>Role KRKO </vt:lpstr>
      <vt:lpstr>Vazba na obecní úroveň</vt:lpstr>
      <vt:lpstr>Jak přemýšlíme o fin.krytí opatření</vt:lpstr>
      <vt:lpstr>Jak přemýšlíme  o kapacitní podpoře v implementaci</vt:lpstr>
      <vt:lpstr>Jak přemýšlíme  o sociální inovaci na úrovni kraje</vt:lpstr>
      <vt:lpstr>Co už proběhlo a co nás ještě čeká</vt:lpstr>
      <vt:lpstr>  </vt:lpstr>
    </vt:vector>
  </TitlesOfParts>
  <Company>kulk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hojnym</dc:creator>
  <cp:lastModifiedBy>Ivana</cp:lastModifiedBy>
  <cp:revision>112</cp:revision>
  <dcterms:created xsi:type="dcterms:W3CDTF">2006-11-28T08:08:46Z</dcterms:created>
  <dcterms:modified xsi:type="dcterms:W3CDTF">2021-03-23T21:12:08Z</dcterms:modified>
</cp:coreProperties>
</file>