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259" r:id="rId4"/>
    <p:sldId id="291" r:id="rId5"/>
    <p:sldId id="292" r:id="rId6"/>
    <p:sldId id="308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9" r:id="rId15"/>
    <p:sldId id="300" r:id="rId16"/>
    <p:sldId id="303" r:id="rId17"/>
    <p:sldId id="301" r:id="rId18"/>
    <p:sldId id="306" r:id="rId19"/>
    <p:sldId id="307" r:id="rId20"/>
    <p:sldId id="31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65" autoAdjust="0"/>
  </p:normalViewPr>
  <p:slideViewPr>
    <p:cSldViewPr>
      <p:cViewPr>
        <p:scale>
          <a:sx n="80" d="100"/>
          <a:sy n="80" d="100"/>
        </p:scale>
        <p:origin x="-874" y="2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9305-6A20-43BE-9AAE-EB788864AB86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333E1-836F-41CA-8FCE-440F0D21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95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333E1-836F-41CA-8FCE-440F0D214CF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3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52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97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01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0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102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804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968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894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583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666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68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6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4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081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110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39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167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436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205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37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222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919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78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736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715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8129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1287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6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94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00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62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48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52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2615-8742-44A0-AF5D-4CFC6B34D8D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40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B0375-6A0D-4F58-B8F4-CA7C46FF3984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7104A-C9E6-40C9-BF84-BD526C692FCE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0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brepraxe.cz/" TargetMode="External"/><Relationship Id="rId2" Type="http://schemas.openxmlformats.org/officeDocument/2006/relationships/hyperlink" Target="http://www.socialni-zaclenova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dv.cz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5445224"/>
            <a:ext cx="6688832" cy="936104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Liberec, 1.3.2017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Mgr. Martin Chochola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259632" y="4038203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/>
              <a:t>Lokální partnerství Liberec – 1 / 2017 – fáze implementace </a:t>
            </a:r>
            <a:r>
              <a:rPr lang="cs-CZ" sz="3200" b="1" dirty="0" err="1" smtClean="0"/>
              <a:t>SPSZ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333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Rekapitulace – Azylový dům pro rodiny s dětmi a pro ženy (Ruprechtice)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Definováno v </a:t>
            </a:r>
            <a:r>
              <a:rPr lang="cs-CZ" dirty="0" err="1" smtClean="0"/>
              <a:t>SPSZ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OPZ</a:t>
            </a:r>
            <a:r>
              <a:rPr lang="cs-CZ" dirty="0" smtClean="0"/>
              <a:t>), rekonstrukce </a:t>
            </a:r>
            <a:r>
              <a:rPr lang="cs-CZ" dirty="0" err="1" smtClean="0"/>
              <a:t>IPRÚ</a:t>
            </a:r>
            <a:endParaRPr lang="cs-CZ" dirty="0" smtClean="0"/>
          </a:p>
          <a:p>
            <a:r>
              <a:rPr lang="cs-CZ" dirty="0" smtClean="0"/>
              <a:t>Prosinec 2016 – jednání o podobě služby a vzájemné spolupráci </a:t>
            </a:r>
            <a:r>
              <a:rPr lang="cs-CZ" dirty="0" err="1" smtClean="0"/>
              <a:t>SPSZ</a:t>
            </a:r>
            <a:r>
              <a:rPr lang="cs-CZ" dirty="0" smtClean="0"/>
              <a:t> / </a:t>
            </a:r>
            <a:r>
              <a:rPr lang="cs-CZ" dirty="0" err="1" smtClean="0"/>
              <a:t>IPRÚ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Současný stav: </a:t>
            </a:r>
          </a:p>
          <a:p>
            <a:r>
              <a:rPr lang="cs-CZ" dirty="0" smtClean="0"/>
              <a:t>Příprava zadávací dokumentace a </a:t>
            </a:r>
            <a:r>
              <a:rPr lang="cs-CZ" dirty="0" err="1" smtClean="0"/>
              <a:t>VŘ</a:t>
            </a:r>
            <a:endParaRPr lang="cs-CZ" dirty="0" smtClean="0"/>
          </a:p>
          <a:p>
            <a:r>
              <a:rPr lang="cs-CZ" dirty="0" err="1" smtClean="0"/>
              <a:t>Fiše</a:t>
            </a:r>
            <a:r>
              <a:rPr lang="cs-CZ" dirty="0" smtClean="0"/>
              <a:t> </a:t>
            </a:r>
            <a:r>
              <a:rPr lang="cs-CZ" dirty="0" err="1" smtClean="0"/>
              <a:t>OPZ</a:t>
            </a:r>
            <a:r>
              <a:rPr lang="cs-CZ" dirty="0" smtClean="0"/>
              <a:t>, </a:t>
            </a:r>
            <a:r>
              <a:rPr lang="cs-CZ" dirty="0" err="1" smtClean="0"/>
              <a:t>VŘ</a:t>
            </a:r>
            <a:r>
              <a:rPr lang="cs-CZ" dirty="0" smtClean="0"/>
              <a:t> na provoz květen/červen 2017</a:t>
            </a:r>
          </a:p>
          <a:p>
            <a:r>
              <a:rPr lang="cs-CZ" dirty="0" smtClean="0"/>
              <a:t>Projekt </a:t>
            </a:r>
            <a:r>
              <a:rPr lang="cs-CZ" dirty="0" err="1" smtClean="0"/>
              <a:t>OPZ</a:t>
            </a:r>
            <a:r>
              <a:rPr lang="cs-CZ" dirty="0" smtClean="0"/>
              <a:t> bude podávat Návrat, o.p.s.</a:t>
            </a:r>
          </a:p>
          <a:p>
            <a:r>
              <a:rPr lang="cs-CZ" dirty="0" smtClean="0"/>
              <a:t>Realizace od konec 2018/začátek 2019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60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Harmonogram práce – 2017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PS – </a:t>
            </a:r>
            <a:r>
              <a:rPr lang="cs-CZ" sz="2400" b="1" dirty="0" smtClean="0"/>
              <a:t>březen</a:t>
            </a:r>
            <a:r>
              <a:rPr lang="cs-CZ" sz="2400" dirty="0" smtClean="0"/>
              <a:t>:</a:t>
            </a:r>
          </a:p>
          <a:p>
            <a:r>
              <a:rPr lang="cs-CZ" sz="2400" b="1" dirty="0" smtClean="0"/>
              <a:t>Sociální služby</a:t>
            </a:r>
            <a:r>
              <a:rPr lang="cs-CZ" sz="2400" dirty="0" smtClean="0"/>
              <a:t> – 7.3.  10:00 Radnice / 202 – téma: terén ve vztahu k bydlení, zaměstnanosti, rodině a zdraví</a:t>
            </a:r>
          </a:p>
          <a:p>
            <a:r>
              <a:rPr lang="cs-CZ" sz="2400" b="1" dirty="0" smtClean="0"/>
              <a:t>Bydlení</a:t>
            </a:r>
            <a:r>
              <a:rPr lang="cs-CZ" sz="2400" dirty="0" smtClean="0"/>
              <a:t> – 9.3.  9:30 Radnice / 11 – téma: kontrola ubytovacích zařízení v Liberci /změněno na 210/</a:t>
            </a:r>
          </a:p>
          <a:p>
            <a:r>
              <a:rPr lang="cs-CZ" sz="2400" b="1" dirty="0" smtClean="0"/>
              <a:t>Zaměstnanost</a:t>
            </a:r>
            <a:r>
              <a:rPr lang="cs-CZ" sz="2400" dirty="0" smtClean="0"/>
              <a:t> – 10.3. 10:00 Radnice / 202 – téma: prostupné zaměstnávání</a:t>
            </a:r>
          </a:p>
          <a:p>
            <a:r>
              <a:rPr lang="cs-CZ" sz="2400" b="1" dirty="0" smtClean="0"/>
              <a:t>Bezpečnost</a:t>
            </a:r>
            <a:r>
              <a:rPr lang="cs-CZ" sz="2400" dirty="0" smtClean="0"/>
              <a:t> – 17.3. 9:00 URAN / 17 – téma: bezpečnost v </a:t>
            </a:r>
            <a:r>
              <a:rPr lang="cs-CZ" sz="2400" dirty="0" err="1" smtClean="0"/>
              <a:t>SPSZ</a:t>
            </a:r>
            <a:r>
              <a:rPr lang="cs-CZ" sz="2400" dirty="0" smtClean="0"/>
              <a:t>, </a:t>
            </a:r>
            <a:r>
              <a:rPr lang="cs-CZ" sz="2400" dirty="0" err="1" smtClean="0"/>
              <a:t>APK</a:t>
            </a:r>
            <a:r>
              <a:rPr lang="cs-CZ" sz="2400" dirty="0" smtClean="0"/>
              <a:t>, pravidla fungování skupiny, katalog prevence</a:t>
            </a:r>
          </a:p>
          <a:p>
            <a:r>
              <a:rPr lang="cs-CZ" sz="2400" b="1" dirty="0" err="1" smtClean="0"/>
              <a:t>PSPI</a:t>
            </a:r>
            <a:r>
              <a:rPr lang="cs-CZ" sz="2400" dirty="0" smtClean="0"/>
              <a:t> – 13.3. 10:00 URAN / 17 - !! – prezentace projektů + koordinace překryvů </a:t>
            </a:r>
          </a:p>
          <a:p>
            <a:pPr marL="0" indent="0">
              <a:buNone/>
            </a:pPr>
            <a:r>
              <a:rPr lang="cs-CZ" sz="2400" dirty="0"/>
              <a:t>k</a:t>
            </a:r>
            <a:r>
              <a:rPr lang="cs-CZ" sz="2400" dirty="0" smtClean="0"/>
              <a:t>onec </a:t>
            </a:r>
            <a:r>
              <a:rPr lang="cs-CZ" sz="2400" b="1" dirty="0" smtClean="0"/>
              <a:t>dubna</a:t>
            </a:r>
            <a:r>
              <a:rPr lang="cs-CZ" sz="2400" dirty="0" smtClean="0"/>
              <a:t> – totéž + TROJBOJ, TUL</a:t>
            </a:r>
          </a:p>
          <a:p>
            <a:pPr marL="0" indent="0">
              <a:buNone/>
            </a:pPr>
            <a:r>
              <a:rPr lang="cs-CZ" sz="2400" b="1" dirty="0"/>
              <a:t>č</a:t>
            </a:r>
            <a:r>
              <a:rPr lang="cs-CZ" sz="2400" b="1" dirty="0" smtClean="0"/>
              <a:t>erven</a:t>
            </a:r>
            <a:r>
              <a:rPr lang="cs-CZ" sz="2400" dirty="0" smtClean="0"/>
              <a:t> – opět PS </a:t>
            </a:r>
          </a:p>
        </p:txBody>
      </p:sp>
    </p:spTree>
    <p:extLst>
      <p:ext uri="{BB962C8B-B14F-4D97-AF65-F5344CB8AC3E}">
        <p14:creationId xmlns:p14="http://schemas.microsoft.com/office/powerpoint/2010/main" val="2741720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Užší koordinační pracovní týmy (formou </a:t>
            </a:r>
            <a:r>
              <a:rPr lang="cs-CZ" dirty="0" err="1" smtClean="0"/>
              <a:t>IK</a:t>
            </a:r>
            <a:r>
              <a:rPr lang="cs-CZ" dirty="0" smtClean="0"/>
              <a:t>)</a:t>
            </a:r>
          </a:p>
          <a:p>
            <a:pPr marL="0" indent="0" algn="ctr">
              <a:buNone/>
            </a:pPr>
            <a:r>
              <a:rPr lang="cs-CZ" dirty="0" smtClean="0"/>
              <a:t>(</a:t>
            </a:r>
            <a:r>
              <a:rPr lang="cs-CZ" dirty="0" err="1" smtClean="0"/>
              <a:t>LK</a:t>
            </a:r>
            <a:r>
              <a:rPr lang="cs-CZ" dirty="0"/>
              <a:t> </a:t>
            </a:r>
            <a:r>
              <a:rPr lang="cs-CZ" dirty="0" smtClean="0"/>
              <a:t>+ / manažer </a:t>
            </a:r>
            <a:r>
              <a:rPr lang="cs-CZ" dirty="0" err="1" smtClean="0"/>
              <a:t>SPSZ</a:t>
            </a:r>
            <a:r>
              <a:rPr lang="cs-CZ" dirty="0" smtClean="0"/>
              <a:t> + další aktéři)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PS </a:t>
            </a:r>
            <a:r>
              <a:rPr lang="cs-CZ" b="1" dirty="0"/>
              <a:t> </a:t>
            </a:r>
            <a:r>
              <a:rPr lang="cs-CZ" b="1" dirty="0" smtClean="0"/>
              <a:t>+ </a:t>
            </a:r>
            <a:r>
              <a:rPr lang="cs-CZ" b="1" dirty="0" err="1" smtClean="0"/>
              <a:t>PSPI</a:t>
            </a:r>
            <a:r>
              <a:rPr lang="cs-CZ" b="1" dirty="0" smtClean="0"/>
              <a:t>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                                        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                          LP</a:t>
            </a:r>
          </a:p>
          <a:p>
            <a:pPr marL="0" indent="0" algn="ctr">
              <a:buNone/>
            </a:pPr>
            <a:endParaRPr lang="cs-CZ" dirty="0" smtClean="0"/>
          </a:p>
        </p:txBody>
      </p:sp>
      <p:sp>
        <p:nvSpPr>
          <p:cNvPr id="5" name="Šipka dolů 4"/>
          <p:cNvSpPr/>
          <p:nvPr/>
        </p:nvSpPr>
        <p:spPr>
          <a:xfrm>
            <a:off x="4267583" y="2564904"/>
            <a:ext cx="412237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4267583" y="3663305"/>
            <a:ext cx="412237" cy="1205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94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Vzdělávání – 15.3. Zaměstnanost v </a:t>
            </a:r>
            <a:r>
              <a:rPr lang="cs-CZ" dirty="0" err="1" smtClean="0"/>
              <a:t>SVL</a:t>
            </a:r>
            <a:r>
              <a:rPr lang="cs-CZ" dirty="0" smtClean="0"/>
              <a:t> (Radnice místnost č. 11  / 9:30 – 15:30)</a:t>
            </a:r>
          </a:p>
          <a:p>
            <a:pPr marL="0" indent="0">
              <a:buNone/>
            </a:pPr>
            <a:r>
              <a:rPr lang="cs-CZ" dirty="0" smtClean="0"/>
              <a:t>+ další plánujeme (Bydlení, </a:t>
            </a:r>
            <a:r>
              <a:rPr lang="cs-CZ" dirty="0" err="1" smtClean="0"/>
              <a:t>Zam</a:t>
            </a:r>
            <a:r>
              <a:rPr lang="cs-CZ" dirty="0" smtClean="0"/>
              <a:t>, </a:t>
            </a:r>
            <a:r>
              <a:rPr lang="cs-CZ" dirty="0" err="1" smtClean="0"/>
              <a:t>Bezp</a:t>
            </a:r>
            <a:r>
              <a:rPr lang="cs-CZ" dirty="0" smtClean="0"/>
              <a:t>.)</a:t>
            </a:r>
          </a:p>
          <a:p>
            <a:r>
              <a:rPr lang="cs-CZ" dirty="0" smtClean="0"/>
              <a:t>Červenec – srpen – konzultace projektů</a:t>
            </a:r>
          </a:p>
          <a:p>
            <a:r>
              <a:rPr lang="cs-CZ" dirty="0" smtClean="0"/>
              <a:t>Září – prosinec 2017 – dokončování koncepcí, začátek realizace projektů, podněty k aktualizaci </a:t>
            </a:r>
            <a:r>
              <a:rPr lang="cs-CZ" dirty="0" err="1" smtClean="0"/>
              <a:t>SPSZ</a:t>
            </a:r>
            <a:r>
              <a:rPr lang="cs-CZ" dirty="0" smtClean="0"/>
              <a:t>, vzdělávání, evaluace…</a:t>
            </a:r>
          </a:p>
          <a:p>
            <a:r>
              <a:rPr lang="cs-CZ" dirty="0" smtClean="0"/>
              <a:t>Systémové věci a koncepce – náročné (workshopy na analýzu problému)</a:t>
            </a:r>
          </a:p>
          <a:p>
            <a:r>
              <a:rPr lang="cs-CZ" dirty="0" smtClean="0"/>
              <a:t>PR (Zpravodaj)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034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Upozornění a doporučení </a:t>
            </a:r>
            <a:r>
              <a:rPr lang="cs-CZ" b="1" dirty="0"/>
              <a:t>v </a:t>
            </a:r>
            <a:r>
              <a:rPr lang="cs-CZ" b="1" dirty="0" err="1"/>
              <a:t>OPZ</a:t>
            </a:r>
            <a:r>
              <a:rPr lang="cs-CZ" b="1" dirty="0"/>
              <a:t>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Liberec </a:t>
            </a:r>
            <a:r>
              <a:rPr lang="cs-CZ" sz="2800" dirty="0" err="1" smtClean="0"/>
              <a:t>PSPI</a:t>
            </a:r>
            <a:r>
              <a:rPr lang="cs-CZ" sz="2800" dirty="0" smtClean="0"/>
              <a:t> 13.3. (Uran č. </a:t>
            </a:r>
            <a:r>
              <a:rPr lang="cs-CZ" sz="2800" smtClean="0"/>
              <a:t>17) </a:t>
            </a:r>
            <a:r>
              <a:rPr lang="cs-CZ" sz="2800" dirty="0" smtClean="0"/>
              <a:t>+ 22.3  seminář MPSV v </a:t>
            </a:r>
            <a:r>
              <a:rPr lang="cs-CZ" sz="2800" smtClean="0"/>
              <a:t>Liberci </a:t>
            </a:r>
            <a:r>
              <a:rPr lang="cs-CZ" sz="2800" b="1" smtClean="0"/>
              <a:t>– </a:t>
            </a:r>
            <a:r>
              <a:rPr lang="cs-CZ" sz="2800" b="1" dirty="0" smtClean="0"/>
              <a:t>Radnice místnost č. 11</a:t>
            </a:r>
          </a:p>
          <a:p>
            <a:r>
              <a:rPr lang="cs-CZ" sz="2800" dirty="0" smtClean="0"/>
              <a:t>Upozornění </a:t>
            </a:r>
            <a:r>
              <a:rPr lang="cs-CZ" sz="2800" dirty="0" err="1" smtClean="0"/>
              <a:t>ASZ</a:t>
            </a:r>
            <a:r>
              <a:rPr lang="cs-CZ" sz="2800" dirty="0" smtClean="0"/>
              <a:t>: psát + předávat dotazy</a:t>
            </a:r>
          </a:p>
          <a:p>
            <a:r>
              <a:rPr lang="cs-CZ" sz="2800" dirty="0" err="1" smtClean="0"/>
              <a:t>Prioritizace</a:t>
            </a:r>
            <a:r>
              <a:rPr lang="cs-CZ" sz="2800" dirty="0" smtClean="0"/>
              <a:t> realokací: </a:t>
            </a:r>
          </a:p>
          <a:p>
            <a:pPr marL="0" indent="0">
              <a:buNone/>
            </a:pPr>
            <a:r>
              <a:rPr lang="cs-CZ" sz="2800" dirty="0" smtClean="0"/>
              <a:t>1) navýšení 2) sociální podnikání 3) nový žadatel</a:t>
            </a:r>
          </a:p>
          <a:p>
            <a:r>
              <a:rPr lang="cs-CZ" sz="2800" b="1" dirty="0" smtClean="0"/>
              <a:t>Upozornění a doporučení MPSV:</a:t>
            </a:r>
          </a:p>
          <a:p>
            <a:pPr>
              <a:buFontTx/>
              <a:buChar char="-"/>
            </a:pPr>
            <a:r>
              <a:rPr lang="cs-CZ" sz="2800" dirty="0" smtClean="0"/>
              <a:t>Psát smysluplně, podrobně, ale „nepřepálit“</a:t>
            </a:r>
          </a:p>
          <a:p>
            <a:pPr>
              <a:buFontTx/>
              <a:buChar char="-"/>
            </a:pPr>
            <a:r>
              <a:rPr lang="cs-CZ" sz="2800" dirty="0" smtClean="0"/>
              <a:t>Služby nejsou cílem, cílem je změna! </a:t>
            </a:r>
          </a:p>
          <a:p>
            <a:pPr>
              <a:buFontTx/>
              <a:buChar char="-"/>
            </a:pPr>
            <a:r>
              <a:rPr lang="cs-CZ" sz="2800" dirty="0" smtClean="0"/>
              <a:t>Sociální podnikání: podnikatelský plán (VZOR)</a:t>
            </a:r>
          </a:p>
          <a:p>
            <a:pPr>
              <a:buFontTx/>
              <a:buChar char="-"/>
            </a:pPr>
            <a:r>
              <a:rPr lang="cs-CZ" sz="2800" dirty="0" smtClean="0"/>
              <a:t>Právní akt do 3 měsíců od schválení projektu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277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Užitečné weby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www.socialni-zaclenovani.cz</a:t>
            </a:r>
            <a:endParaRPr lang="cs-CZ" dirty="0" smtClean="0"/>
          </a:p>
          <a:p>
            <a:r>
              <a:rPr lang="cs-CZ" dirty="0" err="1" smtClean="0">
                <a:hlinkClick r:id="rId3"/>
              </a:rPr>
              <a:t>www.dobrepraxe.cz</a:t>
            </a:r>
            <a:endParaRPr lang="cs-CZ" dirty="0" smtClean="0"/>
          </a:p>
          <a:p>
            <a:r>
              <a:rPr lang="cs-CZ" dirty="0" err="1" smtClean="0">
                <a:hlinkClick r:id="rId4"/>
              </a:rPr>
              <a:t>www.fdv.cz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35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r>
              <a:rPr lang="cs-CZ" dirty="0" smtClean="0"/>
              <a:t>Několik poznámek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Celková spolupráce funguje</a:t>
            </a:r>
          </a:p>
          <a:p>
            <a:r>
              <a:rPr lang="cs-CZ" dirty="0" smtClean="0"/>
              <a:t>Jsou jisté rezervy a riziková místa (ochota některých aktérů, politický rozměr, </a:t>
            </a:r>
            <a:r>
              <a:rPr lang="cs-CZ" dirty="0" err="1" smtClean="0"/>
              <a:t>CS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PSPI</a:t>
            </a:r>
            <a:r>
              <a:rPr lang="cs-CZ" dirty="0" smtClean="0"/>
              <a:t> 13.3.2017 10:00 – překryvy, </a:t>
            </a:r>
            <a:r>
              <a:rPr lang="cs-CZ" dirty="0" err="1" smtClean="0"/>
              <a:t>realoakce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Možnost přesahu řešení sociálního vyloučení</a:t>
            </a:r>
            <a:endParaRPr lang="cs-CZ" dirty="0"/>
          </a:p>
          <a:p>
            <a:r>
              <a:rPr lang="cs-CZ" dirty="0" smtClean="0"/>
              <a:t>Informujte nás a informujte se</a:t>
            </a:r>
          </a:p>
          <a:p>
            <a:r>
              <a:rPr lang="cs-CZ" dirty="0" smtClean="0"/>
              <a:t>Nebojte se zeptat</a:t>
            </a:r>
          </a:p>
          <a:p>
            <a:r>
              <a:rPr lang="cs-CZ" dirty="0" smtClean="0"/>
              <a:t>Přinášejte nápady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644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Dotazy a diskuze - zápis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potřeba psychiatra – je řešeno v </a:t>
            </a:r>
            <a:r>
              <a:rPr lang="cs-CZ" dirty="0" err="1" smtClean="0"/>
              <a:t>SPSZ</a:t>
            </a:r>
            <a:r>
              <a:rPr lang="cs-CZ" dirty="0" smtClean="0"/>
              <a:t> a bude dále tématem (pozn. Tulipán – </a:t>
            </a:r>
            <a:r>
              <a:rPr lang="cs-CZ" dirty="0" err="1" smtClean="0"/>
              <a:t>Z.Machartová</a:t>
            </a:r>
            <a:r>
              <a:rPr lang="cs-CZ" dirty="0" smtClean="0"/>
              <a:t>) – </a:t>
            </a:r>
            <a:r>
              <a:rPr lang="cs-CZ" dirty="0" err="1" smtClean="0"/>
              <a:t>M.Chochola</a:t>
            </a:r>
            <a:r>
              <a:rPr lang="cs-CZ" dirty="0" smtClean="0"/>
              <a:t> odpověděl: tyto věci jsou v plánu, víme o tom, budeme se snažit hledat psychiatra</a:t>
            </a:r>
          </a:p>
          <a:p>
            <a:r>
              <a:rPr lang="cs-CZ" dirty="0" smtClean="0"/>
              <a:t>dotaz </a:t>
            </a:r>
            <a:r>
              <a:rPr lang="cs-CZ" dirty="0" err="1" smtClean="0"/>
              <a:t>MPL</a:t>
            </a:r>
            <a:r>
              <a:rPr lang="cs-CZ" dirty="0" smtClean="0"/>
              <a:t> ohledně podpory při realizaci projektů – odpověď </a:t>
            </a:r>
            <a:r>
              <a:rPr lang="cs-CZ" dirty="0" err="1" smtClean="0"/>
              <a:t>M.Chohola</a:t>
            </a:r>
            <a:r>
              <a:rPr lang="cs-CZ" dirty="0" smtClean="0"/>
              <a:t> – podporu se snaží zajistit </a:t>
            </a:r>
            <a:r>
              <a:rPr lang="cs-CZ" dirty="0" err="1" smtClean="0"/>
              <a:t>ASZ</a:t>
            </a:r>
            <a:r>
              <a:rPr lang="cs-CZ" dirty="0" smtClean="0"/>
              <a:t> + vyjednávání na městě</a:t>
            </a:r>
            <a:endParaRPr lang="cs-CZ" dirty="0" smtClean="0"/>
          </a:p>
          <a:p>
            <a:r>
              <a:rPr lang="cs-CZ" dirty="0" smtClean="0"/>
              <a:t>upozornění na potřebu zajistit financování aktivit, které nejsou sociální službou (pozn. Václav Strouhal), „</a:t>
            </a:r>
            <a:r>
              <a:rPr lang="cs-CZ" dirty="0" err="1" smtClean="0"/>
              <a:t>ti,co</a:t>
            </a:r>
            <a:r>
              <a:rPr lang="cs-CZ" dirty="0" smtClean="0"/>
              <a:t> to neumí napsat</a:t>
            </a:r>
            <a:r>
              <a:rPr lang="cs-CZ" dirty="0" smtClean="0"/>
              <a:t>“ – možnost organizací, které píší projekty pro ty, co to neumí</a:t>
            </a:r>
          </a:p>
          <a:p>
            <a:r>
              <a:rPr lang="cs-CZ" dirty="0" smtClean="0"/>
              <a:t>upozornění </a:t>
            </a:r>
            <a:r>
              <a:rPr lang="cs-CZ" dirty="0" smtClean="0"/>
              <a:t>na téma </a:t>
            </a:r>
            <a:r>
              <a:rPr lang="cs-CZ" dirty="0" err="1" smtClean="0"/>
              <a:t>SZÚ</a:t>
            </a:r>
            <a:r>
              <a:rPr lang="cs-CZ" dirty="0" smtClean="0"/>
              <a:t> – Státní zdravotnický ústav </a:t>
            </a:r>
            <a:r>
              <a:rPr lang="cs-CZ" dirty="0" smtClean="0"/>
              <a:t>– jsou lepší v psaní (</a:t>
            </a:r>
            <a:r>
              <a:rPr lang="cs-CZ" dirty="0" smtClean="0"/>
              <a:t>pozn. </a:t>
            </a:r>
            <a:r>
              <a:rPr lang="cs-CZ" dirty="0" err="1" smtClean="0"/>
              <a:t>KHS</a:t>
            </a:r>
            <a:r>
              <a:rPr lang="cs-CZ" dirty="0" smtClean="0"/>
              <a:t> Nela Švitorková</a:t>
            </a:r>
            <a:r>
              <a:rPr lang="cs-CZ" dirty="0" smtClean="0"/>
              <a:t>) – pozn. Martin Chochola: bude navázán kontakt</a:t>
            </a:r>
            <a:endParaRPr lang="cs-CZ" dirty="0" smtClean="0"/>
          </a:p>
          <a:p>
            <a:r>
              <a:rPr lang="cs-CZ" dirty="0" smtClean="0"/>
              <a:t>pozn. napsat projekt vs. realizovat projekt (těžší) a vykázat projekt (pozn. Lukáš Průcha – </a:t>
            </a:r>
            <a:r>
              <a:rPr lang="cs-CZ" dirty="0" err="1" smtClean="0"/>
              <a:t>ČvT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pozn. </a:t>
            </a:r>
            <a:r>
              <a:rPr lang="cs-CZ" dirty="0" err="1" smtClean="0"/>
              <a:t>Z.Machartová</a:t>
            </a:r>
            <a:r>
              <a:rPr lang="cs-CZ" dirty="0" smtClean="0"/>
              <a:t> – Noclehárna Kateřinky – nyní adaptace 1 pokoje na pokoj pro ženy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129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 k Inkluzi a </a:t>
            </a:r>
            <a:r>
              <a:rPr lang="cs-CZ" dirty="0" err="1" smtClean="0"/>
              <a:t>MPI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Z. </a:t>
            </a:r>
            <a:r>
              <a:rPr lang="cs-CZ" dirty="0" err="1" smtClean="0"/>
              <a:t>Machartová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dotazovali jste se učitelů? Učitel může mít jiný názor, než ředitel či vedení školy obecně</a:t>
            </a:r>
            <a:endParaRPr lang="cs-CZ" dirty="0"/>
          </a:p>
          <a:p>
            <a:r>
              <a:rPr lang="cs-CZ" dirty="0"/>
              <a:t>Markéta </a:t>
            </a:r>
            <a:r>
              <a:rPr lang="cs-CZ" dirty="0" smtClean="0"/>
              <a:t>Nešporová (</a:t>
            </a:r>
            <a:r>
              <a:rPr lang="cs-CZ" dirty="0" err="1" smtClean="0"/>
              <a:t>LKIV</a:t>
            </a:r>
            <a:r>
              <a:rPr lang="cs-CZ" dirty="0" smtClean="0"/>
              <a:t>)- ano </a:t>
            </a:r>
            <a:r>
              <a:rPr lang="cs-CZ" dirty="0"/>
              <a:t>víme o problematice, nedělali jsme průzkum mezi učiteli a budeme se snažit samozřejmě eliminovat špatné praxe v inkluzi</a:t>
            </a:r>
          </a:p>
          <a:p>
            <a:r>
              <a:rPr lang="cs-CZ" dirty="0" smtClean="0"/>
              <a:t>Z. </a:t>
            </a:r>
            <a:r>
              <a:rPr lang="cs-CZ" dirty="0" err="1" smtClean="0"/>
              <a:t>Machartová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/>
              <a:t>pedagogicko</a:t>
            </a:r>
            <a:r>
              <a:rPr lang="cs-CZ" dirty="0"/>
              <a:t> psychologická poradna, známe případ, kdy dítě z </a:t>
            </a:r>
            <a:r>
              <a:rPr lang="cs-CZ" dirty="0" err="1"/>
              <a:t>jedličkárny</a:t>
            </a:r>
            <a:r>
              <a:rPr lang="cs-CZ" dirty="0"/>
              <a:t> přešlo do ZŠ a skončilo na psychiatrii,  problém dítě nezvládlo přechod na </a:t>
            </a:r>
            <a:r>
              <a:rPr lang="cs-CZ" dirty="0" smtClean="0"/>
              <a:t>ZŠ</a:t>
            </a:r>
            <a:endParaRPr lang="cs-CZ" dirty="0"/>
          </a:p>
          <a:p>
            <a:r>
              <a:rPr lang="cs-CZ" dirty="0" smtClean="0"/>
              <a:t>M. Nešporová: </a:t>
            </a:r>
            <a:r>
              <a:rPr lang="cs-CZ" dirty="0"/>
              <a:t>bohužel i tyto případy se </a:t>
            </a:r>
            <a:r>
              <a:rPr lang="cs-CZ" dirty="0" smtClean="0"/>
              <a:t>stávají, pokud je to možné, ráda bych si vzala kontakt, nebo je možné vzít kontakt na </a:t>
            </a:r>
            <a:r>
              <a:rPr lang="cs-CZ" dirty="0" err="1" smtClean="0"/>
              <a:t>měě</a:t>
            </a:r>
            <a:r>
              <a:rPr lang="cs-CZ" smtClean="0"/>
              <a:t>, </a:t>
            </a:r>
            <a:r>
              <a:rPr lang="cs-CZ" dirty="0" smtClean="0"/>
              <a:t>o takové případy se také zajímáme a chceme je pomoci řešit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88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Shrnutí LP Liberec 2016 – co se povedlo</a:t>
            </a:r>
          </a:p>
          <a:p>
            <a:r>
              <a:rPr lang="cs-CZ" b="1" dirty="0" smtClean="0"/>
              <a:t>Popis současné fáze spolupráce – co děláme, co nás čeká, co lze zlepšit</a:t>
            </a:r>
          </a:p>
          <a:p>
            <a:r>
              <a:rPr lang="cs-CZ" b="1" dirty="0" smtClean="0"/>
              <a:t>Novinky: jednání s potenciálními partnery </a:t>
            </a:r>
          </a:p>
          <a:p>
            <a:r>
              <a:rPr lang="cs-CZ" b="1" dirty="0" smtClean="0"/>
              <a:t>Azylový dům pro rodiny s dětmi a pro ženy (</a:t>
            </a:r>
            <a:r>
              <a:rPr lang="cs-CZ" b="1" dirty="0" err="1" smtClean="0"/>
              <a:t>SPSZ</a:t>
            </a:r>
            <a:r>
              <a:rPr lang="cs-CZ" b="1" dirty="0" smtClean="0"/>
              <a:t> a </a:t>
            </a:r>
            <a:r>
              <a:rPr lang="cs-CZ" b="1" dirty="0" err="1" smtClean="0"/>
              <a:t>IPRÚ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Harmonogram práce v roce 2017 (PS, </a:t>
            </a:r>
            <a:r>
              <a:rPr lang="cs-CZ" b="1" dirty="0" err="1" smtClean="0"/>
              <a:t>PSPI</a:t>
            </a:r>
            <a:r>
              <a:rPr lang="cs-CZ" b="1" dirty="0" smtClean="0"/>
              <a:t>, role LP)</a:t>
            </a:r>
          </a:p>
          <a:p>
            <a:r>
              <a:rPr lang="cs-CZ" b="1" dirty="0" smtClean="0"/>
              <a:t>Novinky a upozornění v </a:t>
            </a:r>
            <a:r>
              <a:rPr lang="cs-CZ" b="1" dirty="0" err="1" smtClean="0"/>
              <a:t>OPZ</a:t>
            </a:r>
            <a:r>
              <a:rPr lang="cs-CZ" b="1" dirty="0" smtClean="0"/>
              <a:t>, </a:t>
            </a:r>
            <a:r>
              <a:rPr lang="cs-CZ" b="1" dirty="0" err="1" smtClean="0"/>
              <a:t>IROP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Užitečné weby </a:t>
            </a:r>
          </a:p>
          <a:p>
            <a:r>
              <a:rPr lang="cs-CZ" b="1" dirty="0" smtClean="0"/>
              <a:t>Několik poznámek na závěr</a:t>
            </a:r>
          </a:p>
          <a:p>
            <a:r>
              <a:rPr lang="cs-CZ" b="1" dirty="0" smtClean="0"/>
              <a:t>Diskuze + zápis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9928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1118775"/>
            <a:ext cx="8496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 smtClean="0"/>
              <a:t> Lokální partnerství Liberec – shrnutí 2016</a:t>
            </a:r>
            <a:endParaRPr lang="cs-CZ" altLang="cs-CZ" sz="2800" b="1" dirty="0">
              <a:solidFill>
                <a:srgbClr val="5F5F5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2060848"/>
            <a:ext cx="8342124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684213" indent="-342900">
              <a:spcBef>
                <a:spcPts val="600"/>
              </a:spcBef>
              <a:buFontTx/>
              <a:buChar char="-"/>
            </a:pPr>
            <a:r>
              <a:rPr lang="cs-CZ" altLang="cs-CZ" sz="2000" dirty="0" smtClean="0"/>
              <a:t>Začátek roku 2016 – navázání spolupráce - 1. LP – březen 2017</a:t>
            </a:r>
            <a:endParaRPr lang="cs-CZ" altLang="cs-CZ" sz="2000" dirty="0"/>
          </a:p>
          <a:p>
            <a:pPr>
              <a:spcBef>
                <a:spcPts val="600"/>
              </a:spcBef>
            </a:pPr>
            <a:r>
              <a:rPr lang="cs-CZ" altLang="cs-CZ" sz="2000" b="1" dirty="0" smtClean="0"/>
              <a:t>Co se povedlo?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Zformovat LP a zahájit spolupráci, vytvořit pracovní skupiny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Definovat problémy a potřeby místa / obce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Vytvořit </a:t>
            </a:r>
            <a:r>
              <a:rPr lang="cs-CZ" altLang="cs-CZ" dirty="0" err="1" smtClean="0"/>
              <a:t>SPSZ</a:t>
            </a:r>
            <a:r>
              <a:rPr lang="cs-CZ" altLang="cs-CZ" dirty="0" smtClean="0"/>
              <a:t> Liberec a podpořit jeho schválení (24.11.2017)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Navrhnout projektové </a:t>
            </a:r>
            <a:r>
              <a:rPr lang="cs-CZ" altLang="cs-CZ" dirty="0" err="1" smtClean="0"/>
              <a:t>fiše</a:t>
            </a:r>
            <a:r>
              <a:rPr lang="cs-CZ" altLang="cs-CZ" dirty="0" smtClean="0"/>
              <a:t> a sestavit alokace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Vzdělávání – dluhové poradenství</a:t>
            </a:r>
          </a:p>
          <a:p>
            <a:pPr>
              <a:spcBef>
                <a:spcPts val="600"/>
              </a:spcBef>
            </a:pPr>
            <a:r>
              <a:rPr lang="cs-CZ" altLang="cs-CZ" sz="2000" b="1" dirty="0" smtClean="0"/>
              <a:t>Co nyní děláme?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Připravujeme se na podání projektů (</a:t>
            </a:r>
            <a:r>
              <a:rPr lang="cs-CZ" altLang="cs-CZ" dirty="0" err="1" smtClean="0"/>
              <a:t>SML</a:t>
            </a:r>
            <a:r>
              <a:rPr lang="cs-CZ" altLang="cs-CZ" dirty="0" smtClean="0"/>
              <a:t>, NNO)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Navazujeme novou spolupráci (</a:t>
            </a:r>
            <a:r>
              <a:rPr lang="cs-CZ" altLang="cs-CZ" dirty="0" err="1" smtClean="0"/>
              <a:t>KHS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NP</a:t>
            </a:r>
            <a:r>
              <a:rPr lang="cs-CZ" altLang="cs-CZ" dirty="0" smtClean="0"/>
              <a:t>, Tulipán, </a:t>
            </a:r>
            <a:r>
              <a:rPr lang="cs-CZ" altLang="cs-CZ" dirty="0" err="1" smtClean="0"/>
              <a:t>ČK</a:t>
            </a:r>
            <a:r>
              <a:rPr lang="cs-CZ" altLang="cs-CZ" dirty="0" smtClean="0"/>
              <a:t>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Plánujeme pracovní skupiny, </a:t>
            </a:r>
            <a:r>
              <a:rPr lang="cs-CZ" altLang="cs-CZ" smtClean="0"/>
              <a:t>newsletter</a:t>
            </a:r>
            <a:endParaRPr lang="cs-CZ" altLang="cs-CZ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21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b="1" dirty="0"/>
              <a:t>Co nás čeká?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Implementace plánu (2017-2019) (?)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Příprava a koordinace projektů (</a:t>
            </a:r>
            <a:r>
              <a:rPr lang="cs-CZ" altLang="cs-CZ" dirty="0" err="1"/>
              <a:t>OPZ</a:t>
            </a:r>
            <a:r>
              <a:rPr lang="cs-CZ" altLang="cs-CZ" dirty="0"/>
              <a:t>, </a:t>
            </a:r>
            <a:r>
              <a:rPr lang="cs-CZ" altLang="cs-CZ" dirty="0" err="1"/>
              <a:t>IROP</a:t>
            </a:r>
            <a:r>
              <a:rPr lang="cs-CZ" altLang="cs-CZ" dirty="0"/>
              <a:t>, </a:t>
            </a:r>
            <a:r>
              <a:rPr lang="cs-CZ" altLang="cs-CZ" dirty="0" err="1"/>
              <a:t>OPVVV</a:t>
            </a:r>
            <a:r>
              <a:rPr lang="cs-CZ" altLang="cs-CZ" dirty="0"/>
              <a:t>, další možnosti)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Řešení systémových závazků z jednotlivých </a:t>
            </a:r>
            <a:r>
              <a:rPr lang="cs-CZ" altLang="cs-CZ" dirty="0" smtClean="0"/>
              <a:t>oblastí, zapojení </a:t>
            </a:r>
            <a:r>
              <a:rPr lang="cs-CZ" altLang="cs-CZ" dirty="0" err="1" smtClean="0"/>
              <a:t>CS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focus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groups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>
              <a:spcBef>
                <a:spcPts val="600"/>
              </a:spcBef>
            </a:pPr>
            <a:r>
              <a:rPr lang="cs-CZ" altLang="cs-CZ" dirty="0"/>
              <a:t>Práce na propojování, síťování, upevňování zavedených drah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92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8057" y="1125538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 b="1" dirty="0" smtClean="0">
                <a:solidFill>
                  <a:srgbClr val="5F5F5F"/>
                </a:solidFill>
              </a:rPr>
              <a:t>Agentura </a:t>
            </a:r>
            <a:r>
              <a:rPr lang="cs-CZ" altLang="cs-CZ" sz="2400" b="1" dirty="0">
                <a:solidFill>
                  <a:srgbClr val="5F5F5F"/>
                </a:solidFill>
              </a:rPr>
              <a:t>pro </a:t>
            </a:r>
            <a:r>
              <a:rPr lang="cs-CZ" altLang="cs-CZ" sz="2400" b="1" dirty="0" smtClean="0">
                <a:solidFill>
                  <a:srgbClr val="5F5F5F"/>
                </a:solidFill>
              </a:rPr>
              <a:t>soc. začleňování v Libereckém Kraji </a:t>
            </a:r>
            <a:endParaRPr lang="cs-CZ" altLang="cs-CZ" sz="2400" b="1" dirty="0">
              <a:solidFill>
                <a:srgbClr val="5F5F5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1773237"/>
            <a:ext cx="84963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b="1" u="sng" dirty="0" smtClean="0">
                <a:latin typeface="Arial"/>
              </a:rPr>
              <a:t>Liberecký kraj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/>
              </a:rPr>
              <a:t>Frýdlantsko, Velké Hamry, Ralsko, – 7/2014  - fáze odcházení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/>
              </a:rPr>
              <a:t>Liberec, Nový Bor – 1/2016 – fáze implementace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err="1" smtClean="0">
                <a:latin typeface="Arial"/>
              </a:rPr>
              <a:t>Tanvaldsko</a:t>
            </a:r>
            <a:r>
              <a:rPr lang="cs-CZ" altLang="cs-CZ" dirty="0" smtClean="0">
                <a:latin typeface="Arial"/>
              </a:rPr>
              <a:t> – 8/2016 – fáze přípravy </a:t>
            </a:r>
            <a:r>
              <a:rPr lang="cs-CZ" altLang="cs-CZ" dirty="0" err="1" smtClean="0">
                <a:latin typeface="Arial"/>
              </a:rPr>
              <a:t>SPSZ</a:t>
            </a:r>
            <a:endParaRPr lang="cs-CZ" altLang="cs-CZ" dirty="0">
              <a:latin typeface="Arial"/>
            </a:endParaRPr>
          </a:p>
          <a:p>
            <a:endParaRPr lang="cs-CZ" altLang="cs-CZ" sz="2000" dirty="0" smtClean="0">
              <a:latin typeface="Arial"/>
            </a:endParaRPr>
          </a:p>
          <a:p>
            <a:r>
              <a:rPr lang="cs-CZ" altLang="cs-CZ" sz="2000" b="1" dirty="0" smtClean="0">
                <a:latin typeface="Arial"/>
              </a:rPr>
              <a:t>Co tvoří LP?</a:t>
            </a:r>
          </a:p>
          <a:p>
            <a:endParaRPr lang="cs-CZ" altLang="cs-CZ" sz="2000" dirty="0">
              <a:latin typeface="Arial"/>
            </a:endParaRPr>
          </a:p>
          <a:p>
            <a:pPr marL="342900" indent="-342900">
              <a:buFontTx/>
              <a:buChar char="-"/>
            </a:pPr>
            <a:r>
              <a:rPr lang="cs-CZ" altLang="cs-CZ" sz="2000" dirty="0" err="1" smtClean="0">
                <a:latin typeface="Arial"/>
              </a:rPr>
              <a:t>ASZ</a:t>
            </a:r>
            <a:r>
              <a:rPr lang="cs-CZ" altLang="cs-CZ" sz="2000" dirty="0" smtClean="0">
                <a:latin typeface="Arial"/>
              </a:rPr>
              <a:t> (</a:t>
            </a:r>
            <a:r>
              <a:rPr lang="cs-CZ" altLang="cs-CZ" sz="2000" dirty="0" err="1" smtClean="0">
                <a:latin typeface="Arial"/>
              </a:rPr>
              <a:t>LK</a:t>
            </a:r>
            <a:r>
              <a:rPr lang="cs-CZ" altLang="cs-CZ" sz="2000" dirty="0" smtClean="0">
                <a:latin typeface="Arial"/>
              </a:rPr>
              <a:t>, metodik </a:t>
            </a:r>
            <a:r>
              <a:rPr lang="cs-CZ" altLang="cs-CZ" sz="2000" dirty="0" err="1" smtClean="0">
                <a:latin typeface="Arial"/>
              </a:rPr>
              <a:t>LK</a:t>
            </a:r>
            <a:r>
              <a:rPr lang="cs-CZ" altLang="cs-CZ" sz="2000" dirty="0" smtClean="0">
                <a:latin typeface="Arial"/>
              </a:rPr>
              <a:t>, odborníci na oblasti a projekty, vedení)</a:t>
            </a:r>
          </a:p>
          <a:p>
            <a:pPr marL="342900" indent="-342900">
              <a:buFontTx/>
              <a:buChar char="-"/>
            </a:pPr>
            <a:r>
              <a:rPr lang="cs-CZ" altLang="cs-CZ" sz="2000" dirty="0" err="1" smtClean="0">
                <a:latin typeface="Arial"/>
              </a:rPr>
              <a:t>SML</a:t>
            </a:r>
            <a:r>
              <a:rPr lang="cs-CZ" altLang="cs-CZ" sz="2000" dirty="0" smtClean="0">
                <a:latin typeface="Arial"/>
              </a:rPr>
              <a:t> (manažer </a:t>
            </a:r>
            <a:r>
              <a:rPr lang="cs-CZ" altLang="cs-CZ" sz="2000" dirty="0" err="1" smtClean="0">
                <a:latin typeface="Arial"/>
              </a:rPr>
              <a:t>SPSZ</a:t>
            </a:r>
            <a:r>
              <a:rPr lang="cs-CZ" altLang="cs-CZ" sz="2000" dirty="0" smtClean="0">
                <a:latin typeface="Arial"/>
              </a:rPr>
              <a:t>, odbory, strategie, </a:t>
            </a:r>
            <a:r>
              <a:rPr lang="cs-CZ" altLang="cs-CZ" sz="2000" dirty="0" err="1" smtClean="0">
                <a:latin typeface="Arial"/>
              </a:rPr>
              <a:t>MPL</a:t>
            </a:r>
            <a:r>
              <a:rPr lang="cs-CZ" altLang="cs-CZ" sz="2000" dirty="0" smtClean="0">
                <a:latin typeface="Arial"/>
              </a:rPr>
              <a:t>, politická záštita…)</a:t>
            </a:r>
          </a:p>
          <a:p>
            <a:pPr marL="342900" indent="-342900">
              <a:buFontTx/>
              <a:buChar char="-"/>
            </a:pPr>
            <a:r>
              <a:rPr lang="cs-CZ" altLang="cs-CZ" sz="2000" dirty="0" smtClean="0">
                <a:latin typeface="Arial"/>
              </a:rPr>
              <a:t>NNO </a:t>
            </a:r>
          </a:p>
          <a:p>
            <a:pPr marL="342900" indent="-342900">
              <a:buFontTx/>
              <a:buChar char="-"/>
            </a:pPr>
            <a:r>
              <a:rPr lang="cs-CZ" altLang="cs-CZ" sz="2000" dirty="0" smtClean="0">
                <a:latin typeface="Arial"/>
              </a:rPr>
              <a:t>ÚP, </a:t>
            </a:r>
            <a:r>
              <a:rPr lang="cs-CZ" altLang="cs-CZ" sz="2000" dirty="0" err="1" smtClean="0">
                <a:latin typeface="Arial"/>
              </a:rPr>
              <a:t>KÚLK</a:t>
            </a:r>
            <a:r>
              <a:rPr lang="cs-CZ" altLang="cs-CZ" sz="2000" dirty="0" smtClean="0">
                <a:latin typeface="Arial"/>
              </a:rPr>
              <a:t>, </a:t>
            </a:r>
            <a:r>
              <a:rPr lang="cs-CZ" altLang="cs-CZ" sz="2000" dirty="0" err="1" smtClean="0">
                <a:latin typeface="Arial"/>
              </a:rPr>
              <a:t>IPRÚ</a:t>
            </a:r>
            <a:endParaRPr lang="cs-CZ" altLang="cs-CZ" sz="2000" dirty="0" smtClean="0">
              <a:latin typeface="Arial"/>
            </a:endParaRPr>
          </a:p>
          <a:p>
            <a:pPr marL="342900" indent="-342900">
              <a:buFontTx/>
              <a:buChar char="-"/>
            </a:pPr>
            <a:r>
              <a:rPr lang="cs-CZ" altLang="cs-CZ" sz="2000" dirty="0" smtClean="0">
                <a:latin typeface="Arial"/>
              </a:rPr>
              <a:t>My všichni + veřejnost a také ministerstva</a:t>
            </a:r>
          </a:p>
          <a:p>
            <a:endParaRPr lang="cs-CZ" altLang="cs-CZ" sz="2000" dirty="0" smtClean="0">
              <a:latin typeface="Arial"/>
            </a:endParaRPr>
          </a:p>
          <a:p>
            <a:pPr marL="342900" indent="-342900">
              <a:buFontTx/>
              <a:buChar char="-"/>
            </a:pPr>
            <a:endParaRPr lang="cs-CZ" altLang="cs-CZ" sz="2000" dirty="0">
              <a:latin typeface="Arial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1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Současná fáze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Schválené </a:t>
            </a:r>
            <a:r>
              <a:rPr lang="cs-CZ" sz="2400" dirty="0" err="1" smtClean="0"/>
              <a:t>SPSZ</a:t>
            </a:r>
            <a:r>
              <a:rPr lang="cs-CZ" sz="2400" dirty="0" smtClean="0"/>
              <a:t> (+</a:t>
            </a:r>
            <a:r>
              <a:rPr lang="cs-CZ" sz="2400" dirty="0" err="1" smtClean="0"/>
              <a:t>MPI</a:t>
            </a:r>
            <a:r>
              <a:rPr lang="cs-CZ" sz="2400" dirty="0" smtClean="0"/>
              <a:t>)                    lze čerpat z </a:t>
            </a:r>
            <a:r>
              <a:rPr lang="cs-CZ" sz="2400" dirty="0" err="1" smtClean="0"/>
              <a:t>KPSVL</a:t>
            </a:r>
            <a:endParaRPr lang="cs-CZ" sz="2400" dirty="0" smtClean="0"/>
          </a:p>
          <a:p>
            <a:r>
              <a:rPr lang="cs-CZ" sz="2400" dirty="0" smtClean="0"/>
              <a:t>Fáze implementace = </a:t>
            </a:r>
          </a:p>
          <a:p>
            <a:pPr marL="0" indent="0">
              <a:buNone/>
            </a:pPr>
            <a:r>
              <a:rPr lang="cs-CZ" sz="1900" b="1" dirty="0" smtClean="0"/>
              <a:t>             </a:t>
            </a:r>
            <a:r>
              <a:rPr lang="cs-CZ" sz="2000" b="1" dirty="0" smtClean="0"/>
              <a:t>čerpání z </a:t>
            </a:r>
            <a:r>
              <a:rPr lang="cs-CZ" sz="2000" b="1" dirty="0" err="1" smtClean="0"/>
              <a:t>KPSVL</a:t>
            </a:r>
            <a:r>
              <a:rPr lang="cs-CZ" sz="2000" dirty="0" smtClean="0"/>
              <a:t>  (podání žádostí do </a:t>
            </a:r>
            <a:r>
              <a:rPr lang="cs-CZ" sz="2000" dirty="0" err="1" smtClean="0"/>
              <a:t>OPZ</a:t>
            </a:r>
            <a:r>
              <a:rPr lang="cs-CZ" sz="2000" dirty="0" smtClean="0"/>
              <a:t> 52 - 1.3. – 27.8.2017) + </a:t>
            </a:r>
            <a:r>
              <a:rPr lang="cs-CZ" sz="2000" dirty="0" err="1" smtClean="0"/>
              <a:t>IROP</a:t>
            </a:r>
            <a:r>
              <a:rPr lang="cs-CZ" sz="2000" dirty="0" smtClean="0"/>
              <a:t> + </a:t>
            </a:r>
            <a:r>
              <a:rPr lang="cs-CZ" sz="2000" dirty="0" err="1" smtClean="0"/>
              <a:t>OPVVV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             řešení systémových záležitostí </a:t>
            </a:r>
            <a:r>
              <a:rPr lang="cs-CZ" sz="2000" dirty="0" smtClean="0"/>
              <a:t>(prostupné zaměstnávání, sociální bydlení, koordinace projektů, sběr dat pro evaluaci atd.)</a:t>
            </a:r>
          </a:p>
          <a:p>
            <a:pPr marL="0" indent="0">
              <a:buNone/>
            </a:pPr>
            <a:endParaRPr lang="cs-CZ" sz="1900" b="0" dirty="0" smtClean="0"/>
          </a:p>
          <a:p>
            <a:pPr marL="0" indent="0">
              <a:buNone/>
            </a:pPr>
            <a:r>
              <a:rPr lang="cs-CZ" sz="2000" b="0" dirty="0" smtClean="0"/>
              <a:t>- Role manažera </a:t>
            </a:r>
            <a:r>
              <a:rPr lang="cs-CZ" sz="2000" b="0" dirty="0" err="1" smtClean="0"/>
              <a:t>SPSZ</a:t>
            </a:r>
            <a:r>
              <a:rPr lang="cs-CZ" sz="2000" b="0" dirty="0" smtClean="0"/>
              <a:t> (Lukáš Jirotka) – implementace plánu, koordinace pracovních skupin, úzká spolupráce s městem a s </a:t>
            </a:r>
            <a:r>
              <a:rPr lang="cs-CZ" sz="2000" b="0" dirty="0" err="1" smtClean="0"/>
              <a:t>LK</a:t>
            </a:r>
            <a:endParaRPr lang="cs-CZ" sz="2000" b="0" dirty="0" smtClean="0"/>
          </a:p>
          <a:p>
            <a:pPr marL="0" indent="0">
              <a:buNone/>
            </a:pPr>
            <a:r>
              <a:rPr lang="cs-CZ" sz="2000" b="0" dirty="0" smtClean="0"/>
              <a:t>- Role </a:t>
            </a:r>
            <a:r>
              <a:rPr lang="cs-CZ" sz="2000" b="0" dirty="0" err="1" smtClean="0"/>
              <a:t>LK</a:t>
            </a:r>
            <a:r>
              <a:rPr lang="cs-CZ" sz="2000" b="0" dirty="0"/>
              <a:t> </a:t>
            </a:r>
            <a:r>
              <a:rPr lang="cs-CZ" sz="2000" b="0" dirty="0" smtClean="0"/>
              <a:t>(Martin Chochola) – individuální konzultace projektů, jednání s dalšími aktéry, síťování, facilitace PS, přenos informací Z a DO struktur LP </a:t>
            </a:r>
          </a:p>
          <a:p>
            <a:pPr marL="0" indent="0">
              <a:buNone/>
            </a:pPr>
            <a:r>
              <a:rPr lang="cs-CZ" sz="2000" dirty="0" smtClean="0"/>
              <a:t>- Jak fungujeme? </a:t>
            </a:r>
            <a:endParaRPr lang="cs-CZ" sz="2000" b="0" dirty="0" smtClean="0"/>
          </a:p>
          <a:p>
            <a:pPr marL="0" indent="0">
              <a:buNone/>
            </a:pPr>
            <a:r>
              <a:rPr lang="cs-CZ" sz="2000" b="0" dirty="0" smtClean="0"/>
              <a:t>- Co je zásadní: vzájemná ochota, výměna informací a identifikace problémů, hledání řešení</a:t>
            </a:r>
            <a:endParaRPr lang="cs-CZ" sz="2000" b="0" dirty="0"/>
          </a:p>
        </p:txBody>
      </p:sp>
      <p:sp>
        <p:nvSpPr>
          <p:cNvPr id="5" name="Šipka doprava 4"/>
          <p:cNvSpPr/>
          <p:nvPr/>
        </p:nvSpPr>
        <p:spPr>
          <a:xfrm flipV="1">
            <a:off x="3851920" y="1412775"/>
            <a:ext cx="1008112" cy="288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11560" y="2276872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611560" y="2996952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01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85010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Přehled alokací v SPSZ Liberec (dle </a:t>
            </a:r>
            <a:r>
              <a:rPr lang="cs-CZ" sz="3200" b="1" dirty="0" err="1" smtClean="0"/>
              <a:t>fiší</a:t>
            </a:r>
            <a:r>
              <a:rPr lang="cs-CZ" sz="3200" b="1" dirty="0" smtClean="0"/>
              <a:t>)</a:t>
            </a:r>
            <a:endParaRPr lang="cs-CZ" sz="3200" b="1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 smtClean="0"/>
              <a:t>OPZ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Celková alokace: 110.960.000 Kč</a:t>
            </a:r>
          </a:p>
          <a:p>
            <a:r>
              <a:rPr lang="cs-CZ" sz="2400" dirty="0" smtClean="0"/>
              <a:t>Specifický cíl 2.1.1.: 99.560.000 Kč</a:t>
            </a:r>
          </a:p>
          <a:p>
            <a:r>
              <a:rPr lang="cs-CZ" sz="2400" dirty="0" smtClean="0"/>
              <a:t>Specifický cíl 2.1.2.: 11.400.000 Kč</a:t>
            </a:r>
          </a:p>
          <a:p>
            <a:r>
              <a:rPr lang="cs-CZ" sz="2400" dirty="0" smtClean="0"/>
              <a:t>NNO: Azylový dům, terén v </a:t>
            </a:r>
            <a:r>
              <a:rPr lang="cs-CZ" sz="2400" dirty="0" err="1" smtClean="0"/>
              <a:t>SVL</a:t>
            </a:r>
            <a:r>
              <a:rPr lang="cs-CZ" sz="2400" dirty="0" smtClean="0"/>
              <a:t>, drogový terén, sociální poradenství, terén pro osoby bez bydlení, komunitní práce</a:t>
            </a:r>
          </a:p>
          <a:p>
            <a:r>
              <a:rPr lang="cs-CZ" sz="2400" dirty="0" err="1" smtClean="0"/>
              <a:t>SML</a:t>
            </a:r>
            <a:r>
              <a:rPr lang="cs-CZ" sz="2400" dirty="0" smtClean="0"/>
              <a:t>: </a:t>
            </a:r>
            <a:r>
              <a:rPr lang="cs-CZ" sz="2400" dirty="0" err="1" smtClean="0"/>
              <a:t>APK</a:t>
            </a:r>
            <a:r>
              <a:rPr lang="cs-CZ" sz="2400" dirty="0" smtClean="0"/>
              <a:t>, domovníci, </a:t>
            </a:r>
            <a:r>
              <a:rPr lang="cs-CZ" sz="2400" dirty="0" err="1" smtClean="0"/>
              <a:t>TP</a:t>
            </a:r>
            <a:endParaRPr lang="cs-CZ" sz="2400" dirty="0" smtClean="0"/>
          </a:p>
          <a:p>
            <a:r>
              <a:rPr lang="cs-CZ" sz="2400" dirty="0" smtClean="0"/>
              <a:t>Sociální podnikání – 2 </a:t>
            </a:r>
            <a:r>
              <a:rPr lang="cs-CZ" sz="2400" dirty="0" err="1" smtClean="0"/>
              <a:t>fiše</a:t>
            </a:r>
            <a:r>
              <a:rPr lang="cs-CZ" sz="2400" dirty="0" smtClean="0"/>
              <a:t>  !!!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erénní sociálně-zdravotní služba („sanitka“) !!</a:t>
            </a:r>
          </a:p>
          <a:p>
            <a:pPr marL="0" indent="0">
              <a:buNone/>
            </a:pPr>
            <a:r>
              <a:rPr lang="cs-CZ" sz="2400" dirty="0" err="1" smtClean="0"/>
              <a:t>IROP</a:t>
            </a:r>
            <a:r>
              <a:rPr lang="cs-CZ" sz="2400" dirty="0" smtClean="0"/>
              <a:t> – původní alokace po zrušení výzev neplatí </a:t>
            </a:r>
          </a:p>
          <a:p>
            <a:pPr marL="0" indent="0">
              <a:buNone/>
            </a:pPr>
            <a:r>
              <a:rPr lang="cs-CZ" sz="2400" dirty="0" smtClean="0"/>
              <a:t>- Sociální bydlení – celkem 3 </a:t>
            </a:r>
            <a:r>
              <a:rPr lang="cs-CZ" sz="2400" dirty="0" err="1" smtClean="0"/>
              <a:t>fiše</a:t>
            </a:r>
            <a:r>
              <a:rPr lang="cs-CZ" sz="2400" dirty="0" smtClean="0"/>
              <a:t> (v DM !) – </a:t>
            </a:r>
            <a:r>
              <a:rPr lang="cs-CZ" sz="2400" dirty="0" err="1" smtClean="0"/>
              <a:t>SML</a:t>
            </a:r>
            <a:r>
              <a:rPr lang="cs-CZ" sz="2400" dirty="0" smtClean="0"/>
              <a:t>, NNO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463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lze zlepšit?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 smtClean="0"/>
              <a:t>Postavení LP v rámci Liberce</a:t>
            </a:r>
          </a:p>
          <a:p>
            <a:r>
              <a:rPr lang="cs-CZ" dirty="0" smtClean="0"/>
              <a:t>Výměna informací (mj. zdola - z organizací)</a:t>
            </a:r>
          </a:p>
          <a:p>
            <a:r>
              <a:rPr lang="cs-CZ" dirty="0" smtClean="0"/>
              <a:t>Zacílení projektů a koordinace</a:t>
            </a:r>
          </a:p>
          <a:p>
            <a:r>
              <a:rPr lang="cs-CZ" dirty="0" smtClean="0"/>
              <a:t>Pochopení role manažera </a:t>
            </a:r>
            <a:r>
              <a:rPr lang="cs-CZ" dirty="0" err="1" smtClean="0"/>
              <a:t>SPSZ</a:t>
            </a:r>
            <a:r>
              <a:rPr lang="cs-CZ" dirty="0" smtClean="0"/>
              <a:t> a </a:t>
            </a:r>
            <a:r>
              <a:rPr lang="cs-CZ" dirty="0" err="1" smtClean="0"/>
              <a:t>LK</a:t>
            </a:r>
            <a:endParaRPr lang="cs-CZ" dirty="0" smtClean="0"/>
          </a:p>
          <a:p>
            <a:r>
              <a:rPr lang="cs-CZ" dirty="0" smtClean="0"/>
              <a:t>Navázání spolupráce s některými subjekty (Krajská nemocnice, TUL, </a:t>
            </a:r>
            <a:r>
              <a:rPr lang="cs-CZ" dirty="0" err="1" smtClean="0"/>
              <a:t>OSPOD</a:t>
            </a:r>
            <a:r>
              <a:rPr lang="cs-CZ" dirty="0" smtClean="0"/>
              <a:t> atd.)</a:t>
            </a:r>
          </a:p>
          <a:p>
            <a:r>
              <a:rPr lang="cs-CZ" dirty="0" smtClean="0"/>
              <a:t>Mnoho dalšího – námět k diskuzi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835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Novinky – jednání s partnery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Leden – únor 2017 – </a:t>
            </a:r>
            <a:r>
              <a:rPr lang="cs-CZ" sz="2800" dirty="0" err="1" smtClean="0"/>
              <a:t>LK</a:t>
            </a:r>
            <a:r>
              <a:rPr lang="cs-CZ" sz="2800" dirty="0" smtClean="0"/>
              <a:t> jednání s partnery a aktéry (stávajícími i novými)</a:t>
            </a:r>
          </a:p>
          <a:p>
            <a:r>
              <a:rPr lang="cs-CZ" sz="2800" dirty="0" smtClean="0"/>
              <a:t>Tulipán </a:t>
            </a:r>
            <a:r>
              <a:rPr lang="cs-CZ" sz="2800" dirty="0" err="1" smtClean="0"/>
              <a:t>z.s</a:t>
            </a:r>
            <a:r>
              <a:rPr lang="cs-CZ" sz="2800" dirty="0" smtClean="0"/>
              <a:t>. – možnost spolupráce, PS Bydlení, Zaměstnanost, Sociální služby</a:t>
            </a:r>
          </a:p>
          <a:p>
            <a:r>
              <a:rPr lang="cs-CZ" sz="2800" dirty="0" err="1" smtClean="0"/>
              <a:t>IPRÚ</a:t>
            </a:r>
            <a:r>
              <a:rPr lang="cs-CZ" sz="2800" dirty="0" smtClean="0"/>
              <a:t> – vyplynulo z jednání o Azylovém domě (</a:t>
            </a:r>
            <a:r>
              <a:rPr lang="cs-CZ" sz="2800" dirty="0" err="1" smtClean="0"/>
              <a:t>SML</a:t>
            </a:r>
            <a:r>
              <a:rPr lang="cs-CZ" sz="2800" dirty="0" smtClean="0"/>
              <a:t>) - </a:t>
            </a:r>
            <a:r>
              <a:rPr lang="cs-CZ" sz="2800" dirty="0" err="1" smtClean="0"/>
              <a:t>PSPI</a:t>
            </a:r>
            <a:endParaRPr lang="cs-CZ" sz="2800" dirty="0" smtClean="0"/>
          </a:p>
          <a:p>
            <a:r>
              <a:rPr lang="cs-CZ" sz="2800" dirty="0" err="1" smtClean="0"/>
              <a:t>KHS</a:t>
            </a:r>
            <a:r>
              <a:rPr lang="cs-CZ" sz="2800" dirty="0" smtClean="0"/>
              <a:t> – hygiena bydlení, zdraví </a:t>
            </a:r>
          </a:p>
          <a:p>
            <a:r>
              <a:rPr lang="cs-CZ" sz="2800" dirty="0" smtClean="0"/>
              <a:t>Červený Kříž Liberec – sociální sanitka</a:t>
            </a:r>
          </a:p>
          <a:p>
            <a:r>
              <a:rPr lang="cs-CZ" sz="2800" dirty="0" smtClean="0"/>
              <a:t>Nový Prostor (Praha) – </a:t>
            </a:r>
            <a:r>
              <a:rPr lang="cs-CZ" sz="2800" smtClean="0"/>
              <a:t>možnost realizace  v Liberci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06926123"/>
      </p:ext>
    </p:extLst>
  </p:cSld>
  <p:clrMapOvr>
    <a:masterClrMapping/>
  </p:clrMapOvr>
</p:sld>
</file>

<file path=ppt/theme/theme1.xml><?xml version="1.0" encoding="utf-8"?>
<a:theme xmlns:a="http://schemas.openxmlformats.org/drawingml/2006/main" name="OPZ varianta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Z varianta 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PZ varianta 3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1352</Words>
  <Application>Microsoft Office PowerPoint</Application>
  <PresentationFormat>Předvádění na obrazovce (4:3)</PresentationFormat>
  <Paragraphs>144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OPZ varianta 1</vt:lpstr>
      <vt:lpstr>OPZ varianta 2</vt:lpstr>
      <vt:lpstr>OPZ varianta 3</vt:lpstr>
      <vt:lpstr>Prezentace aplikace PowerPoint</vt:lpstr>
      <vt:lpstr>Program</vt:lpstr>
      <vt:lpstr>Prezentace aplikace PowerPoint</vt:lpstr>
      <vt:lpstr>Prezentace aplikace PowerPoint</vt:lpstr>
      <vt:lpstr>Prezentace aplikace PowerPoint</vt:lpstr>
      <vt:lpstr>Současná fáze spolupráce</vt:lpstr>
      <vt:lpstr>Přehled alokací v SPSZ Liberec (dle fiší)</vt:lpstr>
      <vt:lpstr>Co lze zlepšit?</vt:lpstr>
      <vt:lpstr>Novinky – jednání s partnery</vt:lpstr>
      <vt:lpstr>Rekapitulace – Azylový dům pro rodiny s dětmi a pro ženy (Ruprechtice)</vt:lpstr>
      <vt:lpstr>Harmonogram práce – 2017</vt:lpstr>
      <vt:lpstr>Struktura LP</vt:lpstr>
      <vt:lpstr>Prezentace aplikace PowerPoint</vt:lpstr>
      <vt:lpstr>Upozornění a doporučení v OPZ  </vt:lpstr>
      <vt:lpstr>Užitečné weby </vt:lpstr>
      <vt:lpstr>Několik poznámek na závěr</vt:lpstr>
      <vt:lpstr>Dotazy a diskuze - zápis</vt:lpstr>
      <vt:lpstr>Diskuze k Inkluzi a MPI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Neméšová Lucie</dc:creator>
  <cp:lastModifiedBy>Chochola Martin</cp:lastModifiedBy>
  <cp:revision>126</cp:revision>
  <dcterms:created xsi:type="dcterms:W3CDTF">2016-04-15T08:49:58Z</dcterms:created>
  <dcterms:modified xsi:type="dcterms:W3CDTF">2017-03-10T07:52:43Z</dcterms:modified>
</cp:coreProperties>
</file>