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1"/>
  </p:notesMasterIdLst>
  <p:sldIdLst>
    <p:sldId id="259" r:id="rId4"/>
    <p:sldId id="314" r:id="rId5"/>
    <p:sldId id="291" r:id="rId6"/>
    <p:sldId id="292" r:id="rId7"/>
    <p:sldId id="311" r:id="rId8"/>
    <p:sldId id="308" r:id="rId9"/>
    <p:sldId id="312" r:id="rId10"/>
    <p:sldId id="313" r:id="rId11"/>
    <p:sldId id="318" r:id="rId12"/>
    <p:sldId id="315" r:id="rId13"/>
    <p:sldId id="316" r:id="rId14"/>
    <p:sldId id="317" r:id="rId15"/>
    <p:sldId id="299" r:id="rId16"/>
    <p:sldId id="303" r:id="rId17"/>
    <p:sldId id="301" r:id="rId18"/>
    <p:sldId id="307" r:id="rId19"/>
    <p:sldId id="310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65" autoAdjust="0"/>
  </p:normalViewPr>
  <p:slideViewPr>
    <p:cSldViewPr>
      <p:cViewPr>
        <p:scale>
          <a:sx n="80" d="100"/>
          <a:sy n="80" d="100"/>
        </p:scale>
        <p:origin x="-87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69305-6A20-43BE-9AAE-EB788864AB86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333E1-836F-41CA-8FCE-440F0D214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957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333E1-836F-41CA-8FCE-440F0D214CF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036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522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97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018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800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1027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804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968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894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583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7666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6688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26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443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20817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1104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bg>
      <p:bgPr>
        <a:blipFill dpi="0" rotWithShape="1">
          <a:blip r:embed="rId2">
            <a:alphaModFix amt="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B0375-6A0D-4F58-B8F4-CA7C46FF398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 descr="Z:\PROJEKTY\Systémové zajištění sociálního začleňování\OPZ publicita\OPZ_barevn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18380"/>
            <a:ext cx="3024336" cy="62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739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1675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4367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2059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9378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222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9198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78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7360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715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8129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1287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104A-C9E6-40C9-BF84-BD526C692FCE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56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94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00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62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48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2615-8742-44A0-AF5D-4CFC6B34D8D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52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C2615-8742-44A0-AF5D-4CFC6B34D8D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43CBA-C377-483B-B857-75514A276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40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B0375-6A0D-4F58-B8F4-CA7C46FF3984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5729F-EDD5-4CEC-92FE-E1B29DD88A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98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7104A-C9E6-40C9-BF84-BD526C692FCE}" type="datetimeFigureOut">
              <a:rPr lang="cs-CZ" smtClean="0"/>
              <a:t>5.1.2018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04823-1FB8-4C6B-9562-78D221BD88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30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brepraxe.cz/" TargetMode="External"/><Relationship Id="rId2" Type="http://schemas.openxmlformats.org/officeDocument/2006/relationships/hyperlink" Target="http://www.socialni-zaclenova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dv.cz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5445224"/>
            <a:ext cx="6688832" cy="936104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</a:rPr>
              <a:t>Liberec, 27.9.2017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Mgr. Martin Chochola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259632" y="4038203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 dirty="0"/>
              <a:t>Lokální partnerství Liberec – </a:t>
            </a:r>
            <a:r>
              <a:rPr lang="cs-CZ" sz="3200" b="1" dirty="0" smtClean="0"/>
              <a:t>2 </a:t>
            </a:r>
            <a:r>
              <a:rPr lang="cs-CZ" sz="3200" b="1" dirty="0"/>
              <a:t>/ 2017 – </a:t>
            </a:r>
            <a:r>
              <a:rPr lang="cs-CZ" sz="3200" b="1" dirty="0" smtClean="0"/>
              <a:t>vstup do druhého poločasu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03333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výhled na další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dirty="0" smtClean="0"/>
              <a:t>intenzivní spolupráce nejméně do konce 2018</a:t>
            </a:r>
          </a:p>
          <a:p>
            <a:r>
              <a:rPr lang="cs-CZ" dirty="0" smtClean="0"/>
              <a:t>z </a:t>
            </a:r>
            <a:r>
              <a:rPr lang="cs-CZ" dirty="0" err="1" smtClean="0"/>
              <a:t>OPZ</a:t>
            </a:r>
            <a:r>
              <a:rPr lang="cs-CZ" dirty="0" smtClean="0"/>
              <a:t> 52 – AD rodiny s dětmi a ženy</a:t>
            </a:r>
          </a:p>
          <a:p>
            <a:r>
              <a:rPr lang="cs-CZ" dirty="0" smtClean="0"/>
              <a:t>realizace </a:t>
            </a:r>
            <a:r>
              <a:rPr lang="cs-CZ" dirty="0" err="1" smtClean="0"/>
              <a:t>SPSZ</a:t>
            </a:r>
            <a:r>
              <a:rPr lang="cs-CZ" dirty="0" smtClean="0"/>
              <a:t> + revize </a:t>
            </a:r>
            <a:r>
              <a:rPr lang="cs-CZ" dirty="0" err="1" smtClean="0"/>
              <a:t>SPSZ</a:t>
            </a:r>
            <a:r>
              <a:rPr lang="cs-CZ" dirty="0" smtClean="0"/>
              <a:t> (průběžná analýza a vznik nové verze </a:t>
            </a:r>
            <a:r>
              <a:rPr lang="cs-CZ" dirty="0" err="1" smtClean="0"/>
              <a:t>SPSZ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posilování kompetence města</a:t>
            </a:r>
          </a:p>
          <a:p>
            <a:r>
              <a:rPr lang="cs-CZ" dirty="0" smtClean="0"/>
              <a:t>vyhledávání možností a podpora aktérů</a:t>
            </a:r>
          </a:p>
          <a:p>
            <a:r>
              <a:rPr lang="cs-CZ" dirty="0" smtClean="0"/>
              <a:t>podpora v realizaci projektů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3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792088"/>
          </a:xfrm>
        </p:spPr>
        <p:txBody>
          <a:bodyPr>
            <a:noAutofit/>
          </a:bodyPr>
          <a:lstStyle/>
          <a:p>
            <a:r>
              <a:rPr lang="cs-CZ" sz="3200" dirty="0" smtClean="0"/>
              <a:t>Priority v </a:t>
            </a:r>
            <a:r>
              <a:rPr lang="cs-CZ" sz="3200" dirty="0" err="1" smtClean="0"/>
              <a:t>SPSZ</a:t>
            </a:r>
            <a:r>
              <a:rPr lang="cs-CZ" sz="3200" dirty="0" smtClean="0"/>
              <a:t> – na čem se pracuje a co je priorita města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80920" cy="4209331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bydlení – </a:t>
            </a:r>
            <a:r>
              <a:rPr lang="cs-CZ" sz="2800" dirty="0" err="1" smtClean="0"/>
              <a:t>HF</a:t>
            </a:r>
            <a:r>
              <a:rPr lang="cs-CZ" sz="2800" dirty="0" smtClean="0"/>
              <a:t>, PS </a:t>
            </a:r>
            <a:r>
              <a:rPr lang="cs-CZ" sz="2800" dirty="0"/>
              <a:t>bydlení, navázání na </a:t>
            </a:r>
            <a:r>
              <a:rPr lang="cs-CZ" sz="2800" dirty="0" err="1" smtClean="0"/>
              <a:t>soc.práci</a:t>
            </a:r>
            <a:r>
              <a:rPr lang="cs-CZ" sz="2800" dirty="0" smtClean="0"/>
              <a:t>, dluhy</a:t>
            </a:r>
          </a:p>
          <a:p>
            <a:r>
              <a:rPr lang="cs-CZ" sz="2800" dirty="0" smtClean="0"/>
              <a:t>koordinace </a:t>
            </a:r>
            <a:r>
              <a:rPr lang="cs-CZ" sz="2800" dirty="0" err="1" smtClean="0"/>
              <a:t>TP</a:t>
            </a:r>
            <a:r>
              <a:rPr lang="cs-CZ" sz="2800" dirty="0" smtClean="0"/>
              <a:t> v Liberci (SIC?)</a:t>
            </a:r>
          </a:p>
          <a:p>
            <a:r>
              <a:rPr lang="cs-CZ" sz="2800" dirty="0" smtClean="0"/>
              <a:t>bezpečnost – katalog prevence, </a:t>
            </a:r>
            <a:r>
              <a:rPr lang="cs-CZ" sz="2800" dirty="0" err="1" smtClean="0"/>
              <a:t>APK</a:t>
            </a:r>
            <a:r>
              <a:rPr lang="cs-CZ" sz="2800" dirty="0" smtClean="0"/>
              <a:t>, volnočasové aktivity mládeže </a:t>
            </a:r>
          </a:p>
          <a:p>
            <a:r>
              <a:rPr lang="cs-CZ" sz="2800" dirty="0" smtClean="0"/>
              <a:t>nábytková banka (inspirace: </a:t>
            </a:r>
            <a:r>
              <a:rPr lang="cs-CZ" sz="2800" dirty="0" err="1" smtClean="0"/>
              <a:t>Zittau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zaměstnanost – prostupné zaměstnávání </a:t>
            </a:r>
            <a:r>
              <a:rPr lang="cs-CZ" sz="2800" b="1" dirty="0" smtClean="0">
                <a:solidFill>
                  <a:srgbClr val="FF0000"/>
                </a:solidFill>
              </a:rPr>
              <a:t>!</a:t>
            </a:r>
          </a:p>
          <a:p>
            <a:r>
              <a:rPr lang="cs-CZ" sz="2800" dirty="0" smtClean="0"/>
              <a:t>spolupráce s TUL</a:t>
            </a:r>
          </a:p>
          <a:p>
            <a:r>
              <a:rPr lang="cs-CZ" sz="2800" dirty="0" smtClean="0"/>
              <a:t>zdraví + bezdomovectví (sociální sanitka, asistenti prevence zdraví) – v jednání (</a:t>
            </a:r>
            <a:r>
              <a:rPr lang="cs-CZ" sz="2800" dirty="0" err="1" smtClean="0"/>
              <a:t>MzD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2974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cs-CZ" dirty="0" smtClean="0"/>
              <a:t>pokračování....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2529"/>
          </a:xfrm>
        </p:spPr>
        <p:txBody>
          <a:bodyPr/>
          <a:lstStyle/>
          <a:p>
            <a:r>
              <a:rPr lang="cs-CZ" dirty="0" smtClean="0"/>
              <a:t>Azylový dům pro rodiny s dětmi a ženy ( - nyní začíná příprava projektu)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IPRU-OPZ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IROP</a:t>
            </a:r>
            <a:r>
              <a:rPr lang="cs-CZ" dirty="0" smtClean="0"/>
              <a:t> – bydlení – spíše pro NNO</a:t>
            </a:r>
          </a:p>
          <a:p>
            <a:r>
              <a:rPr lang="cs-CZ" dirty="0" smtClean="0"/>
              <a:t>web o začleňování – naplnění webu města do konce 2017 + 2018 samostatný web (?)</a:t>
            </a:r>
          </a:p>
          <a:p>
            <a:r>
              <a:rPr lang="cs-CZ" dirty="0" smtClean="0"/>
              <a:t>aktivizace </a:t>
            </a:r>
            <a:r>
              <a:rPr lang="cs-CZ" dirty="0" err="1" smtClean="0"/>
              <a:t>CS</a:t>
            </a:r>
            <a:r>
              <a:rPr lang="cs-CZ" dirty="0" smtClean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31225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86409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Harmonogram pro konec roku 2017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PS ZDRAVÍ – 4.10.2017 od 10:00</a:t>
            </a:r>
          </a:p>
          <a:p>
            <a:r>
              <a:rPr lang="cs-CZ" sz="2400" dirty="0" smtClean="0"/>
              <a:t>Veřejné setkání – 22.11.2017</a:t>
            </a:r>
          </a:p>
          <a:p>
            <a:r>
              <a:rPr lang="cs-CZ" sz="2400" dirty="0" smtClean="0"/>
              <a:t>Debata - dluhy</a:t>
            </a:r>
          </a:p>
          <a:p>
            <a:r>
              <a:rPr lang="cs-CZ" sz="2400" dirty="0" smtClean="0"/>
              <a:t>dluhové poradenství</a:t>
            </a:r>
          </a:p>
          <a:p>
            <a:r>
              <a:rPr lang="cs-CZ" sz="2400" dirty="0" smtClean="0"/>
              <a:t>PS bezpečnost – 8. 11.2017</a:t>
            </a:r>
          </a:p>
          <a:p>
            <a:r>
              <a:rPr lang="cs-CZ" sz="2400" dirty="0" smtClean="0"/>
              <a:t>Prostupné bydlení (</a:t>
            </a:r>
            <a:r>
              <a:rPr lang="cs-CZ" sz="2400" dirty="0" err="1" smtClean="0"/>
              <a:t>HF</a:t>
            </a:r>
            <a:r>
              <a:rPr lang="cs-CZ" sz="2400" dirty="0" smtClean="0"/>
              <a:t>) </a:t>
            </a:r>
          </a:p>
          <a:p>
            <a:r>
              <a:rPr lang="cs-CZ" sz="2400" dirty="0" smtClean="0"/>
              <a:t>koordinace projektů (</a:t>
            </a:r>
            <a:r>
              <a:rPr lang="cs-CZ" sz="2400" dirty="0" err="1" smtClean="0"/>
              <a:t>PSPI</a:t>
            </a:r>
            <a:r>
              <a:rPr lang="cs-CZ" sz="2400" dirty="0" smtClean="0"/>
              <a:t>)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74172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Upozornění a doporučení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27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Užitečné weby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www.nadacevia.cz</a:t>
            </a:r>
            <a:endParaRPr lang="cs-CZ" dirty="0" smtClean="0">
              <a:hlinkClick r:id="rId2"/>
            </a:endParaRPr>
          </a:p>
          <a:p>
            <a:r>
              <a:rPr lang="cs-CZ" dirty="0" err="1" smtClean="0">
                <a:hlinkClick r:id="rId2"/>
              </a:rPr>
              <a:t>www.socialni-zaclenovani.cz</a:t>
            </a:r>
            <a:r>
              <a:rPr lang="cs-CZ" dirty="0" smtClean="0"/>
              <a:t> </a:t>
            </a:r>
          </a:p>
          <a:p>
            <a:r>
              <a:rPr lang="cs-CZ" dirty="0" err="1" smtClean="0">
                <a:hlinkClick r:id="rId3"/>
              </a:rPr>
              <a:t>www.dobrepraxe.cz</a:t>
            </a:r>
            <a:r>
              <a:rPr lang="cs-CZ" dirty="0" smtClean="0"/>
              <a:t> </a:t>
            </a:r>
          </a:p>
          <a:p>
            <a:r>
              <a:rPr lang="cs-CZ" dirty="0" err="1" smtClean="0">
                <a:hlinkClick r:id="rId4"/>
              </a:rPr>
              <a:t>www.fdv.cz</a:t>
            </a:r>
            <a:r>
              <a:rPr lang="cs-CZ" dirty="0" smtClean="0"/>
              <a:t>  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35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Dotazy a diskuze - zápis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diskuze se nekonala, nikdo </a:t>
            </a:r>
            <a:r>
              <a:rPr lang="cs-CZ" smtClean="0"/>
              <a:t>nevznesl žádný dotaz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12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 k Inkluzi a </a:t>
            </a:r>
            <a:r>
              <a:rPr lang="cs-CZ" dirty="0" err="1" smtClean="0"/>
              <a:t>MPI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788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 setkání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6000" dirty="0" smtClean="0">
                <a:solidFill>
                  <a:srgbClr val="0070C0"/>
                </a:solidFill>
              </a:rPr>
              <a:t>-reflexe</a:t>
            </a:r>
          </a:p>
          <a:p>
            <a:pPr marL="0" indent="0">
              <a:buNone/>
            </a:pPr>
            <a:r>
              <a:rPr lang="cs-CZ" sz="6000" dirty="0" smtClean="0">
                <a:solidFill>
                  <a:srgbClr val="0070C0"/>
                </a:solidFill>
              </a:rPr>
              <a:t>-</a:t>
            </a:r>
            <a:r>
              <a:rPr lang="cs-CZ" sz="6000" dirty="0" err="1" smtClean="0">
                <a:solidFill>
                  <a:srgbClr val="0070C0"/>
                </a:solidFill>
              </a:rPr>
              <a:t>prioritizace</a:t>
            </a:r>
            <a:endParaRPr lang="cs-CZ" sz="6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6000" dirty="0" smtClean="0">
                <a:solidFill>
                  <a:srgbClr val="0070C0"/>
                </a:solidFill>
              </a:rPr>
              <a:t>-inspirace</a:t>
            </a:r>
          </a:p>
          <a:p>
            <a:pPr marL="0" indent="0">
              <a:buNone/>
            </a:pPr>
            <a:r>
              <a:rPr lang="cs-CZ" sz="6000" dirty="0" smtClean="0">
                <a:solidFill>
                  <a:srgbClr val="0070C0"/>
                </a:solidFill>
              </a:rPr>
              <a:t>-spolupráce</a:t>
            </a:r>
            <a:endParaRPr lang="cs-CZ" sz="6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33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b="1" dirty="0" smtClean="0"/>
              <a:t>shrnutí činnosti 2016-2017</a:t>
            </a:r>
          </a:p>
          <a:p>
            <a:r>
              <a:rPr lang="cs-CZ" b="1" dirty="0" smtClean="0"/>
              <a:t>přehled podaných projektů (</a:t>
            </a:r>
            <a:r>
              <a:rPr lang="cs-CZ" b="1" dirty="0" err="1" smtClean="0"/>
              <a:t>OPZ</a:t>
            </a:r>
            <a:r>
              <a:rPr lang="cs-CZ" b="1" dirty="0" smtClean="0"/>
              <a:t> výzva 52)</a:t>
            </a:r>
          </a:p>
          <a:p>
            <a:r>
              <a:rPr lang="cs-CZ" b="1" dirty="0"/>
              <a:t>aktuality – veřejné setkání, PS zdraví, </a:t>
            </a:r>
            <a:r>
              <a:rPr lang="cs-CZ" b="1" dirty="0" smtClean="0"/>
              <a:t>vzdělávání</a:t>
            </a:r>
          </a:p>
          <a:p>
            <a:r>
              <a:rPr lang="cs-CZ" b="1" dirty="0" smtClean="0"/>
              <a:t>výhled na další období: </a:t>
            </a:r>
            <a:r>
              <a:rPr lang="cs-CZ" b="1" dirty="0" err="1" smtClean="0"/>
              <a:t>prioritizace</a:t>
            </a:r>
            <a:r>
              <a:rPr lang="cs-CZ" b="1" dirty="0" smtClean="0"/>
              <a:t> práce na plnění </a:t>
            </a:r>
            <a:r>
              <a:rPr lang="cs-CZ" b="1" dirty="0" err="1" smtClean="0"/>
              <a:t>SPSZ</a:t>
            </a:r>
            <a:r>
              <a:rPr lang="cs-CZ" b="1" dirty="0" smtClean="0"/>
              <a:t>, exit strategie</a:t>
            </a:r>
          </a:p>
          <a:p>
            <a:r>
              <a:rPr lang="cs-CZ" b="1" dirty="0" smtClean="0"/>
              <a:t>oblast vzdělávání</a:t>
            </a:r>
          </a:p>
          <a:p>
            <a:r>
              <a:rPr lang="cs-CZ" b="1" dirty="0" smtClean="0"/>
              <a:t>diskuze, závěr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9928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3850" y="1118775"/>
            <a:ext cx="84963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800" b="1" dirty="0" smtClean="0"/>
              <a:t> Lokální partnerství Liberec – shrnutí 2016-2017</a:t>
            </a:r>
            <a:endParaRPr lang="cs-CZ" altLang="cs-CZ" sz="2800" b="1" dirty="0">
              <a:solidFill>
                <a:srgbClr val="5F5F5F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93001" y="1700213"/>
            <a:ext cx="8342124" cy="48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cs-CZ" altLang="cs-CZ" b="1" dirty="0" smtClean="0">
                <a:solidFill>
                  <a:srgbClr val="FF0000"/>
                </a:solidFill>
              </a:rPr>
              <a:t>2016</a:t>
            </a:r>
            <a:r>
              <a:rPr lang="cs-CZ" altLang="cs-CZ" dirty="0" smtClean="0">
                <a:solidFill>
                  <a:srgbClr val="FF0000"/>
                </a:solidFill>
              </a:rPr>
              <a:t> – vznik LP a PS, analýza a příprava plánu (</a:t>
            </a:r>
            <a:r>
              <a:rPr lang="cs-CZ" altLang="cs-CZ" dirty="0" err="1" smtClean="0">
                <a:solidFill>
                  <a:srgbClr val="FF0000"/>
                </a:solidFill>
              </a:rPr>
              <a:t>SPSZ</a:t>
            </a:r>
            <a:r>
              <a:rPr lang="cs-CZ" altLang="cs-CZ" dirty="0" smtClean="0">
                <a:solidFill>
                  <a:srgbClr val="FF0000"/>
                </a:solidFill>
              </a:rPr>
              <a:t>), projektové </a:t>
            </a:r>
            <a:r>
              <a:rPr lang="cs-CZ" altLang="cs-CZ" dirty="0" err="1" smtClean="0">
                <a:solidFill>
                  <a:srgbClr val="FF0000"/>
                </a:solidFill>
              </a:rPr>
              <a:t>fiše</a:t>
            </a:r>
            <a:r>
              <a:rPr lang="cs-CZ" altLang="cs-CZ" dirty="0" smtClean="0">
                <a:solidFill>
                  <a:srgbClr val="FF0000"/>
                </a:solidFill>
              </a:rPr>
              <a:t>, dluhové poradenství, analýza bezdomovectví a duální diagnózy, </a:t>
            </a:r>
            <a:r>
              <a:rPr lang="cs-CZ" altLang="cs-CZ" dirty="0" err="1" smtClean="0">
                <a:solidFill>
                  <a:srgbClr val="FF0000"/>
                </a:solidFill>
              </a:rPr>
              <a:t>aktivitzace</a:t>
            </a:r>
            <a:r>
              <a:rPr lang="cs-CZ" altLang="cs-CZ" dirty="0" smtClean="0">
                <a:solidFill>
                  <a:srgbClr val="FF0000"/>
                </a:solidFill>
              </a:rPr>
              <a:t> PS Bezpečnost</a:t>
            </a:r>
          </a:p>
          <a:p>
            <a:pPr>
              <a:spcBef>
                <a:spcPts val="600"/>
              </a:spcBef>
            </a:pPr>
            <a:r>
              <a:rPr lang="cs-CZ" altLang="cs-CZ" b="1" dirty="0" smtClean="0">
                <a:solidFill>
                  <a:srgbClr val="FF0000"/>
                </a:solidFill>
              </a:rPr>
              <a:t>2017</a:t>
            </a:r>
            <a:r>
              <a:rPr lang="cs-CZ" altLang="cs-CZ" dirty="0" smtClean="0">
                <a:solidFill>
                  <a:srgbClr val="FF0000"/>
                </a:solidFill>
              </a:rPr>
              <a:t> – projektové poradenství, navazování nových kontaktů (</a:t>
            </a:r>
            <a:r>
              <a:rPr lang="cs-CZ" altLang="cs-CZ" dirty="0" err="1" smtClean="0">
                <a:solidFill>
                  <a:srgbClr val="FF0000"/>
                </a:solidFill>
              </a:rPr>
              <a:t>KHS</a:t>
            </a:r>
            <a:r>
              <a:rPr lang="cs-CZ" altLang="cs-CZ" dirty="0" smtClean="0">
                <a:solidFill>
                  <a:srgbClr val="FF0000"/>
                </a:solidFill>
              </a:rPr>
              <a:t>), dluhové poradenství</a:t>
            </a:r>
          </a:p>
          <a:p>
            <a:pPr>
              <a:spcBef>
                <a:spcPts val="600"/>
              </a:spcBef>
            </a:pPr>
            <a:r>
              <a:rPr lang="cs-CZ" altLang="cs-CZ" dirty="0" smtClean="0">
                <a:solidFill>
                  <a:srgbClr val="FF0000"/>
                </a:solidFill>
              </a:rPr>
              <a:t>paralelně: komunitní plánování (finalizace), projekt </a:t>
            </a:r>
            <a:r>
              <a:rPr lang="cs-CZ" altLang="cs-CZ" dirty="0" err="1" smtClean="0">
                <a:solidFill>
                  <a:srgbClr val="FF0000"/>
                </a:solidFill>
              </a:rPr>
              <a:t>Housing</a:t>
            </a:r>
            <a:r>
              <a:rPr lang="cs-CZ" altLang="cs-CZ" dirty="0" smtClean="0">
                <a:solidFill>
                  <a:srgbClr val="FF0000"/>
                </a:solidFill>
              </a:rPr>
              <a:t> </a:t>
            </a:r>
            <a:r>
              <a:rPr lang="cs-CZ" altLang="cs-CZ" dirty="0" err="1" smtClean="0">
                <a:solidFill>
                  <a:srgbClr val="FF0000"/>
                </a:solidFill>
              </a:rPr>
              <a:t>First</a:t>
            </a:r>
            <a:r>
              <a:rPr lang="cs-CZ" altLang="cs-CZ" dirty="0" smtClean="0">
                <a:solidFill>
                  <a:srgbClr val="FF0000"/>
                </a:solidFill>
              </a:rPr>
              <a:t> (vstup Platformy pro sociální bydlení)</a:t>
            </a:r>
          </a:p>
          <a:p>
            <a:pPr>
              <a:spcBef>
                <a:spcPts val="600"/>
              </a:spcBef>
            </a:pPr>
            <a:r>
              <a:rPr lang="cs-CZ" altLang="cs-CZ" dirty="0" smtClean="0">
                <a:solidFill>
                  <a:srgbClr val="FF0000"/>
                </a:solidFill>
              </a:rPr>
              <a:t>činnost PS v roce 2017:</a:t>
            </a:r>
          </a:p>
          <a:p>
            <a:pPr>
              <a:spcBef>
                <a:spcPts val="600"/>
              </a:spcBef>
            </a:pPr>
            <a:r>
              <a:rPr lang="cs-CZ" altLang="cs-CZ" b="1" dirty="0" smtClean="0">
                <a:solidFill>
                  <a:srgbClr val="FF0000"/>
                </a:solidFill>
              </a:rPr>
              <a:t>Bydlení</a:t>
            </a:r>
            <a:r>
              <a:rPr lang="cs-CZ" altLang="cs-CZ" dirty="0" smtClean="0">
                <a:solidFill>
                  <a:srgbClr val="FF0000"/>
                </a:solidFill>
              </a:rPr>
              <a:t> – vstup </a:t>
            </a:r>
            <a:r>
              <a:rPr lang="cs-CZ" altLang="cs-CZ" dirty="0" err="1" smtClean="0">
                <a:solidFill>
                  <a:srgbClr val="FF0000"/>
                </a:solidFill>
              </a:rPr>
              <a:t>KHS</a:t>
            </a:r>
            <a:r>
              <a:rPr lang="cs-CZ" altLang="cs-CZ" dirty="0" smtClean="0">
                <a:solidFill>
                  <a:srgbClr val="FF0000"/>
                </a:solidFill>
              </a:rPr>
              <a:t>, propojení s aktivitami </a:t>
            </a:r>
            <a:r>
              <a:rPr lang="cs-CZ" altLang="cs-CZ" dirty="0" err="1" smtClean="0">
                <a:solidFill>
                  <a:srgbClr val="FF0000"/>
                </a:solidFill>
              </a:rPr>
              <a:t>HF</a:t>
            </a:r>
            <a:r>
              <a:rPr lang="cs-CZ" altLang="cs-CZ" dirty="0" smtClean="0">
                <a:solidFill>
                  <a:srgbClr val="FF0000"/>
                </a:solidFill>
              </a:rPr>
              <a:t>, bezdomovectví</a:t>
            </a:r>
          </a:p>
          <a:p>
            <a:pPr>
              <a:spcBef>
                <a:spcPts val="600"/>
              </a:spcBef>
            </a:pPr>
            <a:r>
              <a:rPr lang="cs-CZ" altLang="cs-CZ" b="1" dirty="0" smtClean="0">
                <a:solidFill>
                  <a:srgbClr val="FF0000"/>
                </a:solidFill>
              </a:rPr>
              <a:t>Sociální služby </a:t>
            </a:r>
            <a:r>
              <a:rPr lang="cs-CZ" altLang="cs-CZ" dirty="0" smtClean="0">
                <a:solidFill>
                  <a:srgbClr val="FF0000"/>
                </a:solidFill>
              </a:rPr>
              <a:t>– jednání s </a:t>
            </a:r>
            <a:r>
              <a:rPr lang="cs-CZ" altLang="cs-CZ" dirty="0" err="1" smtClean="0">
                <a:solidFill>
                  <a:srgbClr val="FF0000"/>
                </a:solidFill>
              </a:rPr>
              <a:t>KÚLK</a:t>
            </a:r>
            <a:r>
              <a:rPr lang="cs-CZ" altLang="cs-CZ" dirty="0" smtClean="0">
                <a:solidFill>
                  <a:srgbClr val="FF0000"/>
                </a:solidFill>
              </a:rPr>
              <a:t>, propojení s </a:t>
            </a:r>
            <a:r>
              <a:rPr lang="cs-CZ" altLang="cs-CZ" dirty="0" err="1" smtClean="0">
                <a:solidFill>
                  <a:srgbClr val="FF0000"/>
                </a:solidFill>
              </a:rPr>
              <a:t>KPSS</a:t>
            </a:r>
            <a:r>
              <a:rPr lang="cs-CZ" altLang="cs-CZ" dirty="0" smtClean="0">
                <a:solidFill>
                  <a:srgbClr val="FF0000"/>
                </a:solidFill>
              </a:rPr>
              <a:t>, projekty</a:t>
            </a:r>
          </a:p>
          <a:p>
            <a:pPr>
              <a:spcBef>
                <a:spcPts val="600"/>
              </a:spcBef>
            </a:pPr>
            <a:r>
              <a:rPr lang="cs-CZ" altLang="cs-CZ" b="1" dirty="0" smtClean="0">
                <a:solidFill>
                  <a:srgbClr val="FF0000"/>
                </a:solidFill>
              </a:rPr>
              <a:t>Bezpečnost</a:t>
            </a:r>
            <a:r>
              <a:rPr lang="cs-CZ" altLang="cs-CZ" dirty="0" smtClean="0">
                <a:solidFill>
                  <a:srgbClr val="FF0000"/>
                </a:solidFill>
              </a:rPr>
              <a:t> – katalog prevence a bezpečnosti, činnost </a:t>
            </a:r>
            <a:r>
              <a:rPr lang="cs-CZ" altLang="cs-CZ" dirty="0" err="1" smtClean="0">
                <a:solidFill>
                  <a:srgbClr val="FF0000"/>
                </a:solidFill>
              </a:rPr>
              <a:t>APK</a:t>
            </a:r>
            <a:r>
              <a:rPr lang="cs-CZ" altLang="cs-CZ" dirty="0" smtClean="0">
                <a:solidFill>
                  <a:srgbClr val="FF0000"/>
                </a:solidFill>
              </a:rPr>
              <a:t>, volnočasové aktivity mládeže</a:t>
            </a:r>
          </a:p>
          <a:p>
            <a:pPr>
              <a:spcBef>
                <a:spcPts val="600"/>
              </a:spcBef>
            </a:pPr>
            <a:r>
              <a:rPr lang="cs-CZ" altLang="cs-CZ" b="1" dirty="0" smtClean="0">
                <a:solidFill>
                  <a:srgbClr val="FF0000"/>
                </a:solidFill>
              </a:rPr>
              <a:t>Zaměstnanost</a:t>
            </a:r>
            <a:r>
              <a:rPr lang="cs-CZ" altLang="cs-CZ" dirty="0" smtClean="0">
                <a:solidFill>
                  <a:srgbClr val="FF0000"/>
                </a:solidFill>
              </a:rPr>
              <a:t> – vzdělávání - sociální podnikání, prostupné zaměstnávání, navázání na Komunitní práce, </a:t>
            </a:r>
            <a:r>
              <a:rPr lang="cs-CZ" altLang="cs-CZ" dirty="0" err="1" smtClean="0">
                <a:solidFill>
                  <a:srgbClr val="FF0000"/>
                </a:solidFill>
              </a:rPr>
              <a:t>o.p.s</a:t>
            </a:r>
            <a:endParaRPr lang="cs-CZ" altLang="cs-CZ" dirty="0" smtClean="0">
              <a:solidFill>
                <a:srgbClr val="FF0000"/>
              </a:solidFill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altLang="cs-CZ" dirty="0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21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5300" b="1" dirty="0" smtClean="0"/>
              <a:t>Co se nedaří... povíme později</a:t>
            </a:r>
            <a:endParaRPr lang="cs-CZ" sz="5300" b="1" dirty="0"/>
          </a:p>
        </p:txBody>
      </p:sp>
    </p:spTree>
    <p:extLst>
      <p:ext uri="{BB962C8B-B14F-4D97-AF65-F5344CB8AC3E}">
        <p14:creationId xmlns:p14="http://schemas.microsoft.com/office/powerpoint/2010/main" val="180321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9036496" cy="79208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Přehled podaných projektů – </a:t>
            </a:r>
            <a:r>
              <a:rPr lang="cs-CZ" sz="3200" b="1" dirty="0" err="1" smtClean="0"/>
              <a:t>OPZ</a:t>
            </a:r>
            <a:r>
              <a:rPr lang="cs-CZ" sz="3200" b="1" dirty="0" smtClean="0"/>
              <a:t> v. č. 52 (</a:t>
            </a:r>
            <a:r>
              <a:rPr lang="cs-CZ" sz="3200" b="1" dirty="0" err="1" smtClean="0"/>
              <a:t>KPSVL</a:t>
            </a:r>
            <a:r>
              <a:rPr lang="cs-CZ" sz="3200" b="1" dirty="0" smtClean="0"/>
              <a:t>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celková alokace </a:t>
            </a:r>
            <a:r>
              <a:rPr lang="cs-CZ" dirty="0" err="1" smtClean="0"/>
              <a:t>OPZ</a:t>
            </a:r>
            <a:r>
              <a:rPr lang="cs-CZ" dirty="0" smtClean="0"/>
              <a:t> v </a:t>
            </a:r>
            <a:r>
              <a:rPr lang="cs-CZ" dirty="0" err="1" smtClean="0"/>
              <a:t>SPSZ</a:t>
            </a:r>
            <a:r>
              <a:rPr lang="cs-CZ" dirty="0" smtClean="0"/>
              <a:t> Liberec:</a:t>
            </a:r>
          </a:p>
          <a:p>
            <a:r>
              <a:rPr lang="cs-CZ" dirty="0" smtClean="0"/>
              <a:t>110.960.000 Kč</a:t>
            </a:r>
          </a:p>
          <a:p>
            <a:r>
              <a:rPr lang="cs-CZ" dirty="0" smtClean="0"/>
              <a:t>z toho 11.400.000 Kč soc. podnikání (později vyjmuto)</a:t>
            </a:r>
          </a:p>
          <a:p>
            <a:r>
              <a:rPr lang="cs-CZ" dirty="0" smtClean="0"/>
              <a:t>celková částka projektových žádostí: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  45.797.052,00 Kč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/>
              <a:t>počet podaných projektů: 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92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Přehled projektů dle organizací:</a:t>
            </a:r>
          </a:p>
          <a:p>
            <a:pPr marL="0" indent="0">
              <a:buNone/>
            </a:pPr>
            <a:r>
              <a:rPr lang="cs-CZ" sz="2400" b="1" dirty="0" err="1" smtClean="0"/>
              <a:t>D.R.A.K</a:t>
            </a:r>
            <a:r>
              <a:rPr lang="cs-CZ" sz="2400" b="1" dirty="0" smtClean="0"/>
              <a:t>.</a:t>
            </a:r>
            <a:r>
              <a:rPr lang="cs-CZ" sz="2400" dirty="0" smtClean="0"/>
              <a:t> – </a:t>
            </a:r>
            <a:r>
              <a:rPr lang="cs-CZ" sz="2400" dirty="0"/>
              <a:t>Zaměstnanost  (</a:t>
            </a:r>
            <a:r>
              <a:rPr lang="cs-CZ" sz="2400" dirty="0" smtClean="0"/>
              <a:t>12.115.505,00 Kč)</a:t>
            </a:r>
          </a:p>
          <a:p>
            <a:pPr marL="0" indent="0">
              <a:buNone/>
            </a:pPr>
            <a:r>
              <a:rPr lang="cs-CZ" sz="2400" b="1" dirty="0" err="1" smtClean="0"/>
              <a:t>SML</a:t>
            </a:r>
            <a:r>
              <a:rPr lang="cs-CZ" sz="2400" dirty="0" smtClean="0"/>
              <a:t> – Asistenti prevence kriminality (6.516.062,50 Kč)</a:t>
            </a:r>
          </a:p>
          <a:p>
            <a:pPr marL="0" indent="0">
              <a:buNone/>
            </a:pPr>
            <a:r>
              <a:rPr lang="cs-CZ" sz="2400" b="1" dirty="0" err="1" smtClean="0"/>
              <a:t>SML</a:t>
            </a:r>
            <a:r>
              <a:rPr lang="cs-CZ" sz="2400" dirty="0" smtClean="0"/>
              <a:t> – Kontaktní sociální práce (7.103.350,00 Kč)</a:t>
            </a:r>
          </a:p>
          <a:p>
            <a:pPr marL="0" indent="0">
              <a:buNone/>
            </a:pPr>
            <a:r>
              <a:rPr lang="cs-CZ" sz="2400" b="1" dirty="0" err="1" smtClean="0"/>
              <a:t>Romodrom</a:t>
            </a:r>
            <a:r>
              <a:rPr lang="cs-CZ" sz="2400" dirty="0" smtClean="0"/>
              <a:t> – </a:t>
            </a:r>
            <a:r>
              <a:rPr lang="cs-CZ" sz="2400" dirty="0"/>
              <a:t>Terénní práce (</a:t>
            </a:r>
            <a:r>
              <a:rPr lang="cs-CZ" sz="2400" dirty="0" smtClean="0"/>
              <a:t>10.437.942,50 Kč)</a:t>
            </a:r>
          </a:p>
          <a:p>
            <a:pPr marL="0" indent="0">
              <a:buNone/>
            </a:pPr>
            <a:r>
              <a:rPr lang="cs-CZ" sz="2400" b="1" dirty="0" err="1" smtClean="0"/>
              <a:t>Romodrom</a:t>
            </a:r>
            <a:r>
              <a:rPr lang="cs-CZ" sz="2400" dirty="0" smtClean="0"/>
              <a:t> – Odborné </a:t>
            </a:r>
            <a:r>
              <a:rPr lang="cs-CZ" sz="2400" dirty="0"/>
              <a:t>sociální poradenství (</a:t>
            </a:r>
            <a:r>
              <a:rPr lang="cs-CZ" sz="2400" dirty="0" smtClean="0"/>
              <a:t>4.256.625,00 Kč)</a:t>
            </a:r>
          </a:p>
          <a:p>
            <a:pPr marL="0" indent="0">
              <a:buNone/>
            </a:pPr>
            <a:r>
              <a:rPr lang="cs-CZ" sz="2400" b="1" dirty="0" smtClean="0"/>
              <a:t>Člověk v Tísni </a:t>
            </a:r>
            <a:r>
              <a:rPr lang="cs-CZ" sz="2400" dirty="0" smtClean="0"/>
              <a:t>– Terénní práce a </a:t>
            </a:r>
            <a:r>
              <a:rPr lang="cs-CZ" sz="2400" dirty="0"/>
              <a:t>dluhové poradenství (</a:t>
            </a:r>
            <a:r>
              <a:rPr lang="cs-CZ" sz="2400" dirty="0" smtClean="0"/>
              <a:t>2.814.783,13 Kč)</a:t>
            </a:r>
          </a:p>
          <a:p>
            <a:pPr marL="0" indent="0">
              <a:buNone/>
            </a:pPr>
            <a:r>
              <a:rPr lang="cs-CZ" sz="2400" b="1" dirty="0" smtClean="0"/>
              <a:t>Déčko Liberec </a:t>
            </a:r>
            <a:r>
              <a:rPr lang="cs-CZ" sz="2400" dirty="0" smtClean="0"/>
              <a:t>– </a:t>
            </a:r>
            <a:r>
              <a:rPr lang="cs-CZ" sz="2400" dirty="0"/>
              <a:t>dluhové poradenství </a:t>
            </a:r>
            <a:r>
              <a:rPr lang="cs-CZ" sz="2400" dirty="0" smtClean="0"/>
              <a:t>(2.552.784,00 Kč)</a:t>
            </a:r>
          </a:p>
          <a:p>
            <a:pPr marL="0" indent="0">
              <a:buNone/>
            </a:pPr>
            <a:r>
              <a:rPr lang="cs-CZ" sz="2400" dirty="0" smtClean="0"/>
              <a:t>zatím nerealizované: AD pro rodiny s dětmi (cca 12 mil. Kč), sociální sanitka a asistenti prevence zdraví (cca 6 mil. Kč)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797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Aktuality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sociální podnikání</a:t>
            </a:r>
            <a:r>
              <a:rPr lang="cs-CZ" sz="2400" dirty="0" smtClean="0"/>
              <a:t>: 2 projekty – vyjmuty z </a:t>
            </a:r>
            <a:r>
              <a:rPr lang="cs-CZ" sz="2400" dirty="0" err="1" smtClean="0"/>
              <a:t>OPZ</a:t>
            </a:r>
            <a:r>
              <a:rPr lang="cs-CZ" sz="2400" dirty="0" smtClean="0"/>
              <a:t> výzva č. 52</a:t>
            </a:r>
          </a:p>
          <a:p>
            <a:r>
              <a:rPr lang="cs-CZ" sz="2400" dirty="0" smtClean="0"/>
              <a:t>(Tulipán, Spirála Turnov) – nyní výzva č. 129 (do 06/2018)</a:t>
            </a:r>
          </a:p>
          <a:p>
            <a:r>
              <a:rPr lang="cs-CZ" sz="2400" dirty="0" smtClean="0"/>
              <a:t>projekt </a:t>
            </a:r>
            <a:r>
              <a:rPr lang="cs-CZ" sz="2400" b="1" i="1" dirty="0" err="1" smtClean="0"/>
              <a:t>Housing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First</a:t>
            </a:r>
            <a:r>
              <a:rPr lang="cs-CZ" sz="2400" b="1" dirty="0" smtClean="0"/>
              <a:t> </a:t>
            </a:r>
            <a:r>
              <a:rPr lang="cs-CZ" sz="2400" dirty="0" smtClean="0"/>
              <a:t>(Platforma pro sociální bydlení)</a:t>
            </a:r>
          </a:p>
          <a:p>
            <a:r>
              <a:rPr lang="cs-CZ" sz="2400" dirty="0" smtClean="0"/>
              <a:t>činnost </a:t>
            </a:r>
            <a:r>
              <a:rPr lang="cs-CZ" sz="2400" b="1" dirty="0" smtClean="0"/>
              <a:t>koordinační skupiny</a:t>
            </a:r>
            <a:r>
              <a:rPr lang="cs-CZ" sz="2400" dirty="0" smtClean="0"/>
              <a:t> (s nám. </a:t>
            </a:r>
            <a:r>
              <a:rPr lang="cs-CZ" sz="2400" dirty="0" err="1" smtClean="0"/>
              <a:t>I.Langrem</a:t>
            </a:r>
            <a:r>
              <a:rPr lang="cs-CZ" sz="2400" dirty="0" smtClean="0"/>
              <a:t>)</a:t>
            </a:r>
          </a:p>
          <a:p>
            <a:r>
              <a:rPr lang="cs-CZ" sz="2400" b="1" dirty="0" smtClean="0"/>
              <a:t>pracovní skupina zdraví</a:t>
            </a:r>
            <a:r>
              <a:rPr lang="cs-CZ" sz="2400" dirty="0" smtClean="0"/>
              <a:t> – vznik 4.10. – definování cíle, programu a fungování skupiny</a:t>
            </a:r>
          </a:p>
          <a:p>
            <a:r>
              <a:rPr lang="cs-CZ" sz="2400" dirty="0" smtClean="0"/>
              <a:t>příprava </a:t>
            </a:r>
            <a:r>
              <a:rPr lang="cs-CZ" sz="2400" b="1" dirty="0" smtClean="0"/>
              <a:t>veřejného setkání </a:t>
            </a:r>
            <a:r>
              <a:rPr lang="cs-CZ" sz="2400" dirty="0" smtClean="0"/>
              <a:t>(22.11.2017) – téma: bydlení a bezdomovectví</a:t>
            </a:r>
          </a:p>
          <a:p>
            <a:r>
              <a:rPr lang="cs-CZ" sz="2400" b="1" dirty="0" smtClean="0"/>
              <a:t>dluhové poradenství </a:t>
            </a:r>
            <a:r>
              <a:rPr lang="cs-CZ" sz="2400" dirty="0" smtClean="0"/>
              <a:t>– 3 semináře = 3 úrovně </a:t>
            </a:r>
          </a:p>
          <a:p>
            <a:r>
              <a:rPr lang="cs-CZ" sz="2400" b="1" dirty="0" smtClean="0"/>
              <a:t>spolupráce s TUL </a:t>
            </a:r>
            <a:r>
              <a:rPr lang="cs-CZ" sz="2400" dirty="0" smtClean="0"/>
              <a:t>– příprava memoranda (inkluze i soc.)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8841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</a:t>
            </a:r>
            <a:r>
              <a:rPr lang="cs-CZ" dirty="0" smtClean="0"/>
              <a:t> blízké 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- workshop MPSV </a:t>
            </a:r>
            <a:r>
              <a:rPr lang="cs-CZ" b="1" dirty="0" smtClean="0"/>
              <a:t>– </a:t>
            </a:r>
            <a:r>
              <a:rPr lang="cs-CZ" dirty="0"/>
              <a:t>J</a:t>
            </a:r>
            <a:r>
              <a:rPr lang="cs-CZ" dirty="0" smtClean="0"/>
              <a:t>edličkův ústav – 5.10. od 10:00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- Konference</a:t>
            </a:r>
            <a:r>
              <a:rPr lang="cs-CZ" dirty="0" smtClean="0"/>
              <a:t>: bydlení a bezdomovectví (město, </a:t>
            </a:r>
            <a:r>
              <a:rPr lang="cs-CZ" dirty="0" err="1" smtClean="0"/>
              <a:t>ASZ</a:t>
            </a:r>
            <a:r>
              <a:rPr lang="cs-CZ" dirty="0" smtClean="0"/>
              <a:t>, NNO, externí odborníci, cílová skupina) – formát: </a:t>
            </a:r>
            <a:r>
              <a:rPr lang="cs-CZ" dirty="0" err="1" smtClean="0"/>
              <a:t>poloformální</a:t>
            </a:r>
            <a:r>
              <a:rPr lang="cs-CZ" dirty="0" smtClean="0"/>
              <a:t> konference</a:t>
            </a:r>
          </a:p>
          <a:p>
            <a:pPr marL="0" indent="0">
              <a:buNone/>
            </a:pPr>
            <a:r>
              <a:rPr lang="cs-CZ" dirty="0" smtClean="0"/>
              <a:t>termín: 22.11.2017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- Veřejná debata</a:t>
            </a:r>
            <a:r>
              <a:rPr lang="cs-CZ" dirty="0" smtClean="0"/>
              <a:t>: dluhová problematika (</a:t>
            </a:r>
            <a:r>
              <a:rPr lang="cs-CZ" dirty="0" err="1" smtClean="0"/>
              <a:t>ASZ</a:t>
            </a:r>
            <a:r>
              <a:rPr lang="cs-CZ" dirty="0" smtClean="0"/>
              <a:t> + další aktéři) – termín: říjen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463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Z varianta 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PZ varianta 2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PZ varianta 3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</TotalTime>
  <Words>714</Words>
  <Application>Microsoft Office PowerPoint</Application>
  <PresentationFormat>Předvádění na obrazovce (4:3)</PresentationFormat>
  <Paragraphs>97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OPZ varianta 1</vt:lpstr>
      <vt:lpstr>OPZ varianta 2</vt:lpstr>
      <vt:lpstr>OPZ varianta 3</vt:lpstr>
      <vt:lpstr>Prezentace aplikace PowerPoint</vt:lpstr>
      <vt:lpstr>Cíl setkání</vt:lpstr>
      <vt:lpstr>Program</vt:lpstr>
      <vt:lpstr>Prezentace aplikace PowerPoint</vt:lpstr>
      <vt:lpstr>       Co se nedaří... povíme později</vt:lpstr>
      <vt:lpstr>Přehled podaných projektů – OPZ v. č. 52 (KPSVL)</vt:lpstr>
      <vt:lpstr>Prezentace aplikace PowerPoint</vt:lpstr>
      <vt:lpstr>Aktuality</vt:lpstr>
      <vt:lpstr>3 blízké akce</vt:lpstr>
      <vt:lpstr>výhled na další období</vt:lpstr>
      <vt:lpstr>Priority v SPSZ – na čem se pracuje a co je priorita města</vt:lpstr>
      <vt:lpstr>pokračování....</vt:lpstr>
      <vt:lpstr>Harmonogram pro konec roku 2017</vt:lpstr>
      <vt:lpstr> Upozornění a doporučení </vt:lpstr>
      <vt:lpstr>Užitečné weby </vt:lpstr>
      <vt:lpstr>Dotazy a diskuze - zápis</vt:lpstr>
      <vt:lpstr>Diskuze k Inkluzi a MPI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Neméšová Lucie</dc:creator>
  <cp:lastModifiedBy>Chochola Martin</cp:lastModifiedBy>
  <cp:revision>143</cp:revision>
  <dcterms:created xsi:type="dcterms:W3CDTF">2016-04-15T08:49:58Z</dcterms:created>
  <dcterms:modified xsi:type="dcterms:W3CDTF">2018-01-05T14:58:12Z</dcterms:modified>
</cp:coreProperties>
</file>