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72" r:id="rId6"/>
    <p:sldId id="278" r:id="rId7"/>
    <p:sldId id="279" r:id="rId8"/>
    <p:sldId id="274" r:id="rId9"/>
    <p:sldId id="266" r:id="rId10"/>
    <p:sldId id="265" r:id="rId11"/>
    <p:sldId id="267" r:id="rId12"/>
    <p:sldId id="269" r:id="rId13"/>
    <p:sldId id="270" r:id="rId14"/>
    <p:sldId id="268" r:id="rId15"/>
    <p:sldId id="275" r:id="rId16"/>
    <p:sldId id="276" r:id="rId17"/>
    <p:sldId id="277" r:id="rId18"/>
  </p:sldIdLst>
  <p:sldSz cx="18288000" cy="10287000"/>
  <p:notesSz cx="6858000" cy="9144000"/>
  <p:embeddedFontLst>
    <p:embeddedFont>
      <p:font typeface="Open Sauce" panose="020B0604020202020204" charset="-18"/>
      <p:regular r:id="rId19"/>
    </p:embeddedFont>
    <p:embeddedFont>
      <p:font typeface="Open Sauce Bold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13871"/>
            <a:ext cx="8091929" cy="7713642"/>
            <a:chOff x="0" y="-57150"/>
            <a:chExt cx="2131208" cy="2031576"/>
          </a:xfrm>
        </p:grpSpPr>
        <p:sp>
          <p:nvSpPr>
            <p:cNvPr id="3" name="Freeform 3"/>
            <p:cNvSpPr/>
            <p:nvPr/>
          </p:nvSpPr>
          <p:spPr>
            <a:xfrm>
              <a:off x="84016" y="33466"/>
              <a:ext cx="2047192" cy="1940960"/>
            </a:xfrm>
            <a:custGeom>
              <a:avLst/>
              <a:gdLst/>
              <a:ahLst/>
              <a:cxnLst/>
              <a:rect l="l" t="t" r="r" b="b"/>
              <a:pathLst>
                <a:path w="2047192" h="1940960">
                  <a:moveTo>
                    <a:pt x="0" y="0"/>
                  </a:moveTo>
                  <a:lnTo>
                    <a:pt x="2047192" y="0"/>
                  </a:lnTo>
                  <a:lnTo>
                    <a:pt x="2047192" y="1940960"/>
                  </a:lnTo>
                  <a:lnTo>
                    <a:pt x="0" y="19409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A6A6A6">
                  <a:alpha val="5098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47192" cy="1998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18299" y="3203852"/>
            <a:ext cx="10396235" cy="4259017"/>
            <a:chOff x="0" y="0"/>
            <a:chExt cx="2738103" cy="11217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38103" cy="1121716"/>
            </a:xfrm>
            <a:custGeom>
              <a:avLst/>
              <a:gdLst/>
              <a:ahLst/>
              <a:cxnLst/>
              <a:rect l="l" t="t" r="r" b="b"/>
              <a:pathLst>
                <a:path w="2738103" h="1121716">
                  <a:moveTo>
                    <a:pt x="0" y="0"/>
                  </a:moveTo>
                  <a:lnTo>
                    <a:pt x="2738103" y="0"/>
                  </a:lnTo>
                  <a:lnTo>
                    <a:pt x="2738103" y="1121716"/>
                  </a:lnTo>
                  <a:lnTo>
                    <a:pt x="0" y="11217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38103" cy="1178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8" name="AutoShape 8"/>
          <p:cNvSpPr/>
          <p:nvPr/>
        </p:nvSpPr>
        <p:spPr>
          <a:xfrm>
            <a:off x="5576797" y="7643138"/>
            <a:ext cx="11683759" cy="0"/>
          </a:xfrm>
          <a:prstGeom prst="line">
            <a:avLst/>
          </a:prstGeom>
          <a:ln w="85725" cap="flat">
            <a:solidFill>
              <a:srgbClr val="A6A6A6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5257800" y="3247179"/>
            <a:ext cx="14916839" cy="4287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6000" b="1" spc="100" dirty="0">
                <a:solidFill>
                  <a:srgbClr val="28B287"/>
                </a:solidFill>
                <a:latin typeface="Open Sauce"/>
              </a:rPr>
              <a:t>Společně za standardy bydlení</a:t>
            </a:r>
          </a:p>
          <a:p>
            <a:pPr algn="l">
              <a:lnSpc>
                <a:spcPct val="150000"/>
              </a:lnSpc>
            </a:pPr>
            <a:r>
              <a:rPr lang="cs-CZ" sz="4500" spc="100" dirty="0">
                <a:solidFill>
                  <a:srgbClr val="28B287"/>
                </a:solidFill>
                <a:latin typeface="Open Sauce"/>
              </a:rPr>
              <a:t>Zkušenosti Moravského Berouna</a:t>
            </a:r>
          </a:p>
          <a:p>
            <a:pPr algn="l">
              <a:lnSpc>
                <a:spcPct val="150000"/>
              </a:lnSpc>
            </a:pPr>
            <a:endParaRPr lang="cs-CZ" sz="5000" cap="small" dirty="0">
              <a:solidFill>
                <a:srgbClr val="28B287"/>
              </a:solidFill>
              <a:latin typeface="Open Sauce"/>
            </a:endParaRPr>
          </a:p>
          <a:p>
            <a:pPr algn="l">
              <a:lnSpc>
                <a:spcPct val="150000"/>
              </a:lnSpc>
            </a:pPr>
            <a:r>
              <a:rPr lang="cs-CZ" sz="3500" cap="small" dirty="0">
                <a:solidFill>
                  <a:srgbClr val="28B287"/>
                </a:solidFill>
                <a:latin typeface="Open Sauce"/>
              </a:rPr>
              <a:t>					Ing. Jan Hicz, </a:t>
            </a:r>
            <a:r>
              <a:rPr lang="cs-CZ" sz="3500" cap="small" dirty="0" err="1">
                <a:solidFill>
                  <a:srgbClr val="28B287"/>
                </a:solidFill>
                <a:latin typeface="Open Sauce"/>
              </a:rPr>
              <a:t>břetislav</a:t>
            </a:r>
            <a:r>
              <a:rPr lang="cs-CZ" sz="3500" cap="small" dirty="0">
                <a:solidFill>
                  <a:srgbClr val="28B287"/>
                </a:solidFill>
                <a:latin typeface="Open Sauce"/>
              </a:rPr>
              <a:t> fiala</a:t>
            </a:r>
            <a:endParaRPr lang="en-US" sz="3500" cap="small" dirty="0">
              <a:solidFill>
                <a:srgbClr val="28B287"/>
              </a:solidFill>
              <a:latin typeface="Open Sauc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42975" y="451135"/>
            <a:ext cx="3201467" cy="829714"/>
          </a:xfrm>
          <a:custGeom>
            <a:avLst/>
            <a:gdLst/>
            <a:ahLst/>
            <a:cxnLst/>
            <a:rect l="l" t="t" r="r" b="b"/>
            <a:pathLst>
              <a:path w="3201467" h="829714">
                <a:moveTo>
                  <a:pt x="0" y="0"/>
                </a:moveTo>
                <a:lnTo>
                  <a:pt x="3201467" y="0"/>
                </a:lnTo>
                <a:lnTo>
                  <a:pt x="3201467" y="829714"/>
                </a:lnTo>
                <a:lnTo>
                  <a:pt x="0" y="82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1" name="Group 11"/>
          <p:cNvGrpSpPr/>
          <p:nvPr/>
        </p:nvGrpSpPr>
        <p:grpSpPr>
          <a:xfrm>
            <a:off x="4421246" y="553992"/>
            <a:ext cx="2807430" cy="624001"/>
            <a:chOff x="0" y="0"/>
            <a:chExt cx="3743240" cy="832001"/>
          </a:xfrm>
        </p:grpSpPr>
        <p:sp>
          <p:nvSpPr>
            <p:cNvPr id="12" name="Freeform 12"/>
            <p:cNvSpPr/>
            <p:nvPr/>
          </p:nvSpPr>
          <p:spPr>
            <a:xfrm>
              <a:off x="0" y="42129"/>
              <a:ext cx="1330607" cy="756993"/>
            </a:xfrm>
            <a:custGeom>
              <a:avLst/>
              <a:gdLst/>
              <a:ahLst/>
              <a:cxnLst/>
              <a:rect l="l" t="t" r="r" b="b"/>
              <a:pathLst>
                <a:path w="1330607" h="756993">
                  <a:moveTo>
                    <a:pt x="0" y="0"/>
                  </a:moveTo>
                  <a:lnTo>
                    <a:pt x="1330607" y="0"/>
                  </a:lnTo>
                  <a:lnTo>
                    <a:pt x="1330607" y="756993"/>
                  </a:lnTo>
                  <a:lnTo>
                    <a:pt x="0" y="756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510950" y="3824"/>
              <a:ext cx="52707" cy="825455"/>
              <a:chOff x="0" y="0"/>
              <a:chExt cx="204546" cy="320347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95885" y="63500"/>
                <a:ext cx="12700" cy="3076448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3076448">
                    <a:moveTo>
                      <a:pt x="12700" y="0"/>
                    </a:moveTo>
                    <a:lnTo>
                      <a:pt x="12700" y="3076448"/>
                    </a:lnTo>
                    <a:lnTo>
                      <a:pt x="0" y="3076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1617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3500" y="64389"/>
                <a:ext cx="77597" cy="3073146"/>
              </a:xfrm>
              <a:custGeom>
                <a:avLst/>
                <a:gdLst/>
                <a:ahLst/>
                <a:cxnLst/>
                <a:rect l="l" t="t" r="r" b="b"/>
                <a:pathLst>
                  <a:path w="77597" h="3073146">
                    <a:moveTo>
                      <a:pt x="0" y="0"/>
                    </a:moveTo>
                    <a:lnTo>
                      <a:pt x="77597" y="0"/>
                    </a:lnTo>
                    <a:lnTo>
                      <a:pt x="77597" y="3073146"/>
                    </a:lnTo>
                    <a:lnTo>
                      <a:pt x="0" y="307314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1766782" y="324740"/>
              <a:ext cx="122376" cy="182528"/>
              <a:chOff x="0" y="0"/>
              <a:chExt cx="474929" cy="7083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74980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474980" h="708406">
                    <a:moveTo>
                      <a:pt x="142113" y="327787"/>
                    </a:moveTo>
                    <a:lnTo>
                      <a:pt x="191770" y="327787"/>
                    </a:lnTo>
                    <a:cubicBezTo>
                      <a:pt x="262763" y="327787"/>
                      <a:pt x="326771" y="304419"/>
                      <a:pt x="326771" y="222250"/>
                    </a:cubicBezTo>
                    <a:cubicBezTo>
                      <a:pt x="326771" y="140081"/>
                      <a:pt x="264922" y="111633"/>
                      <a:pt x="191770" y="111633"/>
                    </a:cubicBezTo>
                    <a:lnTo>
                      <a:pt x="142113" y="111633"/>
                    </a:lnTo>
                    <a:close/>
                    <a:moveTo>
                      <a:pt x="0" y="0"/>
                    </a:moveTo>
                    <a:lnTo>
                      <a:pt x="179578" y="0"/>
                    </a:lnTo>
                    <a:cubicBezTo>
                      <a:pt x="333883" y="0"/>
                      <a:pt x="474980" y="44704"/>
                      <a:pt x="474980" y="214122"/>
                    </a:cubicBezTo>
                    <a:cubicBezTo>
                      <a:pt x="474980" y="379603"/>
                      <a:pt x="354203" y="439420"/>
                      <a:pt x="202057" y="439420"/>
                    </a:cubicBezTo>
                    <a:lnTo>
                      <a:pt x="142113" y="439420"/>
                    </a:lnTo>
                    <a:lnTo>
                      <a:pt x="142113" y="708406"/>
                    </a:lnTo>
                    <a:lnTo>
                      <a:pt x="0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1769921" y="19495"/>
              <a:ext cx="204479" cy="182528"/>
              <a:chOff x="0" y="0"/>
              <a:chExt cx="793560" cy="70836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93496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793496" h="708406">
                    <a:moveTo>
                      <a:pt x="0" y="0"/>
                    </a:moveTo>
                    <a:lnTo>
                      <a:pt x="227330" y="0"/>
                    </a:lnTo>
                    <a:lnTo>
                      <a:pt x="395732" y="536829"/>
                    </a:lnTo>
                    <a:lnTo>
                      <a:pt x="397764" y="536829"/>
                    </a:lnTo>
                    <a:lnTo>
                      <a:pt x="566166" y="0"/>
                    </a:lnTo>
                    <a:lnTo>
                      <a:pt x="793496" y="0"/>
                    </a:lnTo>
                    <a:lnTo>
                      <a:pt x="793496" y="708406"/>
                    </a:lnTo>
                    <a:lnTo>
                      <a:pt x="657479" y="708406"/>
                    </a:lnTo>
                    <a:lnTo>
                      <a:pt x="657479" y="123825"/>
                    </a:lnTo>
                    <a:lnTo>
                      <a:pt x="655447" y="123825"/>
                    </a:lnTo>
                    <a:lnTo>
                      <a:pt x="464820" y="708406"/>
                    </a:lnTo>
                    <a:lnTo>
                      <a:pt x="328803" y="708406"/>
                    </a:lnTo>
                    <a:lnTo>
                      <a:pt x="138049" y="123825"/>
                    </a:lnTo>
                    <a:lnTo>
                      <a:pt x="136017" y="125857"/>
                    </a:lnTo>
                    <a:lnTo>
                      <a:pt x="136017" y="708406"/>
                    </a:lnTo>
                    <a:lnTo>
                      <a:pt x="0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2026845" y="19495"/>
              <a:ext cx="36602" cy="182528"/>
              <a:chOff x="0" y="0"/>
              <a:chExt cx="142050" cy="70836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2113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142113" h="708406">
                    <a:moveTo>
                      <a:pt x="0" y="0"/>
                    </a:moveTo>
                    <a:lnTo>
                      <a:pt x="142113" y="0"/>
                    </a:lnTo>
                    <a:lnTo>
                      <a:pt x="142113" y="708406"/>
                    </a:lnTo>
                    <a:lnTo>
                      <a:pt x="0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1750419" y="610500"/>
              <a:ext cx="378787" cy="221500"/>
              <a:chOff x="0" y="0"/>
              <a:chExt cx="1470025" cy="85961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63500" y="70612"/>
                <a:ext cx="529717" cy="713486"/>
              </a:xfrm>
              <a:custGeom>
                <a:avLst/>
                <a:gdLst/>
                <a:ahLst/>
                <a:cxnLst/>
                <a:rect l="l" t="t" r="r" b="b"/>
                <a:pathLst>
                  <a:path w="529717" h="713486">
                    <a:moveTo>
                      <a:pt x="142113" y="307340"/>
                    </a:moveTo>
                    <a:lnTo>
                      <a:pt x="188722" y="307340"/>
                    </a:lnTo>
                    <a:cubicBezTo>
                      <a:pt x="258699" y="307340"/>
                      <a:pt x="338963" y="297307"/>
                      <a:pt x="338963" y="208915"/>
                    </a:cubicBezTo>
                    <a:cubicBezTo>
                      <a:pt x="338963" y="123698"/>
                      <a:pt x="259842" y="116586"/>
                      <a:pt x="188722" y="116586"/>
                    </a:cubicBezTo>
                    <a:lnTo>
                      <a:pt x="142113" y="116586"/>
                    </a:lnTo>
                    <a:close/>
                    <a:moveTo>
                      <a:pt x="0" y="4953"/>
                    </a:moveTo>
                    <a:lnTo>
                      <a:pt x="153289" y="4953"/>
                    </a:lnTo>
                    <a:cubicBezTo>
                      <a:pt x="305562" y="4953"/>
                      <a:pt x="487172" y="0"/>
                      <a:pt x="487172" y="196850"/>
                    </a:cubicBezTo>
                    <a:cubicBezTo>
                      <a:pt x="487172" y="280035"/>
                      <a:pt x="431292" y="348996"/>
                      <a:pt x="340995" y="361315"/>
                    </a:cubicBezTo>
                    <a:lnTo>
                      <a:pt x="340995" y="363347"/>
                    </a:lnTo>
                    <a:cubicBezTo>
                      <a:pt x="379603" y="366395"/>
                      <a:pt x="401955" y="405003"/>
                      <a:pt x="416052" y="436372"/>
                    </a:cubicBezTo>
                    <a:lnTo>
                      <a:pt x="529717" y="713486"/>
                    </a:lnTo>
                    <a:lnTo>
                      <a:pt x="371475" y="713486"/>
                    </a:lnTo>
                    <a:lnTo>
                      <a:pt x="286131" y="492125"/>
                    </a:lnTo>
                    <a:cubicBezTo>
                      <a:pt x="265811" y="439293"/>
                      <a:pt x="247523" y="419100"/>
                      <a:pt x="187706" y="419100"/>
                    </a:cubicBezTo>
                    <a:lnTo>
                      <a:pt x="142113" y="419100"/>
                    </a:lnTo>
                    <a:lnTo>
                      <a:pt x="142113" y="713359"/>
                    </a:lnTo>
                    <a:lnTo>
                      <a:pt x="0" y="713359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12343" y="63500"/>
                <a:ext cx="694182" cy="732536"/>
              </a:xfrm>
              <a:custGeom>
                <a:avLst/>
                <a:gdLst/>
                <a:ahLst/>
                <a:cxnLst/>
                <a:rect l="l" t="t" r="r" b="b"/>
                <a:pathLst>
                  <a:path w="694182" h="732536">
                    <a:moveTo>
                      <a:pt x="347091" y="621030"/>
                    </a:moveTo>
                    <a:cubicBezTo>
                      <a:pt x="492252" y="621030"/>
                      <a:pt x="545973" y="492125"/>
                      <a:pt x="545973" y="364236"/>
                    </a:cubicBezTo>
                    <a:cubicBezTo>
                      <a:pt x="545973" y="239522"/>
                      <a:pt x="488188" y="111506"/>
                      <a:pt x="347091" y="111506"/>
                    </a:cubicBezTo>
                    <a:cubicBezTo>
                      <a:pt x="205994" y="111506"/>
                      <a:pt x="148082" y="239395"/>
                      <a:pt x="148082" y="364236"/>
                    </a:cubicBezTo>
                    <a:cubicBezTo>
                      <a:pt x="148082" y="492125"/>
                      <a:pt x="201930" y="621030"/>
                      <a:pt x="347091" y="621030"/>
                    </a:cubicBezTo>
                    <a:moveTo>
                      <a:pt x="347091" y="0"/>
                    </a:moveTo>
                    <a:cubicBezTo>
                      <a:pt x="569341" y="0"/>
                      <a:pt x="694182" y="150114"/>
                      <a:pt x="694182" y="364236"/>
                    </a:cubicBezTo>
                    <a:cubicBezTo>
                      <a:pt x="694182" y="578358"/>
                      <a:pt x="571373" y="732536"/>
                      <a:pt x="347091" y="732536"/>
                    </a:cubicBezTo>
                    <a:cubicBezTo>
                      <a:pt x="119634" y="732536"/>
                      <a:pt x="0" y="581279"/>
                      <a:pt x="0" y="364236"/>
                    </a:cubicBezTo>
                    <a:cubicBezTo>
                      <a:pt x="0" y="147193"/>
                      <a:pt x="121793" y="0"/>
                      <a:pt x="347091" y="0"/>
                    </a:cubicBezTo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2113972" y="19495"/>
              <a:ext cx="150089" cy="182528"/>
              <a:chOff x="0" y="0"/>
              <a:chExt cx="582473" cy="70836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582422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582422" h="708406">
                    <a:moveTo>
                      <a:pt x="0" y="0"/>
                    </a:moveTo>
                    <a:lnTo>
                      <a:pt x="174498" y="0"/>
                    </a:lnTo>
                    <a:lnTo>
                      <a:pt x="444500" y="529717"/>
                    </a:lnTo>
                    <a:lnTo>
                      <a:pt x="446532" y="529717"/>
                    </a:lnTo>
                    <a:lnTo>
                      <a:pt x="446532" y="0"/>
                    </a:lnTo>
                    <a:lnTo>
                      <a:pt x="582422" y="0"/>
                    </a:lnTo>
                    <a:lnTo>
                      <a:pt x="582422" y="708406"/>
                    </a:lnTo>
                    <a:lnTo>
                      <a:pt x="408940" y="708406"/>
                    </a:lnTo>
                    <a:lnTo>
                      <a:pt x="138049" y="178562"/>
                    </a:lnTo>
                    <a:lnTo>
                      <a:pt x="135890" y="178562"/>
                    </a:lnTo>
                    <a:lnTo>
                      <a:pt x="135890" y="708406"/>
                    </a:lnTo>
                    <a:lnTo>
                      <a:pt x="0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1908980" y="305248"/>
              <a:ext cx="378768" cy="221510"/>
              <a:chOff x="0" y="0"/>
              <a:chExt cx="1469949" cy="85965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3500" y="70612"/>
                <a:ext cx="529717" cy="713613"/>
              </a:xfrm>
              <a:custGeom>
                <a:avLst/>
                <a:gdLst/>
                <a:ahLst/>
                <a:cxnLst/>
                <a:rect l="l" t="t" r="r" b="b"/>
                <a:pathLst>
                  <a:path w="529717" h="713613">
                    <a:moveTo>
                      <a:pt x="142113" y="307467"/>
                    </a:moveTo>
                    <a:lnTo>
                      <a:pt x="188849" y="307467"/>
                    </a:lnTo>
                    <a:cubicBezTo>
                      <a:pt x="258826" y="307467"/>
                      <a:pt x="339090" y="297307"/>
                      <a:pt x="339090" y="209042"/>
                    </a:cubicBezTo>
                    <a:cubicBezTo>
                      <a:pt x="339090" y="123825"/>
                      <a:pt x="259969" y="116713"/>
                      <a:pt x="188849" y="116713"/>
                    </a:cubicBezTo>
                    <a:lnTo>
                      <a:pt x="142113" y="116713"/>
                    </a:lnTo>
                    <a:close/>
                    <a:moveTo>
                      <a:pt x="0" y="5080"/>
                    </a:moveTo>
                    <a:lnTo>
                      <a:pt x="153162" y="5080"/>
                    </a:lnTo>
                    <a:cubicBezTo>
                      <a:pt x="305435" y="5080"/>
                      <a:pt x="487045" y="0"/>
                      <a:pt x="487045" y="196977"/>
                    </a:cubicBezTo>
                    <a:cubicBezTo>
                      <a:pt x="487045" y="280162"/>
                      <a:pt x="431292" y="349250"/>
                      <a:pt x="340995" y="361442"/>
                    </a:cubicBezTo>
                    <a:lnTo>
                      <a:pt x="340995" y="363474"/>
                    </a:lnTo>
                    <a:cubicBezTo>
                      <a:pt x="379476" y="366522"/>
                      <a:pt x="401955" y="405130"/>
                      <a:pt x="416052" y="436499"/>
                    </a:cubicBezTo>
                    <a:lnTo>
                      <a:pt x="529717" y="713613"/>
                    </a:lnTo>
                    <a:lnTo>
                      <a:pt x="371348" y="713613"/>
                    </a:lnTo>
                    <a:lnTo>
                      <a:pt x="286131" y="492125"/>
                    </a:lnTo>
                    <a:cubicBezTo>
                      <a:pt x="265938" y="439420"/>
                      <a:pt x="247650" y="419100"/>
                      <a:pt x="187833" y="419100"/>
                    </a:cubicBezTo>
                    <a:lnTo>
                      <a:pt x="142113" y="419100"/>
                    </a:lnTo>
                    <a:lnTo>
                      <a:pt x="142113" y="713359"/>
                    </a:lnTo>
                    <a:lnTo>
                      <a:pt x="0" y="713359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12343" y="63500"/>
                <a:ext cx="694182" cy="732663"/>
              </a:xfrm>
              <a:custGeom>
                <a:avLst/>
                <a:gdLst/>
                <a:ahLst/>
                <a:cxnLst/>
                <a:rect l="l" t="t" r="r" b="b"/>
                <a:pathLst>
                  <a:path w="694182" h="732663">
                    <a:moveTo>
                      <a:pt x="347091" y="621157"/>
                    </a:moveTo>
                    <a:cubicBezTo>
                      <a:pt x="492252" y="621157"/>
                      <a:pt x="545973" y="492252"/>
                      <a:pt x="545973" y="364363"/>
                    </a:cubicBezTo>
                    <a:cubicBezTo>
                      <a:pt x="545973" y="239522"/>
                      <a:pt x="488188" y="111633"/>
                      <a:pt x="347091" y="111633"/>
                    </a:cubicBezTo>
                    <a:cubicBezTo>
                      <a:pt x="205994" y="111633"/>
                      <a:pt x="148209" y="239522"/>
                      <a:pt x="148209" y="364363"/>
                    </a:cubicBezTo>
                    <a:cubicBezTo>
                      <a:pt x="148209" y="492252"/>
                      <a:pt x="201930" y="621157"/>
                      <a:pt x="347091" y="621157"/>
                    </a:cubicBezTo>
                    <a:moveTo>
                      <a:pt x="347091" y="0"/>
                    </a:moveTo>
                    <a:cubicBezTo>
                      <a:pt x="569341" y="0"/>
                      <a:pt x="694182" y="150241"/>
                      <a:pt x="694182" y="364363"/>
                    </a:cubicBezTo>
                    <a:cubicBezTo>
                      <a:pt x="694182" y="578485"/>
                      <a:pt x="571373" y="732663"/>
                      <a:pt x="347091" y="732663"/>
                    </a:cubicBezTo>
                    <a:cubicBezTo>
                      <a:pt x="119761" y="732663"/>
                      <a:pt x="0" y="581406"/>
                      <a:pt x="0" y="364363"/>
                    </a:cubicBezTo>
                    <a:cubicBezTo>
                      <a:pt x="0" y="147320"/>
                      <a:pt x="121793" y="0"/>
                      <a:pt x="347091" y="0"/>
                    </a:cubicBezTo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2314650" y="19495"/>
              <a:ext cx="36602" cy="182528"/>
              <a:chOff x="0" y="0"/>
              <a:chExt cx="142050" cy="70836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42113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142113" h="708406">
                    <a:moveTo>
                      <a:pt x="0" y="0"/>
                    </a:moveTo>
                    <a:lnTo>
                      <a:pt x="142113" y="0"/>
                    </a:lnTo>
                    <a:lnTo>
                      <a:pt x="142113" y="708406"/>
                    </a:lnTo>
                    <a:lnTo>
                      <a:pt x="0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2403866" y="324740"/>
              <a:ext cx="204489" cy="182528"/>
              <a:chOff x="0" y="0"/>
              <a:chExt cx="793598" cy="70836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93623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793623" h="708406">
                    <a:moveTo>
                      <a:pt x="0" y="0"/>
                    </a:moveTo>
                    <a:lnTo>
                      <a:pt x="227330" y="0"/>
                    </a:lnTo>
                    <a:lnTo>
                      <a:pt x="395859" y="536956"/>
                    </a:lnTo>
                    <a:lnTo>
                      <a:pt x="397891" y="536956"/>
                    </a:lnTo>
                    <a:lnTo>
                      <a:pt x="566166" y="0"/>
                    </a:lnTo>
                    <a:lnTo>
                      <a:pt x="793623" y="0"/>
                    </a:lnTo>
                    <a:lnTo>
                      <a:pt x="793623" y="708406"/>
                    </a:lnTo>
                    <a:lnTo>
                      <a:pt x="657606" y="708406"/>
                    </a:lnTo>
                    <a:lnTo>
                      <a:pt x="657606" y="123825"/>
                    </a:lnTo>
                    <a:lnTo>
                      <a:pt x="655574" y="123825"/>
                    </a:lnTo>
                    <a:lnTo>
                      <a:pt x="464693" y="708406"/>
                    </a:lnTo>
                    <a:lnTo>
                      <a:pt x="328803" y="708406"/>
                    </a:lnTo>
                    <a:lnTo>
                      <a:pt x="138049" y="123825"/>
                    </a:lnTo>
                    <a:lnTo>
                      <a:pt x="136017" y="125857"/>
                    </a:lnTo>
                    <a:lnTo>
                      <a:pt x="136017" y="708406"/>
                    </a:lnTo>
                    <a:lnTo>
                      <a:pt x="0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2381222" y="2"/>
              <a:ext cx="319402" cy="221522"/>
              <a:chOff x="0" y="0"/>
              <a:chExt cx="1239558" cy="859701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63500" y="63500"/>
                <a:ext cx="458724" cy="732536"/>
              </a:xfrm>
              <a:custGeom>
                <a:avLst/>
                <a:gdLst/>
                <a:ahLst/>
                <a:cxnLst/>
                <a:rect l="l" t="t" r="r" b="b"/>
                <a:pathLst>
                  <a:path w="458724" h="732536">
                    <a:moveTo>
                      <a:pt x="403860" y="141986"/>
                    </a:moveTo>
                    <a:cubicBezTo>
                      <a:pt x="359283" y="122682"/>
                      <a:pt x="309499" y="111506"/>
                      <a:pt x="259842" y="111506"/>
                    </a:cubicBezTo>
                    <a:cubicBezTo>
                      <a:pt x="211201" y="111506"/>
                      <a:pt x="148209" y="132842"/>
                      <a:pt x="148209" y="209931"/>
                    </a:cubicBezTo>
                    <a:cubicBezTo>
                      <a:pt x="148209" y="332740"/>
                      <a:pt x="458724" y="280924"/>
                      <a:pt x="458724" y="518414"/>
                    </a:cubicBezTo>
                    <a:cubicBezTo>
                      <a:pt x="458724" y="673735"/>
                      <a:pt x="335915" y="732536"/>
                      <a:pt x="192786" y="732536"/>
                    </a:cubicBezTo>
                    <a:cubicBezTo>
                      <a:pt x="115697" y="732536"/>
                      <a:pt x="81280" y="722376"/>
                      <a:pt x="11176" y="705104"/>
                    </a:cubicBezTo>
                    <a:lnTo>
                      <a:pt x="24384" y="577469"/>
                    </a:lnTo>
                    <a:cubicBezTo>
                      <a:pt x="73025" y="603885"/>
                      <a:pt x="128778" y="621030"/>
                      <a:pt x="184658" y="621030"/>
                    </a:cubicBezTo>
                    <a:cubicBezTo>
                      <a:pt x="238506" y="621030"/>
                      <a:pt x="310515" y="593598"/>
                      <a:pt x="310515" y="529717"/>
                    </a:cubicBezTo>
                    <a:cubicBezTo>
                      <a:pt x="310515" y="394716"/>
                      <a:pt x="0" y="450596"/>
                      <a:pt x="0" y="216154"/>
                    </a:cubicBezTo>
                    <a:cubicBezTo>
                      <a:pt x="0" y="57785"/>
                      <a:pt x="122809" y="0"/>
                      <a:pt x="247650" y="0"/>
                    </a:cubicBezTo>
                    <a:cubicBezTo>
                      <a:pt x="308483" y="0"/>
                      <a:pt x="365379" y="8128"/>
                      <a:pt x="417068" y="25400"/>
                    </a:cubicBez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628142" y="75692"/>
                <a:ext cx="547878" cy="708279"/>
              </a:xfrm>
              <a:custGeom>
                <a:avLst/>
                <a:gdLst/>
                <a:ahLst/>
                <a:cxnLst/>
                <a:rect l="l" t="t" r="r" b="b"/>
                <a:pathLst>
                  <a:path w="547878" h="708279">
                    <a:moveTo>
                      <a:pt x="202946" y="111633"/>
                    </a:moveTo>
                    <a:lnTo>
                      <a:pt x="0" y="111633"/>
                    </a:lnTo>
                    <a:lnTo>
                      <a:pt x="0" y="0"/>
                    </a:lnTo>
                    <a:lnTo>
                      <a:pt x="547878" y="0"/>
                    </a:lnTo>
                    <a:lnTo>
                      <a:pt x="547878" y="111633"/>
                    </a:lnTo>
                    <a:lnTo>
                      <a:pt x="344932" y="111633"/>
                    </a:lnTo>
                    <a:lnTo>
                      <a:pt x="344932" y="708279"/>
                    </a:lnTo>
                    <a:lnTo>
                      <a:pt x="202946" y="708279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2131359" y="610500"/>
              <a:ext cx="669788" cy="221500"/>
              <a:chOff x="0" y="0"/>
              <a:chExt cx="2599347" cy="859612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63500" y="75565"/>
                <a:ext cx="491109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708406">
                    <a:moveTo>
                      <a:pt x="0" y="592709"/>
                    </a:moveTo>
                    <a:lnTo>
                      <a:pt x="332867" y="111760"/>
                    </a:lnTo>
                    <a:lnTo>
                      <a:pt x="13208" y="111760"/>
                    </a:lnTo>
                    <a:lnTo>
                      <a:pt x="13208" y="0"/>
                    </a:lnTo>
                    <a:lnTo>
                      <a:pt x="483997" y="0"/>
                    </a:lnTo>
                    <a:lnTo>
                      <a:pt x="483997" y="115824"/>
                    </a:lnTo>
                    <a:lnTo>
                      <a:pt x="148209" y="596773"/>
                    </a:lnTo>
                    <a:lnTo>
                      <a:pt x="491109" y="596773"/>
                    </a:lnTo>
                    <a:lnTo>
                      <a:pt x="491109" y="708406"/>
                    </a:lnTo>
                    <a:lnTo>
                      <a:pt x="0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652526" y="75565"/>
                <a:ext cx="656463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656463" h="708406">
                    <a:moveTo>
                      <a:pt x="0" y="0"/>
                    </a:moveTo>
                    <a:lnTo>
                      <a:pt x="152146" y="0"/>
                    </a:lnTo>
                    <a:lnTo>
                      <a:pt x="333756" y="556133"/>
                    </a:lnTo>
                    <a:lnTo>
                      <a:pt x="335788" y="556133"/>
                    </a:lnTo>
                    <a:lnTo>
                      <a:pt x="515366" y="0"/>
                    </a:lnTo>
                    <a:lnTo>
                      <a:pt x="656463" y="0"/>
                    </a:lnTo>
                    <a:lnTo>
                      <a:pt x="418084" y="708406"/>
                    </a:lnTo>
                    <a:lnTo>
                      <a:pt x="243586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1417955" y="63500"/>
                <a:ext cx="694182" cy="732536"/>
              </a:xfrm>
              <a:custGeom>
                <a:avLst/>
                <a:gdLst/>
                <a:ahLst/>
                <a:cxnLst/>
                <a:rect l="l" t="t" r="r" b="b"/>
                <a:pathLst>
                  <a:path w="694182" h="732536">
                    <a:moveTo>
                      <a:pt x="347091" y="621030"/>
                    </a:moveTo>
                    <a:cubicBezTo>
                      <a:pt x="492252" y="621030"/>
                      <a:pt x="546100" y="492125"/>
                      <a:pt x="546100" y="364236"/>
                    </a:cubicBezTo>
                    <a:cubicBezTo>
                      <a:pt x="546100" y="239522"/>
                      <a:pt x="488315" y="111506"/>
                      <a:pt x="347091" y="111506"/>
                    </a:cubicBezTo>
                    <a:cubicBezTo>
                      <a:pt x="206121" y="111506"/>
                      <a:pt x="148336" y="239395"/>
                      <a:pt x="148336" y="364236"/>
                    </a:cubicBezTo>
                    <a:cubicBezTo>
                      <a:pt x="148336" y="492125"/>
                      <a:pt x="202057" y="621030"/>
                      <a:pt x="347091" y="621030"/>
                    </a:cubicBezTo>
                    <a:moveTo>
                      <a:pt x="347091" y="0"/>
                    </a:moveTo>
                    <a:cubicBezTo>
                      <a:pt x="569341" y="0"/>
                      <a:pt x="694182" y="150114"/>
                      <a:pt x="694182" y="364236"/>
                    </a:cubicBezTo>
                    <a:cubicBezTo>
                      <a:pt x="694182" y="578358"/>
                      <a:pt x="571373" y="732536"/>
                      <a:pt x="347091" y="732536"/>
                    </a:cubicBezTo>
                    <a:cubicBezTo>
                      <a:pt x="119888" y="732536"/>
                      <a:pt x="0" y="581279"/>
                      <a:pt x="0" y="364236"/>
                    </a:cubicBezTo>
                    <a:cubicBezTo>
                      <a:pt x="0" y="147193"/>
                      <a:pt x="121793" y="0"/>
                      <a:pt x="347091" y="0"/>
                    </a:cubicBezTo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2233422" y="75565"/>
                <a:ext cx="302514" cy="720471"/>
              </a:xfrm>
              <a:custGeom>
                <a:avLst/>
                <a:gdLst/>
                <a:ahLst/>
                <a:cxnLst/>
                <a:rect l="l" t="t" r="r" b="b"/>
                <a:pathLst>
                  <a:path w="302514" h="720471">
                    <a:moveTo>
                      <a:pt x="0" y="584581"/>
                    </a:moveTo>
                    <a:cubicBezTo>
                      <a:pt x="19304" y="591693"/>
                      <a:pt x="39497" y="596773"/>
                      <a:pt x="67945" y="596773"/>
                    </a:cubicBezTo>
                    <a:cubicBezTo>
                      <a:pt x="160401" y="596773"/>
                      <a:pt x="160401" y="522732"/>
                      <a:pt x="160401" y="472059"/>
                    </a:cubicBezTo>
                    <a:lnTo>
                      <a:pt x="160401" y="0"/>
                    </a:lnTo>
                    <a:lnTo>
                      <a:pt x="302514" y="0"/>
                    </a:lnTo>
                    <a:lnTo>
                      <a:pt x="302514" y="539877"/>
                    </a:lnTo>
                    <a:cubicBezTo>
                      <a:pt x="302514" y="614934"/>
                      <a:pt x="253746" y="720471"/>
                      <a:pt x="108712" y="720471"/>
                    </a:cubicBezTo>
                    <a:cubicBezTo>
                      <a:pt x="70104" y="720471"/>
                      <a:pt x="39624" y="717550"/>
                      <a:pt x="127" y="707263"/>
                    </a:cubicBez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>
              <a:off x="2720693" y="19495"/>
              <a:ext cx="108249" cy="182528"/>
              <a:chOff x="0" y="0"/>
              <a:chExt cx="420103" cy="70836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420116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420116" h="708406">
                    <a:moveTo>
                      <a:pt x="0" y="0"/>
                    </a:moveTo>
                    <a:lnTo>
                      <a:pt x="418084" y="0"/>
                    </a:lnTo>
                    <a:lnTo>
                      <a:pt x="418084" y="111633"/>
                    </a:lnTo>
                    <a:lnTo>
                      <a:pt x="142113" y="111633"/>
                    </a:lnTo>
                    <a:lnTo>
                      <a:pt x="142113" y="286258"/>
                    </a:lnTo>
                    <a:lnTo>
                      <a:pt x="394843" y="286258"/>
                    </a:lnTo>
                    <a:lnTo>
                      <a:pt x="394843" y="397891"/>
                    </a:lnTo>
                    <a:lnTo>
                      <a:pt x="142113" y="397891"/>
                    </a:lnTo>
                    <a:lnTo>
                      <a:pt x="142113" y="596773"/>
                    </a:lnTo>
                    <a:lnTo>
                      <a:pt x="420116" y="596773"/>
                    </a:lnTo>
                    <a:lnTo>
                      <a:pt x="420116" y="708406"/>
                    </a:lnTo>
                    <a:lnTo>
                      <a:pt x="0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4" name="Group 44"/>
            <p:cNvGrpSpPr>
              <a:grpSpLocks noChangeAspect="1"/>
            </p:cNvGrpSpPr>
            <p:nvPr/>
          </p:nvGrpSpPr>
          <p:grpSpPr>
            <a:xfrm>
              <a:off x="2876127" y="19490"/>
              <a:ext cx="136479" cy="182533"/>
              <a:chOff x="0" y="0"/>
              <a:chExt cx="529654" cy="708381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-5080"/>
                <a:ext cx="529717" cy="713486"/>
              </a:xfrm>
              <a:custGeom>
                <a:avLst/>
                <a:gdLst/>
                <a:ahLst/>
                <a:cxnLst/>
                <a:rect l="l" t="t" r="r" b="b"/>
                <a:pathLst>
                  <a:path w="529717" h="713486">
                    <a:moveTo>
                      <a:pt x="141986" y="307467"/>
                    </a:moveTo>
                    <a:lnTo>
                      <a:pt x="188722" y="307467"/>
                    </a:lnTo>
                    <a:cubicBezTo>
                      <a:pt x="258699" y="307467"/>
                      <a:pt x="338963" y="297307"/>
                      <a:pt x="338963" y="209042"/>
                    </a:cubicBezTo>
                    <a:cubicBezTo>
                      <a:pt x="338963" y="123825"/>
                      <a:pt x="259842" y="116713"/>
                      <a:pt x="188722" y="116713"/>
                    </a:cubicBezTo>
                    <a:lnTo>
                      <a:pt x="141986" y="116713"/>
                    </a:lnTo>
                    <a:close/>
                    <a:moveTo>
                      <a:pt x="0" y="5080"/>
                    </a:moveTo>
                    <a:lnTo>
                      <a:pt x="153162" y="5080"/>
                    </a:lnTo>
                    <a:cubicBezTo>
                      <a:pt x="305435" y="5080"/>
                      <a:pt x="487045" y="0"/>
                      <a:pt x="487045" y="196850"/>
                    </a:cubicBezTo>
                    <a:cubicBezTo>
                      <a:pt x="487045" y="280035"/>
                      <a:pt x="431292" y="349123"/>
                      <a:pt x="340995" y="361315"/>
                    </a:cubicBezTo>
                    <a:lnTo>
                      <a:pt x="340995" y="363347"/>
                    </a:lnTo>
                    <a:cubicBezTo>
                      <a:pt x="379476" y="366395"/>
                      <a:pt x="401955" y="405003"/>
                      <a:pt x="416052" y="436372"/>
                    </a:cubicBezTo>
                    <a:lnTo>
                      <a:pt x="529717" y="713486"/>
                    </a:lnTo>
                    <a:lnTo>
                      <a:pt x="371348" y="713486"/>
                    </a:lnTo>
                    <a:lnTo>
                      <a:pt x="286131" y="492252"/>
                    </a:lnTo>
                    <a:cubicBezTo>
                      <a:pt x="265938" y="439547"/>
                      <a:pt x="247650" y="419227"/>
                      <a:pt x="187833" y="419227"/>
                    </a:cubicBezTo>
                    <a:lnTo>
                      <a:pt x="142113" y="419227"/>
                    </a:lnTo>
                    <a:lnTo>
                      <a:pt x="142113" y="713486"/>
                    </a:lnTo>
                    <a:lnTo>
                      <a:pt x="0" y="71348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6" name="Group 46"/>
            <p:cNvGrpSpPr>
              <a:grpSpLocks noChangeAspect="1"/>
            </p:cNvGrpSpPr>
            <p:nvPr/>
          </p:nvGrpSpPr>
          <p:grpSpPr>
            <a:xfrm>
              <a:off x="2644436" y="269156"/>
              <a:ext cx="402335" cy="257599"/>
              <a:chOff x="0" y="0"/>
              <a:chExt cx="1561402" cy="999706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63500" y="63500"/>
                <a:ext cx="234442" cy="860552"/>
              </a:xfrm>
              <a:custGeom>
                <a:avLst/>
                <a:gdLst/>
                <a:ahLst/>
                <a:cxnLst/>
                <a:rect l="l" t="t" r="r" b="b"/>
                <a:pathLst>
                  <a:path w="234442" h="860552">
                    <a:moveTo>
                      <a:pt x="89281" y="0"/>
                    </a:moveTo>
                    <a:lnTo>
                      <a:pt x="234442" y="0"/>
                    </a:lnTo>
                    <a:lnTo>
                      <a:pt x="95377" y="111633"/>
                    </a:lnTo>
                    <a:lnTo>
                      <a:pt x="5080" y="111633"/>
                    </a:lnTo>
                    <a:close/>
                    <a:moveTo>
                      <a:pt x="0" y="152146"/>
                    </a:moveTo>
                    <a:lnTo>
                      <a:pt x="141986" y="152146"/>
                    </a:lnTo>
                    <a:lnTo>
                      <a:pt x="141986" y="860552"/>
                    </a:lnTo>
                    <a:lnTo>
                      <a:pt x="0" y="860552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385318" y="203581"/>
                <a:ext cx="458851" cy="732536"/>
              </a:xfrm>
              <a:custGeom>
                <a:avLst/>
                <a:gdLst/>
                <a:ahLst/>
                <a:cxnLst/>
                <a:rect l="l" t="t" r="r" b="b"/>
                <a:pathLst>
                  <a:path w="458851" h="732536">
                    <a:moveTo>
                      <a:pt x="403987" y="141986"/>
                    </a:moveTo>
                    <a:cubicBezTo>
                      <a:pt x="359410" y="122682"/>
                      <a:pt x="309626" y="111506"/>
                      <a:pt x="259842" y="111506"/>
                    </a:cubicBezTo>
                    <a:cubicBezTo>
                      <a:pt x="211201" y="111506"/>
                      <a:pt x="148336" y="132842"/>
                      <a:pt x="148336" y="209931"/>
                    </a:cubicBezTo>
                    <a:cubicBezTo>
                      <a:pt x="148336" y="332740"/>
                      <a:pt x="458851" y="280924"/>
                      <a:pt x="458851" y="518414"/>
                    </a:cubicBezTo>
                    <a:cubicBezTo>
                      <a:pt x="458851" y="673735"/>
                      <a:pt x="336042" y="732536"/>
                      <a:pt x="192913" y="732536"/>
                    </a:cubicBezTo>
                    <a:cubicBezTo>
                      <a:pt x="115697" y="732536"/>
                      <a:pt x="81280" y="722503"/>
                      <a:pt x="11303" y="705231"/>
                    </a:cubicBezTo>
                    <a:lnTo>
                      <a:pt x="24384" y="577469"/>
                    </a:lnTo>
                    <a:cubicBezTo>
                      <a:pt x="73025" y="603758"/>
                      <a:pt x="128905" y="621157"/>
                      <a:pt x="184785" y="621157"/>
                    </a:cubicBezTo>
                    <a:cubicBezTo>
                      <a:pt x="238506" y="621157"/>
                      <a:pt x="310515" y="593725"/>
                      <a:pt x="310515" y="529717"/>
                    </a:cubicBezTo>
                    <a:cubicBezTo>
                      <a:pt x="310515" y="394716"/>
                      <a:pt x="0" y="450596"/>
                      <a:pt x="0" y="216154"/>
                    </a:cubicBezTo>
                    <a:cubicBezTo>
                      <a:pt x="0" y="57912"/>
                      <a:pt x="122809" y="0"/>
                      <a:pt x="247650" y="0"/>
                    </a:cubicBezTo>
                    <a:cubicBezTo>
                      <a:pt x="308610" y="0"/>
                      <a:pt x="365379" y="8128"/>
                      <a:pt x="417195" y="25400"/>
                    </a:cubicBez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Freeform 49"/>
              <p:cNvSpPr/>
              <p:nvPr/>
            </p:nvSpPr>
            <p:spPr>
              <a:xfrm>
                <a:off x="949960" y="215646"/>
                <a:ext cx="548005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548005" h="708406">
                    <a:moveTo>
                      <a:pt x="202946" y="111633"/>
                    </a:moveTo>
                    <a:lnTo>
                      <a:pt x="0" y="111633"/>
                    </a:lnTo>
                    <a:lnTo>
                      <a:pt x="0" y="0"/>
                    </a:lnTo>
                    <a:lnTo>
                      <a:pt x="548005" y="0"/>
                    </a:lnTo>
                    <a:lnTo>
                      <a:pt x="548005" y="111633"/>
                    </a:lnTo>
                    <a:lnTo>
                      <a:pt x="345059" y="111633"/>
                    </a:lnTo>
                    <a:lnTo>
                      <a:pt x="345059" y="708406"/>
                    </a:lnTo>
                    <a:lnTo>
                      <a:pt x="202946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>
              <a:off x="2914069" y="590753"/>
              <a:ext cx="141722" cy="224887"/>
              <a:chOff x="0" y="0"/>
              <a:chExt cx="549999" cy="872757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550037" cy="872871"/>
              </a:xfrm>
              <a:custGeom>
                <a:avLst/>
                <a:gdLst/>
                <a:ahLst/>
                <a:cxnLst/>
                <a:rect l="l" t="t" r="r" b="b"/>
                <a:pathLst>
                  <a:path w="550037" h="872871">
                    <a:moveTo>
                      <a:pt x="307467" y="111760"/>
                    </a:moveTo>
                    <a:lnTo>
                      <a:pt x="213106" y="0"/>
                    </a:lnTo>
                    <a:lnTo>
                      <a:pt x="309499" y="0"/>
                    </a:lnTo>
                    <a:lnTo>
                      <a:pt x="374396" y="66040"/>
                    </a:lnTo>
                    <a:lnTo>
                      <a:pt x="439420" y="0"/>
                    </a:lnTo>
                    <a:lnTo>
                      <a:pt x="533781" y="0"/>
                    </a:lnTo>
                    <a:lnTo>
                      <a:pt x="439420" y="111760"/>
                    </a:lnTo>
                    <a:close/>
                    <a:moveTo>
                      <a:pt x="550037" y="850519"/>
                    </a:moveTo>
                    <a:cubicBezTo>
                      <a:pt x="498348" y="862711"/>
                      <a:pt x="442468" y="872871"/>
                      <a:pt x="388747" y="872871"/>
                    </a:cubicBezTo>
                    <a:cubicBezTo>
                      <a:pt x="159258" y="872744"/>
                      <a:pt x="0" y="758063"/>
                      <a:pt x="0" y="518541"/>
                    </a:cubicBezTo>
                    <a:cubicBezTo>
                      <a:pt x="0" y="275971"/>
                      <a:pt x="148209" y="140081"/>
                      <a:pt x="388747" y="140081"/>
                    </a:cubicBezTo>
                    <a:cubicBezTo>
                      <a:pt x="435356" y="140081"/>
                      <a:pt x="497332" y="149225"/>
                      <a:pt x="549021" y="169545"/>
                    </a:cubicBezTo>
                    <a:lnTo>
                      <a:pt x="538861" y="289179"/>
                    </a:lnTo>
                    <a:cubicBezTo>
                      <a:pt x="485013" y="258826"/>
                      <a:pt x="436372" y="251714"/>
                      <a:pt x="385572" y="251714"/>
                    </a:cubicBezTo>
                    <a:cubicBezTo>
                      <a:pt x="239522" y="251714"/>
                      <a:pt x="148209" y="363347"/>
                      <a:pt x="148209" y="508508"/>
                    </a:cubicBezTo>
                    <a:cubicBezTo>
                      <a:pt x="148209" y="652653"/>
                      <a:pt x="237490" y="761238"/>
                      <a:pt x="388747" y="761238"/>
                    </a:cubicBezTo>
                    <a:cubicBezTo>
                      <a:pt x="444500" y="761238"/>
                      <a:pt x="510413" y="749046"/>
                      <a:pt x="543941" y="731774"/>
                    </a:cubicBez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2" name="Group 52"/>
            <p:cNvGrpSpPr>
              <a:grpSpLocks noChangeAspect="1"/>
            </p:cNvGrpSpPr>
            <p:nvPr/>
          </p:nvGrpSpPr>
          <p:grpSpPr>
            <a:xfrm>
              <a:off x="3065031" y="324740"/>
              <a:ext cx="150111" cy="182528"/>
              <a:chOff x="0" y="0"/>
              <a:chExt cx="582562" cy="708368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82549" cy="708406"/>
              </a:xfrm>
              <a:custGeom>
                <a:avLst/>
                <a:gdLst/>
                <a:ahLst/>
                <a:cxnLst/>
                <a:rect l="l" t="t" r="r" b="b"/>
                <a:pathLst>
                  <a:path w="582549" h="708406">
                    <a:moveTo>
                      <a:pt x="0" y="0"/>
                    </a:moveTo>
                    <a:lnTo>
                      <a:pt x="174498" y="0"/>
                    </a:lnTo>
                    <a:lnTo>
                      <a:pt x="444500" y="529844"/>
                    </a:lnTo>
                    <a:lnTo>
                      <a:pt x="446532" y="529844"/>
                    </a:lnTo>
                    <a:lnTo>
                      <a:pt x="446532" y="0"/>
                    </a:lnTo>
                    <a:lnTo>
                      <a:pt x="582549" y="0"/>
                    </a:lnTo>
                    <a:lnTo>
                      <a:pt x="582549" y="708406"/>
                    </a:lnTo>
                    <a:lnTo>
                      <a:pt x="409067" y="708406"/>
                    </a:lnTo>
                    <a:lnTo>
                      <a:pt x="138049" y="178562"/>
                    </a:lnTo>
                    <a:lnTo>
                      <a:pt x="136017" y="178562"/>
                    </a:lnTo>
                    <a:lnTo>
                      <a:pt x="136017" y="708406"/>
                    </a:lnTo>
                    <a:lnTo>
                      <a:pt x="0" y="708406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4" name="Group 54"/>
            <p:cNvGrpSpPr>
              <a:grpSpLocks noChangeAspect="1"/>
            </p:cNvGrpSpPr>
            <p:nvPr/>
          </p:nvGrpSpPr>
          <p:grpSpPr>
            <a:xfrm>
              <a:off x="3092753" y="629968"/>
              <a:ext cx="136484" cy="182545"/>
              <a:chOff x="0" y="0"/>
              <a:chExt cx="529679" cy="70843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-4953"/>
                <a:ext cx="529717" cy="713486"/>
              </a:xfrm>
              <a:custGeom>
                <a:avLst/>
                <a:gdLst/>
                <a:ahLst/>
                <a:cxnLst/>
                <a:rect l="l" t="t" r="r" b="b"/>
                <a:pathLst>
                  <a:path w="529717" h="713486">
                    <a:moveTo>
                      <a:pt x="142113" y="307340"/>
                    </a:moveTo>
                    <a:lnTo>
                      <a:pt x="188722" y="307340"/>
                    </a:lnTo>
                    <a:cubicBezTo>
                      <a:pt x="258826" y="307340"/>
                      <a:pt x="338963" y="297307"/>
                      <a:pt x="338963" y="208915"/>
                    </a:cubicBezTo>
                    <a:cubicBezTo>
                      <a:pt x="338963" y="123698"/>
                      <a:pt x="259842" y="116586"/>
                      <a:pt x="188722" y="116586"/>
                    </a:cubicBezTo>
                    <a:lnTo>
                      <a:pt x="142113" y="116586"/>
                    </a:lnTo>
                    <a:close/>
                    <a:moveTo>
                      <a:pt x="0" y="4953"/>
                    </a:moveTo>
                    <a:lnTo>
                      <a:pt x="153162" y="4953"/>
                    </a:lnTo>
                    <a:cubicBezTo>
                      <a:pt x="305435" y="4953"/>
                      <a:pt x="487045" y="0"/>
                      <a:pt x="487045" y="196850"/>
                    </a:cubicBezTo>
                    <a:cubicBezTo>
                      <a:pt x="487045" y="280035"/>
                      <a:pt x="431292" y="348996"/>
                      <a:pt x="340995" y="361315"/>
                    </a:cubicBezTo>
                    <a:lnTo>
                      <a:pt x="340995" y="363347"/>
                    </a:lnTo>
                    <a:cubicBezTo>
                      <a:pt x="379603" y="366395"/>
                      <a:pt x="401955" y="405003"/>
                      <a:pt x="416179" y="436372"/>
                    </a:cubicBezTo>
                    <a:lnTo>
                      <a:pt x="529717" y="713486"/>
                    </a:lnTo>
                    <a:lnTo>
                      <a:pt x="371348" y="713486"/>
                    </a:lnTo>
                    <a:lnTo>
                      <a:pt x="286131" y="492125"/>
                    </a:lnTo>
                    <a:cubicBezTo>
                      <a:pt x="265938" y="439293"/>
                      <a:pt x="247523" y="419100"/>
                      <a:pt x="187706" y="419100"/>
                    </a:cubicBezTo>
                    <a:lnTo>
                      <a:pt x="142113" y="419100"/>
                    </a:lnTo>
                    <a:lnTo>
                      <a:pt x="142113" y="713359"/>
                    </a:lnTo>
                    <a:lnTo>
                      <a:pt x="0" y="713359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6" name="Group 56"/>
            <p:cNvGrpSpPr>
              <a:grpSpLocks noChangeAspect="1"/>
            </p:cNvGrpSpPr>
            <p:nvPr/>
          </p:nvGrpSpPr>
          <p:grpSpPr>
            <a:xfrm>
              <a:off x="3265687" y="285520"/>
              <a:ext cx="60387" cy="221748"/>
              <a:chOff x="0" y="0"/>
              <a:chExt cx="234353" cy="86057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34315" cy="860552"/>
              </a:xfrm>
              <a:custGeom>
                <a:avLst/>
                <a:gdLst/>
                <a:ahLst/>
                <a:cxnLst/>
                <a:rect l="l" t="t" r="r" b="b"/>
                <a:pathLst>
                  <a:path w="234315" h="860552">
                    <a:moveTo>
                      <a:pt x="89281" y="0"/>
                    </a:moveTo>
                    <a:lnTo>
                      <a:pt x="234315" y="0"/>
                    </a:lnTo>
                    <a:lnTo>
                      <a:pt x="95377" y="111633"/>
                    </a:lnTo>
                    <a:lnTo>
                      <a:pt x="5080" y="111633"/>
                    </a:lnTo>
                    <a:close/>
                    <a:moveTo>
                      <a:pt x="0" y="152146"/>
                    </a:moveTo>
                    <a:lnTo>
                      <a:pt x="142113" y="152146"/>
                    </a:lnTo>
                    <a:lnTo>
                      <a:pt x="142113" y="860552"/>
                    </a:lnTo>
                    <a:lnTo>
                      <a:pt x="0" y="860552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8" name="Group 58"/>
            <p:cNvGrpSpPr>
              <a:grpSpLocks noChangeAspect="1"/>
            </p:cNvGrpSpPr>
            <p:nvPr/>
          </p:nvGrpSpPr>
          <p:grpSpPr>
            <a:xfrm>
              <a:off x="3029824" y="0"/>
              <a:ext cx="713416" cy="221525"/>
              <a:chOff x="0" y="0"/>
              <a:chExt cx="2768664" cy="859701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63500" y="63500"/>
                <a:ext cx="458724" cy="732663"/>
              </a:xfrm>
              <a:custGeom>
                <a:avLst/>
                <a:gdLst/>
                <a:ahLst/>
                <a:cxnLst/>
                <a:rect l="l" t="t" r="r" b="b"/>
                <a:pathLst>
                  <a:path w="458724" h="732663">
                    <a:moveTo>
                      <a:pt x="403860" y="142113"/>
                    </a:moveTo>
                    <a:cubicBezTo>
                      <a:pt x="359283" y="122809"/>
                      <a:pt x="309499" y="111633"/>
                      <a:pt x="259842" y="111633"/>
                    </a:cubicBezTo>
                    <a:cubicBezTo>
                      <a:pt x="211201" y="111633"/>
                      <a:pt x="148209" y="132969"/>
                      <a:pt x="148209" y="210058"/>
                    </a:cubicBezTo>
                    <a:cubicBezTo>
                      <a:pt x="148209" y="332867"/>
                      <a:pt x="458724" y="281051"/>
                      <a:pt x="458724" y="518541"/>
                    </a:cubicBezTo>
                    <a:cubicBezTo>
                      <a:pt x="458724" y="673862"/>
                      <a:pt x="335915" y="732663"/>
                      <a:pt x="192786" y="732663"/>
                    </a:cubicBezTo>
                    <a:cubicBezTo>
                      <a:pt x="115697" y="732663"/>
                      <a:pt x="81280" y="722503"/>
                      <a:pt x="11176" y="705231"/>
                    </a:cubicBezTo>
                    <a:lnTo>
                      <a:pt x="24384" y="577469"/>
                    </a:lnTo>
                    <a:cubicBezTo>
                      <a:pt x="73025" y="603885"/>
                      <a:pt x="128778" y="621030"/>
                      <a:pt x="184658" y="621030"/>
                    </a:cubicBezTo>
                    <a:cubicBezTo>
                      <a:pt x="238379" y="621030"/>
                      <a:pt x="310515" y="593598"/>
                      <a:pt x="310515" y="529717"/>
                    </a:cubicBezTo>
                    <a:cubicBezTo>
                      <a:pt x="310515" y="394716"/>
                      <a:pt x="0" y="450596"/>
                      <a:pt x="0" y="216154"/>
                    </a:cubicBezTo>
                    <a:cubicBezTo>
                      <a:pt x="0" y="57785"/>
                      <a:pt x="122809" y="0"/>
                      <a:pt x="247650" y="0"/>
                    </a:cubicBezTo>
                    <a:cubicBezTo>
                      <a:pt x="308483" y="0"/>
                      <a:pt x="365379" y="8128"/>
                      <a:pt x="417068" y="25400"/>
                    </a:cubicBez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628142" y="75692"/>
                <a:ext cx="548005" cy="708279"/>
              </a:xfrm>
              <a:custGeom>
                <a:avLst/>
                <a:gdLst/>
                <a:ahLst/>
                <a:cxnLst/>
                <a:rect l="l" t="t" r="r" b="b"/>
                <a:pathLst>
                  <a:path w="548005" h="708279">
                    <a:moveTo>
                      <a:pt x="202946" y="111633"/>
                    </a:moveTo>
                    <a:lnTo>
                      <a:pt x="0" y="111633"/>
                    </a:lnTo>
                    <a:lnTo>
                      <a:pt x="0" y="0"/>
                    </a:lnTo>
                    <a:lnTo>
                      <a:pt x="548005" y="0"/>
                    </a:lnTo>
                    <a:lnTo>
                      <a:pt x="548005" y="111633"/>
                    </a:lnTo>
                    <a:lnTo>
                      <a:pt x="345059" y="111633"/>
                    </a:lnTo>
                    <a:lnTo>
                      <a:pt x="345059" y="708279"/>
                    </a:lnTo>
                    <a:lnTo>
                      <a:pt x="202946" y="708279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1245362" y="75692"/>
                <a:ext cx="656590" cy="708279"/>
              </a:xfrm>
              <a:custGeom>
                <a:avLst/>
                <a:gdLst/>
                <a:ahLst/>
                <a:cxnLst/>
                <a:rect l="l" t="t" r="r" b="b"/>
                <a:pathLst>
                  <a:path w="656590" h="708279">
                    <a:moveTo>
                      <a:pt x="0" y="0"/>
                    </a:moveTo>
                    <a:lnTo>
                      <a:pt x="152273" y="0"/>
                    </a:lnTo>
                    <a:lnTo>
                      <a:pt x="333883" y="556133"/>
                    </a:lnTo>
                    <a:lnTo>
                      <a:pt x="336042" y="556133"/>
                    </a:lnTo>
                    <a:lnTo>
                      <a:pt x="515620" y="0"/>
                    </a:lnTo>
                    <a:lnTo>
                      <a:pt x="656590" y="0"/>
                    </a:lnTo>
                    <a:lnTo>
                      <a:pt x="418084" y="708279"/>
                    </a:lnTo>
                    <a:lnTo>
                      <a:pt x="243586" y="708279"/>
                    </a:lnTo>
                    <a:close/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2010918" y="63500"/>
                <a:ext cx="694309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694309" h="732790">
                    <a:moveTo>
                      <a:pt x="347091" y="621030"/>
                    </a:moveTo>
                    <a:cubicBezTo>
                      <a:pt x="492379" y="621030"/>
                      <a:pt x="546100" y="492125"/>
                      <a:pt x="546100" y="364236"/>
                    </a:cubicBezTo>
                    <a:cubicBezTo>
                      <a:pt x="546100" y="239395"/>
                      <a:pt x="488315" y="111506"/>
                      <a:pt x="347091" y="111506"/>
                    </a:cubicBezTo>
                    <a:cubicBezTo>
                      <a:pt x="206121" y="111506"/>
                      <a:pt x="148209" y="239395"/>
                      <a:pt x="148209" y="364236"/>
                    </a:cubicBezTo>
                    <a:cubicBezTo>
                      <a:pt x="148209" y="492125"/>
                      <a:pt x="201930" y="621030"/>
                      <a:pt x="347091" y="621030"/>
                    </a:cubicBezTo>
                    <a:moveTo>
                      <a:pt x="347091" y="0"/>
                    </a:moveTo>
                    <a:cubicBezTo>
                      <a:pt x="569341" y="0"/>
                      <a:pt x="694309" y="150241"/>
                      <a:pt x="694309" y="364363"/>
                    </a:cubicBezTo>
                    <a:cubicBezTo>
                      <a:pt x="694309" y="578485"/>
                      <a:pt x="571500" y="732790"/>
                      <a:pt x="347091" y="732790"/>
                    </a:cubicBezTo>
                    <a:cubicBezTo>
                      <a:pt x="119888" y="732790"/>
                      <a:pt x="0" y="581533"/>
                      <a:pt x="0" y="364363"/>
                    </a:cubicBezTo>
                    <a:cubicBezTo>
                      <a:pt x="0" y="147193"/>
                      <a:pt x="121793" y="0"/>
                      <a:pt x="347091" y="0"/>
                    </a:cubicBezTo>
                  </a:path>
                </a:pathLst>
              </a:custGeom>
              <a:solidFill>
                <a:srgbClr val="000204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63" name="Freeform 63"/>
          <p:cNvSpPr/>
          <p:nvPr/>
        </p:nvSpPr>
        <p:spPr>
          <a:xfrm>
            <a:off x="7743227" y="487317"/>
            <a:ext cx="3399264" cy="840393"/>
          </a:xfrm>
          <a:custGeom>
            <a:avLst/>
            <a:gdLst/>
            <a:ahLst/>
            <a:cxnLst/>
            <a:rect l="l" t="t" r="r" b="b"/>
            <a:pathLst>
              <a:path w="3399264" h="840393">
                <a:moveTo>
                  <a:pt x="0" y="0"/>
                </a:moveTo>
                <a:lnTo>
                  <a:pt x="3399265" y="0"/>
                </a:lnTo>
                <a:lnTo>
                  <a:pt x="3399265" y="840393"/>
                </a:lnTo>
                <a:lnTo>
                  <a:pt x="0" y="840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70" t="-30684" r="-2844" b="-3068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5638800" y="1228725"/>
            <a:ext cx="11939273" cy="64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Opavská 226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pic>
        <p:nvPicPr>
          <p:cNvPr id="4" name="Obrázek 3" descr="Obsah obrázku venku, obloha, příroda, sníh&#10;&#10;Obsah vygenerovaný umělou inteligencí může být nesprávný.">
            <a:extLst>
              <a:ext uri="{FF2B5EF4-FFF2-40B4-BE49-F238E27FC236}">
                <a16:creationId xmlns:a16="http://schemas.microsoft.com/office/drawing/2014/main" id="{3597165F-B041-E27A-9CC4-82BFE6E1F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476500"/>
            <a:ext cx="5429250" cy="7239000"/>
          </a:xfrm>
          <a:prstGeom prst="rect">
            <a:avLst/>
          </a:prstGeom>
        </p:spPr>
      </p:pic>
      <p:pic>
        <p:nvPicPr>
          <p:cNvPr id="8" name="Obrázek 7" descr="Obsah obrázku Odpadkový kontejner, odpadky, zeď, znečištění&#10;&#10;Obsah vygenerovaný umělou inteligencí může být nesprávný.">
            <a:extLst>
              <a:ext uri="{FF2B5EF4-FFF2-40B4-BE49-F238E27FC236}">
                <a16:creationId xmlns:a16="http://schemas.microsoft.com/office/drawing/2014/main" id="{D9432AA3-0B2D-AACE-01D3-14B714099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2476500"/>
            <a:ext cx="5429250" cy="7239000"/>
          </a:xfrm>
          <a:prstGeom prst="rect">
            <a:avLst/>
          </a:prstGeom>
        </p:spPr>
      </p:pic>
      <p:pic>
        <p:nvPicPr>
          <p:cNvPr id="10" name="Obrázek 9" descr="Obsah obrázku venku, okno, Odpadkový kontejner, obloha&#10;&#10;Obsah vygenerovaný umělou inteligencí může být nesprávný.">
            <a:extLst>
              <a:ext uri="{FF2B5EF4-FFF2-40B4-BE49-F238E27FC236}">
                <a16:creationId xmlns:a16="http://schemas.microsoft.com/office/drawing/2014/main" id="{1A4CFAFB-6506-8B0A-F3E4-636FDB61D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476500"/>
            <a:ext cx="542925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9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8F6E39DA-47F9-62BD-2AD8-5A153881B990}"/>
              </a:ext>
            </a:extLst>
          </p:cNvPr>
          <p:cNvSpPr txBox="1"/>
          <p:nvPr/>
        </p:nvSpPr>
        <p:spPr>
          <a:xfrm>
            <a:off x="1066800" y="2245885"/>
            <a:ext cx="17044673" cy="678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619"/>
              </a:lnSpc>
            </a:pPr>
            <a:endParaRPr lang="cs-CZ" sz="3200" dirty="0">
              <a:solidFill>
                <a:srgbClr val="383C3D"/>
              </a:solidFill>
              <a:latin typeface="Open Sauce"/>
            </a:endParaRPr>
          </a:p>
          <a:p>
            <a:pPr lvl="0" algn="l">
              <a:lnSpc>
                <a:spcPts val="4619"/>
              </a:lnSpc>
            </a:pPr>
            <a:endParaRPr lang="cs-CZ" sz="3200" dirty="0">
              <a:solidFill>
                <a:srgbClr val="383C3D"/>
              </a:solidFill>
              <a:latin typeface="Open Sauce"/>
            </a:endParaRPr>
          </a:p>
          <a:p>
            <a:pPr>
              <a:lnSpc>
                <a:spcPts val="4619"/>
              </a:lnSpc>
            </a:pPr>
            <a:r>
              <a:rPr lang="cs-CZ" sz="3200" dirty="0">
                <a:solidFill>
                  <a:srgbClr val="28B287"/>
                </a:solidFill>
                <a:latin typeface="Open Sauce Bold"/>
              </a:rPr>
              <a:t>Rodina s jedním dítětem (2. patro – 1+kk)</a:t>
            </a:r>
          </a:p>
          <a:p>
            <a:pPr marL="457200" lvl="0" indent="-457200" algn="l">
              <a:lnSpc>
                <a:spcPts val="4619"/>
              </a:lnSpc>
              <a:buFontTx/>
              <a:buChar char="-"/>
            </a:pPr>
            <a:r>
              <a:rPr lang="cs-CZ" sz="3200" dirty="0">
                <a:solidFill>
                  <a:srgbClr val="383C3D"/>
                </a:solidFill>
                <a:latin typeface="Open Sauce"/>
              </a:rPr>
              <a:t>Nájem  3 000 Kč + 2 000 Kč za vodu + 2 000 Kč za elektřinu</a:t>
            </a:r>
          </a:p>
          <a:p>
            <a:pPr lvl="0" algn="l">
              <a:lnSpc>
                <a:spcPts val="4619"/>
              </a:lnSpc>
            </a:pPr>
            <a:endParaRPr lang="cs-CZ" sz="3200" dirty="0">
              <a:solidFill>
                <a:srgbClr val="383C3D"/>
              </a:solidFill>
              <a:latin typeface="Open Sauce"/>
            </a:endParaRPr>
          </a:p>
          <a:p>
            <a:pPr lvl="0" algn="l">
              <a:lnSpc>
                <a:spcPts val="4619"/>
              </a:lnSpc>
            </a:pPr>
            <a:r>
              <a:rPr lang="cs-CZ" sz="3200" dirty="0">
                <a:solidFill>
                  <a:srgbClr val="28B287"/>
                </a:solidFill>
                <a:latin typeface="Open Sauce Bold"/>
              </a:rPr>
              <a:t>Matka se dvěma dětmi a babičkou (2. patro)</a:t>
            </a:r>
          </a:p>
          <a:p>
            <a:pPr marL="457200" lvl="0" indent="-457200" algn="l">
              <a:lnSpc>
                <a:spcPts val="4619"/>
              </a:lnSpc>
              <a:buFontTx/>
              <a:buChar char="-"/>
            </a:pPr>
            <a:r>
              <a:rPr lang="cs-CZ" sz="3200" dirty="0">
                <a:solidFill>
                  <a:srgbClr val="383C3D"/>
                </a:solidFill>
                <a:latin typeface="Open Sauce"/>
              </a:rPr>
              <a:t>Na vlastní náklady zasklení oken</a:t>
            </a:r>
          </a:p>
          <a:p>
            <a:pPr marL="457200" lvl="0" indent="-457200" algn="l">
              <a:lnSpc>
                <a:spcPts val="4619"/>
              </a:lnSpc>
              <a:buFontTx/>
              <a:buChar char="-"/>
            </a:pPr>
            <a:r>
              <a:rPr lang="cs-CZ" sz="3200" dirty="0">
                <a:solidFill>
                  <a:srgbClr val="383C3D"/>
                </a:solidFill>
                <a:latin typeface="Open Sauce"/>
              </a:rPr>
              <a:t>Topí také dřevem, </a:t>
            </a:r>
          </a:p>
          <a:p>
            <a:pPr marL="457200" lvl="0" indent="-457200" algn="l">
              <a:lnSpc>
                <a:spcPts val="4619"/>
              </a:lnSpc>
              <a:buFontTx/>
              <a:buChar char="-"/>
            </a:pPr>
            <a:r>
              <a:rPr lang="cs-CZ" sz="3200" dirty="0">
                <a:solidFill>
                  <a:srgbClr val="383C3D"/>
                </a:solidFill>
                <a:latin typeface="Open Sauce"/>
              </a:rPr>
              <a:t>Nájem 8 000 Kč + voda – vyúčtování nikdy majitel neukázal</a:t>
            </a:r>
          </a:p>
          <a:p>
            <a:pPr marL="0" lvl="0" indent="0" algn="l">
              <a:lnSpc>
                <a:spcPts val="4619"/>
              </a:lnSpc>
            </a:pPr>
            <a:endParaRPr lang="cs-CZ" sz="3200" dirty="0">
              <a:solidFill>
                <a:srgbClr val="383C3D"/>
              </a:solidFill>
              <a:latin typeface="Open Sauce"/>
            </a:endParaRPr>
          </a:p>
          <a:p>
            <a:pPr marL="0" lvl="0" indent="0" algn="l">
              <a:lnSpc>
                <a:spcPts val="4619"/>
              </a:lnSpc>
            </a:pPr>
            <a:r>
              <a:rPr lang="cs-CZ" sz="3200" dirty="0">
                <a:solidFill>
                  <a:srgbClr val="383C3D"/>
                </a:solidFill>
                <a:latin typeface="Open Sauce"/>
              </a:rPr>
              <a:t>V domě další </a:t>
            </a:r>
            <a:r>
              <a:rPr lang="cs-CZ" sz="3200" dirty="0">
                <a:solidFill>
                  <a:srgbClr val="28B287"/>
                </a:solidFill>
                <a:latin typeface="Open Sauce Bold"/>
              </a:rPr>
              <a:t>neobydlené byty </a:t>
            </a:r>
            <a:endParaRPr lang="en-US" sz="3200" dirty="0">
              <a:solidFill>
                <a:srgbClr val="28B287"/>
              </a:solidFill>
              <a:latin typeface="Open Sauce Bold"/>
            </a:endParaRPr>
          </a:p>
          <a:p>
            <a:pPr marL="0" lvl="0" indent="0" algn="l">
              <a:lnSpc>
                <a:spcPts val="2100"/>
              </a:lnSpc>
            </a:pPr>
            <a:endParaRPr lang="en-US" sz="3200" u="none" strike="noStrike" dirty="0">
              <a:solidFill>
                <a:srgbClr val="383C3D"/>
              </a:solidFill>
              <a:latin typeface="Open Sauce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72CA943-DDB4-35CE-6644-66306BAE50A2}"/>
              </a:ext>
            </a:extLst>
          </p:cNvPr>
          <p:cNvSpPr txBox="1"/>
          <p:nvPr/>
        </p:nvSpPr>
        <p:spPr>
          <a:xfrm>
            <a:off x="5638800" y="1228725"/>
            <a:ext cx="11939273" cy="64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Kdo v domě bydlí? 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286440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638E4-3F44-8372-D272-A61C9CFD3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8C8B187-62FE-1CDA-EDEB-616AF1C91858}"/>
              </a:ext>
            </a:extLst>
          </p:cNvPr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1C3848B-A8F6-D4D4-BF74-E00C0D50F31C}"/>
              </a:ext>
            </a:extLst>
          </p:cNvPr>
          <p:cNvSpPr txBox="1"/>
          <p:nvPr/>
        </p:nvSpPr>
        <p:spPr>
          <a:xfrm>
            <a:off x="5257800" y="1228725"/>
            <a:ext cx="12320273" cy="64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Co v této věci již učinilo město?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95A9E2C8-8E97-0289-2B2C-FE98508BEC83}"/>
              </a:ext>
            </a:extLst>
          </p:cNvPr>
          <p:cNvSpPr txBox="1"/>
          <p:nvPr/>
        </p:nvSpPr>
        <p:spPr>
          <a:xfrm>
            <a:off x="1219200" y="2171700"/>
            <a:ext cx="16587473" cy="752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V únoru 2025 podáno </a:t>
            </a:r>
            <a:r>
              <a:rPr lang="cs-CZ" sz="3299" b="1" dirty="0">
                <a:solidFill>
                  <a:srgbClr val="383C3D"/>
                </a:solidFill>
                <a:latin typeface="Open Sauce"/>
              </a:rPr>
              <a:t>5</a:t>
            </a:r>
            <a:r>
              <a:rPr lang="cs-CZ" sz="3299" dirty="0">
                <a:solidFill>
                  <a:srgbClr val="383C3D"/>
                </a:solidFill>
                <a:latin typeface="Open Sauce"/>
              </a:rPr>
              <a:t> podnětů k situaci na Opavské 226:</a:t>
            </a:r>
          </a:p>
          <a:p>
            <a:pPr lvl="0">
              <a:lnSpc>
                <a:spcPct val="150000"/>
              </a:lnSpc>
            </a:pPr>
            <a:endParaRPr lang="cs-CZ" sz="3299" dirty="0">
              <a:solidFill>
                <a:srgbClr val="383C3D"/>
              </a:solidFill>
              <a:latin typeface="Open Sauce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Finanční úřad pro Olomoucký kraj, Územní pracoviště Šternberk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Hasičský záchranný sbor Olomouckého kraje, územní odbor Olomouc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Krajská hygienická stanice Olomouckého kraje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Městský úřad Šternberk, stavební odbor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Městský úřad Šternberk, odbor životního prostředí</a:t>
            </a:r>
          </a:p>
          <a:p>
            <a:pPr lvl="0">
              <a:lnSpc>
                <a:spcPct val="150000"/>
              </a:lnSpc>
            </a:pPr>
            <a:endParaRPr lang="cs-CZ" sz="3299" dirty="0">
              <a:solidFill>
                <a:srgbClr val="383C3D"/>
              </a:solidFill>
              <a:latin typeface="Open Sauce"/>
            </a:endParaRPr>
          </a:p>
          <a:p>
            <a:pPr lvl="0">
              <a:lnSpc>
                <a:spcPct val="150000"/>
              </a:lnSpc>
            </a:pPr>
            <a:r>
              <a:rPr lang="cs-CZ" sz="3200" dirty="0">
                <a:solidFill>
                  <a:srgbClr val="28B287"/>
                </a:solidFill>
                <a:latin typeface="Open Sauce Bold"/>
              </a:rPr>
              <a:t>Dále bude bytový dům zařazen v rámci chystaného OOP na navýšení koeficientu daně z nemovitostí</a:t>
            </a:r>
            <a:r>
              <a:rPr lang="cs-CZ" sz="3299" dirty="0">
                <a:solidFill>
                  <a:srgbClr val="383C3D"/>
                </a:solidFill>
                <a:latin typeface="Open Sauce"/>
              </a:rPr>
              <a:t>.</a:t>
            </a:r>
            <a:endParaRPr lang="en-US" sz="3299" u="sng" strike="noStrike" dirty="0">
              <a:solidFill>
                <a:srgbClr val="383C3D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264301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D742F-A3F0-DF41-FFC4-5C9AEFFD1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126942D-8092-99EF-321F-B7A7988F2BA0}"/>
              </a:ext>
            </a:extLst>
          </p:cNvPr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9FD156C-7837-27CA-B7AA-98980AD15D39}"/>
              </a:ext>
            </a:extLst>
          </p:cNvPr>
          <p:cNvSpPr txBox="1"/>
          <p:nvPr/>
        </p:nvSpPr>
        <p:spPr>
          <a:xfrm>
            <a:off x="5334000" y="1228725"/>
            <a:ext cx="12244073" cy="64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Co v této věci již učinilo město?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2E246B2D-EA4C-58B9-645E-1085F5EAFADE}"/>
              </a:ext>
            </a:extLst>
          </p:cNvPr>
          <p:cNvSpPr txBox="1"/>
          <p:nvPr/>
        </p:nvSpPr>
        <p:spPr>
          <a:xfrm>
            <a:off x="990600" y="2478694"/>
            <a:ext cx="16587473" cy="7134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srgbClr val="28B287"/>
                </a:solidFill>
                <a:latin typeface="Open Sauce Bold"/>
              </a:rPr>
              <a:t>Finanční úřad pro Olomoucký kraj </a:t>
            </a:r>
            <a:r>
              <a:rPr lang="cs-CZ" sz="2400" dirty="0">
                <a:solidFill>
                  <a:srgbClr val="383C3D"/>
                </a:solidFill>
                <a:latin typeface="Open Sauce"/>
              </a:rPr>
              <a:t>– Potvrzení přijetí podnětu a ujištění, že bude posouzen. S ohledem na neveřejnost správy daní nebudou sděleny podrobnosti o šetření.   </a:t>
            </a:r>
          </a:p>
          <a:p>
            <a:pPr lvl="0">
              <a:lnSpc>
                <a:spcPct val="150000"/>
              </a:lnSpc>
            </a:pPr>
            <a:endParaRPr lang="cs-CZ" sz="2400" dirty="0">
              <a:solidFill>
                <a:srgbClr val="28B287"/>
              </a:solidFill>
              <a:latin typeface="Open Sauce Bold"/>
            </a:endParaRP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srgbClr val="28B287"/>
                </a:solidFill>
                <a:latin typeface="Open Sauce Bold"/>
              </a:rPr>
              <a:t>Hasičský záchranný sbor Olomouckého kraje </a:t>
            </a:r>
            <a:r>
              <a:rPr lang="cs-CZ" sz="2400" dirty="0">
                <a:solidFill>
                  <a:srgbClr val="383C3D"/>
                </a:solidFill>
                <a:latin typeface="Open Sauce"/>
              </a:rPr>
              <a:t>– Oznámení, že nelze provést kontrolu dodržování požární bezpečnosti, protože bytový dům je ve vlastnictví fyzické osoby.</a:t>
            </a:r>
          </a:p>
          <a:p>
            <a:pPr lvl="0">
              <a:lnSpc>
                <a:spcPct val="150000"/>
              </a:lnSpc>
            </a:pPr>
            <a:endParaRPr lang="cs-CZ" sz="2400" dirty="0">
              <a:solidFill>
                <a:srgbClr val="383C3D"/>
              </a:solidFill>
              <a:latin typeface="Open Sauce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28B287"/>
                </a:solidFill>
                <a:latin typeface="Open Sauce Bold"/>
              </a:rPr>
              <a:t>Krajská hygienická stanice Olomouckého kraje </a:t>
            </a:r>
            <a:r>
              <a:rPr lang="cs-CZ" sz="2400" dirty="0">
                <a:solidFill>
                  <a:srgbClr val="383C3D"/>
                </a:solidFill>
                <a:latin typeface="Open Sauce"/>
              </a:rPr>
              <a:t>– Podnět v několika bodech postoupen dalším orgánům k jejich šetření, v ostatních bodech nebyl shledán dostatečný důvod k zahájení opakované kontroly či šetření v bytovém domě.</a:t>
            </a:r>
          </a:p>
          <a:p>
            <a:pPr>
              <a:lnSpc>
                <a:spcPct val="150000"/>
              </a:lnSpc>
            </a:pPr>
            <a:endParaRPr lang="cs-CZ" sz="2400" dirty="0">
              <a:solidFill>
                <a:srgbClr val="28B287"/>
              </a:solidFill>
              <a:latin typeface="Open Sauce Bold"/>
            </a:endParaRP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srgbClr val="28B287"/>
                </a:solidFill>
                <a:latin typeface="Open Sauce Bold"/>
              </a:rPr>
              <a:t>Městský úřad Šternberk, stavební odbor </a:t>
            </a:r>
            <a:r>
              <a:rPr lang="cs-CZ" sz="2400" dirty="0">
                <a:solidFill>
                  <a:srgbClr val="383C3D"/>
                </a:solidFill>
                <a:latin typeface="Open Sauce"/>
              </a:rPr>
              <a:t>– Oznámení, že byla proveden kontrola na místě, při které byly zjištěny závady.  Vlastníkovi stavby byla stanovena opatření k odstranění závad.  Současně bylo sděleno, že chybí dokumentace k domu, což je také předmětem řešení. </a:t>
            </a:r>
            <a:endParaRPr lang="en-US" sz="2400" u="none" strike="noStrike" dirty="0">
              <a:solidFill>
                <a:srgbClr val="383C3D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186211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2889B-CA23-E1A1-02C8-1AD40D1D5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C585EF3-B36F-6362-DDE2-16AB2645B873}"/>
              </a:ext>
            </a:extLst>
          </p:cNvPr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1DEE03D-2081-58A7-1411-14164EAED2E8}"/>
              </a:ext>
            </a:extLst>
          </p:cNvPr>
          <p:cNvSpPr txBox="1"/>
          <p:nvPr/>
        </p:nvSpPr>
        <p:spPr>
          <a:xfrm>
            <a:off x="5638800" y="1228725"/>
            <a:ext cx="11939273" cy="64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Závěrem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1C9E5181-49A4-4BD6-D107-4F3BF8992B16}"/>
              </a:ext>
            </a:extLst>
          </p:cNvPr>
          <p:cNvSpPr txBox="1"/>
          <p:nvPr/>
        </p:nvSpPr>
        <p:spPr>
          <a:xfrm>
            <a:off x="1900989" y="2625707"/>
            <a:ext cx="15673073" cy="5492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800" dirty="0">
                <a:solidFill>
                  <a:srgbClr val="383C3D"/>
                </a:solidFill>
                <a:latin typeface="Open Sauce"/>
              </a:rPr>
              <a:t>Problém není izolovaný, jde o důsledek dlouhodobého selhávání systému (sociální dávky, vymáhání pořádku, obchod s chudobou, nedostatek standardního bydlení ve městě).</a:t>
            </a:r>
          </a:p>
          <a:p>
            <a:pPr lvl="0">
              <a:lnSpc>
                <a:spcPct val="150000"/>
              </a:lnSpc>
            </a:pPr>
            <a:r>
              <a:rPr lang="cs-CZ" sz="2800" dirty="0">
                <a:solidFill>
                  <a:srgbClr val="383C3D"/>
                </a:solidFill>
                <a:latin typeface="Open Sauce"/>
              </a:rPr>
              <a:t>Město podniklo a podniká veškeré dostupné kroky – správní, bezpečnostní, sociální i komunitní.</a:t>
            </a:r>
          </a:p>
          <a:p>
            <a:pPr lvl="0">
              <a:lnSpc>
                <a:spcPct val="150000"/>
              </a:lnSpc>
            </a:pPr>
            <a:r>
              <a:rPr lang="cs-CZ" sz="2800" dirty="0">
                <a:solidFill>
                  <a:srgbClr val="383C3D"/>
                </a:solidFill>
                <a:latin typeface="Open Sauce"/>
              </a:rPr>
              <a:t>Chybí účinné nástroje – stávající legislativa neumožňuje efektivní zásah, </a:t>
            </a:r>
            <a:r>
              <a:rPr lang="cs-CZ" sz="2800">
                <a:solidFill>
                  <a:srgbClr val="383C3D"/>
                </a:solidFill>
                <a:latin typeface="Open Sauce"/>
              </a:rPr>
              <a:t>případně </a:t>
            </a:r>
            <a:br>
              <a:rPr lang="cs-CZ" sz="2800">
                <a:solidFill>
                  <a:srgbClr val="383C3D"/>
                </a:solidFill>
                <a:latin typeface="Open Sauce"/>
              </a:rPr>
            </a:br>
            <a:r>
              <a:rPr lang="cs-CZ" sz="2800">
                <a:solidFill>
                  <a:srgbClr val="383C3D"/>
                </a:solidFill>
                <a:latin typeface="Open Sauce"/>
              </a:rPr>
              <a:t>se </a:t>
            </a:r>
            <a:r>
              <a:rPr lang="cs-CZ" sz="2800" dirty="0">
                <a:solidFill>
                  <a:srgbClr val="383C3D"/>
                </a:solidFill>
                <a:latin typeface="Open Sauce"/>
              </a:rPr>
              <a:t>do ní jednotlivým orgánům nechce.</a:t>
            </a:r>
          </a:p>
          <a:p>
            <a:pPr lvl="0">
              <a:lnSpc>
                <a:spcPct val="150000"/>
              </a:lnSpc>
            </a:pPr>
            <a:endParaRPr lang="cs-CZ" sz="2400" dirty="0">
              <a:solidFill>
                <a:srgbClr val="383C3D"/>
              </a:solidFill>
              <a:latin typeface="Open Sauce"/>
            </a:endParaRPr>
          </a:p>
          <a:p>
            <a:pPr lvl="0">
              <a:lnSpc>
                <a:spcPct val="150000"/>
              </a:lnSpc>
            </a:pPr>
            <a:endParaRPr lang="en-US" sz="3299" b="1" dirty="0">
              <a:solidFill>
                <a:srgbClr val="383C3D"/>
              </a:solidFill>
              <a:latin typeface="Open Sauce"/>
            </a:endParaRPr>
          </a:p>
          <a:p>
            <a:pPr marL="0" lvl="0" indent="0" algn="l">
              <a:lnSpc>
                <a:spcPts val="2100"/>
              </a:lnSpc>
            </a:pPr>
            <a:endParaRPr lang="en-US" sz="3299" u="none" strike="noStrike" dirty="0">
              <a:solidFill>
                <a:srgbClr val="383C3D"/>
              </a:solidFill>
              <a:latin typeface="Open Sauce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164FBDB9-C63E-CB6F-5469-5A9E9E1BC30F}"/>
              </a:ext>
            </a:extLst>
          </p:cNvPr>
          <p:cNvSpPr/>
          <p:nvPr/>
        </p:nvSpPr>
        <p:spPr>
          <a:xfrm>
            <a:off x="609600" y="3009900"/>
            <a:ext cx="904852" cy="0"/>
          </a:xfrm>
          <a:prstGeom prst="line">
            <a:avLst/>
          </a:prstGeom>
          <a:ln w="38100" cap="flat">
            <a:solidFill>
              <a:srgbClr val="18CA9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cs-CZ"/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8A5B08A0-AB3E-1F44-71CC-55BBF65C81DE}"/>
              </a:ext>
            </a:extLst>
          </p:cNvPr>
          <p:cNvSpPr/>
          <p:nvPr/>
        </p:nvSpPr>
        <p:spPr>
          <a:xfrm>
            <a:off x="609600" y="4229100"/>
            <a:ext cx="904852" cy="0"/>
          </a:xfrm>
          <a:prstGeom prst="line">
            <a:avLst/>
          </a:prstGeom>
          <a:ln w="38100" cap="flat">
            <a:solidFill>
              <a:srgbClr val="18CA9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cs-CZ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ECA20296-39B1-82CD-D947-F1237607C4B4}"/>
              </a:ext>
            </a:extLst>
          </p:cNvPr>
          <p:cNvSpPr/>
          <p:nvPr/>
        </p:nvSpPr>
        <p:spPr>
          <a:xfrm>
            <a:off x="609600" y="5524500"/>
            <a:ext cx="904852" cy="0"/>
          </a:xfrm>
          <a:prstGeom prst="line">
            <a:avLst/>
          </a:prstGeom>
          <a:ln w="38100" cap="flat">
            <a:solidFill>
              <a:srgbClr val="18CA9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11FB16-97EA-C2AF-C67E-3DB2BDBFAA20}"/>
              </a:ext>
            </a:extLst>
          </p:cNvPr>
          <p:cNvSpPr txBox="1"/>
          <p:nvPr/>
        </p:nvSpPr>
        <p:spPr>
          <a:xfrm>
            <a:off x="1514452" y="7277100"/>
            <a:ext cx="15097148" cy="2262158"/>
          </a:xfrm>
          <a:prstGeom prst="rect">
            <a:avLst/>
          </a:prstGeom>
          <a:solidFill>
            <a:schemeClr val="bg1">
              <a:lumMod val="5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cs-CZ" sz="2600" b="1" dirty="0">
                <a:solidFill>
                  <a:srgbClr val="383C3D"/>
                </a:solidFill>
                <a:latin typeface="Open Sauce"/>
              </a:rPr>
              <a:t>Bez legislativních změn/podpory </a:t>
            </a:r>
            <a:r>
              <a:rPr lang="cs-CZ" sz="2600" dirty="0">
                <a:solidFill>
                  <a:srgbClr val="28B287"/>
                </a:solidFill>
                <a:latin typeface="Open Sauce Bold"/>
              </a:rPr>
              <a:t>nelze podobné případy jednoduše </a:t>
            </a:r>
            <a:r>
              <a:rPr lang="cs-CZ" sz="2600" b="1" dirty="0">
                <a:solidFill>
                  <a:srgbClr val="383C3D"/>
                </a:solidFill>
                <a:latin typeface="Open Sauce"/>
              </a:rPr>
              <a:t>systémově vyřešit. </a:t>
            </a:r>
          </a:p>
          <a:p>
            <a:pPr lvl="0" algn="ctr">
              <a:lnSpc>
                <a:spcPct val="150000"/>
              </a:lnSpc>
            </a:pPr>
            <a:r>
              <a:rPr lang="cs-CZ" sz="2600" b="1" dirty="0">
                <a:solidFill>
                  <a:srgbClr val="383C3D"/>
                </a:solidFill>
                <a:latin typeface="Open Sauce"/>
              </a:rPr>
              <a:t>Obce potřebují nejen odpovědnost, ale i pravomoci. </a:t>
            </a:r>
          </a:p>
          <a:p>
            <a:pPr lvl="0" algn="ctr">
              <a:lnSpc>
                <a:spcPct val="150000"/>
              </a:lnSpc>
            </a:pPr>
            <a:r>
              <a:rPr lang="cs-CZ" sz="2600" b="1" dirty="0">
                <a:solidFill>
                  <a:srgbClr val="383C3D"/>
                </a:solidFill>
                <a:latin typeface="Open Sauce"/>
              </a:rPr>
              <a:t>Obchod s chudobou zůstává výnosný a prakticky beztrestný.</a:t>
            </a:r>
          </a:p>
          <a:p>
            <a:pPr algn="ctr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050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5638800" y="1228725"/>
            <a:ext cx="11939273" cy="64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Situace v Moravském Berouně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8F6E39DA-47F9-62BD-2AD8-5A153881B990}"/>
              </a:ext>
            </a:extLst>
          </p:cNvPr>
          <p:cNvSpPr txBox="1"/>
          <p:nvPr/>
        </p:nvSpPr>
        <p:spPr>
          <a:xfrm>
            <a:off x="990600" y="2478694"/>
            <a:ext cx="16587473" cy="3173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3299" dirty="0">
                <a:solidFill>
                  <a:srgbClr val="28B287"/>
                </a:solidFill>
                <a:latin typeface="Open Sauce Bold"/>
              </a:rPr>
              <a:t>Moravský Beroun </a:t>
            </a:r>
            <a:r>
              <a:rPr lang="cs-CZ" sz="3299" dirty="0">
                <a:solidFill>
                  <a:srgbClr val="383C3D"/>
                </a:solidFill>
                <a:latin typeface="Open Sauce"/>
              </a:rPr>
              <a:t>je město v bývalých Sudetech. </a:t>
            </a:r>
          </a:p>
          <a:p>
            <a:pPr lvl="0">
              <a:lnSpc>
                <a:spcPct val="150000"/>
              </a:lnSpc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Úbytkem obyvatel – aktuálně cca 2900 obyvatel, za 10 let cca 480 lidí</a:t>
            </a:r>
          </a:p>
          <a:p>
            <a:pPr marL="0" lvl="0" indent="0">
              <a:lnSpc>
                <a:spcPct val="150000"/>
              </a:lnSpc>
            </a:pPr>
            <a:endParaRPr lang="cs-CZ" sz="3299" dirty="0">
              <a:solidFill>
                <a:srgbClr val="383C3D"/>
              </a:solidFill>
              <a:latin typeface="Open Sauce"/>
            </a:endParaRPr>
          </a:p>
          <a:p>
            <a:pPr marL="0" lvl="0" indent="0" algn="l">
              <a:lnSpc>
                <a:spcPts val="4619"/>
              </a:lnSpc>
            </a:pPr>
            <a:endParaRPr lang="en-US" sz="3299" dirty="0">
              <a:solidFill>
                <a:srgbClr val="383C3D"/>
              </a:solidFill>
              <a:latin typeface="Open Sauce"/>
            </a:endParaRPr>
          </a:p>
          <a:p>
            <a:pPr marL="0" lvl="0" indent="0" algn="l">
              <a:lnSpc>
                <a:spcPts val="2100"/>
              </a:lnSpc>
            </a:pPr>
            <a:endParaRPr lang="en-US" sz="3299" u="none" strike="noStrike" dirty="0">
              <a:solidFill>
                <a:srgbClr val="383C3D"/>
              </a:solidFill>
              <a:latin typeface="Open Sauce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B6831C-E0A3-99E6-DCC6-3181120DD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39" y="4282221"/>
            <a:ext cx="9170249" cy="502750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F35404A-B73E-9ABD-5B30-149E654DCA78}"/>
              </a:ext>
            </a:extLst>
          </p:cNvPr>
          <p:cNvSpPr txBox="1"/>
          <p:nvPr/>
        </p:nvSpPr>
        <p:spPr>
          <a:xfrm>
            <a:off x="10668000" y="5448300"/>
            <a:ext cx="7291072" cy="110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99" dirty="0">
                <a:solidFill>
                  <a:srgbClr val="383C3D"/>
                </a:solidFill>
                <a:latin typeface="Open Sauce"/>
              </a:rPr>
              <a:t>Větší počet prázdných domů – terč pro obchodníky s chudobou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3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762000" y="1228725"/>
            <a:ext cx="16816073" cy="64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Obchod s chudobou jako dlouhodobé téma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C70C0F42-EFF7-5FBC-F649-B7A3AA36A3BD}"/>
              </a:ext>
            </a:extLst>
          </p:cNvPr>
          <p:cNvSpPr/>
          <p:nvPr/>
        </p:nvSpPr>
        <p:spPr>
          <a:xfrm>
            <a:off x="762000" y="3848100"/>
            <a:ext cx="904852" cy="0"/>
          </a:xfrm>
          <a:prstGeom prst="line">
            <a:avLst/>
          </a:prstGeom>
          <a:ln w="38100" cap="flat">
            <a:solidFill>
              <a:srgbClr val="18CA9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cs-CZ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580A4EF7-8008-5729-6E3C-D8B6D57B231D}"/>
              </a:ext>
            </a:extLst>
          </p:cNvPr>
          <p:cNvSpPr/>
          <p:nvPr/>
        </p:nvSpPr>
        <p:spPr>
          <a:xfrm>
            <a:off x="762000" y="2705100"/>
            <a:ext cx="904852" cy="0"/>
          </a:xfrm>
          <a:prstGeom prst="line">
            <a:avLst/>
          </a:prstGeom>
          <a:ln w="38100" cap="flat">
            <a:solidFill>
              <a:srgbClr val="18CA9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6C54784F-4857-5316-3A2A-F8CC065A3FEA}"/>
              </a:ext>
            </a:extLst>
          </p:cNvPr>
          <p:cNvSpPr/>
          <p:nvPr/>
        </p:nvSpPr>
        <p:spPr>
          <a:xfrm>
            <a:off x="762000" y="6210300"/>
            <a:ext cx="904852" cy="0"/>
          </a:xfrm>
          <a:prstGeom prst="line">
            <a:avLst/>
          </a:prstGeom>
          <a:ln w="38100" cap="flat">
            <a:solidFill>
              <a:srgbClr val="18CA9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cs-CZ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8F6E39DA-47F9-62BD-2AD8-5A153881B990}"/>
              </a:ext>
            </a:extLst>
          </p:cNvPr>
          <p:cNvSpPr txBox="1"/>
          <p:nvPr/>
        </p:nvSpPr>
        <p:spPr>
          <a:xfrm>
            <a:off x="1981200" y="2470484"/>
            <a:ext cx="16154400" cy="6733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První koordinované pokusy o řešení </a:t>
            </a:r>
            <a:r>
              <a:rPr lang="cs-CZ" sz="3299" dirty="0">
                <a:solidFill>
                  <a:srgbClr val="28B287"/>
                </a:solidFill>
                <a:latin typeface="Open Sauce Bold"/>
              </a:rPr>
              <a:t>v letech 2017-2018 </a:t>
            </a:r>
            <a:br>
              <a:rPr lang="cs-CZ" sz="3299" dirty="0">
                <a:solidFill>
                  <a:srgbClr val="28B287"/>
                </a:solidFill>
                <a:latin typeface="Open Sauce Bold"/>
              </a:rPr>
            </a:br>
            <a:r>
              <a:rPr lang="cs-CZ" sz="3299" dirty="0">
                <a:solidFill>
                  <a:srgbClr val="383C3D"/>
                </a:solidFill>
                <a:latin typeface="Open Sauce"/>
              </a:rPr>
              <a:t>(sociální práce, komunitní práce, zapojení APK, jednání s vlastníky)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Dílčí úspěchy: odklizení hromad nepořádku kolem domů,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			  likvidace černých skládek,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			  zmírnění některých problémů v sousedství (zejm. hlučné chování 			  obyvatel, drobná kriminalita v okolí)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Postupný útlum aktivity města v důsledku systematickému neplnění závazků a nekomunikaci ze strany vlastníků. </a:t>
            </a:r>
            <a:r>
              <a:rPr lang="cs-CZ" sz="3299" i="1" dirty="0">
                <a:solidFill>
                  <a:srgbClr val="383C3D"/>
                </a:solidFill>
                <a:latin typeface="Open Sauce"/>
              </a:rPr>
              <a:t>Vysoká náročnost na důslednost a iniciativu při koordinaci a udržení procesu.</a:t>
            </a:r>
          </a:p>
          <a:p>
            <a:pPr marL="0" lvl="0" indent="0" algn="l">
              <a:spcBef>
                <a:spcPts val="500"/>
              </a:spcBef>
              <a:spcAft>
                <a:spcPts val="500"/>
              </a:spcAft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Od roku 2024 systematická intervence proti obchodu s chudobou</a:t>
            </a:r>
            <a:br>
              <a:rPr lang="cs-CZ" sz="3299" dirty="0">
                <a:solidFill>
                  <a:srgbClr val="383C3D"/>
                </a:solidFill>
                <a:latin typeface="Open Sauce"/>
              </a:rPr>
            </a:br>
            <a:r>
              <a:rPr lang="cs-CZ" sz="3299" dirty="0">
                <a:solidFill>
                  <a:srgbClr val="28B287"/>
                </a:solidFill>
                <a:latin typeface="Open Sauce Bold"/>
              </a:rPr>
              <a:t>Průběžný monitoring rizikových nemovitostí a osob žijících v nevyhovujícím bydlení </a:t>
            </a:r>
            <a:r>
              <a:rPr lang="cs-CZ" sz="3299" dirty="0">
                <a:solidFill>
                  <a:srgbClr val="383C3D"/>
                </a:solidFill>
                <a:latin typeface="Open Sauce"/>
              </a:rPr>
              <a:t>(aktuálně cca 10 objektů/lokalit, dohromady přibližně 250 osob)</a:t>
            </a: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C503AC32-5890-2CA5-B030-02D14F794365}"/>
              </a:ext>
            </a:extLst>
          </p:cNvPr>
          <p:cNvSpPr/>
          <p:nvPr/>
        </p:nvSpPr>
        <p:spPr>
          <a:xfrm>
            <a:off x="762000" y="7886700"/>
            <a:ext cx="904852" cy="0"/>
          </a:xfrm>
          <a:prstGeom prst="line">
            <a:avLst/>
          </a:prstGeom>
          <a:ln w="38100" cap="flat">
            <a:solidFill>
              <a:srgbClr val="18CA9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762000" y="1228725"/>
            <a:ext cx="16816073" cy="64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Obchod s chudobou jako dlouhodobé téma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580A4EF7-8008-5729-6E3C-D8B6D57B231D}"/>
              </a:ext>
            </a:extLst>
          </p:cNvPr>
          <p:cNvSpPr/>
          <p:nvPr/>
        </p:nvSpPr>
        <p:spPr>
          <a:xfrm>
            <a:off x="609600" y="2476500"/>
            <a:ext cx="904852" cy="0"/>
          </a:xfrm>
          <a:prstGeom prst="line">
            <a:avLst/>
          </a:prstGeom>
          <a:ln w="38100" cap="flat">
            <a:solidFill>
              <a:srgbClr val="18CA9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cs-CZ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8F6E39DA-47F9-62BD-2AD8-5A153881B990}"/>
              </a:ext>
            </a:extLst>
          </p:cNvPr>
          <p:cNvSpPr txBox="1"/>
          <p:nvPr/>
        </p:nvSpPr>
        <p:spPr>
          <a:xfrm>
            <a:off x="1905000" y="2125791"/>
            <a:ext cx="16383000" cy="7749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ts val="500"/>
              </a:spcBef>
              <a:spcAft>
                <a:spcPts val="500"/>
              </a:spcAft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Aktuálně probíhající intervence – </a:t>
            </a:r>
            <a:r>
              <a:rPr lang="cs-CZ" sz="3299" dirty="0">
                <a:solidFill>
                  <a:srgbClr val="28B287"/>
                </a:solidFill>
                <a:latin typeface="Open Sauce Bold"/>
              </a:rPr>
              <a:t>test „systému“</a:t>
            </a:r>
            <a:r>
              <a:rPr lang="cs-CZ" sz="3299" dirty="0">
                <a:solidFill>
                  <a:srgbClr val="383C3D"/>
                </a:solidFill>
                <a:latin typeface="Open Sauce"/>
              </a:rPr>
              <a:t> na nejvíce problematickém domě</a:t>
            </a:r>
          </a:p>
          <a:p>
            <a:pPr marL="514350" lvl="0" indent="-514350" algn="l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Ustanovení pracovní skupiny, koordinace rolí, ujasnění legislativních možností</a:t>
            </a:r>
            <a:br>
              <a:rPr lang="cs-CZ" sz="3299" dirty="0">
                <a:solidFill>
                  <a:srgbClr val="383C3D"/>
                </a:solidFill>
                <a:latin typeface="Open Sauce"/>
              </a:rPr>
            </a:br>
            <a:r>
              <a:rPr lang="cs-CZ" sz="3299" dirty="0">
                <a:solidFill>
                  <a:srgbClr val="383C3D"/>
                </a:solidFill>
                <a:latin typeface="Open Sauce"/>
              </a:rPr>
              <a:t>Zjišťování problémů (šetření na místě, průběžný monitoring), koordinace dalších kroků</a:t>
            </a:r>
          </a:p>
          <a:p>
            <a:pPr marL="514350" lvl="0" indent="-514350" algn="l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Vyhodnocování efektivity a jejich důsledné dotahování</a:t>
            </a:r>
          </a:p>
          <a:p>
            <a:pPr marL="514350" lvl="0" indent="-514350" algn="l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Vytváření tlaku na vlastníky problematických objektů -&gt; zajištění nápravy / prodej městu</a:t>
            </a:r>
          </a:p>
          <a:p>
            <a:pPr marL="0" lvl="0" indent="0" algn="l">
              <a:spcBef>
                <a:spcPts val="500"/>
              </a:spcBef>
              <a:spcAft>
                <a:spcPts val="500"/>
              </a:spcAft>
            </a:pPr>
            <a:r>
              <a:rPr lang="cs-CZ" sz="3299" dirty="0">
                <a:solidFill>
                  <a:srgbClr val="28B287"/>
                </a:solidFill>
                <a:latin typeface="Open Sauce Bold"/>
              </a:rPr>
              <a:t>Demolice zničených objektů, veřejná prostranství, výstavba dostupného obecního bydlení</a:t>
            </a:r>
          </a:p>
          <a:p>
            <a:pPr marL="0" lvl="0" indent="0" algn="l">
              <a:spcBef>
                <a:spcPts val="500"/>
              </a:spcBef>
              <a:spcAft>
                <a:spcPts val="500"/>
              </a:spcAft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Součást komplexního řešení (schválená Koncepce bydlení s urbanistickým aspektem,   rozvoj a posílení sociální práce města, postupné navyšování bytového fondu města (IROP), profesionalizace facility managementu, zabydlování)</a:t>
            </a:r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BB23BD57-4BA9-A6D2-DA76-2137E7AB8982}"/>
              </a:ext>
            </a:extLst>
          </p:cNvPr>
          <p:cNvSpPr/>
          <p:nvPr/>
        </p:nvSpPr>
        <p:spPr>
          <a:xfrm>
            <a:off x="609600" y="6972300"/>
            <a:ext cx="904852" cy="0"/>
          </a:xfrm>
          <a:prstGeom prst="line">
            <a:avLst/>
          </a:prstGeom>
          <a:ln w="38100" cap="flat">
            <a:solidFill>
              <a:srgbClr val="18CA9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4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75ABB-6106-622B-AD75-AA73FBF7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C2B3BA5-8284-4870-92FA-1ED251B66A8C}"/>
              </a:ext>
            </a:extLst>
          </p:cNvPr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097726D7-1247-8296-D3C9-BEE659A31C0D}"/>
              </a:ext>
            </a:extLst>
          </p:cNvPr>
          <p:cNvSpPr txBox="1"/>
          <p:nvPr/>
        </p:nvSpPr>
        <p:spPr>
          <a:xfrm>
            <a:off x="990600" y="2478694"/>
            <a:ext cx="16587473" cy="2583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Město se snaží řešit odkupy a následnou demolici – od roku 2022 provedeny 4 demolice a připravuje se 5 (získány 3 dotace)</a:t>
            </a:r>
          </a:p>
          <a:p>
            <a:pPr lvl="0">
              <a:lnSpc>
                <a:spcPct val="150000"/>
              </a:lnSpc>
            </a:pPr>
            <a:endParaRPr lang="cs-CZ" sz="3299" dirty="0">
              <a:solidFill>
                <a:srgbClr val="383C3D"/>
              </a:solidFill>
              <a:latin typeface="Open Sauce"/>
            </a:endParaRPr>
          </a:p>
          <a:p>
            <a:pPr marL="0" lvl="0" indent="0" algn="l">
              <a:lnSpc>
                <a:spcPts val="2100"/>
              </a:lnSpc>
            </a:pPr>
            <a:endParaRPr lang="en-US" sz="3299" u="none" strike="noStrike" dirty="0">
              <a:solidFill>
                <a:srgbClr val="383C3D"/>
              </a:solidFill>
              <a:latin typeface="Open Sauce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F9219A-5A0F-4D4A-3E6A-B75507B13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4" y="4528890"/>
            <a:ext cx="4064153" cy="304873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9DA6182-2642-57E1-973A-A3D47D713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28890"/>
            <a:ext cx="4597553" cy="30650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183A18B-85AC-0D8A-B1FA-8C3EC936B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627" y="4475526"/>
            <a:ext cx="4677265" cy="3118399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89BD6869-9C5D-0948-8CA4-63CF44FDF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94908"/>
              </p:ext>
            </p:extLst>
          </p:nvPr>
        </p:nvGraphicFramePr>
        <p:xfrm>
          <a:off x="4453174" y="8189595"/>
          <a:ext cx="8229600" cy="17373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03574729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7667942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6045308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58126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/>
                        <a:t>Adresa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Celkové náklady (Kč)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Dotace z MMR (Kč)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Podíl dotace (%)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1378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Opavská 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820 498,53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554 444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67,57 %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446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Ostrov 459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3 553 516,41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2 282 067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64,22 %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880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Pasterní 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808 375,32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261 521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32,35 %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3643420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4BAA0F02-7BB3-210C-F519-0E1568D406E0}"/>
              </a:ext>
            </a:extLst>
          </p:cNvPr>
          <p:cNvSpPr txBox="1"/>
          <p:nvPr/>
        </p:nvSpPr>
        <p:spPr>
          <a:xfrm>
            <a:off x="704363" y="1181100"/>
            <a:ext cx="17303892" cy="738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Obchod s chudobou jako dlouhodobé téma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11470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5638800" y="1228725"/>
            <a:ext cx="11939273" cy="64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Opavská 226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F42399-46D7-B9ED-71D7-0F82E4A9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175053"/>
            <a:ext cx="9196411" cy="7428933"/>
          </a:xfrm>
          <a:prstGeom prst="rect">
            <a:avLst/>
          </a:prstGeom>
        </p:spPr>
      </p:pic>
      <p:pic>
        <p:nvPicPr>
          <p:cNvPr id="11" name="Obrázek 10" descr="Obsah obrázku území, beton, venku, budova&#10;&#10;Obsah vygenerovaný umělou inteligencí může být nesprávný.">
            <a:extLst>
              <a:ext uri="{FF2B5EF4-FFF2-40B4-BE49-F238E27FC236}">
                <a16:creationId xmlns:a16="http://schemas.microsoft.com/office/drawing/2014/main" id="{25B6F930-E8E3-717C-4F71-B008DA698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2175053"/>
            <a:ext cx="5685297" cy="75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5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5638800" y="1228725"/>
            <a:ext cx="11939273" cy="64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Opavská 226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8F6E39DA-47F9-62BD-2AD8-5A153881B990}"/>
              </a:ext>
            </a:extLst>
          </p:cNvPr>
          <p:cNvSpPr txBox="1"/>
          <p:nvPr/>
        </p:nvSpPr>
        <p:spPr>
          <a:xfrm>
            <a:off x="990600" y="2478694"/>
            <a:ext cx="16587473" cy="6981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Problémová je zejména Opavská ulice podél hlavní silnice I/46 a její okolí</a:t>
            </a:r>
          </a:p>
          <a:p>
            <a:pPr marL="0" lvl="0" indent="0" algn="just">
              <a:lnSpc>
                <a:spcPct val="150000"/>
              </a:lnSpc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Umístění hned vedle </a:t>
            </a:r>
            <a:r>
              <a:rPr lang="cs-CZ" sz="3299" dirty="0">
                <a:solidFill>
                  <a:srgbClr val="28B287"/>
                </a:solidFill>
                <a:latin typeface="Open Sauce Bold"/>
              </a:rPr>
              <a:t>hlavní silnice, </a:t>
            </a:r>
            <a:r>
              <a:rPr lang="cs-CZ" sz="3299" dirty="0">
                <a:solidFill>
                  <a:srgbClr val="383C3D"/>
                </a:solidFill>
                <a:latin typeface="Open Sauce"/>
              </a:rPr>
              <a:t>do domu je vidět z ulice</a:t>
            </a:r>
          </a:p>
          <a:p>
            <a:pPr marL="0" lvl="0" indent="0" algn="just">
              <a:lnSpc>
                <a:spcPct val="150000"/>
              </a:lnSpc>
            </a:pPr>
            <a:r>
              <a:rPr lang="cs-CZ" sz="3299" dirty="0">
                <a:solidFill>
                  <a:srgbClr val="28B287"/>
                </a:solidFill>
                <a:latin typeface="Open Sauce Bold"/>
              </a:rPr>
              <a:t>Soukromý vlastník </a:t>
            </a:r>
            <a:r>
              <a:rPr lang="cs-CZ" sz="3299" dirty="0">
                <a:solidFill>
                  <a:srgbClr val="383C3D"/>
                </a:solidFill>
                <a:latin typeface="Open Sauce"/>
              </a:rPr>
              <a:t>– více než 25 objektů mimo Moravský Beroun</a:t>
            </a:r>
          </a:p>
          <a:p>
            <a:pPr marL="0" lvl="0" indent="0" algn="just">
              <a:lnSpc>
                <a:spcPct val="150000"/>
              </a:lnSpc>
            </a:pPr>
            <a:r>
              <a:rPr lang="cs-CZ" sz="3299" dirty="0">
                <a:solidFill>
                  <a:srgbClr val="28B287"/>
                </a:solidFill>
                <a:latin typeface="Open Sauce Bold"/>
              </a:rPr>
              <a:t>Dlouhodobě </a:t>
            </a:r>
            <a:r>
              <a:rPr lang="cs-CZ" sz="3299" dirty="0">
                <a:solidFill>
                  <a:srgbClr val="383C3D"/>
                </a:solidFill>
                <a:latin typeface="Open Sauce"/>
              </a:rPr>
              <a:t>neudržovaný dům – v minulosti řešila KHS výskyt potkanů</a:t>
            </a:r>
          </a:p>
          <a:p>
            <a:pPr marL="0" lvl="0" indent="0" algn="just">
              <a:lnSpc>
                <a:spcPct val="150000"/>
              </a:lnSpc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Město by rádo do budoucna dům </a:t>
            </a:r>
            <a:r>
              <a:rPr lang="cs-CZ" sz="3299" dirty="0">
                <a:solidFill>
                  <a:srgbClr val="28B287"/>
                </a:solidFill>
                <a:latin typeface="Open Sauce Bold"/>
              </a:rPr>
              <a:t>koupilo</a:t>
            </a:r>
            <a:r>
              <a:rPr lang="cs-CZ" sz="3299" dirty="0">
                <a:solidFill>
                  <a:srgbClr val="383C3D"/>
                </a:solidFill>
                <a:latin typeface="Open Sauce"/>
              </a:rPr>
              <a:t>, ačkoliv se pěší zóna bude spíše přesouvat k ulici Karla IV. </a:t>
            </a:r>
          </a:p>
          <a:p>
            <a:pPr marL="0" lvl="0" indent="0" algn="just">
              <a:lnSpc>
                <a:spcPct val="150000"/>
              </a:lnSpc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Naproti rodinný dům v havarijním stavu – vlastní společnost z Ostravy</a:t>
            </a:r>
          </a:p>
          <a:p>
            <a:pPr marL="0" lvl="0" indent="0" algn="just">
              <a:lnSpc>
                <a:spcPct val="150000"/>
              </a:lnSpc>
            </a:pPr>
            <a:r>
              <a:rPr lang="cs-CZ" sz="3299" dirty="0">
                <a:solidFill>
                  <a:srgbClr val="383C3D"/>
                </a:solidFill>
                <a:latin typeface="Open Sauce"/>
              </a:rPr>
              <a:t>V lednu 2025 provedena </a:t>
            </a:r>
            <a:r>
              <a:rPr lang="cs-CZ" sz="3299" dirty="0">
                <a:solidFill>
                  <a:srgbClr val="28B287"/>
                </a:solidFill>
                <a:latin typeface="Open Sauce Bold"/>
              </a:rPr>
              <a:t>depistáž </a:t>
            </a:r>
            <a:r>
              <a:rPr lang="cs-CZ" sz="3299" dirty="0">
                <a:solidFill>
                  <a:srgbClr val="383C3D"/>
                </a:solidFill>
                <a:latin typeface="Open Sauce"/>
              </a:rPr>
              <a:t>sociálním odborem MB</a:t>
            </a:r>
          </a:p>
          <a:p>
            <a:pPr marL="0" lvl="0" indent="0" algn="l">
              <a:lnSpc>
                <a:spcPts val="4619"/>
              </a:lnSpc>
            </a:pPr>
            <a:endParaRPr lang="en-US" sz="3299" dirty="0">
              <a:solidFill>
                <a:srgbClr val="383C3D"/>
              </a:solidFill>
              <a:latin typeface="Open Sauce"/>
            </a:endParaRPr>
          </a:p>
          <a:p>
            <a:pPr marL="0" lvl="0" indent="0" algn="l">
              <a:lnSpc>
                <a:spcPts val="2100"/>
              </a:lnSpc>
            </a:pPr>
            <a:endParaRPr lang="en-US" sz="3299" u="none" strike="noStrike" dirty="0">
              <a:solidFill>
                <a:srgbClr val="383C3D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14763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5638800" y="1228725"/>
            <a:ext cx="11939273" cy="64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Opavská 226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pic>
        <p:nvPicPr>
          <p:cNvPr id="4" name="Obrázek 3" descr="Obsah obrázku zeď, opuštěné, interiér, chátrat&#10;&#10;Obsah vygenerovaný umělou inteligencí může být nesprávný.">
            <a:extLst>
              <a:ext uri="{FF2B5EF4-FFF2-40B4-BE49-F238E27FC236}">
                <a16:creationId xmlns:a16="http://schemas.microsoft.com/office/drawing/2014/main" id="{B1EAC830-8152-DFCD-CDEB-F980CFB2F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47900"/>
            <a:ext cx="5848584" cy="7798112"/>
          </a:xfrm>
          <a:prstGeom prst="rect">
            <a:avLst/>
          </a:prstGeom>
        </p:spPr>
      </p:pic>
      <p:pic>
        <p:nvPicPr>
          <p:cNvPr id="7" name="Obrázek 6" descr="Obsah obrázku zeď, interiér, koupelna, dům&#10;&#10;Obsah vygenerovaný umělou inteligencí může být nesprávný.">
            <a:extLst>
              <a:ext uri="{FF2B5EF4-FFF2-40B4-BE49-F238E27FC236}">
                <a16:creationId xmlns:a16="http://schemas.microsoft.com/office/drawing/2014/main" id="{3C98C373-1C33-B943-7AA4-69FD615D3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34" y="2247900"/>
            <a:ext cx="5848584" cy="7798112"/>
          </a:xfrm>
          <a:prstGeom prst="rect">
            <a:avLst/>
          </a:prstGeom>
        </p:spPr>
      </p:pic>
      <p:pic>
        <p:nvPicPr>
          <p:cNvPr id="9" name="Obrázek 8" descr="Obsah obrázku zeď, Obdélník, rám obrazu, interiér&#10;&#10;Obsah vygenerovaný umělou inteligencí může být nesprávný.">
            <a:extLst>
              <a:ext uri="{FF2B5EF4-FFF2-40B4-BE49-F238E27FC236}">
                <a16:creationId xmlns:a16="http://schemas.microsoft.com/office/drawing/2014/main" id="{8C114D3E-D4FC-9582-057C-BC09D863E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173" y="2247900"/>
            <a:ext cx="5848584" cy="77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403562"/>
            <a:ext cx="18288000" cy="50488"/>
          </a:xfrm>
          <a:prstGeom prst="line">
            <a:avLst/>
          </a:prstGeom>
          <a:ln w="952500" cap="flat">
            <a:solidFill>
              <a:srgbClr val="18CA93">
                <a:alpha val="5098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5638800" y="1228725"/>
            <a:ext cx="11939273" cy="64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19"/>
              </a:lnSpc>
            </a:pPr>
            <a:r>
              <a:rPr lang="cs-CZ" sz="5640" spc="197" dirty="0">
                <a:solidFill>
                  <a:srgbClr val="383C3D"/>
                </a:solidFill>
                <a:latin typeface="Open Sauce Bold"/>
              </a:rPr>
              <a:t>Opavská 226</a:t>
            </a:r>
            <a:endParaRPr lang="en-US" sz="5640" spc="197" dirty="0">
              <a:solidFill>
                <a:srgbClr val="383C3D"/>
              </a:solidFill>
              <a:latin typeface="Open Sauce Bold"/>
            </a:endParaRPr>
          </a:p>
        </p:txBody>
      </p:sp>
      <p:pic>
        <p:nvPicPr>
          <p:cNvPr id="5" name="Obrázek 4" descr="Obsah obrázku zeď, interiér, dveře, Odpadkový kontejner&#10;&#10;Obsah vygenerovaný umělou inteligencí může být nesprávný.">
            <a:extLst>
              <a:ext uri="{FF2B5EF4-FFF2-40B4-BE49-F238E27FC236}">
                <a16:creationId xmlns:a16="http://schemas.microsoft.com/office/drawing/2014/main" id="{9BF34E4E-B820-DE28-17AC-8C5BDB137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3" y="2225842"/>
            <a:ext cx="5848584" cy="7798112"/>
          </a:xfrm>
          <a:prstGeom prst="rect">
            <a:avLst/>
          </a:prstGeom>
        </p:spPr>
      </p:pic>
      <p:pic>
        <p:nvPicPr>
          <p:cNvPr id="12" name="Obrázek 11" descr="Obsah obrázku schody, zeď, zábradlí, budova&#10;&#10;Obsah vygenerovaný umělou inteligencí může být nesprávný.">
            <a:extLst>
              <a:ext uri="{FF2B5EF4-FFF2-40B4-BE49-F238E27FC236}">
                <a16:creationId xmlns:a16="http://schemas.microsoft.com/office/drawing/2014/main" id="{564B6A64-D244-75D3-E668-E7044ECF1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90" y="280737"/>
            <a:ext cx="5101389" cy="3826042"/>
          </a:xfrm>
          <a:prstGeom prst="rect">
            <a:avLst/>
          </a:prstGeom>
        </p:spPr>
      </p:pic>
      <p:pic>
        <p:nvPicPr>
          <p:cNvPr id="14" name="Obrázek 13" descr="Obsah obrázku interiér, zeď, interiérový design, nábytek&#10;&#10;Obsah vygenerovaný umělou inteligencí může být nesprávný.">
            <a:extLst>
              <a:ext uri="{FF2B5EF4-FFF2-40B4-BE49-F238E27FC236}">
                <a16:creationId xmlns:a16="http://schemas.microsoft.com/office/drawing/2014/main" id="{9A9FB978-B507-F931-FDCD-EEE8FDD90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143" y="2193758"/>
            <a:ext cx="5827259" cy="7769679"/>
          </a:xfrm>
          <a:prstGeom prst="rect">
            <a:avLst/>
          </a:prstGeom>
        </p:spPr>
      </p:pic>
      <p:pic>
        <p:nvPicPr>
          <p:cNvPr id="18" name="Obrázek 17" descr="Obsah obrázku zeď, interiér, omítka, obraz&#10;&#10;Obsah vygenerovaný umělou inteligencí může být nesprávný.">
            <a:extLst>
              <a:ext uri="{FF2B5EF4-FFF2-40B4-BE49-F238E27FC236}">
                <a16:creationId xmlns:a16="http://schemas.microsoft.com/office/drawing/2014/main" id="{BABCD7C9-16DB-7A12-6B0E-FACBA9BFA1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4405875"/>
            <a:ext cx="4191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9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f8a958-13cc-4d73-bb53-7327cbecd6bf">
      <Terms xmlns="http://schemas.microsoft.com/office/infopath/2007/PartnerControls"/>
    </lcf76f155ced4ddcb4097134ff3c332f>
    <TaxCatchAll xmlns="84f48fcf-4134-49ae-8a95-68d328e5b4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07CD5B7A843142AA6C5622BF610581" ma:contentTypeVersion="12" ma:contentTypeDescription="Vytvoří nový dokument" ma:contentTypeScope="" ma:versionID="c70ae7fd8badaceab3690daf2423bc9b">
  <xsd:schema xmlns:xsd="http://www.w3.org/2001/XMLSchema" xmlns:xs="http://www.w3.org/2001/XMLSchema" xmlns:p="http://schemas.microsoft.com/office/2006/metadata/properties" xmlns:ns2="4af8a958-13cc-4d73-bb53-7327cbecd6bf" xmlns:ns3="84f48fcf-4134-49ae-8a95-68d328e5b452" targetNamespace="http://schemas.microsoft.com/office/2006/metadata/properties" ma:root="true" ma:fieldsID="95fd06b6c42b05a8ae90124e0d8c33ca" ns2:_="" ns3:_="">
    <xsd:import namespace="4af8a958-13cc-4d73-bb53-7327cbecd6bf"/>
    <xsd:import namespace="84f48fcf-4134-49ae-8a95-68d328e5b4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8a958-13cc-4d73-bb53-7327cbecd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48fcf-4134-49ae-8a95-68d328e5b4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e49519e-3179-4e9e-9b84-6f4cd814b045}" ma:internalName="TaxCatchAll" ma:showField="CatchAllData" ma:web="84f48fcf-4134-49ae-8a95-68d328e5b4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8D094E-DFFD-454A-9A7B-C9BA5171C14C}">
  <ds:schemaRefs>
    <ds:schemaRef ds:uri="http://schemas.microsoft.com/office/2006/metadata/properties"/>
    <ds:schemaRef ds:uri="http://schemas.microsoft.com/office/infopath/2007/PartnerControls"/>
    <ds:schemaRef ds:uri="4af8a958-13cc-4d73-bb53-7327cbecd6bf"/>
    <ds:schemaRef ds:uri="84f48fcf-4134-49ae-8a95-68d328e5b452"/>
  </ds:schemaRefs>
</ds:datastoreItem>
</file>

<file path=customXml/itemProps2.xml><?xml version="1.0" encoding="utf-8"?>
<ds:datastoreItem xmlns:ds="http://schemas.openxmlformats.org/officeDocument/2006/customXml" ds:itemID="{C3517A44-378F-42E8-A224-7EFA13C88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8a958-13cc-4d73-bb53-7327cbecd6bf"/>
    <ds:schemaRef ds:uri="84f48fcf-4134-49ae-8a95-68d328e5b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2FAFC1-0718-4597-9480-3286A2B9EB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833</Words>
  <Application>Microsoft Office PowerPoint</Application>
  <PresentationFormat>Vlastní</PresentationFormat>
  <Paragraphs>91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Sauce</vt:lpstr>
      <vt:lpstr>Open Sauce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KPD_prezentace_ASZ-porada</dc:title>
  <dc:creator>PS</dc:creator>
  <cp:lastModifiedBy>Buociková Eliška</cp:lastModifiedBy>
  <cp:revision>26</cp:revision>
  <dcterms:created xsi:type="dcterms:W3CDTF">2006-08-16T00:00:00Z</dcterms:created>
  <dcterms:modified xsi:type="dcterms:W3CDTF">2025-05-20T12:11:21Z</dcterms:modified>
  <dc:identifier>DAGJCL4Y_MI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0x0101005007CD5B7A843142AA6C5622BF610581</vt:lpwstr>
  </property>
</Properties>
</file>