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:notes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0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11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1:notes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3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Životní styl určuje zdraví z 50%, je tedy klíčovým faktorem pro zdraví. Přitom má výrazný sociální gradient. Lidé s nižšími příjmy a nižším vzděláním mají prokazatelně více rizikových faktorů životního stylu a tím vyšší pravděpodobnost nemocí, které jsou dobře preventabilní. Tím se zvyšují národohospodářské ztráty z nemocí a snižuje výkon celé společnosti, které chybí pracovní síla nemocných, kteří jsou ekonomicky i méně aktivní.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:notes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4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Celková míra ohrožení příjmovou chudobou a sociálním vyloučením 2017 byla 12,3 % tj. 1,3 mil lidí. ČSÚ Simona Měřínská. 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4:notes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5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6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7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8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9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9:notes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>
            <p:ph type="ctrTitle"/>
          </p:nvPr>
        </p:nvSpPr>
        <p:spPr>
          <a:xfrm>
            <a:off x="866442" y="1447801"/>
            <a:ext cx="662096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alibri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866442" y="4777380"/>
            <a:ext cx="662096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89939A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9939A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9939A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9939A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9939A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9939A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9939A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9939A"/>
                </a:solidFill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atický obrázek s popiskem" showMasterSp="0">
  <p:cSld name="Panoramatický obrázek s popiskem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866443" y="4800587"/>
            <a:ext cx="66209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/>
          <p:nvPr>
            <p:ph idx="2" type="pic"/>
          </p:nvPr>
        </p:nvSpPr>
        <p:spPr>
          <a:xfrm>
            <a:off x="866442" y="685800"/>
            <a:ext cx="662096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866443" y="5367325"/>
            <a:ext cx="66209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2" name="Google Shape;82;p11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 popisek" showMasterSp="0">
  <p:cSld name="Název a popise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title"/>
          </p:nvPr>
        </p:nvSpPr>
        <p:spPr>
          <a:xfrm>
            <a:off x="866442" y="1447800"/>
            <a:ext cx="6620968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alibri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866442" y="3657600"/>
            <a:ext cx="6620968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8" name="Google Shape;88;p12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ce s popiskem" showMasterSp="0">
  <p:cSld name="Citace s popiskem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1181409" y="1447800"/>
            <a:ext cx="6001049" cy="2317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alibri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" type="body"/>
          </p:nvPr>
        </p:nvSpPr>
        <p:spPr>
          <a:xfrm>
            <a:off x="1454530" y="3765449"/>
            <a:ext cx="5449871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4" name="Google Shape;94;p13"/>
          <p:cNvSpPr txBox="1"/>
          <p:nvPr>
            <p:ph idx="2" type="body"/>
          </p:nvPr>
        </p:nvSpPr>
        <p:spPr>
          <a:xfrm>
            <a:off x="866442" y="4350657"/>
            <a:ext cx="6620968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5" name="Google Shape;95;p13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" showMasterSp="0">
  <p:cSld name="Jmenovka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866441" y="3124201"/>
            <a:ext cx="6620969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9939A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9939A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9939A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9939A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9939A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9939A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9939A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9939A"/>
                </a:solidFill>
              </a:defRPr>
            </a:lvl9pPr>
          </a:lstStyle>
          <a:p/>
        </p:txBody>
      </p:sp>
      <p:sp>
        <p:nvSpPr>
          <p:cNvPr id="103" name="Google Shape;103;p14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loupce" showMasterSp="0">
  <p:cSld name="3 sloupc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alibri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" type="body"/>
          </p:nvPr>
        </p:nvSpPr>
        <p:spPr>
          <a:xfrm>
            <a:off x="474834" y="1981200"/>
            <a:ext cx="22107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15"/>
          <p:cNvSpPr txBox="1"/>
          <p:nvPr>
            <p:ph idx="2" type="body"/>
          </p:nvPr>
        </p:nvSpPr>
        <p:spPr>
          <a:xfrm>
            <a:off x="489475" y="2667000"/>
            <a:ext cx="219608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0" name="Google Shape;110;p15"/>
          <p:cNvSpPr txBox="1"/>
          <p:nvPr>
            <p:ph idx="3" type="body"/>
          </p:nvPr>
        </p:nvSpPr>
        <p:spPr>
          <a:xfrm>
            <a:off x="2913504" y="1981200"/>
            <a:ext cx="220275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1" name="Google Shape;111;p15"/>
          <p:cNvSpPr txBox="1"/>
          <p:nvPr>
            <p:ph idx="4" type="body"/>
          </p:nvPr>
        </p:nvSpPr>
        <p:spPr>
          <a:xfrm>
            <a:off x="2905586" y="2667000"/>
            <a:ext cx="2210671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2" name="Google Shape;112;p15"/>
          <p:cNvSpPr txBox="1"/>
          <p:nvPr>
            <p:ph idx="5" type="body"/>
          </p:nvPr>
        </p:nvSpPr>
        <p:spPr>
          <a:xfrm>
            <a:off x="5344917" y="1981200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3" name="Google Shape;113;p15"/>
          <p:cNvSpPr txBox="1"/>
          <p:nvPr>
            <p:ph idx="6" type="body"/>
          </p:nvPr>
        </p:nvSpPr>
        <p:spPr>
          <a:xfrm>
            <a:off x="5344917" y="2667000"/>
            <a:ext cx="2199658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4" name="Google Shape;114;p15"/>
          <p:cNvCxnSpPr/>
          <p:nvPr/>
        </p:nvCxnSpPr>
        <p:spPr>
          <a:xfrm>
            <a:off x="2795334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15"/>
          <p:cNvCxnSpPr/>
          <p:nvPr/>
        </p:nvCxnSpPr>
        <p:spPr>
          <a:xfrm>
            <a:off x="5223030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15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loupce s obrázky" showMasterSp="0">
  <p:cSld name="3 sloupce s obrázk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alibri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489475" y="4250949"/>
            <a:ext cx="22056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2" name="Google Shape;122;p16"/>
          <p:cNvSpPr/>
          <p:nvPr>
            <p:ph idx="2" type="pic"/>
          </p:nvPr>
        </p:nvSpPr>
        <p:spPr>
          <a:xfrm>
            <a:off x="489475" y="2209800"/>
            <a:ext cx="2205612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3" name="Google Shape;123;p16"/>
          <p:cNvSpPr txBox="1"/>
          <p:nvPr>
            <p:ph idx="3" type="body"/>
          </p:nvPr>
        </p:nvSpPr>
        <p:spPr>
          <a:xfrm>
            <a:off x="489475" y="4827212"/>
            <a:ext cx="2205612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4" name="Google Shape;124;p16"/>
          <p:cNvSpPr txBox="1"/>
          <p:nvPr>
            <p:ph idx="4" type="body"/>
          </p:nvPr>
        </p:nvSpPr>
        <p:spPr>
          <a:xfrm>
            <a:off x="2917792" y="4250949"/>
            <a:ext cx="21984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5" name="Google Shape;125;p16"/>
          <p:cNvSpPr/>
          <p:nvPr>
            <p:ph idx="5" type="pic"/>
          </p:nvPr>
        </p:nvSpPr>
        <p:spPr>
          <a:xfrm>
            <a:off x="2917791" y="2209800"/>
            <a:ext cx="2198466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6" name="Google Shape;126;p16"/>
          <p:cNvSpPr txBox="1"/>
          <p:nvPr>
            <p:ph idx="6" type="body"/>
          </p:nvPr>
        </p:nvSpPr>
        <p:spPr>
          <a:xfrm>
            <a:off x="2916776" y="4827211"/>
            <a:ext cx="2201378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7" name="Google Shape;127;p16"/>
          <p:cNvSpPr txBox="1"/>
          <p:nvPr>
            <p:ph idx="7" type="body"/>
          </p:nvPr>
        </p:nvSpPr>
        <p:spPr>
          <a:xfrm>
            <a:off x="5344917" y="4250949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8" name="Google Shape;128;p16"/>
          <p:cNvSpPr/>
          <p:nvPr>
            <p:ph idx="8" type="pic"/>
          </p:nvPr>
        </p:nvSpPr>
        <p:spPr>
          <a:xfrm>
            <a:off x="5344916" y="2209800"/>
            <a:ext cx="2199658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9" name="Google Shape;129;p16"/>
          <p:cNvSpPr txBox="1"/>
          <p:nvPr>
            <p:ph idx="9" type="body"/>
          </p:nvPr>
        </p:nvSpPr>
        <p:spPr>
          <a:xfrm>
            <a:off x="5344824" y="4827209"/>
            <a:ext cx="2202571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30" name="Google Shape;130;p16"/>
          <p:cNvCxnSpPr/>
          <p:nvPr/>
        </p:nvCxnSpPr>
        <p:spPr>
          <a:xfrm>
            <a:off x="2795334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16"/>
          <p:cNvCxnSpPr/>
          <p:nvPr/>
        </p:nvCxnSpPr>
        <p:spPr>
          <a:xfrm>
            <a:off x="5223030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16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6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showMasterSp="0" type="vertTx">
  <p:cSld name="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" type="body"/>
          </p:nvPr>
        </p:nvSpPr>
        <p:spPr>
          <a:xfrm rot="5400000">
            <a:off x="2085787" y="794839"/>
            <a:ext cx="4195481" cy="671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7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showMasterSp="0" type="vertTitleAndTx">
  <p:cSld name="VERTICAL_TITLE_AND_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type="title"/>
          </p:nvPr>
        </p:nvSpPr>
        <p:spPr>
          <a:xfrm rot="5400000">
            <a:off x="3974116" y="2685880"/>
            <a:ext cx="5826125" cy="13147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8"/>
          <p:cNvSpPr txBox="1"/>
          <p:nvPr>
            <p:ph idx="1" type="body"/>
          </p:nvPr>
        </p:nvSpPr>
        <p:spPr>
          <a:xfrm rot="5400000">
            <a:off x="532314" y="730366"/>
            <a:ext cx="5483134" cy="55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4" name="Google Shape;144;p18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8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8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lastní rozložení">
  <p:cSld name="Vlastní rozložení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9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9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9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showMasterSp="0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showMasterSp="0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type="title"/>
          </p:nvPr>
        </p:nvSpPr>
        <p:spPr>
          <a:xfrm>
            <a:off x="866443" y="2861734"/>
            <a:ext cx="662096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9939A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9939A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9939A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9939A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9939A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9939A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9939A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9939A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showMasterSp="0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827700" y="2060576"/>
            <a:ext cx="3298113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6" name="Google Shape;46;p6"/>
          <p:cNvSpPr txBox="1"/>
          <p:nvPr>
            <p:ph idx="2" type="body"/>
          </p:nvPr>
        </p:nvSpPr>
        <p:spPr>
          <a:xfrm>
            <a:off x="4241975" y="2056093"/>
            <a:ext cx="3298115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showMasterSp="0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827700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3" name="Google Shape;53;p7"/>
          <p:cNvSpPr txBox="1"/>
          <p:nvPr>
            <p:ph idx="2" type="body"/>
          </p:nvPr>
        </p:nvSpPr>
        <p:spPr>
          <a:xfrm>
            <a:off x="827700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4" name="Google Shape;54;p7"/>
          <p:cNvSpPr txBox="1"/>
          <p:nvPr>
            <p:ph idx="3" type="body"/>
          </p:nvPr>
        </p:nvSpPr>
        <p:spPr>
          <a:xfrm>
            <a:off x="4241976" y="1905000"/>
            <a:ext cx="3298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5" name="Google Shape;55;p7"/>
          <p:cNvSpPr txBox="1"/>
          <p:nvPr>
            <p:ph idx="4" type="body"/>
          </p:nvPr>
        </p:nvSpPr>
        <p:spPr>
          <a:xfrm>
            <a:off x="4241976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6" name="Google Shape;56;p7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showMasterSp="0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showMasterSp="0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866441" y="1447800"/>
            <a:ext cx="2551462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3589397" y="1447800"/>
            <a:ext cx="3898013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7" name="Google Shape;67;p9"/>
          <p:cNvSpPr txBox="1"/>
          <p:nvPr>
            <p:ph idx="2" type="body"/>
          </p:nvPr>
        </p:nvSpPr>
        <p:spPr>
          <a:xfrm>
            <a:off x="866441" y="3129281"/>
            <a:ext cx="2551462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8" name="Google Shape;68;p9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showMasterSp="0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865656" y="1854192"/>
            <a:ext cx="3820674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/>
          <p:nvPr>
            <p:ph idx="2" type="pic"/>
          </p:nvPr>
        </p:nvSpPr>
        <p:spPr>
          <a:xfrm>
            <a:off x="5213517" y="1143000"/>
            <a:ext cx="2400925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866441" y="3657600"/>
            <a:ext cx="3814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5" name="Google Shape;75;p10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>
            <a:gsLst>
              <a:gs pos="0">
                <a:srgbClr val="EFEFEF">
                  <a:alpha val="6666"/>
                </a:srgbClr>
              </a:gs>
              <a:gs pos="36000">
                <a:srgbClr val="EFEFEF">
                  <a:alpha val="5882"/>
                </a:srgbClr>
              </a:gs>
              <a:gs pos="69000">
                <a:srgbClr val="EFEFEF">
                  <a:alpha val="0"/>
                </a:srgbClr>
              </a:gs>
              <a:gs pos="100000">
                <a:srgbClr val="EFEFE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>
            <a:gsLst>
              <a:gs pos="0">
                <a:srgbClr val="EFEFEF">
                  <a:alpha val="13725"/>
                </a:srgbClr>
              </a:gs>
              <a:gs pos="36000">
                <a:srgbClr val="EFEFEF">
                  <a:alpha val="6666"/>
                </a:srgbClr>
              </a:gs>
              <a:gs pos="73000">
                <a:srgbClr val="EFEFEF">
                  <a:alpha val="0"/>
                </a:srgbClr>
              </a:gs>
              <a:gs pos="100000">
                <a:srgbClr val="EFEFE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>
            <a:gsLst>
              <a:gs pos="0">
                <a:srgbClr val="EFEFEF">
                  <a:alpha val="13725"/>
                </a:srgbClr>
              </a:gs>
              <a:gs pos="36000">
                <a:srgbClr val="EFEFEF">
                  <a:alpha val="6666"/>
                </a:srgbClr>
              </a:gs>
              <a:gs pos="66000">
                <a:srgbClr val="EFEFEF">
                  <a:alpha val="0"/>
                </a:srgbClr>
              </a:gs>
              <a:gs pos="100000">
                <a:srgbClr val="EFEFE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>
            <a:gsLst>
              <a:gs pos="0">
                <a:srgbClr val="EFEFEF">
                  <a:alpha val="10980"/>
                </a:srgbClr>
              </a:gs>
              <a:gs pos="36000">
                <a:srgbClr val="EFEFEF">
                  <a:alpha val="9803"/>
                </a:srgbClr>
              </a:gs>
              <a:gs pos="75000">
                <a:srgbClr val="EFEFEF">
                  <a:alpha val="0"/>
                </a:srgbClr>
              </a:gs>
              <a:gs pos="100000">
                <a:srgbClr val="EFEFE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>
            <a:gsLst>
              <a:gs pos="0">
                <a:srgbClr val="EFEFEF">
                  <a:alpha val="7843"/>
                </a:srgbClr>
              </a:gs>
              <a:gs pos="36000">
                <a:srgbClr val="EFEFEF">
                  <a:alpha val="7843"/>
                </a:srgbClr>
              </a:gs>
              <a:gs pos="72000">
                <a:srgbClr val="EFEFEF">
                  <a:alpha val="0"/>
                </a:srgbClr>
              </a:gs>
              <a:gs pos="100000">
                <a:srgbClr val="EFEFE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alibri"/>
              <a:buNone/>
              <a:defRPr b="0" i="0" sz="4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" type="body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89939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89939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rgbClr val="89939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rgbClr val="89939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rgbClr val="89939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rgbClr val="89939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rgbClr val="89939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rgbClr val="89939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rgbClr val="89939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rgbClr val="89939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rgbClr val="89939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3.jpg"/><Relationship Id="rId5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2.jpg"/><Relationship Id="rId4" Type="http://schemas.openxmlformats.org/officeDocument/2006/relationships/hyperlink" Target="http://www.epoz.szu.cz/" TargetMode="External"/><Relationship Id="rId5" Type="http://schemas.openxmlformats.org/officeDocument/2006/relationships/hyperlink" Target="http://www.facebook.com/efektivnipodporazdravi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europarl.europa.eu/oeil/popups/ficheprocedure.do?lang=en&amp;reference=2010/2089(INI)" TargetMode="External"/><Relationship Id="rId4" Type="http://schemas.openxmlformats.org/officeDocument/2006/relationships/hyperlink" Target="https://www.feps-europe.eu/attachments/publications/1845-6%20health%20inequalities%20inner-hr.pdf" TargetMode="External"/><Relationship Id="rId5" Type="http://schemas.openxmlformats.org/officeDocument/2006/relationships/hyperlink" Target="http://www.instituteofhealthequity.org/file-manager/FSHLrelateddocs/overall-costs-fshl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4.jpg"/><Relationship Id="rId4" Type="http://schemas.openxmlformats.org/officeDocument/2006/relationships/image" Target="../media/image41.png"/><Relationship Id="rId5" Type="http://schemas.openxmlformats.org/officeDocument/2006/relationships/image" Target="../media/image34.jpg"/><Relationship Id="rId6" Type="http://schemas.openxmlformats.org/officeDocument/2006/relationships/image" Target="../media/image33.jpg"/><Relationship Id="rId7" Type="http://schemas.openxmlformats.org/officeDocument/2006/relationships/image" Target="../media/image3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jpg"/><Relationship Id="rId4" Type="http://schemas.openxmlformats.org/officeDocument/2006/relationships/image" Target="../media/image37.jpg"/><Relationship Id="rId5" Type="http://schemas.openxmlformats.org/officeDocument/2006/relationships/image" Target="../media/image40.jpg"/><Relationship Id="rId6" Type="http://schemas.openxmlformats.org/officeDocument/2006/relationships/image" Target="../media/image3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3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203294" y="2012521"/>
            <a:ext cx="8712968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Efektivní podpora zdraví osob </a:t>
            </a:r>
            <a:br>
              <a:rPr b="1" i="0" lang="cs-CZ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cs-CZ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ohrožených chudobou a sociálním vyloučením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2000" u="none" cap="none" strike="noStrike">
                <a:solidFill>
                  <a:srgbClr val="266F8B"/>
                </a:solidFill>
                <a:latin typeface="Calibri"/>
                <a:ea typeface="Calibri"/>
                <a:cs typeface="Calibri"/>
                <a:sym typeface="Calibri"/>
              </a:rPr>
              <a:t>projekt podpořený z ESF OPZ a státního rozpočtu</a:t>
            </a:r>
            <a:br>
              <a:rPr b="0" i="0" lang="cs-CZ" sz="2000" u="none" cap="none" strike="noStrike">
                <a:solidFill>
                  <a:srgbClr val="266F8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cs-CZ" sz="2000" u="none" cap="none" strike="noStrike">
                <a:solidFill>
                  <a:srgbClr val="266F8B"/>
                </a:solidFill>
                <a:latin typeface="Calibri"/>
                <a:ea typeface="Calibri"/>
                <a:cs typeface="Calibri"/>
                <a:sym typeface="Calibri"/>
              </a:rPr>
              <a:t>reg. č. CZ.03.2.63/0.0/0.0/15_039/0009439</a:t>
            </a:r>
            <a:endParaRPr b="0" i="0" sz="2000" u="none" cap="none" strike="noStrike">
              <a:solidFill>
                <a:srgbClr val="266F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1619672" y="6237312"/>
            <a:ext cx="583264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200" u="none" cap="none" strike="noStrike">
                <a:solidFill>
                  <a:srgbClr val="7EC0DB"/>
                </a:solidFill>
                <a:latin typeface="Calibri"/>
                <a:ea typeface="Calibri"/>
                <a:cs typeface="Calibri"/>
                <a:sym typeface="Calibri"/>
              </a:rPr>
              <a:t>Efektivní podpora zdraví osob ohrožených chudobou a sociálním vyloučením,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200" u="none" cap="none" strike="noStrike">
                <a:solidFill>
                  <a:srgbClr val="7EC0DB"/>
                </a:solidFill>
                <a:latin typeface="Calibri"/>
                <a:ea typeface="Calibri"/>
                <a:cs typeface="Calibri"/>
                <a:sym typeface="Calibri"/>
              </a:rPr>
              <a:t>reg. č. CZ.03.2.63/0.0/0.0/15_039/0009439.</a:t>
            </a:r>
            <a:endParaRPr b="0" i="0" sz="1200" u="none" cap="none" strike="noStrike">
              <a:solidFill>
                <a:srgbClr val="7EC0D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94" y="260648"/>
            <a:ext cx="5649404" cy="117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8344" y="189481"/>
            <a:ext cx="1160536" cy="1160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59778" y="4333459"/>
            <a:ext cx="18000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/>
          <p:nvPr/>
        </p:nvSpPr>
        <p:spPr>
          <a:xfrm>
            <a:off x="465123" y="4833694"/>
            <a:ext cx="305175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Marie Nejedlá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Státní zdravotní ústav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29"/>
          <p:cNvGrpSpPr/>
          <p:nvPr/>
        </p:nvGrpSpPr>
        <p:grpSpPr>
          <a:xfrm>
            <a:off x="4139952" y="1329496"/>
            <a:ext cx="2814408" cy="2191998"/>
            <a:chOff x="-168802" y="4326328"/>
            <a:chExt cx="2814408" cy="2191998"/>
          </a:xfrm>
        </p:grpSpPr>
        <p:sp>
          <p:nvSpPr>
            <p:cNvPr id="316" name="Google Shape;316;p29"/>
            <p:cNvSpPr/>
            <p:nvPr/>
          </p:nvSpPr>
          <p:spPr>
            <a:xfrm>
              <a:off x="107503" y="4326328"/>
              <a:ext cx="2538103" cy="2191998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5AA5C6"/>
                </a:gs>
                <a:gs pos="100000">
                  <a:srgbClr val="297694"/>
                </a:gs>
              </a:gsLst>
              <a:lin ang="5400000" scaled="0"/>
            </a:gradFill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1" marL="45720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-168802" y="4495397"/>
              <a:ext cx="2599825" cy="1749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1" marL="45720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cs-CZ" sz="2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…zlepšit rozhodování ve prospěch zdraví</a:t>
              </a:r>
              <a:endParaRPr b="0" i="0" sz="2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29"/>
          <p:cNvSpPr txBox="1"/>
          <p:nvPr>
            <p:ph idx="11" type="ftr"/>
          </p:nvPr>
        </p:nvSpPr>
        <p:spPr>
          <a:xfrm>
            <a:off x="0" y="6378222"/>
            <a:ext cx="9144000" cy="4524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7EC0DB"/>
                </a:solidFill>
              </a:rPr>
              <a:t>Efektivní podpora zdraví osob ohrožených chudobou a sociálním vyloučením,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7EC0DB"/>
                </a:solidFill>
              </a:rPr>
              <a:t> reg. č. CZ.03.2.63/0.0/0.0/15_039/0009439.</a:t>
            </a:r>
            <a:endParaRPr>
              <a:solidFill>
                <a:srgbClr val="7EC0DB"/>
              </a:solidFill>
            </a:endParaRPr>
          </a:p>
        </p:txBody>
      </p:sp>
      <p:grpSp>
        <p:nvGrpSpPr>
          <p:cNvPr id="319" name="Google Shape;319;p29"/>
          <p:cNvGrpSpPr/>
          <p:nvPr/>
        </p:nvGrpSpPr>
        <p:grpSpPr>
          <a:xfrm>
            <a:off x="209801" y="3621607"/>
            <a:ext cx="2538103" cy="2191998"/>
            <a:chOff x="209801" y="3621607"/>
            <a:chExt cx="2538103" cy="2191998"/>
          </a:xfrm>
        </p:grpSpPr>
        <p:sp>
          <p:nvSpPr>
            <p:cNvPr id="320" name="Google Shape;320;p29"/>
            <p:cNvSpPr/>
            <p:nvPr/>
          </p:nvSpPr>
          <p:spPr>
            <a:xfrm>
              <a:off x="209801" y="3621607"/>
              <a:ext cx="2538103" cy="2191998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5AA5C6"/>
                </a:gs>
                <a:gs pos="100000">
                  <a:srgbClr val="297694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1" marL="45720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9"/>
            <p:cNvSpPr/>
            <p:nvPr/>
          </p:nvSpPr>
          <p:spPr>
            <a:xfrm>
              <a:off x="479464" y="3660811"/>
              <a:ext cx="1899555" cy="2092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…podpořit vyšší dostupnost zdravotní péče</a:t>
              </a:r>
              <a:endParaRPr/>
            </a:p>
          </p:txBody>
        </p:sp>
      </p:grpSp>
      <p:grpSp>
        <p:nvGrpSpPr>
          <p:cNvPr id="322" name="Google Shape;322;p29"/>
          <p:cNvGrpSpPr/>
          <p:nvPr/>
        </p:nvGrpSpPr>
        <p:grpSpPr>
          <a:xfrm>
            <a:off x="2371964" y="2962370"/>
            <a:ext cx="6560309" cy="3327525"/>
            <a:chOff x="1923" y="0"/>
            <a:chExt cx="6560309" cy="3327525"/>
          </a:xfrm>
        </p:grpSpPr>
        <p:sp>
          <p:nvSpPr>
            <p:cNvPr id="323" name="Google Shape;323;p29"/>
            <p:cNvSpPr/>
            <p:nvPr/>
          </p:nvSpPr>
          <p:spPr>
            <a:xfrm>
              <a:off x="492311" y="0"/>
              <a:ext cx="5579533" cy="3327525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CDCE5"/>
            </a:solidFill>
            <a:ln>
              <a:noFill/>
            </a:ln>
            <a:effectLst>
              <a:outerShdw blurRad="381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1923" y="998257"/>
              <a:ext cx="1157701" cy="133101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7A5C6"/>
                </a:gs>
                <a:gs pos="100000">
                  <a:srgbClr val="267694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9"/>
            <p:cNvSpPr txBox="1"/>
            <p:nvPr/>
          </p:nvSpPr>
          <p:spPr>
            <a:xfrm>
              <a:off x="58437" y="1054771"/>
              <a:ext cx="1044673" cy="12179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800">
                  <a:solidFill>
                    <a:srgbClr val="0C252E"/>
                  </a:solidFill>
                  <a:latin typeface="Calibri"/>
                  <a:ea typeface="Calibri"/>
                  <a:cs typeface="Calibri"/>
                  <a:sym typeface="Calibri"/>
                </a:rPr>
                <a:t>zlepšení životního stylu</a:t>
              </a:r>
              <a:endParaRPr sz="1800">
                <a:solidFill>
                  <a:srgbClr val="0C252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352575" y="998257"/>
              <a:ext cx="1157701" cy="133101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7A5C6"/>
                </a:gs>
                <a:gs pos="100000">
                  <a:srgbClr val="267694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9"/>
            <p:cNvSpPr txBox="1"/>
            <p:nvPr/>
          </p:nvSpPr>
          <p:spPr>
            <a:xfrm>
              <a:off x="1409089" y="1054771"/>
              <a:ext cx="1044673" cy="12179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800">
                  <a:solidFill>
                    <a:srgbClr val="0C252E"/>
                  </a:solidFill>
                  <a:latin typeface="Calibri"/>
                  <a:ea typeface="Calibri"/>
                  <a:cs typeface="Calibri"/>
                  <a:sym typeface="Calibri"/>
                </a:rPr>
                <a:t>zlepšení zdraví, zlepšení sociální integrace</a:t>
              </a:r>
              <a:endParaRPr sz="1800">
                <a:solidFill>
                  <a:srgbClr val="0C252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2703227" y="998257"/>
              <a:ext cx="1157701" cy="133101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7A5C6"/>
                </a:gs>
                <a:gs pos="100000">
                  <a:srgbClr val="267694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9"/>
            <p:cNvSpPr txBox="1"/>
            <p:nvPr/>
          </p:nvSpPr>
          <p:spPr>
            <a:xfrm>
              <a:off x="2759741" y="1054771"/>
              <a:ext cx="1044673" cy="12179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800">
                  <a:solidFill>
                    <a:srgbClr val="0C252E"/>
                  </a:solidFill>
                  <a:latin typeface="Calibri"/>
                  <a:ea typeface="Calibri"/>
                  <a:cs typeface="Calibri"/>
                  <a:sym typeface="Calibri"/>
                </a:rPr>
                <a:t>snížení ztrát z nemocí</a:t>
              </a:r>
              <a:endParaRPr sz="1800">
                <a:solidFill>
                  <a:srgbClr val="0C252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4053879" y="998257"/>
              <a:ext cx="1157701" cy="133101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7A5C6"/>
                </a:gs>
                <a:gs pos="100000">
                  <a:srgbClr val="267694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9"/>
            <p:cNvSpPr txBox="1"/>
            <p:nvPr/>
          </p:nvSpPr>
          <p:spPr>
            <a:xfrm>
              <a:off x="4110393" y="1054771"/>
              <a:ext cx="1044673" cy="12179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700">
                  <a:solidFill>
                    <a:srgbClr val="0C252E"/>
                  </a:solidFill>
                  <a:latin typeface="Calibri"/>
                  <a:ea typeface="Calibri"/>
                  <a:cs typeface="Calibri"/>
                  <a:sym typeface="Calibri"/>
                </a:rPr>
                <a:t>vyšší práce- schopnost obyvatel</a:t>
              </a:r>
              <a:endParaRPr sz="1700">
                <a:solidFill>
                  <a:srgbClr val="0C252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5404531" y="998257"/>
              <a:ext cx="1157701" cy="133101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7A5C6"/>
                </a:gs>
                <a:gs pos="100000">
                  <a:srgbClr val="267694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9"/>
            <p:cNvSpPr txBox="1"/>
            <p:nvPr/>
          </p:nvSpPr>
          <p:spPr>
            <a:xfrm>
              <a:off x="5461045" y="1054771"/>
              <a:ext cx="1044673" cy="12179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800">
                  <a:solidFill>
                    <a:srgbClr val="0C252E"/>
                  </a:solidFill>
                  <a:latin typeface="Calibri"/>
                  <a:ea typeface="Calibri"/>
                  <a:cs typeface="Calibri"/>
                  <a:sym typeface="Calibri"/>
                </a:rPr>
                <a:t>sociální integrace</a:t>
              </a:r>
              <a:endParaRPr sz="1800">
                <a:solidFill>
                  <a:srgbClr val="0C252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4" name="Google Shape;334;p29"/>
          <p:cNvSpPr txBox="1"/>
          <p:nvPr>
            <p:ph type="title"/>
          </p:nvPr>
        </p:nvSpPr>
        <p:spPr>
          <a:xfrm>
            <a:off x="179512" y="452718"/>
            <a:ext cx="8712968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94A5D"/>
              </a:buClr>
              <a:buSzPts val="4200"/>
              <a:buFont typeface="Calibri"/>
              <a:buNone/>
            </a:pPr>
            <a:r>
              <a:rPr lang="cs-CZ">
                <a:solidFill>
                  <a:srgbClr val="194A5D"/>
                </a:solidFill>
              </a:rPr>
              <a:t>Dopad projektu</a:t>
            </a:r>
            <a:endParaRPr>
              <a:solidFill>
                <a:srgbClr val="194A5D"/>
              </a:solidFill>
            </a:endParaRPr>
          </a:p>
        </p:txBody>
      </p:sp>
      <p:sp>
        <p:nvSpPr>
          <p:cNvPr id="335" name="Google Shape;335;p29"/>
          <p:cNvSpPr/>
          <p:nvPr/>
        </p:nvSpPr>
        <p:spPr>
          <a:xfrm>
            <a:off x="209801" y="1892452"/>
            <a:ext cx="4572000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 osob ohrožených chudobou a sociálním vyloučením…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96997" y="0"/>
            <a:ext cx="9965541" cy="6903968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0"/>
          <p:cNvSpPr txBox="1"/>
          <p:nvPr>
            <p:ph type="title"/>
          </p:nvPr>
        </p:nvSpPr>
        <p:spPr>
          <a:xfrm>
            <a:off x="1" y="116632"/>
            <a:ext cx="9178200" cy="1728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cs-CZ"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„Budoucnost není místem, ke kterému kráčíme, ale které tvoříme“.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0"/>
          <p:cNvSpPr txBox="1"/>
          <p:nvPr/>
        </p:nvSpPr>
        <p:spPr>
          <a:xfrm>
            <a:off x="6115073" y="6176943"/>
            <a:ext cx="309403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marie.nejedla@szu.cz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0"/>
          <p:cNvSpPr txBox="1"/>
          <p:nvPr/>
        </p:nvSpPr>
        <p:spPr>
          <a:xfrm>
            <a:off x="-684584" y="5980638"/>
            <a:ext cx="554461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www.epoz.szu.cz</a:t>
            </a:r>
            <a:endParaRPr b="0" i="0" sz="1800" u="none" cap="none" strike="noStrike">
              <a:solidFill>
                <a:srgbClr val="42A9C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www.facebook.com/efektivnipodporazdravi</a:t>
            </a:r>
            <a:endParaRPr b="0" i="0" sz="1800" u="none" cap="none" strike="noStrike">
              <a:solidFill>
                <a:srgbClr val="42A9C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2A9C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>
            <p:ph type="title"/>
          </p:nvPr>
        </p:nvSpPr>
        <p:spPr>
          <a:xfrm>
            <a:off x="1403648" y="5666656"/>
            <a:ext cx="2808312" cy="6832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cs-CZ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ROVNOST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410723"/>
            <a:ext cx="8420304" cy="532253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>
            <p:ph idx="11" type="ftr"/>
          </p:nvPr>
        </p:nvSpPr>
        <p:spPr>
          <a:xfrm>
            <a:off x="0" y="6378222"/>
            <a:ext cx="9144000" cy="4524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7EC0DB"/>
                </a:solidFill>
              </a:rPr>
              <a:t>Efektivní podpora zdraví osob ohrožených chudobou a sociálním vyloučením,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7EC0DB"/>
                </a:solidFill>
              </a:rPr>
              <a:t> reg. č. CZ.03.2.63/0.0/0.0/15_039/0009439.</a:t>
            </a:r>
            <a:endParaRPr>
              <a:solidFill>
                <a:srgbClr val="7EC0DB"/>
              </a:solidFill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1259632" y="5638342"/>
            <a:ext cx="6408712" cy="6832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1272D"/>
              </a:buClr>
              <a:buSzPct val="100000"/>
              <a:buFont typeface="Arial"/>
              <a:buNone/>
            </a:pPr>
            <a:r>
              <a:rPr b="0" i="0" lang="cs-CZ" sz="3200">
                <a:solidFill>
                  <a:srgbClr val="C1272D"/>
                </a:solidFill>
                <a:latin typeface="Arial"/>
                <a:ea typeface="Arial"/>
                <a:cs typeface="Arial"/>
                <a:sym typeface="Arial"/>
              </a:rPr>
              <a:t>neznamená</a:t>
            </a:r>
            <a:endParaRPr b="0" i="0" sz="3200">
              <a:solidFill>
                <a:srgbClr val="C127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3224652" y="5652499"/>
            <a:ext cx="6408712" cy="6832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cs-CZ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SPRAVEDLNOST</a:t>
            </a:r>
            <a:endParaRPr b="0" i="0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716244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/>
        </p:nvSpPr>
        <p:spPr>
          <a:xfrm>
            <a:off x="1907704" y="1841744"/>
            <a:ext cx="332271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>
                <a:solidFill>
                  <a:srgbClr val="42A9CE"/>
                </a:solidFill>
                <a:latin typeface="Calibri"/>
                <a:ea typeface="Calibri"/>
                <a:cs typeface="Calibri"/>
                <a:sym typeface="Calibri"/>
              </a:rPr>
              <a:t>Determinanty zdraví</a:t>
            </a:r>
            <a:endParaRPr/>
          </a:p>
        </p:txBody>
      </p:sp>
      <p:sp>
        <p:nvSpPr>
          <p:cNvPr id="179" name="Google Shape;179;p22"/>
          <p:cNvSpPr txBox="1"/>
          <p:nvPr>
            <p:ph idx="11" type="ftr"/>
          </p:nvPr>
        </p:nvSpPr>
        <p:spPr>
          <a:xfrm>
            <a:off x="0" y="6378222"/>
            <a:ext cx="9144000" cy="4524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7EC0DB"/>
                </a:solidFill>
              </a:rPr>
              <a:t>Efektivní podpora zdraví osob ohrožených chudobou a sociálním vyloučením,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7EC0DB"/>
                </a:solidFill>
              </a:rPr>
              <a:t> reg. č. CZ.03.2.63/0.0/0.0/15_039/0009439.</a:t>
            </a:r>
            <a:endParaRPr>
              <a:solidFill>
                <a:srgbClr val="7EC0DB"/>
              </a:solidFill>
            </a:endParaRPr>
          </a:p>
        </p:txBody>
      </p:sp>
      <p:sp>
        <p:nvSpPr>
          <p:cNvPr id="180" name="Google Shape;180;p22"/>
          <p:cNvSpPr txBox="1"/>
          <p:nvPr>
            <p:ph type="title"/>
          </p:nvPr>
        </p:nvSpPr>
        <p:spPr>
          <a:xfrm>
            <a:off x="179512" y="452718"/>
            <a:ext cx="8784976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</a:pPr>
            <a:r>
              <a:rPr lang="cs-CZ">
                <a:solidFill>
                  <a:schemeClr val="lt1"/>
                </a:solidFill>
              </a:rPr>
              <a:t>Životní styl určuje zdraví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/>
          <p:nvPr/>
        </p:nvSpPr>
        <p:spPr>
          <a:xfrm>
            <a:off x="170638" y="2480839"/>
            <a:ext cx="8784976" cy="2858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200">
                <a:solidFill>
                  <a:srgbClr val="42A9CE"/>
                </a:solidFill>
                <a:latin typeface="Calibri"/>
                <a:ea typeface="Calibri"/>
                <a:cs typeface="Calibri"/>
                <a:sym typeface="Calibri"/>
              </a:rPr>
              <a:t>1,4 % HDP ČR</a:t>
            </a:r>
            <a:endParaRPr b="1" sz="2200">
              <a:solidFill>
                <a:srgbClr val="42A9C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>
                <a:solidFill>
                  <a:srgbClr val="42A9CE"/>
                </a:solidFill>
                <a:latin typeface="Calibri"/>
                <a:ea typeface="Calibri"/>
                <a:cs typeface="Calibri"/>
                <a:sym typeface="Calibri"/>
              </a:rPr>
              <a:t>Analogie s EP resolution </a:t>
            </a:r>
            <a:r>
              <a:rPr lang="cs-CZ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2010/2089(INI)</a:t>
            </a:r>
            <a:endParaRPr sz="2200" u="sng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 rezoluce bod AC: „ health inequalities have significant economic implications for the EU and for Member States;  </a:t>
            </a:r>
            <a:endParaRPr i="1"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losses linked to health inequalities have been estimated to cost </a:t>
            </a:r>
            <a:endParaRPr i="1"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around 1,4 % of GDP“</a:t>
            </a:r>
            <a:endParaRPr b="1" i="1"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Další odhady:  </a:t>
            </a:r>
            <a:r>
              <a:rPr i="1" lang="cs-CZ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Mackenbach 9,5 % HDP, Foster 9,4 % HDP, </a:t>
            </a:r>
            <a:endParaRPr/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Frontier Ltd. 4,7 %  HDP </a:t>
            </a:r>
            <a:endParaRPr b="1"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89756" y="5516448"/>
            <a:ext cx="894674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u="sng">
                <a:solidFill>
                  <a:srgbClr val="42A9CE"/>
                </a:solidFill>
                <a:latin typeface="Calibri"/>
                <a:ea typeface="Calibri"/>
                <a:cs typeface="Calibri"/>
                <a:sym typeface="Calibri"/>
              </a:rPr>
              <a:t>Foster T, Kentikelinis A, Bambra C</a:t>
            </a:r>
            <a:r>
              <a:rPr lang="cs-CZ" sz="1000">
                <a:solidFill>
                  <a:srgbClr val="42A9CE"/>
                </a:solidFill>
                <a:latin typeface="Calibri"/>
                <a:ea typeface="Calibri"/>
                <a:cs typeface="Calibri"/>
                <a:sym typeface="Calibri"/>
              </a:rPr>
              <a:t>: Health Inequalities in Europe: Setting the Stage for Progressive Policy Action Health Inequalities in Europe: </a:t>
            </a:r>
            <a:r>
              <a:rPr lang="cs-CZ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https://www.feps-europe.eu/attachments/publications/1845-6%20health%20inequalities%20inner-hr.pdf</a:t>
            </a:r>
            <a:r>
              <a:rPr lang="cs-CZ" sz="1000">
                <a:solidFill>
                  <a:srgbClr val="42A9CE"/>
                </a:solidFill>
                <a:latin typeface="Calibri"/>
                <a:ea typeface="Calibri"/>
                <a:cs typeface="Calibri"/>
                <a:sym typeface="Calibri"/>
              </a:rPr>
              <a:t> .  </a:t>
            </a:r>
            <a:r>
              <a:rPr lang="cs-CZ" sz="1000" u="sng">
                <a:solidFill>
                  <a:srgbClr val="42A9CE"/>
                </a:solidFill>
                <a:latin typeface="Calibri"/>
                <a:ea typeface="Calibri"/>
                <a:cs typeface="Calibri"/>
                <a:sym typeface="Calibri"/>
              </a:rPr>
              <a:t>Mackenbach JP, Meerding WJ, Kunst AE</a:t>
            </a:r>
            <a:r>
              <a:rPr lang="cs-CZ" sz="1000">
                <a:solidFill>
                  <a:srgbClr val="42A9CE"/>
                </a:solidFill>
                <a:latin typeface="Calibri"/>
                <a:ea typeface="Calibri"/>
                <a:cs typeface="Calibri"/>
                <a:sym typeface="Calibri"/>
              </a:rPr>
              <a:t>: Economic implications of socioeconomic inequalities in health in the EU. Health and Consumer Protect. Directorate-General. ISBN 13: 978-92-79-06727-3. Eur.Communities  2007. </a:t>
            </a:r>
            <a:r>
              <a:rPr lang="cs-CZ" sz="1000" u="sng">
                <a:solidFill>
                  <a:srgbClr val="42A9CE"/>
                </a:solidFill>
                <a:latin typeface="Calibri"/>
                <a:ea typeface="Calibri"/>
                <a:cs typeface="Calibri"/>
                <a:sym typeface="Calibri"/>
              </a:rPr>
              <a:t>Frontier: </a:t>
            </a:r>
            <a:r>
              <a:rPr lang="cs-CZ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http://www.instituteofhealthequity.org/file-manager/FSHLrelateddocs/overall-costs-fshl.pdf</a:t>
            </a:r>
            <a:endParaRPr sz="1000">
              <a:solidFill>
                <a:srgbClr val="42A9C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2A9C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3"/>
          <p:cNvSpPr txBox="1"/>
          <p:nvPr>
            <p:ph idx="11" type="ftr"/>
          </p:nvPr>
        </p:nvSpPr>
        <p:spPr>
          <a:xfrm>
            <a:off x="0" y="6378222"/>
            <a:ext cx="9144000" cy="4524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7EC0DB"/>
                </a:solidFill>
              </a:rPr>
              <a:t>Efektivní podpora zdraví osob ohrožených chudobou a sociálním vyloučením,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7EC0DB"/>
                </a:solidFill>
              </a:rPr>
              <a:t> reg. č. CZ.03.2.63/0.0/0.0/15_039/0009439.</a:t>
            </a:r>
            <a:endParaRPr>
              <a:solidFill>
                <a:srgbClr val="7EC0DB"/>
              </a:solidFill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179512" y="345362"/>
            <a:ext cx="8784976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0" i="0" lang="cs-CZ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Ekonomické ztráty   </a:t>
            </a:r>
            <a:endParaRPr/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0" i="0" lang="cs-CZ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způsobené zdravotními nerovnostmi v ČR </a:t>
            </a:r>
            <a:endParaRPr/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t/>
            </a:r>
            <a:endParaRPr b="0" i="0" sz="3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3"/>
          <p:cNvSpPr/>
          <p:nvPr/>
        </p:nvSpPr>
        <p:spPr>
          <a:xfrm>
            <a:off x="2463095" y="1652913"/>
            <a:ext cx="4200061" cy="75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85 miliard Kč za rok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>
            <p:ph type="title"/>
          </p:nvPr>
        </p:nvSpPr>
        <p:spPr>
          <a:xfrm>
            <a:off x="251520" y="452718"/>
            <a:ext cx="864096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94A5D"/>
              </a:buClr>
              <a:buSzPts val="4200"/>
              <a:buFont typeface="Calibri"/>
              <a:buNone/>
            </a:pPr>
            <a:r>
              <a:rPr lang="cs-CZ">
                <a:solidFill>
                  <a:srgbClr val="194A5D"/>
                </a:solidFill>
              </a:rPr>
              <a:t>Obsah projektu</a:t>
            </a:r>
            <a:endParaRPr/>
          </a:p>
        </p:txBody>
      </p:sp>
      <p:grpSp>
        <p:nvGrpSpPr>
          <p:cNvPr id="196" name="Google Shape;196;p24"/>
          <p:cNvGrpSpPr/>
          <p:nvPr/>
        </p:nvGrpSpPr>
        <p:grpSpPr>
          <a:xfrm>
            <a:off x="2987824" y="1412776"/>
            <a:ext cx="3168352" cy="2736304"/>
            <a:chOff x="231924" y="1629790"/>
            <a:chExt cx="3168352" cy="2736304"/>
          </a:xfrm>
        </p:grpSpPr>
        <p:sp>
          <p:nvSpPr>
            <p:cNvPr id="197" name="Google Shape;197;p24"/>
            <p:cNvSpPr/>
            <p:nvPr/>
          </p:nvSpPr>
          <p:spPr>
            <a:xfrm>
              <a:off x="231924" y="1629790"/>
              <a:ext cx="3168352" cy="2736304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5AA5C6"/>
                </a:gs>
                <a:gs pos="100000">
                  <a:srgbClr val="297694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1" marL="45720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251520" y="1826896"/>
              <a:ext cx="2782887" cy="2323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1" marL="45720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s-CZ" sz="2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vytvoření chybějící infrastruktury podpory zdraví</a:t>
              </a:r>
              <a:endParaRPr/>
            </a:p>
          </p:txBody>
        </p:sp>
      </p:grpSp>
      <p:sp>
        <p:nvSpPr>
          <p:cNvPr id="199" name="Google Shape;199;p24"/>
          <p:cNvSpPr/>
          <p:nvPr/>
        </p:nvSpPr>
        <p:spPr>
          <a:xfrm>
            <a:off x="255663" y="2879480"/>
            <a:ext cx="3168352" cy="2736304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rgbClr val="5AA5C6"/>
              </a:gs>
              <a:gs pos="100000">
                <a:srgbClr val="297694"/>
              </a:gs>
            </a:gsLst>
            <a:lin ang="5400000" scaled="0"/>
          </a:gradFill>
          <a:ln>
            <a:noFill/>
          </a:ln>
          <a:effectLst>
            <a:outerShdw blurRad="63500" rotWithShape="0" dir="54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242566" y="3067621"/>
            <a:ext cx="2790056" cy="232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vytvoření a realizace 66 programů podpory zdraví</a:t>
            </a:r>
            <a:endParaRPr/>
          </a:p>
        </p:txBody>
      </p:sp>
      <p:grpSp>
        <p:nvGrpSpPr>
          <p:cNvPr id="201" name="Google Shape;201;p24"/>
          <p:cNvGrpSpPr/>
          <p:nvPr/>
        </p:nvGrpSpPr>
        <p:grpSpPr>
          <a:xfrm>
            <a:off x="5725765" y="2879480"/>
            <a:ext cx="3168352" cy="2736304"/>
            <a:chOff x="5580112" y="1629790"/>
            <a:chExt cx="3168352" cy="2736304"/>
          </a:xfrm>
        </p:grpSpPr>
        <p:sp>
          <p:nvSpPr>
            <p:cNvPr id="202" name="Google Shape;202;p24"/>
            <p:cNvSpPr/>
            <p:nvPr/>
          </p:nvSpPr>
          <p:spPr>
            <a:xfrm>
              <a:off x="5580112" y="1629790"/>
              <a:ext cx="3168352" cy="2736304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5AA5C6"/>
                </a:gs>
                <a:gs pos="100000">
                  <a:srgbClr val="297694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1" marL="45720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5695404" y="2050033"/>
              <a:ext cx="2574032" cy="1877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1" marL="45720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s-CZ" sz="2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spolupráce s klíčovými regionálními partnery</a:t>
              </a:r>
              <a:endParaRPr/>
            </a:p>
          </p:txBody>
        </p:sp>
      </p:grpSp>
      <p:sp>
        <p:nvSpPr>
          <p:cNvPr id="204" name="Google Shape;204;p24"/>
          <p:cNvSpPr txBox="1"/>
          <p:nvPr>
            <p:ph idx="11" type="ftr"/>
          </p:nvPr>
        </p:nvSpPr>
        <p:spPr>
          <a:xfrm>
            <a:off x="0" y="6378222"/>
            <a:ext cx="9144000" cy="4524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7EC0DB"/>
                </a:solidFill>
              </a:rPr>
              <a:t>Efektivní podpora zdraví osob ohrožených chudobou a sociálním vyloučením,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7EC0DB"/>
                </a:solidFill>
              </a:rPr>
              <a:t> reg. č. CZ.03.2.63/0.0/0.0/15_039/0009439.</a:t>
            </a:r>
            <a:endParaRPr>
              <a:solidFill>
                <a:srgbClr val="7EC0DB"/>
              </a:solidFill>
            </a:endParaRPr>
          </a:p>
        </p:txBody>
      </p:sp>
      <p:sp>
        <p:nvSpPr>
          <p:cNvPr id="205" name="Google Shape;205;p24"/>
          <p:cNvSpPr/>
          <p:nvPr/>
        </p:nvSpPr>
        <p:spPr>
          <a:xfrm>
            <a:off x="2838177" y="4609359"/>
            <a:ext cx="302433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cílová skupina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 – 65 let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/>
          <p:nvPr>
            <p:ph type="title"/>
          </p:nvPr>
        </p:nvSpPr>
        <p:spPr>
          <a:xfrm>
            <a:off x="251520" y="279185"/>
            <a:ext cx="864096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194A5D"/>
              </a:buClr>
              <a:buSzPts val="4200"/>
              <a:buFont typeface="Calibri"/>
              <a:buNone/>
            </a:pPr>
            <a:r>
              <a:rPr lang="cs-CZ">
                <a:solidFill>
                  <a:srgbClr val="194A5D"/>
                </a:solidFill>
              </a:rPr>
              <a:t>Regionální centra podpory zdraví v každém kraji</a:t>
            </a:r>
            <a:endParaRPr/>
          </a:p>
        </p:txBody>
      </p:sp>
      <p:sp>
        <p:nvSpPr>
          <p:cNvPr id="211" name="Google Shape;211;p25"/>
          <p:cNvSpPr txBox="1"/>
          <p:nvPr>
            <p:ph idx="11" type="ftr"/>
          </p:nvPr>
        </p:nvSpPr>
        <p:spPr>
          <a:xfrm>
            <a:off x="0" y="6378222"/>
            <a:ext cx="9144000" cy="4524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7EC0DB"/>
                </a:solidFill>
              </a:rPr>
              <a:t>Efektivní podpora zdraví osob ohrožených chudobou a sociálním vyloučením,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7EC0DB"/>
                </a:solidFill>
              </a:rPr>
              <a:t> reg. č. CZ.03.2.63/0.0/0.0/15_039/0009439.</a:t>
            </a:r>
            <a:endParaRPr>
              <a:solidFill>
                <a:srgbClr val="7EC0DB"/>
              </a:solidFill>
            </a:endParaRPr>
          </a:p>
        </p:txBody>
      </p:sp>
      <p:pic>
        <p:nvPicPr>
          <p:cNvPr id="212" name="Google Shape;21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760" y="1340768"/>
            <a:ext cx="8892479" cy="513299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5"/>
          <p:cNvSpPr txBox="1"/>
          <p:nvPr/>
        </p:nvSpPr>
        <p:spPr>
          <a:xfrm>
            <a:off x="1835696" y="2132856"/>
            <a:ext cx="216024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Ústí nad Labem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3635896" y="1949231"/>
            <a:ext cx="216024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Liberec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2671429" y="2929095"/>
            <a:ext cx="653382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Praha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4572000" y="3470784"/>
            <a:ext cx="216024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Pardubice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5"/>
          <p:cNvSpPr txBox="1"/>
          <p:nvPr/>
        </p:nvSpPr>
        <p:spPr>
          <a:xfrm>
            <a:off x="3865996" y="2507754"/>
            <a:ext cx="216024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Hradec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Králové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5"/>
          <p:cNvSpPr txBox="1"/>
          <p:nvPr/>
        </p:nvSpPr>
        <p:spPr>
          <a:xfrm>
            <a:off x="7308304" y="3690665"/>
            <a:ext cx="216024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Frýdek - Místek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5"/>
          <p:cNvSpPr txBox="1"/>
          <p:nvPr/>
        </p:nvSpPr>
        <p:spPr>
          <a:xfrm>
            <a:off x="7596336" y="4529557"/>
            <a:ext cx="216024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Vsetín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5"/>
          <p:cNvSpPr txBox="1"/>
          <p:nvPr/>
        </p:nvSpPr>
        <p:spPr>
          <a:xfrm>
            <a:off x="5655932" y="5158306"/>
            <a:ext cx="216024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Brno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4328579" y="4367974"/>
            <a:ext cx="216024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Jihlava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5"/>
          <p:cNvSpPr txBox="1"/>
          <p:nvPr/>
        </p:nvSpPr>
        <p:spPr>
          <a:xfrm>
            <a:off x="2411760" y="5230171"/>
            <a:ext cx="216024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České Budějovice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1363826" y="4031257"/>
            <a:ext cx="697039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Plzeň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737126" y="2955235"/>
            <a:ext cx="84622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Karlovy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Vary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6788913" y="4258460"/>
            <a:ext cx="216024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Přerov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3573" y="2229499"/>
            <a:ext cx="467579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27879" y="1721439"/>
            <a:ext cx="468000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 txBox="1"/>
          <p:nvPr/>
        </p:nvSpPr>
        <p:spPr>
          <a:xfrm>
            <a:off x="7236723" y="1791749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Mediátor/ka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5"/>
          <p:cNvSpPr txBox="1"/>
          <p:nvPr/>
        </p:nvSpPr>
        <p:spPr>
          <a:xfrm>
            <a:off x="7245851" y="2275417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Koordinátor/ka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65475" y="4675221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63984" y="5017700"/>
            <a:ext cx="323708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5"/>
          <p:cNvSpPr txBox="1"/>
          <p:nvPr/>
        </p:nvSpPr>
        <p:spPr>
          <a:xfrm>
            <a:off x="5003581" y="4638837"/>
            <a:ext cx="257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6FBA6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33" name="Google Shape;233;p25"/>
          <p:cNvSpPr txBox="1"/>
          <p:nvPr/>
        </p:nvSpPr>
        <p:spPr>
          <a:xfrm>
            <a:off x="5014909" y="4973489"/>
            <a:ext cx="257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B8569C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34" name="Google Shape;23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74524" y="1785588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73033" y="2128067"/>
            <a:ext cx="323708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5"/>
          <p:cNvSpPr txBox="1"/>
          <p:nvPr/>
        </p:nvSpPr>
        <p:spPr>
          <a:xfrm>
            <a:off x="3510135" y="1744387"/>
            <a:ext cx="257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6FBA6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37" name="Google Shape;237;p25"/>
          <p:cNvSpPr txBox="1"/>
          <p:nvPr/>
        </p:nvSpPr>
        <p:spPr>
          <a:xfrm>
            <a:off x="3521707" y="2085965"/>
            <a:ext cx="257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B8569C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38" name="Google Shape;238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71529" y="3001874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70038" y="3344353"/>
            <a:ext cx="323708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5"/>
          <p:cNvSpPr txBox="1"/>
          <p:nvPr/>
        </p:nvSpPr>
        <p:spPr>
          <a:xfrm>
            <a:off x="3507140" y="2960673"/>
            <a:ext cx="257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6FBA67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41" name="Google Shape;241;p25"/>
          <p:cNvSpPr txBox="1"/>
          <p:nvPr/>
        </p:nvSpPr>
        <p:spPr>
          <a:xfrm>
            <a:off x="3518712" y="3302251"/>
            <a:ext cx="257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B8569C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42" name="Google Shape;242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50131" y="3617258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48640" y="3959737"/>
            <a:ext cx="323708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5"/>
          <p:cNvSpPr txBox="1"/>
          <p:nvPr/>
        </p:nvSpPr>
        <p:spPr>
          <a:xfrm>
            <a:off x="2785742" y="3576057"/>
            <a:ext cx="257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6FBA67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45" name="Google Shape;245;p25"/>
          <p:cNvSpPr txBox="1"/>
          <p:nvPr/>
        </p:nvSpPr>
        <p:spPr>
          <a:xfrm>
            <a:off x="2797314" y="3917635"/>
            <a:ext cx="257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B8569C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46" name="Google Shape;246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7887" y="3837914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6396" y="4180393"/>
            <a:ext cx="323708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5"/>
          <p:cNvSpPr txBox="1"/>
          <p:nvPr/>
        </p:nvSpPr>
        <p:spPr>
          <a:xfrm>
            <a:off x="1223498" y="3796713"/>
            <a:ext cx="257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6FBA67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49" name="Google Shape;249;p25"/>
          <p:cNvSpPr txBox="1"/>
          <p:nvPr/>
        </p:nvSpPr>
        <p:spPr>
          <a:xfrm>
            <a:off x="1235070" y="4138291"/>
            <a:ext cx="257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B8569C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50" name="Google Shape;250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12217" y="5511646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10726" y="5854125"/>
            <a:ext cx="323708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5"/>
          <p:cNvSpPr txBox="1"/>
          <p:nvPr/>
        </p:nvSpPr>
        <p:spPr>
          <a:xfrm>
            <a:off x="2847828" y="5470445"/>
            <a:ext cx="257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6FBA67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53" name="Google Shape;253;p25"/>
          <p:cNvSpPr txBox="1"/>
          <p:nvPr/>
        </p:nvSpPr>
        <p:spPr>
          <a:xfrm>
            <a:off x="2859400" y="5812023"/>
            <a:ext cx="257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B8569C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54" name="Google Shape;25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7293" y="2677882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5802" y="3020361"/>
            <a:ext cx="323708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5"/>
          <p:cNvSpPr txBox="1"/>
          <p:nvPr/>
        </p:nvSpPr>
        <p:spPr>
          <a:xfrm>
            <a:off x="642904" y="2636681"/>
            <a:ext cx="257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6FBA67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57" name="Google Shape;257;p25"/>
          <p:cNvSpPr txBox="1"/>
          <p:nvPr/>
        </p:nvSpPr>
        <p:spPr>
          <a:xfrm>
            <a:off x="654476" y="2978259"/>
            <a:ext cx="257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B8569C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58" name="Google Shape;258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61188" y="2414139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59697" y="2756618"/>
            <a:ext cx="323708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5"/>
          <p:cNvSpPr txBox="1"/>
          <p:nvPr/>
        </p:nvSpPr>
        <p:spPr>
          <a:xfrm>
            <a:off x="1896799" y="2372938"/>
            <a:ext cx="257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6FBA67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261" name="Google Shape;261;p25"/>
          <p:cNvSpPr txBox="1"/>
          <p:nvPr/>
        </p:nvSpPr>
        <p:spPr>
          <a:xfrm>
            <a:off x="1908371" y="2714516"/>
            <a:ext cx="257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B8569C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62" name="Google Shape;262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82869" y="2455262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81378" y="2797741"/>
            <a:ext cx="323708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5"/>
          <p:cNvSpPr txBox="1"/>
          <p:nvPr/>
        </p:nvSpPr>
        <p:spPr>
          <a:xfrm>
            <a:off x="5518480" y="2414061"/>
            <a:ext cx="257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6FBA67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65" name="Google Shape;265;p25"/>
          <p:cNvSpPr txBox="1"/>
          <p:nvPr/>
        </p:nvSpPr>
        <p:spPr>
          <a:xfrm>
            <a:off x="5530052" y="2755639"/>
            <a:ext cx="257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B8569C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66" name="Google Shape;266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89277" y="3507197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87786" y="3849676"/>
            <a:ext cx="323708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5"/>
          <p:cNvSpPr txBox="1"/>
          <p:nvPr/>
        </p:nvSpPr>
        <p:spPr>
          <a:xfrm>
            <a:off x="5724888" y="3465996"/>
            <a:ext cx="257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6FBA67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69" name="Google Shape;269;p25"/>
          <p:cNvSpPr txBox="1"/>
          <p:nvPr/>
        </p:nvSpPr>
        <p:spPr>
          <a:xfrm>
            <a:off x="5736460" y="3807574"/>
            <a:ext cx="257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B8569C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70" name="Google Shape;270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73222" y="4973995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71731" y="5316474"/>
            <a:ext cx="323708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5"/>
          <p:cNvSpPr txBox="1"/>
          <p:nvPr/>
        </p:nvSpPr>
        <p:spPr>
          <a:xfrm>
            <a:off x="6408833" y="4932794"/>
            <a:ext cx="257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6FBA6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73" name="Google Shape;273;p25"/>
          <p:cNvSpPr txBox="1"/>
          <p:nvPr/>
        </p:nvSpPr>
        <p:spPr>
          <a:xfrm>
            <a:off x="6420405" y="5274372"/>
            <a:ext cx="257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B8569C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74" name="Google Shape;27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76150" y="4836624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74659" y="5179103"/>
            <a:ext cx="323708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5"/>
          <p:cNvSpPr txBox="1"/>
          <p:nvPr/>
        </p:nvSpPr>
        <p:spPr>
          <a:xfrm>
            <a:off x="7511761" y="4795423"/>
            <a:ext cx="257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6FBA67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77" name="Google Shape;277;p25"/>
          <p:cNvSpPr txBox="1"/>
          <p:nvPr/>
        </p:nvSpPr>
        <p:spPr>
          <a:xfrm>
            <a:off x="7523333" y="5137001"/>
            <a:ext cx="257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B8569C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78" name="Google Shape;278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00895" y="3885539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99404" y="4228018"/>
            <a:ext cx="323708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5"/>
          <p:cNvSpPr txBox="1"/>
          <p:nvPr/>
        </p:nvSpPr>
        <p:spPr>
          <a:xfrm>
            <a:off x="6636506" y="3844338"/>
            <a:ext cx="257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6FBA67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81" name="Google Shape;281;p25"/>
          <p:cNvSpPr txBox="1"/>
          <p:nvPr/>
        </p:nvSpPr>
        <p:spPr>
          <a:xfrm>
            <a:off x="6648078" y="4185916"/>
            <a:ext cx="257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B8569C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82" name="Google Shape;282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67744" y="3232502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66253" y="3574981"/>
            <a:ext cx="323708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5"/>
          <p:cNvSpPr txBox="1"/>
          <p:nvPr/>
        </p:nvSpPr>
        <p:spPr>
          <a:xfrm>
            <a:off x="7203355" y="3191301"/>
            <a:ext cx="257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6FBA67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285" name="Google Shape;285;p25"/>
          <p:cNvSpPr txBox="1"/>
          <p:nvPr/>
        </p:nvSpPr>
        <p:spPr>
          <a:xfrm>
            <a:off x="7214927" y="3532879"/>
            <a:ext cx="257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B8569C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6"/>
          <p:cNvPicPr preferRelativeResize="0"/>
          <p:nvPr/>
        </p:nvPicPr>
        <p:blipFill rotWithShape="1">
          <a:blip r:embed="rId3">
            <a:alphaModFix/>
          </a:blip>
          <a:srcRect b="26467" l="-992" r="9283" t="8796"/>
          <a:stretch/>
        </p:blipFill>
        <p:spPr>
          <a:xfrm>
            <a:off x="6309036" y="227981"/>
            <a:ext cx="2304256" cy="2215285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91" name="Google Shape;291;p2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25241" l="7966" r="11044" t="12586"/>
          <a:stretch/>
        </p:blipFill>
        <p:spPr>
          <a:xfrm>
            <a:off x="66172" y="3933056"/>
            <a:ext cx="5173162" cy="2697565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92" name="Google Shape;292;p26"/>
          <p:cNvPicPr preferRelativeResize="0"/>
          <p:nvPr/>
        </p:nvPicPr>
        <p:blipFill rotWithShape="1">
          <a:blip r:embed="rId5">
            <a:alphaModFix/>
          </a:blip>
          <a:srcRect b="24555" l="2621" r="7861" t="21445"/>
          <a:stretch/>
        </p:blipFill>
        <p:spPr>
          <a:xfrm>
            <a:off x="790156" y="2175990"/>
            <a:ext cx="5152516" cy="1623485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93" name="Google Shape;293;p26"/>
          <p:cNvPicPr preferRelativeResize="0"/>
          <p:nvPr/>
        </p:nvPicPr>
        <p:blipFill rotWithShape="1">
          <a:blip r:embed="rId6">
            <a:alphaModFix/>
          </a:blip>
          <a:srcRect b="8201" l="2625" r="60" t="27000"/>
          <a:stretch/>
        </p:blipFill>
        <p:spPr>
          <a:xfrm>
            <a:off x="86267" y="225669"/>
            <a:ext cx="4689734" cy="181674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94" name="Google Shape;294;p26"/>
          <p:cNvPicPr preferRelativeResize="0"/>
          <p:nvPr/>
        </p:nvPicPr>
        <p:blipFill rotWithShape="1">
          <a:blip r:embed="rId7">
            <a:alphaModFix/>
          </a:blip>
          <a:srcRect b="-1" l="0" r="0" t="23678"/>
          <a:stretch/>
        </p:blipFill>
        <p:spPr>
          <a:xfrm>
            <a:off x="6228184" y="2987732"/>
            <a:ext cx="2385108" cy="3360622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00" name="Google Shape;300;p27"/>
          <p:cNvPicPr preferRelativeResize="0"/>
          <p:nvPr/>
        </p:nvPicPr>
        <p:blipFill rotWithShape="1">
          <a:blip r:embed="rId3">
            <a:alphaModFix/>
          </a:blip>
          <a:srcRect b="5081" l="0" r="14152" t="0"/>
          <a:stretch/>
        </p:blipFill>
        <p:spPr>
          <a:xfrm>
            <a:off x="2820685" y="116632"/>
            <a:ext cx="3547578" cy="4001356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301" name="Google Shape;301;p2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7" l="0" r="0" t="43908"/>
          <a:stretch/>
        </p:blipFill>
        <p:spPr>
          <a:xfrm rot="-1007116">
            <a:off x="2837872" y="4099780"/>
            <a:ext cx="3507091" cy="2592288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302" name="Google Shape;302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5195550" y="2008675"/>
            <a:ext cx="5108938" cy="2467607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303" name="Google Shape;303;p27"/>
          <p:cNvPicPr preferRelativeResize="0"/>
          <p:nvPr/>
        </p:nvPicPr>
        <p:blipFill rotWithShape="1">
          <a:blip r:embed="rId6">
            <a:alphaModFix/>
          </a:blip>
          <a:srcRect b="3211" l="0" r="19334" t="1241"/>
          <a:stretch/>
        </p:blipFill>
        <p:spPr>
          <a:xfrm>
            <a:off x="147488" y="1520337"/>
            <a:ext cx="2525244" cy="4256538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8"/>
          <p:cNvPicPr preferRelativeResize="0"/>
          <p:nvPr/>
        </p:nvPicPr>
        <p:blipFill rotWithShape="1">
          <a:blip r:embed="rId3">
            <a:alphaModFix/>
          </a:blip>
          <a:srcRect b="3744" l="0" r="0" t="15582"/>
          <a:stretch/>
        </p:blipFill>
        <p:spPr>
          <a:xfrm>
            <a:off x="4644008" y="622273"/>
            <a:ext cx="4281405" cy="5301208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310" name="Google Shape;310;p28"/>
          <p:cNvPicPr preferRelativeResize="0"/>
          <p:nvPr/>
        </p:nvPicPr>
        <p:blipFill rotWithShape="1">
          <a:blip r:embed="rId4">
            <a:alphaModFix/>
          </a:blip>
          <a:srcRect b="1683" l="3696" r="668" t="19341"/>
          <a:stretch/>
        </p:blipFill>
        <p:spPr>
          <a:xfrm>
            <a:off x="251520" y="1052736"/>
            <a:ext cx="4127535" cy="4440283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Vlastní 2">
      <a:dk1>
        <a:srgbClr val="194A5D"/>
      </a:dk1>
      <a:lt1>
        <a:srgbClr val="194A5D"/>
      </a:lt1>
      <a:dk2>
        <a:srgbClr val="D9D9D9"/>
      </a:dk2>
      <a:lt2>
        <a:srgbClr val="D9D9D9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