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18B41B-05BC-BD45-3377-B130B4CDC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04772E-F039-5123-0D87-3138EDA9A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C69096-3E55-28D7-DAD1-969BF3CFB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A512BF-3A6B-84BC-803B-BE3805C73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C808B6-97EE-A7FC-98E9-38E581A8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82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4CBB4-5C07-70CA-4F49-8744F142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94A0DB-0CE3-5900-4C99-1B5250805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019688-A977-A4DB-FBAF-7C7114D37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A4A715-7391-FF08-E613-B7AC8A06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4FD4B1-C2E7-8235-AAFF-E5639EDEA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76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726120D-710E-9C80-EDE8-BFB7E897D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D7C3FD-BC51-4B95-3C27-A3D56A17F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4F5285-46A3-3BA3-1D50-B09DEAC12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D43458-1891-8572-DC86-696AF65AC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7C984E-1535-6C43-571A-6717EF20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26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2D81F-B6A6-1B24-D1CB-F18F7DBAD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5E8786-2951-6AF7-6289-FD7423297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9CF758-C1CB-7728-3302-B7602ABE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83D43F-2B7F-5113-FB63-83A25582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4167B5-6807-0E5A-2CCA-116D140A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79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C3E2B-D762-21F7-F64B-874C7CE09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AC30F7-1173-B800-9451-0DC6F4918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0DA1D9-A2B5-8ACE-3E15-92785398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3C0147-5E33-0EB9-0DE9-D9CCEA9A3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E1C1C0-778D-58D5-8BB0-0B4976A1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98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38AC2-880F-01D7-1F1C-D76C7A06C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87489D-F5E7-6969-E962-ED17D6C55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2242A3-DE78-98C8-0E2A-A2199000A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64D31A-B004-5A5D-D75F-11C6953B4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E21672-674D-2DE1-D8DB-7D31863B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E30694-05DB-5810-7BC4-01F8CC27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84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CCAEA-AFEF-5097-1E29-D754190D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BAA8FF-6483-227F-CF7A-7D01490F6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888446-42A6-A908-E02C-E38D91914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38A49C-B1D6-0F9B-C55A-FF3F553BF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491F26-83BE-2A6B-29AF-3EA7574B6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6B44B4E-95B6-1E4F-5927-AFF993BCB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0A95720-3E1D-E86B-D1E7-0728BB16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9CEC48-1280-DAA0-A872-4800CE3DD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94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79576-229E-3C7A-F016-B7E2F29EC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256649-B3AA-0ECA-E752-2AFEFC9D4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D6C72D-B8FF-8F3A-972F-0DCFD134F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07FF47-6928-D9D3-E46B-B96FD0EE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96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DB38DB0-2615-C334-D430-163820490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9A222E4-F0DC-10D3-8DA1-A9694C799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91523D-1E02-6EFE-F139-9D7F674CB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40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4DF8D-225D-D9D4-4C22-9536033DB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3F01B1-F08C-9D3B-7CD6-D899A2910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369D42-E546-F982-D142-9640C4FE2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5F26A6-CBB2-32AB-F32B-DF237B643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F19AA1-4883-A912-01B0-3B3B2A84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C3F49B-786F-6A00-1CDF-5AE31A091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30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0B0F81-6CDA-8351-C6DA-024AFD84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6060BFF-27DA-02F0-A4C3-68C5D749D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63C203-6DD8-8CFE-E7ED-123CA8269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7653D5-B343-D2EF-54F0-6FF963027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8DD0CC-C8BA-2CCD-E85B-D0CE04B2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D3A81A-D542-09BE-6080-AA763291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68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8D609AA-F2EE-19FD-B691-93C9CDC86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A64EC1-5633-FD12-B978-886940E23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81AC56-843A-BFD0-EBC2-D7B6DB732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8876D-5686-4CA7-93A4-F947577F936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1EB8D0-F33E-6BE9-B005-90681B4FC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7749AC-3B74-ADB1-BEF2-CCD967156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53520-2773-4BA6-B00F-5EC8D6704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9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9A596-5AB7-1485-C010-B3B84DFEF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1440"/>
            <a:ext cx="9144000" cy="1402080"/>
          </a:xfrm>
        </p:spPr>
        <p:txBody>
          <a:bodyPr>
            <a:normAutofit fontScale="90000"/>
          </a:bodyPr>
          <a:lstStyle/>
          <a:p>
            <a:r>
              <a:rPr lang="cs-CZ" sz="5400" b="1" dirty="0"/>
              <a:t>Novela insolvenčního zákona z pohledu insolvenčního správce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23CDEB-8905-5B9D-EA13-690B12EE1B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0880"/>
            <a:ext cx="9144000" cy="1534160"/>
          </a:xfrm>
        </p:spPr>
        <p:txBody>
          <a:bodyPr>
            <a:normAutofit fontScale="77500" lnSpcReduction="20000"/>
          </a:bodyPr>
          <a:lstStyle/>
          <a:p>
            <a:r>
              <a:rPr lang="cs-CZ" sz="4000" dirty="0"/>
              <a:t>Mgr. Lukáš Stoček, LL.M., MBA</a:t>
            </a:r>
          </a:p>
          <a:p>
            <a:r>
              <a:rPr lang="cs-CZ" sz="4000" dirty="0"/>
              <a:t>Advokátní kancelář Běťáková, Stoček a partneři v.o.s.</a:t>
            </a:r>
          </a:p>
          <a:p>
            <a:r>
              <a:rPr lang="cs-CZ" sz="3300" dirty="0"/>
              <a:t>21.10.2024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9E89229-8035-D727-C88D-6EA2C53A8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860" y="665798"/>
            <a:ext cx="6781800" cy="140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8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71F7F-70FB-5091-9C50-43B5BBAD9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IS a sankční prodloužení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88FD1-D28D-D3B2-894A-9684D7A8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Dohled kontinuálně + při poklesu příjmu dlužníka</a:t>
            </a:r>
          </a:p>
          <a:p>
            <a:r>
              <a:rPr lang="cs-CZ" dirty="0"/>
              <a:t>Pokud je pokles o více než 25% za poslední 3 měsíce – VŽDY budu žádat vysvětlení</a:t>
            </a:r>
          </a:p>
          <a:p>
            <a:r>
              <a:rPr lang="cs-CZ" dirty="0"/>
              <a:t>Sankční prodloužení (§ 412b/6 IZ) – při podstatném porušení povinností, zejména § 412/1 a), h) IZ</a:t>
            </a:r>
          </a:p>
          <a:p>
            <a:r>
              <a:rPr lang="cs-CZ" dirty="0"/>
              <a:t>O měsíce, kdy porušoval, max. 12 + 6 z důvodu hodného zvláštního zřetele</a:t>
            </a:r>
          </a:p>
          <a:p>
            <a:r>
              <a:rPr lang="cs-CZ" dirty="0"/>
              <a:t>Prodloužení musí přinést prostředky věřitelům</a:t>
            </a:r>
          </a:p>
          <a:p>
            <a:r>
              <a:rPr lang="cs-CZ" dirty="0"/>
              <a:t>Navrhuji IS nebo věřitel</a:t>
            </a:r>
          </a:p>
          <a:p>
            <a:r>
              <a:rPr lang="cs-CZ" dirty="0"/>
              <a:t>Důvod pro prodloužení nesmí být důvodem pro zrušení oddlužení (§418/3)</a:t>
            </a:r>
          </a:p>
        </p:txBody>
      </p:sp>
    </p:spTree>
    <p:extLst>
      <p:ext uri="{BB962C8B-B14F-4D97-AF65-F5344CB8AC3E}">
        <p14:creationId xmlns:p14="http://schemas.microsoft.com/office/powerpoint/2010/main" val="387839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0A86B-AEA6-46CF-4B15-C223A2F5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body novely z pohledu 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07D3D-9F80-0E3A-434E-B19E46487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Prodloužení lhůty k podání zprávy pro oddlužení</a:t>
            </a:r>
          </a:p>
          <a:p>
            <a:r>
              <a:rPr lang="cs-CZ" sz="3200" dirty="0"/>
              <a:t>Pravidelná zpráva pro oddlužení každých 12 měsíců</a:t>
            </a:r>
          </a:p>
          <a:p>
            <a:r>
              <a:rPr lang="cs-CZ" sz="3200" dirty="0"/>
              <a:t>Možnost dlužníka nahradit dar částí nepostižitelné částky</a:t>
            </a:r>
          </a:p>
          <a:p>
            <a:r>
              <a:rPr lang="cs-CZ" sz="3200" dirty="0"/>
              <a:t>Zjišťování schopností, možností a majetkových poměrů dlužníka</a:t>
            </a:r>
          </a:p>
          <a:p>
            <a:r>
              <a:rPr lang="cs-CZ" sz="3200" dirty="0"/>
              <a:t>Nastavení osobního cíle dlužníka – zpráva pro oddlužení</a:t>
            </a:r>
          </a:p>
          <a:p>
            <a:r>
              <a:rPr lang="cs-CZ" sz="3200" dirty="0"/>
              <a:t>Rozšíření dohledu při poklesu příjmů dlužníka</a:t>
            </a:r>
          </a:p>
          <a:p>
            <a:r>
              <a:rPr lang="cs-CZ" sz="3200" dirty="0"/>
              <a:t>Sankční prodloužení oddlužení </a:t>
            </a:r>
          </a:p>
        </p:txBody>
      </p:sp>
    </p:spTree>
    <p:extLst>
      <p:ext uri="{BB962C8B-B14F-4D97-AF65-F5344CB8AC3E}">
        <p14:creationId xmlns:p14="http://schemas.microsoft.com/office/powerpoint/2010/main" val="341605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86CD8-9EBB-3571-E011-FF235660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Prodloužení lhůty k podání zprávy pro oddlužení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1FD868-5902-E5A1-82E8-3F8D09FA5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Původně: do 30 dnů od skončení přihláškové lhůty = 3 měsíce od úpadku (§136/2 f IZ)</a:t>
            </a:r>
          </a:p>
          <a:p>
            <a:r>
              <a:rPr lang="cs-CZ" dirty="0"/>
              <a:t>Nově: do 2 měsíců = celkem 4 měsíce</a:t>
            </a:r>
          </a:p>
          <a:p>
            <a:r>
              <a:rPr lang="cs-CZ" dirty="0"/>
              <a:t>V této lhůtě: provést lustrace, zjistit schopnosti, možnosti a majetkové poměry dlužníka, provést přezkum (vč. výzev k doplnění), JIS, vyrozumět věřitele o popření pohledávky, nastavit osobní cíl dlužníka,  podat Zprávu pro oddlužení</a:t>
            </a:r>
          </a:p>
          <a:p>
            <a:r>
              <a:rPr lang="cs-CZ" dirty="0"/>
              <a:t>Odměna IS od povolení do schválení: 1.650 + 150 HV</a:t>
            </a:r>
          </a:p>
          <a:p>
            <a:r>
              <a:rPr lang="cs-CZ" dirty="0"/>
              <a:t>Hradí zaměstnavatel / dlužník</a:t>
            </a:r>
          </a:p>
          <a:p>
            <a:r>
              <a:rPr lang="cs-CZ" dirty="0"/>
              <a:t>Záloha na odměnu za přihlášky – dle usnesení soudu</a:t>
            </a:r>
          </a:p>
        </p:txBody>
      </p:sp>
    </p:spTree>
    <p:extLst>
      <p:ext uri="{BB962C8B-B14F-4D97-AF65-F5344CB8AC3E}">
        <p14:creationId xmlns:p14="http://schemas.microsoft.com/office/powerpoint/2010/main" val="247915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DEDE2-B402-8029-EECB-6DC0B18E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ZOPO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B66DA6-7EC4-4B40-F5B4-BEFA4DECF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Zprávu o stavu oddlužení = podat při jakékoliv významné změně</a:t>
            </a:r>
          </a:p>
          <a:p>
            <a:r>
              <a:rPr lang="cs-CZ" dirty="0"/>
              <a:t>Roční ZOPO – vždy po uplynutí 12 měsíců trvání schváleného oddlužení (§ 36/4 IZ)</a:t>
            </a:r>
          </a:p>
          <a:p>
            <a:r>
              <a:rPr lang="cs-CZ" dirty="0"/>
              <a:t>Nový formulář – ještě není</a:t>
            </a:r>
          </a:p>
          <a:p>
            <a:r>
              <a:rPr lang="cs-CZ" dirty="0"/>
              <a:t>Návrh na sankční prodloužení oddlužení ze strany správce + startuje se 2 měsíční lhůta pro věřitele, aby návrh podali </a:t>
            </a:r>
          </a:p>
        </p:txBody>
      </p:sp>
    </p:spTree>
    <p:extLst>
      <p:ext uri="{BB962C8B-B14F-4D97-AF65-F5344CB8AC3E}">
        <p14:creationId xmlns:p14="http://schemas.microsoft.com/office/powerpoint/2010/main" val="305079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B6761-16CF-45F2-276C-2F4A9723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Novinky pro dlužníka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617363-F568-1108-33F6-5A7CCA1C8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Možnost dlužníka nahradit dar částí nepostižitelné částky - § 391/2 IZ, § 409/1 IZ</a:t>
            </a:r>
          </a:p>
          <a:p>
            <a:r>
              <a:rPr lang="cs-CZ" dirty="0"/>
              <a:t>Neohrozí-li tím uspokojování jeho základních hmotných potřeb nebo potřeb osob na něj odkázaných výživou</a:t>
            </a:r>
          </a:p>
          <a:p>
            <a:r>
              <a:rPr lang="cs-CZ" sz="2800" dirty="0"/>
              <a:t>Navrhnout již </a:t>
            </a:r>
            <a:r>
              <a:rPr lang="cs-CZ" dirty="0"/>
              <a:t>v</a:t>
            </a:r>
            <a:r>
              <a:rPr lang="cs-CZ" sz="2800" dirty="0"/>
              <a:t> návrhu na povolení oddlužení, určit konkrétní částku. Bod VIII. Návrhu </a:t>
            </a:r>
          </a:p>
          <a:p>
            <a:r>
              <a:rPr lang="cs-CZ" dirty="0"/>
              <a:t>1+1 zůstává </a:t>
            </a:r>
          </a:p>
          <a:p>
            <a:r>
              <a:rPr lang="cs-CZ" sz="2800" dirty="0"/>
              <a:t>Dlužník hradí odměnu a </a:t>
            </a:r>
            <a:r>
              <a:rPr lang="cs-CZ" dirty="0"/>
              <a:t>HV IS 1.800 + DPH od povolení do schválení</a:t>
            </a:r>
          </a:p>
          <a:p>
            <a:r>
              <a:rPr lang="cs-CZ" sz="2800" dirty="0"/>
              <a:t>Možnost uložit mu hradit zálohu na odměnu za přihlášky</a:t>
            </a:r>
          </a:p>
        </p:txBody>
      </p:sp>
    </p:spTree>
    <p:extLst>
      <p:ext uri="{BB962C8B-B14F-4D97-AF65-F5344CB8AC3E}">
        <p14:creationId xmlns:p14="http://schemas.microsoft.com/office/powerpoint/2010/main" val="3053633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BFDAE-BE9F-5544-DD36-4AB0464CA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Zjišťování schopností, možností a majetkových poměrů dlužníka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EAB62-FD03-FB42-7649-0BCB5A261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Již v návrhu na povolení oddlužení + IS ve Zprávě pro oddlužení</a:t>
            </a:r>
          </a:p>
          <a:p>
            <a:r>
              <a:rPr lang="cs-CZ" dirty="0"/>
              <a:t>Dovednosti (zvyšující příjmový potenciál) – tvrdit / prokázat?</a:t>
            </a:r>
          </a:p>
          <a:p>
            <a:r>
              <a:rPr lang="cs-CZ" dirty="0"/>
              <a:t>Omezení (snižující příjmový potenciál) – prokázat! </a:t>
            </a:r>
          </a:p>
          <a:p>
            <a:r>
              <a:rPr lang="cs-CZ" dirty="0"/>
              <a:t>Vzdělání a praxe</a:t>
            </a:r>
          </a:p>
          <a:p>
            <a:r>
              <a:rPr lang="cs-CZ" dirty="0"/>
              <a:t>Vzdálenost do zaměstnání (vliv na změnu zaměstnání, zanechání vozidla)</a:t>
            </a:r>
          </a:p>
          <a:p>
            <a:r>
              <a:rPr lang="cs-CZ" dirty="0"/>
              <a:t>Další faktory – Samoživitelka? Místo bydliště?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307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65357-1138-2E71-E10C-CCB0EB3C4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96091-5FB3-7D5E-E26E-DAE46935C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na povolení oddlužení</a:t>
            </a:r>
          </a:p>
          <a:p>
            <a:r>
              <a:rPr lang="cs-CZ" dirty="0"/>
              <a:t>Dotazník </a:t>
            </a:r>
          </a:p>
          <a:p>
            <a:r>
              <a:rPr lang="cs-CZ" dirty="0"/>
              <a:t>Vlastní šetření – lustrace (zaměstnavatel, OSSZ, banky, katastry …)</a:t>
            </a:r>
          </a:p>
          <a:p>
            <a:r>
              <a:rPr lang="cs-CZ" dirty="0"/>
              <a:t>Osobní jednání s dlužníkem</a:t>
            </a:r>
          </a:p>
          <a:p>
            <a:r>
              <a:rPr lang="cs-CZ" dirty="0"/>
              <a:t>Nástroj </a:t>
            </a:r>
            <a:r>
              <a:rPr lang="cs-CZ" dirty="0" err="1"/>
              <a:t>MSp</a:t>
            </a:r>
            <a:r>
              <a:rPr lang="cs-CZ" dirty="0"/>
              <a:t> (§ 412/3 IZ) – příjmový potenciál dlužníka</a:t>
            </a:r>
          </a:p>
          <a:p>
            <a:r>
              <a:rPr lang="cs-CZ" dirty="0"/>
              <a:t>Informace z přihlášek věřitelů </a:t>
            </a:r>
          </a:p>
        </p:txBody>
      </p:sp>
    </p:spTree>
    <p:extLst>
      <p:ext uri="{BB962C8B-B14F-4D97-AF65-F5344CB8AC3E}">
        <p14:creationId xmlns:p14="http://schemas.microsoft.com/office/powerpoint/2010/main" val="354441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78B0B-E894-06E3-FEB8-CB3E224D0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cíl dlužníka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D08B0F-AD3B-E359-8008-BC6FB9F5A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Dvojí pohled soudu a správce: Jasoň x Drsoň</a:t>
            </a:r>
          </a:p>
          <a:p>
            <a:r>
              <a:rPr lang="cs-CZ" dirty="0"/>
              <a:t>Třetí pohled: věřitel</a:t>
            </a:r>
          </a:p>
          <a:p>
            <a:r>
              <a:rPr lang="cs-CZ" dirty="0"/>
              <a:t>Musíme si položit tyto otázky: </a:t>
            </a:r>
          </a:p>
          <a:p>
            <a:r>
              <a:rPr lang="cs-CZ" dirty="0"/>
              <a:t>Je cílem oddlužit „za </a:t>
            </a:r>
            <a:r>
              <a:rPr lang="cs-CZ" dirty="0" err="1"/>
              <a:t>levno</a:t>
            </a:r>
            <a:r>
              <a:rPr lang="cs-CZ" dirty="0"/>
              <a:t>“ nebo maximalizovat výši uspokojení věřitelů? </a:t>
            </a:r>
          </a:p>
          <a:p>
            <a:r>
              <a:rPr lang="cs-CZ" dirty="0"/>
              <a:t>Jak nastavit percentil?</a:t>
            </a:r>
          </a:p>
          <a:p>
            <a:r>
              <a:rPr lang="cs-CZ" dirty="0"/>
              <a:t>Jak se postavit ke stabilnímu prostředí dlužníka x požadavek na vyšší mzdu?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12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09B00-1DF5-443E-01D3-EFB86F9C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cíl dlužníka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A6F68D-A363-45BC-9952-EF026657C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Nastavuje IS na základě zjištěných skutečností</a:t>
            </a:r>
          </a:p>
          <a:p>
            <a:r>
              <a:rPr lang="cs-CZ" dirty="0"/>
              <a:t>Navrhuje ve Zprávě pro oddlužení (ve zprávě jsou obdobné údaje, jako jsou v návrhu na povolení oddlužení)</a:t>
            </a:r>
          </a:p>
          <a:p>
            <a:r>
              <a:rPr lang="cs-CZ" dirty="0"/>
              <a:t>Osobní cíl dlužníka = výše splátky v Kč + předpokládaní % uspokojení</a:t>
            </a:r>
          </a:p>
          <a:p>
            <a:r>
              <a:rPr lang="cs-CZ" dirty="0"/>
              <a:t>V případě majetku se do % zahrne i výnos ze zpeněžení</a:t>
            </a:r>
          </a:p>
          <a:p>
            <a:r>
              <a:rPr lang="cs-CZ" dirty="0"/>
              <a:t>O nastavení osobního cíle rozhoduje soud v Usnesení o schválení oddlužení</a:t>
            </a:r>
          </a:p>
          <a:p>
            <a:r>
              <a:rPr lang="cs-CZ" dirty="0"/>
              <a:t>Odvolání – vždy dlužník. Věřitel námitky + odvolání, pokud hlasoval proti přijetí schváleného způsobu oddlužení (§ 406/4)</a:t>
            </a:r>
          </a:p>
          <a:p>
            <a:r>
              <a:rPr lang="cs-CZ" dirty="0"/>
              <a:t>Změna osobního cíle – při trvající změně poměrů směrem dolů</a:t>
            </a:r>
          </a:p>
        </p:txBody>
      </p:sp>
    </p:spTree>
    <p:extLst>
      <p:ext uri="{BB962C8B-B14F-4D97-AF65-F5344CB8AC3E}">
        <p14:creationId xmlns:p14="http://schemas.microsoft.com/office/powerpoint/2010/main" val="32383252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88DF78E42ECF4AB6998467BA3FBD78" ma:contentTypeVersion="18" ma:contentTypeDescription="Vytvoří nový dokument" ma:contentTypeScope="" ma:versionID="bfefff8f70225dbfdc86cdc5f688e50a">
  <xsd:schema xmlns:xsd="http://www.w3.org/2001/XMLSchema" xmlns:xs="http://www.w3.org/2001/XMLSchema" xmlns:p="http://schemas.microsoft.com/office/2006/metadata/properties" xmlns:ns2="79ae9d87-fc8b-4f52-930e-3ffaa73410ba" xmlns:ns3="4a6ad396-b98e-4343-a347-9571cde5a4c5" targetNamespace="http://schemas.microsoft.com/office/2006/metadata/properties" ma:root="true" ma:fieldsID="bac7f043caaa11148851060ea8cffd11" ns2:_="" ns3:_="">
    <xsd:import namespace="79ae9d87-fc8b-4f52-930e-3ffaa73410ba"/>
    <xsd:import namespace="4a6ad396-b98e-4343-a347-9571cde5a4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ae9d87-fc8b-4f52-930e-3ffaa73410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de97acfe-e349-49a2-9112-0b0412913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6ad396-b98e-4343-a347-9571cde5a4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4bfed0e-8419-4b1c-aaac-ef814858a1a0}" ma:internalName="TaxCatchAll" ma:showField="CatchAllData" ma:web="4a6ad396-b98e-4343-a347-9571cde5a4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6ad396-b98e-4343-a347-9571cde5a4c5" xsi:nil="true"/>
    <lcf76f155ced4ddcb4097134ff3c332f xmlns="79ae9d87-fc8b-4f52-930e-3ffaa73410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EC8B8D1-26CD-4CE1-80D1-71B3DF68FE41}"/>
</file>

<file path=customXml/itemProps2.xml><?xml version="1.0" encoding="utf-8"?>
<ds:datastoreItem xmlns:ds="http://schemas.openxmlformats.org/officeDocument/2006/customXml" ds:itemID="{8C64A377-ACED-4047-B25B-C708F5223EA0}"/>
</file>

<file path=customXml/itemProps3.xml><?xml version="1.0" encoding="utf-8"?>
<ds:datastoreItem xmlns:ds="http://schemas.openxmlformats.org/officeDocument/2006/customXml" ds:itemID="{0BC4FCED-BE23-41E3-AD8E-E382044B89EE}"/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641</Words>
  <Application>Microsoft Office PowerPoint</Application>
  <PresentationFormat>Širokoúhlá obrazovka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Novela insolvenčního zákona z pohledu insolvenčního správce</vt:lpstr>
      <vt:lpstr>Základní body novely z pohledu IS</vt:lpstr>
      <vt:lpstr>Prodloužení lhůty k podání zprávy pro oddlužení</vt:lpstr>
      <vt:lpstr>ZOPO</vt:lpstr>
      <vt:lpstr>Novinky pro dlužníka</vt:lpstr>
      <vt:lpstr>Zjišťování schopností, možností a majetkových poměrů dlužníka</vt:lpstr>
      <vt:lpstr>Nástroje IS</vt:lpstr>
      <vt:lpstr>Osobní cíl dlužníka</vt:lpstr>
      <vt:lpstr>Osobní cíl dlužníka</vt:lpstr>
      <vt:lpstr>Dohled IS a sankční prodloužení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Lukáš Stoček</dc:creator>
  <cp:lastModifiedBy>Lukáš Stoček</cp:lastModifiedBy>
  <cp:revision>8</cp:revision>
  <dcterms:created xsi:type="dcterms:W3CDTF">2024-10-20T11:15:21Z</dcterms:created>
  <dcterms:modified xsi:type="dcterms:W3CDTF">2024-10-21T06:37:47Z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0x010100BE88DF78E42ECF4AB6998467BA3FBD78</vt:lpwstr>
  </property>
</Properties>
</file>