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slideMasters/slideMaster1.xml" ContentType="application/vnd.openxmlformats-officedocument.presentationml.slideMaster+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91" r:id="rId3"/>
    <p:sldId id="312" r:id="rId4"/>
    <p:sldId id="292" r:id="rId5"/>
    <p:sldId id="293" r:id="rId6"/>
    <p:sldId id="294" r:id="rId7"/>
    <p:sldId id="295" r:id="rId8"/>
    <p:sldId id="296" r:id="rId9"/>
    <p:sldId id="298" r:id="rId10"/>
    <p:sldId id="299" r:id="rId11"/>
    <p:sldId id="301" r:id="rId12"/>
    <p:sldId id="302" r:id="rId13"/>
    <p:sldId id="303" r:id="rId14"/>
    <p:sldId id="304" r:id="rId15"/>
    <p:sldId id="305" r:id="rId16"/>
    <p:sldId id="306" r:id="rId17"/>
    <p:sldId id="307" r:id="rId18"/>
    <p:sldId id="309" r:id="rId19"/>
    <p:sldId id="289"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43">
          <p15:clr>
            <a:srgbClr val="747775"/>
          </p15:clr>
        </p15:guide>
        <p15:guide id="2" pos="7087">
          <p15:clr>
            <a:srgbClr val="747775"/>
          </p15:clr>
        </p15:guide>
        <p15:guide id="3" orient="horz" pos="24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F8F4244-72AA-408A-A254-FCAB4C632CF5}">
  <a:tblStyle styleId="{3F8F4244-72AA-408A-A254-FCAB4C632CF5}"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59" autoAdjust="0"/>
    <p:restoredTop sz="94660"/>
  </p:normalViewPr>
  <p:slideViewPr>
    <p:cSldViewPr snapToGrid="0">
      <p:cViewPr varScale="1">
        <p:scale>
          <a:sx n="59" d="100"/>
          <a:sy n="59" d="100"/>
        </p:scale>
        <p:origin x="892" y="52"/>
      </p:cViewPr>
      <p:guideLst>
        <p:guide pos="443"/>
        <p:guide pos="7087"/>
        <p:guide orient="horz" pos="24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e7c99d1e16_0_8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g2e7c99d1e16_0_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e7c99d1e16_0_10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g2e7c99d1e16_0_1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e7c99d1e16_0_1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g2e7c99d1e16_0_1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e7c99d1e16_0_1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g2e7c99d1e16_0_1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e7c99d1e16_0_14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13" name="Google Shape;213;g2e7c99d1e16_0_1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e7c99d1e16_0_15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g2e7c99d1e16_0_1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e7c99d1e16_0_16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g2e7c99d1e16_0_16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2e7c99d1e16_0_17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g2e7c99d1e16_0_1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2e7c99d1e16_0_20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g2e7c99d1e16_0_20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8" name="Google Shape;448;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449" name="Google Shape;449;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cs-CZ"/>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9438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e7c99d1e16_0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g2e7c99d1e16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e7c99d1e16_0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g2e7c99d1e16_0_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e7c99d1e16_0_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g2e7c99d1e16_0_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e7c99d1e16_0_5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g2e7c99d1e16_0_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e7c99d1e16_0_7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2e7c99d1e16_0_7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9" name="Google Shape;29;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nedluzimstatu.cz/" TargetMode="External"/><Relationship Id="rId3" Type="http://schemas.openxmlformats.org/officeDocument/2006/relationships/image" Target="../media/image1.jpg"/><Relationship Id="rId7" Type="http://schemas.openxmlformats.org/officeDocument/2006/relationships/hyperlink" Target="http://www.mapaexekuci.cz/"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mapabankrotu.cz/" TargetMode="External"/><Relationship Id="rId5" Type="http://schemas.openxmlformats.org/officeDocument/2006/relationships/hyperlink" Target="http://www.institut-predluzeni.cz/" TargetMode="External"/><Relationship Id="rId4" Type="http://schemas.openxmlformats.org/officeDocument/2006/relationships/hyperlink" Target="mailto:bara@institut-predluzeni.cz"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insolvence.justice.cz/prijmova-potencialita-dluznik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p:nvPr/>
        </p:nvSpPr>
        <p:spPr>
          <a:xfrm>
            <a:off x="0" y="152400"/>
            <a:ext cx="12192000" cy="5308800"/>
          </a:xfrm>
          <a:prstGeom prst="rect">
            <a:avLst/>
          </a:prstGeom>
          <a:solidFill>
            <a:srgbClr val="175956">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9" name="Google Shape;89;p13"/>
          <p:cNvSpPr/>
          <p:nvPr/>
        </p:nvSpPr>
        <p:spPr>
          <a:xfrm>
            <a:off x="2172477" y="2018149"/>
            <a:ext cx="7847045" cy="1089529"/>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SzPts val="3600"/>
              <a:buFont typeface="Arial"/>
              <a:buNone/>
            </a:pPr>
            <a:r>
              <a:rPr lang="cs-CZ" sz="3600" b="1" i="0" u="none" strike="noStrike" cap="none" dirty="0">
                <a:solidFill>
                  <a:schemeClr val="lt1"/>
                </a:solidFill>
                <a:latin typeface="Arial"/>
                <a:ea typeface="Arial"/>
                <a:cs typeface="Arial"/>
                <a:sym typeface="Arial"/>
              </a:rPr>
              <a:t>NOVELA INSOLVENČNÍHO ZÁKONA</a:t>
            </a:r>
            <a:endParaRPr sz="3600" b="1" i="0" u="none" strike="noStrike" cap="none" dirty="0">
              <a:solidFill>
                <a:schemeClr val="lt1"/>
              </a:solidFill>
              <a:latin typeface="Arial"/>
              <a:ea typeface="Arial"/>
              <a:cs typeface="Arial"/>
              <a:sym typeface="Arial"/>
            </a:endParaRPr>
          </a:p>
        </p:txBody>
      </p:sp>
      <p:sp>
        <p:nvSpPr>
          <p:cNvPr id="90" name="Google Shape;90;p13"/>
          <p:cNvSpPr/>
          <p:nvPr/>
        </p:nvSpPr>
        <p:spPr>
          <a:xfrm>
            <a:off x="8535671" y="5796256"/>
            <a:ext cx="2454518" cy="36933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1800"/>
              <a:buFont typeface="Arial"/>
              <a:buNone/>
            </a:pPr>
            <a:r>
              <a:rPr lang="cs-CZ" b="1" i="0" u="none" strike="noStrike" cap="none" dirty="0">
                <a:solidFill>
                  <a:schemeClr val="dk1"/>
                </a:solidFill>
                <a:latin typeface="Calibri"/>
                <a:ea typeface="Calibri"/>
                <a:cs typeface="Calibri"/>
                <a:sym typeface="Calibri"/>
              </a:rPr>
              <a:t>Zpracoval: Mgr. Jakub Sosna</a:t>
            </a:r>
            <a:endParaRPr b="1" i="0" u="none" strike="noStrike" cap="none" dirty="0">
              <a:solidFill>
                <a:schemeClr val="dk1"/>
              </a:solidFill>
              <a:latin typeface="Calibri"/>
              <a:ea typeface="Calibri"/>
              <a:cs typeface="Calibri"/>
              <a:sym typeface="Calibri"/>
            </a:endParaRPr>
          </a:p>
        </p:txBody>
      </p:sp>
      <p:sp>
        <p:nvSpPr>
          <p:cNvPr id="91" name="Google Shape;91;p13"/>
          <p:cNvSpPr/>
          <p:nvPr/>
        </p:nvSpPr>
        <p:spPr>
          <a:xfrm>
            <a:off x="515566" y="531845"/>
            <a:ext cx="45719" cy="6326155"/>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2" name="Google Shape;92;p13"/>
          <p:cNvSpPr/>
          <p:nvPr/>
        </p:nvSpPr>
        <p:spPr>
          <a:xfrm>
            <a:off x="2564424" y="3750322"/>
            <a:ext cx="7063152" cy="535531"/>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000000"/>
              </a:buClr>
              <a:buSzPts val="3200"/>
              <a:buFont typeface="Arial"/>
              <a:buNone/>
            </a:pPr>
            <a:endParaRPr sz="1400" b="0" i="0" u="none" strike="noStrike" cap="none" dirty="0">
              <a:solidFill>
                <a:srgbClr val="000000"/>
              </a:solidFill>
              <a:latin typeface="Arial"/>
              <a:ea typeface="Arial"/>
              <a:cs typeface="Arial"/>
              <a:sym typeface="Arial"/>
            </a:endParaRPr>
          </a:p>
        </p:txBody>
      </p:sp>
      <p:pic>
        <p:nvPicPr>
          <p:cNvPr id="93" name="Google Shape;93;p13"/>
          <p:cNvPicPr preferRelativeResize="0"/>
          <p:nvPr/>
        </p:nvPicPr>
        <p:blipFill rotWithShape="1">
          <a:blip r:embed="rId3">
            <a:alphaModFix/>
          </a:blip>
          <a:srcRect t="31515" b="31641"/>
          <a:stretch/>
        </p:blipFill>
        <p:spPr>
          <a:xfrm>
            <a:off x="1201811" y="5600030"/>
            <a:ext cx="2122110" cy="761783"/>
          </a:xfrm>
          <a:prstGeom prst="rect">
            <a:avLst/>
          </a:prstGeom>
          <a:noFill/>
          <a:ln>
            <a:noFill/>
          </a:ln>
        </p:spPr>
      </p:pic>
      <p:sp>
        <p:nvSpPr>
          <p:cNvPr id="94" name="Google Shape;94;p1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cs-CZ" smtClean="0"/>
              <a:t>1</a:t>
            </a:fld>
            <a:endParaRPr lang="cs-CZ" dirty="0"/>
          </a:p>
        </p:txBody>
      </p:sp>
      <p:sp>
        <p:nvSpPr>
          <p:cNvPr id="95" name="Google Shape;95;p13"/>
          <p:cNvSpPr/>
          <p:nvPr/>
        </p:nvSpPr>
        <p:spPr>
          <a:xfrm>
            <a:off x="1201811" y="531845"/>
            <a:ext cx="60960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2"/>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72" name="Google Shape;172;p22"/>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73" name="Google Shape;173;p22"/>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ZÁVAZNÝ PŘÍSLIB</a:t>
            </a:r>
            <a:endParaRPr sz="3600" b="1">
              <a:solidFill>
                <a:srgbClr val="175956"/>
              </a:solidFill>
              <a:latin typeface="Arial"/>
              <a:ea typeface="Arial"/>
              <a:cs typeface="Arial"/>
              <a:sym typeface="Arial"/>
            </a:endParaRPr>
          </a:p>
        </p:txBody>
      </p:sp>
      <p:sp>
        <p:nvSpPr>
          <p:cNvPr id="174" name="Google Shape;174;p22"/>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5" name="Google Shape;175;p22"/>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Dlužník může k návrhu na povolení oddlužení připojit závazný příslib, že bude minimální splátku v oddlužení hradit z nezabavitelné částky, neohrozí-li tím uspokojování potřeb svých a vyživovaných osob.</a:t>
            </a:r>
            <a:endParaRPr sz="2000" dirty="0">
              <a:solidFill>
                <a:schemeClr val="dk1"/>
              </a:solidFill>
              <a:latin typeface="+mn-lt"/>
              <a:ea typeface="Calibri"/>
              <a:cs typeface="Calibri"/>
              <a:sym typeface="Calibri"/>
            </a:endParaRPr>
          </a:p>
          <a:p>
            <a:pPr marL="457200" lvl="0" indent="-398780" algn="just" rtl="0">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Míří zejména na případy, kdy dojde ke zvýšení nezabavitelné částky a není možné provést srážku ve výši minimální splátky.</a:t>
            </a:r>
          </a:p>
          <a:p>
            <a:pPr marL="457200" lvl="0" indent="-398780" algn="just" rtl="0">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S možností učinit závazný příslib počítá formulář návrhu na povolení oddlužení. Vyžaduje se vyjádření dlužníka k předpokladu, že plněním závazného příslibu neohrozí uspokojování potřeb svých a vyživovaných osob.</a:t>
            </a:r>
          </a:p>
          <a:p>
            <a:pPr marL="457200" lvl="0" indent="-398780" algn="just" rtl="0">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Nadále možnost plnění z darovacích smluv a smluv o důchodu. Dlužník se nově musí v návrhu na povolení oddlužení vyjádřit ke schopnosti třetí osoby plnit.</a:t>
            </a:r>
          </a:p>
          <a:p>
            <a:pPr marL="457200" lvl="0" indent="-398780" algn="just" rtl="0">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Není-li dlužník v rozporu se závazným příslibem nebo závazkem třetí osoby po dobu delší než 3 měsíce schopen splácet ani minimální splátku, insolvenční soud schválené oddlužení zruší, a to bez ohledu na zavinění.</a:t>
            </a:r>
            <a:endParaRPr sz="2000" dirty="0">
              <a:solidFill>
                <a:schemeClr val="dk1"/>
              </a:solidFill>
              <a:latin typeface="+mn-lt"/>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4"/>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0" name="Google Shape;190;p24"/>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cs-CZ" sz="3600" b="1">
                <a:solidFill>
                  <a:srgbClr val="175956"/>
                </a:solidFill>
                <a:latin typeface="Arial"/>
                <a:ea typeface="Arial"/>
                <a:cs typeface="Arial"/>
                <a:sym typeface="Arial"/>
              </a:rPr>
              <a:t>PRŮBĚH ŘÍZENÍ OD SCHVÁLENÍ ODDLUŽENÍ</a:t>
            </a:r>
            <a:endParaRPr sz="3600" b="1">
              <a:solidFill>
                <a:srgbClr val="175956"/>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3600" b="1">
              <a:solidFill>
                <a:srgbClr val="175956"/>
              </a:solidFill>
              <a:latin typeface="Arial"/>
              <a:ea typeface="Arial"/>
              <a:cs typeface="Arial"/>
              <a:sym typeface="Arial"/>
            </a:endParaRPr>
          </a:p>
          <a:p>
            <a:pPr marL="0" lvl="0" indent="0" algn="l" rtl="0">
              <a:spcBef>
                <a:spcPts val="0"/>
              </a:spcBef>
              <a:spcAft>
                <a:spcPts val="0"/>
              </a:spcAft>
              <a:buClr>
                <a:srgbClr val="568688"/>
              </a:buClr>
              <a:buSzPts val="3600"/>
              <a:buFont typeface="Arial"/>
              <a:buNone/>
            </a:pPr>
            <a:endParaRPr sz="3600" b="1">
              <a:solidFill>
                <a:srgbClr val="175956"/>
              </a:solidFill>
              <a:latin typeface="Arial"/>
              <a:ea typeface="Arial"/>
              <a:cs typeface="Arial"/>
              <a:sym typeface="Arial"/>
            </a:endParaRPr>
          </a:p>
        </p:txBody>
      </p:sp>
      <p:sp>
        <p:nvSpPr>
          <p:cNvPr id="191" name="Google Shape;191;p24"/>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2" name="Google Shape;192;p24"/>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86080" algn="just" rtl="0">
              <a:spcBef>
                <a:spcPts val="800"/>
              </a:spcBef>
              <a:spcAft>
                <a:spcPts val="0"/>
              </a:spcAft>
              <a:buClr>
                <a:srgbClr val="578C89"/>
              </a:buClr>
              <a:buSzPts val="2480"/>
              <a:buChar char="•"/>
            </a:pPr>
            <a:r>
              <a:rPr lang="cs-CZ" sz="2000" dirty="0">
                <a:solidFill>
                  <a:schemeClr val="dk1"/>
                </a:solidFill>
                <a:latin typeface="+mn-lt"/>
                <a:ea typeface="Calibri"/>
                <a:cs typeface="Calibri"/>
                <a:sym typeface="Calibri"/>
              </a:rPr>
              <a:t>Insolvenční soud nemůže určit delší interval předkládání zprávy o stavu insolvenčního řízení než jednou za 12 měsíců.</a:t>
            </a:r>
            <a:endParaRPr sz="2000" dirty="0">
              <a:solidFill>
                <a:schemeClr val="dk1"/>
              </a:solidFill>
              <a:latin typeface="+mn-lt"/>
              <a:ea typeface="Calibri"/>
              <a:cs typeface="Calibri"/>
              <a:sym typeface="Calibri"/>
            </a:endParaRPr>
          </a:p>
          <a:p>
            <a:pPr marL="457200" lvl="0" indent="-386080" algn="just" rtl="0">
              <a:spcBef>
                <a:spcPts val="800"/>
              </a:spcBef>
              <a:spcAft>
                <a:spcPts val="0"/>
              </a:spcAft>
              <a:buClr>
                <a:srgbClr val="578C89"/>
              </a:buClr>
              <a:buSzPts val="2480"/>
              <a:buChar char="•"/>
            </a:pPr>
            <a:r>
              <a:rPr lang="cs-CZ" sz="2000" dirty="0">
                <a:solidFill>
                  <a:schemeClr val="dk1"/>
                </a:solidFill>
                <a:latin typeface="+mn-lt"/>
                <a:ea typeface="Calibri"/>
                <a:cs typeface="Calibri"/>
                <a:sym typeface="Calibri"/>
              </a:rPr>
              <a:t>Mimořádná zpráva o stavu insolvenčního řízení v případě důvodů pro prodloužení průběhu oddlužení či zrušení schváleného oddlužení.</a:t>
            </a:r>
            <a:endParaRPr sz="2000" dirty="0">
              <a:solidFill>
                <a:schemeClr val="dk1"/>
              </a:solidFill>
              <a:latin typeface="+mn-lt"/>
              <a:ea typeface="Calibri"/>
              <a:cs typeface="Calibri"/>
              <a:sym typeface="Calibri"/>
            </a:endParaRPr>
          </a:p>
          <a:p>
            <a:pPr marL="457200" lvl="0" indent="-386080" algn="just" rtl="0">
              <a:spcBef>
                <a:spcPts val="800"/>
              </a:spcBef>
              <a:spcAft>
                <a:spcPts val="0"/>
              </a:spcAft>
              <a:buClr>
                <a:srgbClr val="578C89"/>
              </a:buClr>
              <a:buSzPts val="2480"/>
              <a:buChar char="•"/>
            </a:pPr>
            <a:r>
              <a:rPr lang="cs-CZ" sz="2000" dirty="0">
                <a:solidFill>
                  <a:schemeClr val="dk1"/>
                </a:solidFill>
                <a:latin typeface="+mn-lt"/>
                <a:ea typeface="Calibri"/>
                <a:cs typeface="Calibri"/>
                <a:sym typeface="Calibri"/>
              </a:rPr>
              <a:t>Zkrácen interval předkládání přehledu příjmů dlužníka ze 6 měsíců na 3 měsíce. Přehled příjmů se zveřejní v insolvenčním rejstříku.</a:t>
            </a:r>
            <a:endParaRPr sz="2000" dirty="0">
              <a:solidFill>
                <a:schemeClr val="dk1"/>
              </a:solidFill>
              <a:latin typeface="+mn-lt"/>
              <a:ea typeface="Calibri"/>
              <a:cs typeface="Calibri"/>
              <a:sym typeface="Calibri"/>
            </a:endParaRPr>
          </a:p>
          <a:p>
            <a:pPr marL="457200" lvl="0" indent="-386080" algn="just" rtl="0">
              <a:spcBef>
                <a:spcPts val="800"/>
              </a:spcBef>
              <a:spcAft>
                <a:spcPts val="0"/>
              </a:spcAft>
              <a:buClr>
                <a:srgbClr val="578C89"/>
              </a:buClr>
              <a:buSzPts val="2480"/>
              <a:buChar char="•"/>
            </a:pPr>
            <a:r>
              <a:rPr lang="cs-CZ" sz="2000" dirty="0">
                <a:solidFill>
                  <a:schemeClr val="dk1"/>
                </a:solidFill>
                <a:latin typeface="+mn-lt"/>
                <a:ea typeface="Calibri"/>
                <a:cs typeface="Calibri"/>
                <a:sym typeface="Calibri"/>
              </a:rPr>
              <a:t>Dlužník na výzvu informuje insolvenčního správce o úsilí, které vynaložil ke splnění povinností.</a:t>
            </a:r>
            <a:endParaRPr sz="2000" dirty="0">
              <a:solidFill>
                <a:schemeClr val="dk1"/>
              </a:solidFill>
              <a:latin typeface="+mn-lt"/>
              <a:ea typeface="Calibri"/>
              <a:cs typeface="Calibri"/>
              <a:sym typeface="Calibri"/>
            </a:endParaRPr>
          </a:p>
          <a:p>
            <a:pPr marL="457200" lvl="0" indent="-386080" algn="just" rtl="0">
              <a:spcBef>
                <a:spcPts val="800"/>
              </a:spcBef>
              <a:spcAft>
                <a:spcPts val="0"/>
              </a:spcAft>
              <a:buClr>
                <a:srgbClr val="578C89"/>
              </a:buClr>
              <a:buSzPts val="2480"/>
              <a:buChar char="•"/>
            </a:pPr>
            <a:r>
              <a:rPr lang="cs-CZ" sz="2000" dirty="0">
                <a:solidFill>
                  <a:schemeClr val="dk1"/>
                </a:solidFill>
                <a:latin typeface="+mn-lt"/>
                <a:ea typeface="Calibri"/>
                <a:cs typeface="Calibri"/>
                <a:sym typeface="Calibri"/>
              </a:rPr>
              <a:t>Insolvenční správce je povinen bez zbytečného odkladu informovat dlužníka o neplnění podstatných povinností vyplývajících z oddlužení (§ 412 odst. 3).</a:t>
            </a:r>
            <a:endParaRPr sz="2000" dirty="0">
              <a:solidFill>
                <a:schemeClr val="dk1"/>
              </a:solidFill>
              <a:latin typeface="+mn-lt"/>
              <a:ea typeface="Calibri"/>
              <a:cs typeface="Calibri"/>
              <a:sym typeface="Calibri"/>
            </a:endParaRPr>
          </a:p>
          <a:p>
            <a:pPr marL="457200" lvl="0" indent="-386080" algn="just" rtl="0">
              <a:spcBef>
                <a:spcPts val="800"/>
              </a:spcBef>
              <a:spcAft>
                <a:spcPts val="0"/>
              </a:spcAft>
              <a:buClr>
                <a:srgbClr val="578C89"/>
              </a:buClr>
              <a:buSzPts val="2480"/>
              <a:buChar char="•"/>
            </a:pPr>
            <a:r>
              <a:rPr lang="cs-CZ" sz="2000" dirty="0">
                <a:solidFill>
                  <a:schemeClr val="dk1"/>
                </a:solidFill>
                <a:latin typeface="+mn-lt"/>
                <a:ea typeface="Calibri"/>
                <a:cs typeface="Calibri"/>
                <a:sym typeface="Calibri"/>
              </a:rPr>
              <a:t>Má se za to, že dlužník řádně neplní povinnost usilovat o získání příjmu, nepožádá-li v případě nezaměstnanosti do 15 dnů o zařazení do evidence uchazečů o zaměstnání.</a:t>
            </a:r>
            <a:endParaRPr sz="2000" dirty="0">
              <a:solidFill>
                <a:schemeClr val="dk1"/>
              </a:solidFill>
              <a:latin typeface="+mn-lt"/>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5"/>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98" name="Google Shape;198;p25"/>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99" name="Google Shape;199;p25"/>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cs-CZ" sz="3600" b="1" dirty="0">
                <a:solidFill>
                  <a:srgbClr val="175956"/>
                </a:solidFill>
                <a:latin typeface="Arial"/>
                <a:ea typeface="Arial"/>
                <a:cs typeface="Arial"/>
                <a:sym typeface="Arial"/>
              </a:rPr>
              <a:t>PRODLOUŽENÍ PRŮBĚHU ODDLUŽENÍ</a:t>
            </a:r>
            <a:endParaRPr sz="3600" b="1" dirty="0">
              <a:solidFill>
                <a:srgbClr val="175956"/>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3600" b="1" dirty="0">
              <a:solidFill>
                <a:srgbClr val="175956"/>
              </a:solidFill>
              <a:latin typeface="Arial"/>
              <a:ea typeface="Arial"/>
              <a:cs typeface="Arial"/>
              <a:sym typeface="Arial"/>
            </a:endParaRPr>
          </a:p>
          <a:p>
            <a:pPr marL="0" lvl="0" indent="0" algn="l" rtl="0">
              <a:spcBef>
                <a:spcPts val="0"/>
              </a:spcBef>
              <a:spcAft>
                <a:spcPts val="0"/>
              </a:spcAft>
              <a:buClr>
                <a:srgbClr val="568688"/>
              </a:buClr>
              <a:buSzPts val="3600"/>
              <a:buFont typeface="Arial"/>
              <a:buNone/>
            </a:pPr>
            <a:endParaRPr sz="3600" b="1" dirty="0">
              <a:solidFill>
                <a:srgbClr val="175956"/>
              </a:solidFill>
              <a:latin typeface="Arial"/>
              <a:ea typeface="Arial"/>
              <a:cs typeface="Arial"/>
              <a:sym typeface="Arial"/>
            </a:endParaRPr>
          </a:p>
        </p:txBody>
      </p:sp>
      <p:sp>
        <p:nvSpPr>
          <p:cNvPr id="200" name="Google Shape;200;p25"/>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1" name="Google Shape;201;p25"/>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Dnes jen na návrh dlužníka, maximálně na 6 měsíců a nikoli opakovaně.</a:t>
            </a:r>
            <a:endParaRPr sz="22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Nově i sankční prodloužení na návrh věřitele, insolvenčního správce nebo i bez návrhu soudem.</a:t>
            </a:r>
            <a:endParaRPr sz="22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Nově i opakovaně až o 12 měsíců, z důvodu hodného zvláštního zřetele až o 18 měsíců.</a:t>
            </a:r>
            <a:endParaRPr sz="22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Po uplynutí každých 12 měsíců plnění schváleného oddlužení lze do 2 měsíců navrhnout prodloužení průběhu oddlužení nebo zrušení schváleného oddlužení na základě skutečností uvedených ve zprávách o stavu insolvenčního řízení.</a:t>
            </a: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Odměna insolvenčního správce se po dobu sankčního prodloužení sníží o jednu třetinu. Správci by mělo i s náhradou hotových výdajů měsíčně náležet 786,5 Kč (vč. DPH) a u společného oddlužení manželů 1 179,75 Kč (vč. DPH).</a:t>
            </a:r>
            <a:endParaRPr sz="22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6"/>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07" name="Google Shape;207;p26"/>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208" name="Google Shape;208;p26"/>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cs-CZ" sz="3600" b="1">
                <a:solidFill>
                  <a:srgbClr val="175956"/>
                </a:solidFill>
                <a:latin typeface="Arial"/>
                <a:ea typeface="Arial"/>
                <a:cs typeface="Arial"/>
                <a:sym typeface="Arial"/>
              </a:rPr>
              <a:t>PŘERUŠENÍ PRŮBĚHU ODDLUŽENÍ</a:t>
            </a:r>
            <a:endParaRPr sz="3600" b="1">
              <a:solidFill>
                <a:srgbClr val="175956"/>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3600" b="1">
              <a:solidFill>
                <a:srgbClr val="175956"/>
              </a:solidFill>
              <a:latin typeface="Arial"/>
              <a:ea typeface="Arial"/>
              <a:cs typeface="Arial"/>
              <a:sym typeface="Arial"/>
            </a:endParaRPr>
          </a:p>
          <a:p>
            <a:pPr marL="0" lvl="0" indent="0" algn="l" rtl="0">
              <a:spcBef>
                <a:spcPts val="0"/>
              </a:spcBef>
              <a:spcAft>
                <a:spcPts val="0"/>
              </a:spcAft>
              <a:buClr>
                <a:srgbClr val="568688"/>
              </a:buClr>
              <a:buSzPts val="3600"/>
              <a:buFont typeface="Arial"/>
              <a:buNone/>
            </a:pPr>
            <a:endParaRPr sz="3600" b="1">
              <a:solidFill>
                <a:srgbClr val="175956"/>
              </a:solidFill>
              <a:latin typeface="Arial"/>
              <a:ea typeface="Arial"/>
              <a:cs typeface="Arial"/>
              <a:sym typeface="Arial"/>
            </a:endParaRPr>
          </a:p>
        </p:txBody>
      </p:sp>
      <p:sp>
        <p:nvSpPr>
          <p:cNvPr id="209" name="Google Shape;209;p26"/>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0" name="Google Shape;210;p26"/>
          <p:cNvSpPr txBox="1"/>
          <p:nvPr/>
        </p:nvSpPr>
        <p:spPr>
          <a:xfrm>
            <a:off x="838325" y="1770200"/>
            <a:ext cx="110526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Nově i opakovaně, stále však nejdéle na celkovou dobu 1 roku.</a:t>
            </a:r>
            <a:endParaRPr sz="24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Možnost reagovat na krátkodobé výpadky příjmů.</a:t>
            </a:r>
            <a:endParaRPr sz="24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Dochází k pozastavení povinnosti dlužníka splácet, doba přerušení se nezapočítává do doby trvání oddlužení.</a:t>
            </a:r>
            <a:endParaRPr sz="24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I za dobu přerušení průběhu oddlužení náleží insolvenčnímu správci odměna, která je však o 70 % snížena.</a:t>
            </a:r>
            <a:endParaRPr sz="2400" dirty="0">
              <a:solidFill>
                <a:schemeClr val="dk1"/>
              </a:solidFill>
              <a:latin typeface="+mn-lt"/>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7"/>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16" name="Google Shape;216;p27"/>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217" name="Google Shape;217;p27"/>
          <p:cNvSpPr txBox="1">
            <a:spLocks noGrp="1"/>
          </p:cNvSpPr>
          <p:nvPr>
            <p:ph type="title"/>
          </p:nvPr>
        </p:nvSpPr>
        <p:spPr>
          <a:xfrm>
            <a:off x="561169" y="1226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POSTUP PO SPLNĚNÍ PŘEDPOKLADŮ </a:t>
            </a:r>
            <a:br>
              <a:rPr lang="cs-CZ" sz="3600" b="1">
                <a:solidFill>
                  <a:srgbClr val="175956"/>
                </a:solidFill>
                <a:latin typeface="Arial"/>
                <a:ea typeface="Arial"/>
                <a:cs typeface="Arial"/>
                <a:sym typeface="Arial"/>
              </a:rPr>
            </a:br>
            <a:r>
              <a:rPr lang="cs-CZ" sz="3600" b="1">
                <a:solidFill>
                  <a:srgbClr val="175956"/>
                </a:solidFill>
                <a:latin typeface="Arial"/>
                <a:ea typeface="Arial"/>
                <a:cs typeface="Arial"/>
                <a:sym typeface="Arial"/>
              </a:rPr>
              <a:t>PRO OSVOBOZENÍ</a:t>
            </a:r>
            <a:endParaRPr sz="3600" b="1">
              <a:solidFill>
                <a:srgbClr val="175956"/>
              </a:solidFill>
              <a:latin typeface="Arial"/>
              <a:ea typeface="Arial"/>
              <a:cs typeface="Arial"/>
              <a:sym typeface="Arial"/>
            </a:endParaRPr>
          </a:p>
        </p:txBody>
      </p:sp>
      <p:sp>
        <p:nvSpPr>
          <p:cNvPr id="218" name="Google Shape;218;p27"/>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9" name="Google Shape;219;p27"/>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Insolvenční správce bez zbytečného odkladu po uplynutí doby oddlužení (ev. prodloužené či přerušené) předloží písemnou zprávu pro osvobození.</a:t>
            </a:r>
            <a:endParaRPr sz="20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Do uplynutí 2 měsíců od předložení zprávy pro osvobození mohou věřitelé navrhnout prodloužení průběhu oddlužení nebo zrušení schváleného oddlužení.</a:t>
            </a:r>
            <a:endParaRPr sz="20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000" dirty="0">
                <a:solidFill>
                  <a:schemeClr val="dk1"/>
                </a:solidFill>
                <a:latin typeface="+mn-lt"/>
                <a:ea typeface="Calibri"/>
                <a:cs typeface="Calibri"/>
                <a:sym typeface="Calibri"/>
              </a:rPr>
              <a:t>Po dobu 2 měsíců po podání zprávy pro osvobození se provádějí srážky k uhrazení zálohy </a:t>
            </a:r>
            <a:br>
              <a:rPr lang="cs-CZ" sz="2000" dirty="0">
                <a:solidFill>
                  <a:schemeClr val="dk1"/>
                </a:solidFill>
                <a:latin typeface="+mn-lt"/>
                <a:ea typeface="Calibri"/>
                <a:cs typeface="Calibri"/>
                <a:sym typeface="Calibri"/>
              </a:rPr>
            </a:br>
            <a:r>
              <a:rPr lang="cs-CZ" sz="2000" dirty="0">
                <a:solidFill>
                  <a:schemeClr val="dk1"/>
                </a:solidFill>
                <a:latin typeface="+mn-lt"/>
                <a:ea typeface="Calibri"/>
                <a:cs typeface="Calibri"/>
                <a:sym typeface="Calibri"/>
              </a:rPr>
              <a:t>na odměnu a hotové výdaje insolvenčního správce.</a:t>
            </a:r>
            <a:endParaRPr sz="2000" dirty="0">
              <a:solidFill>
                <a:schemeClr val="dk1"/>
              </a:solidFill>
              <a:latin typeface="+mn-lt"/>
              <a:ea typeface="Calibri"/>
              <a:cs typeface="Calibri"/>
              <a:sym typeface="Calibri"/>
            </a:endParaRPr>
          </a:p>
          <a:p>
            <a:pPr marL="914400" lvl="1" indent="-341630" algn="just" rtl="0">
              <a:lnSpc>
                <a:spcPct val="115000"/>
              </a:lnSpc>
              <a:spcBef>
                <a:spcPts val="800"/>
              </a:spcBef>
              <a:spcAft>
                <a:spcPts val="0"/>
              </a:spcAft>
              <a:buClr>
                <a:srgbClr val="578C89"/>
              </a:buClr>
              <a:buSzPts val="1780"/>
              <a:buChar char="○"/>
            </a:pPr>
            <a:r>
              <a:rPr lang="cs-CZ" sz="1700" dirty="0">
                <a:solidFill>
                  <a:schemeClr val="dk1"/>
                </a:solidFill>
                <a:latin typeface="+mn-lt"/>
                <a:ea typeface="Calibri"/>
                <a:cs typeface="Calibri"/>
                <a:sym typeface="Calibri"/>
              </a:rPr>
              <a:t>Výše zálohy odpovídá výši srážky, maximálně však 12 100 Kč, vč. DPH měsíčně (u manželů 18 150 Kč, vč. DPH).</a:t>
            </a:r>
          </a:p>
          <a:p>
            <a:pPr marL="914400" lvl="1" indent="-341630" algn="just" rtl="0">
              <a:lnSpc>
                <a:spcPct val="115000"/>
              </a:lnSpc>
              <a:spcBef>
                <a:spcPts val="800"/>
              </a:spcBef>
              <a:spcAft>
                <a:spcPts val="0"/>
              </a:spcAft>
              <a:buClr>
                <a:srgbClr val="578C89"/>
              </a:buClr>
              <a:buSzPts val="1780"/>
              <a:buChar char="○"/>
            </a:pPr>
            <a:r>
              <a:rPr lang="cs-CZ" sz="1700" dirty="0">
                <a:solidFill>
                  <a:schemeClr val="dk1"/>
                </a:solidFill>
                <a:latin typeface="+mn-lt"/>
                <a:ea typeface="Calibri"/>
                <a:cs typeface="Calibri"/>
                <a:sym typeface="Calibri"/>
              </a:rPr>
              <a:t>Dobrovolně lze dostatečnou zálohu na složku odměny za přezkum složit již v úvodní fázi řízení. Podle DZ k návrhu vyhlášky o odměně se tím dlužník vyhne srážkám z příjmů v době po skončení plnění splátkového kalendáře.</a:t>
            </a:r>
          </a:p>
          <a:p>
            <a:pPr marL="914400" lvl="1" indent="-341630" algn="just">
              <a:lnSpc>
                <a:spcPct val="115000"/>
              </a:lnSpc>
              <a:spcBef>
                <a:spcPts val="800"/>
              </a:spcBef>
              <a:buClr>
                <a:srgbClr val="578C89"/>
              </a:buClr>
              <a:buSzPts val="1780"/>
              <a:buFont typeface="Arial"/>
              <a:buChar char="○"/>
            </a:pPr>
            <a:r>
              <a:rPr lang="cs-CZ" sz="1700" dirty="0">
                <a:solidFill>
                  <a:schemeClr val="dk1"/>
                </a:solidFill>
                <a:latin typeface="+mj-lt"/>
                <a:ea typeface="Calibri"/>
                <a:cs typeface="Calibri"/>
                <a:sym typeface="Calibri"/>
              </a:rPr>
              <a:t>Některé soudy začaly přistupovat k ukládání dodatečné zálohy k úhradě složky odměny za přezkum přihlášek pohledávek v rozhodnutí o úpadku spojeném s rozhodnutím o povolení oddlužení.</a:t>
            </a:r>
          </a:p>
          <a:p>
            <a:pPr marL="914400" lvl="1" indent="-341630" algn="just" rtl="0">
              <a:lnSpc>
                <a:spcPct val="115000"/>
              </a:lnSpc>
              <a:spcBef>
                <a:spcPts val="800"/>
              </a:spcBef>
              <a:spcAft>
                <a:spcPts val="0"/>
              </a:spcAft>
              <a:buClr>
                <a:srgbClr val="578C89"/>
              </a:buClr>
              <a:buSzPts val="1780"/>
              <a:buChar char="○"/>
            </a:pPr>
            <a:endParaRPr lang="cs-CZ" sz="2000" dirty="0">
              <a:solidFill>
                <a:schemeClr val="dk1"/>
              </a:solidFill>
              <a:latin typeface="+mn-lt"/>
              <a:ea typeface="Calibri"/>
              <a:cs typeface="Calibri"/>
              <a:sym typeface="Calibri"/>
            </a:endParaRPr>
          </a:p>
          <a:p>
            <a:pPr marL="914400" lvl="1" indent="-341630" algn="just" rtl="0">
              <a:lnSpc>
                <a:spcPct val="115000"/>
              </a:lnSpc>
              <a:spcBef>
                <a:spcPts val="800"/>
              </a:spcBef>
              <a:spcAft>
                <a:spcPts val="0"/>
              </a:spcAft>
              <a:buClr>
                <a:srgbClr val="578C89"/>
              </a:buClr>
              <a:buSzPts val="1780"/>
              <a:buChar char="○"/>
            </a:pPr>
            <a:endParaRPr lang="cs-CZ" sz="2000" dirty="0">
              <a:solidFill>
                <a:schemeClr val="dk1"/>
              </a:solidFill>
              <a:latin typeface="+mn-lt"/>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8"/>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5" name="Google Shape;225;p28"/>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226" name="Google Shape;226;p28"/>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cs-CZ" sz="3600" b="1">
                <a:solidFill>
                  <a:srgbClr val="175956"/>
                </a:solidFill>
                <a:latin typeface="Arial"/>
                <a:ea typeface="Arial"/>
                <a:cs typeface="Arial"/>
                <a:sym typeface="Arial"/>
              </a:rPr>
              <a:t>SPLNĚNÍ ODDLUŽENÍ</a:t>
            </a:r>
            <a:endParaRPr sz="3600" b="1">
              <a:solidFill>
                <a:srgbClr val="175956"/>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3600" b="1">
              <a:solidFill>
                <a:srgbClr val="175956"/>
              </a:solidFill>
              <a:latin typeface="Arial"/>
              <a:ea typeface="Arial"/>
              <a:cs typeface="Arial"/>
              <a:sym typeface="Arial"/>
            </a:endParaRPr>
          </a:p>
          <a:p>
            <a:pPr marL="0" lvl="0" indent="0" algn="l" rtl="0">
              <a:spcBef>
                <a:spcPts val="0"/>
              </a:spcBef>
              <a:spcAft>
                <a:spcPts val="0"/>
              </a:spcAft>
              <a:buClr>
                <a:srgbClr val="568688"/>
              </a:buClr>
              <a:buSzPts val="3600"/>
              <a:buFont typeface="Arial"/>
              <a:buNone/>
            </a:pPr>
            <a:endParaRPr sz="3600" b="1">
              <a:solidFill>
                <a:srgbClr val="175956"/>
              </a:solidFill>
              <a:latin typeface="Arial"/>
              <a:ea typeface="Arial"/>
              <a:cs typeface="Arial"/>
              <a:sym typeface="Arial"/>
            </a:endParaRPr>
          </a:p>
        </p:txBody>
      </p:sp>
      <p:sp>
        <p:nvSpPr>
          <p:cNvPr id="227" name="Google Shape;227;p28"/>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8" name="Google Shape;228;p28"/>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V jednoduchých případech bude rozhodnutí o osvobození spojeno s rozhodnutím o splnění oddlužení.</a:t>
            </a:r>
            <a:endParaRPr sz="22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Nebylo-li však dosud dokončeno zpeněžování majetku či incidenční spory týkající se majetkové podstaty, bude rozhodnutí o splnění oddlužení následovat až poté.</a:t>
            </a:r>
            <a:endParaRPr sz="22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Do vzetí na vědomí splnění oddlužení je dlužník povinen poskytovat insolvenčnímu správci součinnost při zpeněžení dosud nezpeněženého majetku. Závažné porušení povinnosti součinnosti je důvodem pro odejmutí osvobození.</a:t>
            </a:r>
            <a:endParaRPr sz="2200" dirty="0">
              <a:solidFill>
                <a:schemeClr val="dk1"/>
              </a:solidFill>
              <a:latin typeface="+mn-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200" dirty="0">
                <a:solidFill>
                  <a:schemeClr val="dk1"/>
                </a:solidFill>
                <a:latin typeface="+mn-lt"/>
                <a:ea typeface="Calibri"/>
                <a:cs typeface="Calibri"/>
                <a:sym typeface="Calibri"/>
              </a:rPr>
              <a:t>Do vzetí na vědomí splnění oddlužení, nejdéle do 3 let od přiznání osvobození, může být nově i bez návrhu přiznané osvobození odejmuto i pro nepoctivý záměr.</a:t>
            </a:r>
            <a:endParaRPr sz="2200" dirty="0">
              <a:solidFill>
                <a:schemeClr val="dk1"/>
              </a:solidFill>
              <a:latin typeface="+mn-lt"/>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29"/>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34" name="Google Shape;234;p29"/>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235" name="Google Shape;235;p29"/>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OPĚTOVNÉ ODDLUŽENÍ</a:t>
            </a:r>
            <a:endParaRPr sz="3600" b="1">
              <a:solidFill>
                <a:srgbClr val="175956"/>
              </a:solidFill>
              <a:latin typeface="Arial"/>
              <a:ea typeface="Arial"/>
              <a:cs typeface="Arial"/>
              <a:sym typeface="Arial"/>
            </a:endParaRPr>
          </a:p>
        </p:txBody>
      </p:sp>
      <p:sp>
        <p:nvSpPr>
          <p:cNvPr id="236" name="Google Shape;236;p29"/>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37" name="Google Shape;237;p29"/>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000" dirty="0">
                <a:solidFill>
                  <a:schemeClr val="dk1"/>
                </a:solidFill>
                <a:latin typeface="+mj-lt"/>
                <a:ea typeface="Calibri"/>
                <a:cs typeface="Calibri"/>
                <a:sym typeface="Calibri"/>
              </a:rPr>
              <a:t>Spolu se zkrácením doby oddlužení o 2 roky se odpovídajícím způsobem prodlužuje z 10 na 12 let doba, v níž nelze povolit nové oddlužení, bylo-li dříve přiznáno osvobození.</a:t>
            </a:r>
            <a:endParaRPr sz="2000" dirty="0">
              <a:solidFill>
                <a:schemeClr val="dk1"/>
              </a:solidFill>
              <a:latin typeface="+mj-lt"/>
              <a:ea typeface="Calibri"/>
              <a:cs typeface="Calibri"/>
              <a:sym typeface="Calibri"/>
            </a:endParaRPr>
          </a:p>
          <a:p>
            <a:pPr marL="914400" lvl="1" indent="-341630" algn="just" rtl="0">
              <a:lnSpc>
                <a:spcPct val="115000"/>
              </a:lnSpc>
              <a:spcBef>
                <a:spcPts val="800"/>
              </a:spcBef>
              <a:spcAft>
                <a:spcPts val="0"/>
              </a:spcAft>
              <a:buClr>
                <a:srgbClr val="578C89"/>
              </a:buClr>
              <a:buSzPts val="1780"/>
              <a:buChar char="○"/>
            </a:pPr>
            <a:r>
              <a:rPr lang="cs-CZ" sz="2000" dirty="0">
                <a:solidFill>
                  <a:schemeClr val="dk1"/>
                </a:solidFill>
                <a:latin typeface="+mj-lt"/>
                <a:ea typeface="Calibri"/>
                <a:cs typeface="Calibri"/>
                <a:sym typeface="Calibri"/>
              </a:rPr>
              <a:t>Blokace 10 let se nepoužije na řízení zahájená do 31. 5. 2019 (29 NSCR 38/2020).</a:t>
            </a:r>
            <a:endParaRPr sz="2000" dirty="0">
              <a:solidFill>
                <a:schemeClr val="dk1"/>
              </a:solidFill>
              <a:latin typeface="+mj-lt"/>
              <a:ea typeface="Calibri"/>
              <a:cs typeface="Calibri"/>
              <a:sym typeface="Calibri"/>
            </a:endParaRPr>
          </a:p>
          <a:p>
            <a:pPr marL="914400" lvl="1" indent="-341630" algn="just" rtl="0">
              <a:lnSpc>
                <a:spcPct val="115000"/>
              </a:lnSpc>
              <a:spcBef>
                <a:spcPts val="800"/>
              </a:spcBef>
              <a:spcAft>
                <a:spcPts val="0"/>
              </a:spcAft>
              <a:buClr>
                <a:srgbClr val="578C89"/>
              </a:buClr>
              <a:buSzPts val="1780"/>
              <a:buChar char="○"/>
            </a:pPr>
            <a:r>
              <a:rPr lang="cs-CZ" sz="2000" dirty="0">
                <a:solidFill>
                  <a:schemeClr val="dk1"/>
                </a:solidFill>
                <a:latin typeface="+mj-lt"/>
                <a:ea typeface="Calibri"/>
                <a:cs typeface="Calibri"/>
                <a:sym typeface="Calibri"/>
              </a:rPr>
              <a:t>Nejasné, zda se blokace po dobu 12 let použije i na případy, kdy je přiznáno osvobození za dřívější právní úpravy od 1. 6. 2019 (tj. i tam, kde dosud oddlužení trvalo 5 let).</a:t>
            </a:r>
            <a:endParaRPr sz="2000" dirty="0">
              <a:solidFill>
                <a:schemeClr val="dk1"/>
              </a:solidFill>
              <a:latin typeface="+mj-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000" dirty="0">
                <a:solidFill>
                  <a:schemeClr val="dk1"/>
                </a:solidFill>
                <a:latin typeface="+mj-lt"/>
                <a:ea typeface="Calibri"/>
                <a:cs typeface="Calibri"/>
                <a:sym typeface="Calibri"/>
              </a:rPr>
              <a:t>Bylo-li přiznáno osvobození dlužníkovi za dřívější právní úpravy, bude další oddlužení tříleté.</a:t>
            </a:r>
            <a:endParaRPr sz="2000" dirty="0">
              <a:solidFill>
                <a:schemeClr val="dk1"/>
              </a:solidFill>
              <a:latin typeface="+mj-lt"/>
              <a:ea typeface="Calibri"/>
              <a:cs typeface="Calibri"/>
              <a:sym typeface="Calibri"/>
            </a:endParaRPr>
          </a:p>
          <a:p>
            <a:pPr marL="457200" lvl="0" indent="-398780" algn="just" rtl="0">
              <a:lnSpc>
                <a:spcPct val="115000"/>
              </a:lnSpc>
              <a:spcBef>
                <a:spcPts val="800"/>
              </a:spcBef>
              <a:spcAft>
                <a:spcPts val="0"/>
              </a:spcAft>
              <a:buClr>
                <a:srgbClr val="578C89"/>
              </a:buClr>
              <a:buSzPts val="2680"/>
              <a:buChar char="•"/>
            </a:pPr>
            <a:r>
              <a:rPr lang="cs-CZ" sz="2000" dirty="0">
                <a:solidFill>
                  <a:schemeClr val="dk1"/>
                </a:solidFill>
                <a:latin typeface="+mj-lt"/>
                <a:ea typeface="Calibri"/>
                <a:cs typeface="Calibri"/>
                <a:sym typeface="Calibri"/>
              </a:rPr>
              <a:t>Bude-li přiznáno osvobození dlužníkovi za nové úpravy, bude další oddlužení pětileté, ledaže již od přiznání osvobození do podání nového návrhu uplynulo alespoň 20 let, pak bude tříleté.</a:t>
            </a:r>
            <a:endParaRPr sz="2000" dirty="0">
              <a:solidFill>
                <a:schemeClr val="dk1"/>
              </a:solidFill>
              <a:latin typeface="+mj-lt"/>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0"/>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43" name="Google Shape;243;p30"/>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POHLEDÁVKY INSOLVENČNÍHO SPRÁVCE</a:t>
            </a:r>
            <a:endParaRPr sz="3600" b="1">
              <a:solidFill>
                <a:srgbClr val="175956"/>
              </a:solidFill>
              <a:latin typeface="Arial"/>
              <a:ea typeface="Arial"/>
              <a:cs typeface="Arial"/>
              <a:sym typeface="Arial"/>
            </a:endParaRPr>
          </a:p>
        </p:txBody>
      </p:sp>
      <p:sp>
        <p:nvSpPr>
          <p:cNvPr id="244" name="Google Shape;244;p30"/>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45" name="Google Shape;245;p30"/>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00000"/>
              </a:lnSpc>
              <a:spcBef>
                <a:spcPts val="800"/>
              </a:spcBef>
              <a:spcAft>
                <a:spcPts val="0"/>
              </a:spcAft>
              <a:buClr>
                <a:srgbClr val="578C89"/>
              </a:buClr>
              <a:buSzPts val="2680"/>
              <a:buChar char="•"/>
            </a:pPr>
            <a:r>
              <a:rPr lang="cs-CZ" sz="1900" dirty="0">
                <a:solidFill>
                  <a:schemeClr val="dk1"/>
                </a:solidFill>
                <a:latin typeface="+mj-lt"/>
                <a:ea typeface="Calibri"/>
                <a:cs typeface="Calibri"/>
                <a:sym typeface="Calibri"/>
              </a:rPr>
              <a:t>V úvodní fázi řízení se na odměnu a náhradu hotových výdajů insolvenčního správce bude srážet 2 178 Kč (vč. DPH) a u manželů 3 267 Kč (vč. DPH). Dříve dlužník musel samostatně platit 1 089 Kč (vč. DPH) a u manželů 1 633,5 Kč (vč. DPH).</a:t>
            </a:r>
          </a:p>
          <a:p>
            <a:pPr marL="457200" lvl="0" indent="-398780" algn="just" rtl="0">
              <a:lnSpc>
                <a:spcPct val="100000"/>
              </a:lnSpc>
              <a:spcBef>
                <a:spcPts val="800"/>
              </a:spcBef>
              <a:spcAft>
                <a:spcPts val="0"/>
              </a:spcAft>
              <a:buClr>
                <a:srgbClr val="578C89"/>
              </a:buClr>
              <a:buSzPts val="2680"/>
              <a:buChar char="•"/>
            </a:pPr>
            <a:r>
              <a:rPr lang="cs-CZ" sz="1900" dirty="0">
                <a:solidFill>
                  <a:schemeClr val="dk1"/>
                </a:solidFill>
                <a:latin typeface="+mj-lt"/>
                <a:ea typeface="Calibri"/>
                <a:cs typeface="Calibri"/>
                <a:sym typeface="Calibri"/>
              </a:rPr>
              <a:t>Po schválení oddlužení bude insolvenčnímu správci měsíčně náležet 1 089 Kč (vč. DPH) a u manželů 1 633,5 Kč (vč. DPH). Tato částka se již nebude jako dnes zvyšovat o další částku za účelem úhrady odměny za přezkum pohledávek (dříve 302,5 Kč, vč. DPH za přihlášku).</a:t>
            </a:r>
          </a:p>
          <a:p>
            <a:pPr marL="457200" lvl="0" indent="-398780" algn="just" rtl="0">
              <a:lnSpc>
                <a:spcPct val="100000"/>
              </a:lnSpc>
              <a:spcBef>
                <a:spcPts val="800"/>
              </a:spcBef>
              <a:spcAft>
                <a:spcPts val="0"/>
              </a:spcAft>
              <a:buClr>
                <a:srgbClr val="578C89"/>
              </a:buClr>
              <a:buSzPts val="2680"/>
              <a:buChar char="•"/>
            </a:pPr>
            <a:r>
              <a:rPr lang="cs-CZ" sz="1900" dirty="0">
                <a:solidFill>
                  <a:schemeClr val="dk1"/>
                </a:solidFill>
                <a:latin typeface="+mj-lt"/>
                <a:ea typeface="Calibri"/>
                <a:cs typeface="Calibri"/>
                <a:sym typeface="Calibri"/>
              </a:rPr>
              <a:t>Po skončení splátkového kalendáře se bude po 2 měsíce srážet maximum do stanoveného limitu (max. 12 100 Kč měsíčně a u manželů 18 150 Kč, vč. DPH). Z této částky se bude hradit odměna za přezkum. Výše odměny za přezkum přihlášky sice vzroste (1 210 Kč, vč. DPH za přihlášku). Bude však závislá na tom, kolik bude možné dlužníkovi srážet. Někdy tedy může být nižší než dnes.</a:t>
            </a:r>
          </a:p>
          <a:p>
            <a:pPr marL="457200" lvl="0" indent="-398780" algn="just" rtl="0">
              <a:lnSpc>
                <a:spcPct val="100000"/>
              </a:lnSpc>
              <a:spcBef>
                <a:spcPts val="800"/>
              </a:spcBef>
              <a:spcAft>
                <a:spcPts val="0"/>
              </a:spcAft>
              <a:buClr>
                <a:srgbClr val="578C89"/>
              </a:buClr>
              <a:buSzPts val="2680"/>
              <a:buChar char="•"/>
            </a:pPr>
            <a:r>
              <a:rPr lang="cs-CZ" sz="1900" dirty="0">
                <a:solidFill>
                  <a:schemeClr val="dk1"/>
                </a:solidFill>
                <a:latin typeface="+mj-lt"/>
                <a:ea typeface="Calibri"/>
                <a:cs typeface="Calibri"/>
                <a:sym typeface="Calibri"/>
              </a:rPr>
              <a:t>Neuhradí-li pohledávky insolvenčního správce dlužník (typicky v úvodní fázi, nebude-li oddlužení schváleno), hradí je stát nejvýše v rozsahu 24 200 Kč, vč. DPH (u manželů do 36 300 Kč, vč. DPH), který má regres vůči dlužníkovi. Pohledávku vůči dlužníkovi bude vymáhat celní správa.</a:t>
            </a:r>
            <a:endParaRPr sz="1900" dirty="0">
              <a:solidFill>
                <a:schemeClr val="dk1"/>
              </a:solidFill>
              <a:latin typeface="+mj-lt"/>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2"/>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60" name="Google Shape;260;p32"/>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261" name="Google Shape;261;p32"/>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Další změny</a:t>
            </a:r>
            <a:endParaRPr sz="3600" b="1">
              <a:solidFill>
                <a:srgbClr val="175956"/>
              </a:solidFill>
              <a:latin typeface="Arial"/>
              <a:ea typeface="Arial"/>
              <a:cs typeface="Arial"/>
              <a:sym typeface="Arial"/>
            </a:endParaRPr>
          </a:p>
        </p:txBody>
      </p:sp>
      <p:sp>
        <p:nvSpPr>
          <p:cNvPr id="262" name="Google Shape;262;p32"/>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63" name="Google Shape;263;p32"/>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l" rtl="0">
              <a:spcBef>
                <a:spcPts val="800"/>
              </a:spcBef>
              <a:spcAft>
                <a:spcPts val="0"/>
              </a:spcAft>
              <a:buClr>
                <a:srgbClr val="578C89"/>
              </a:buClr>
              <a:buSzPts val="2680"/>
              <a:buChar char="•"/>
            </a:pPr>
            <a:r>
              <a:rPr lang="cs-CZ" sz="2400" dirty="0">
                <a:solidFill>
                  <a:schemeClr val="dk1"/>
                </a:solidFill>
                <a:latin typeface="Calibri"/>
                <a:ea typeface="Calibri"/>
                <a:cs typeface="Calibri"/>
                <a:sym typeface="Calibri"/>
              </a:rPr>
              <a:t>Zkracuje se z 5 let na 3 roky doba, po jejímž uplynutí dojde k vyškrtnutí dlužníka ze seznamu dlužníků, bylo-li dlužníku přiznáno osvobození.</a:t>
            </a:r>
            <a:endParaRPr sz="2400" dirty="0">
              <a:solidFill>
                <a:schemeClr val="dk1"/>
              </a:solidFill>
              <a:latin typeface="Calibri"/>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46"/>
          <p:cNvSpPr/>
          <p:nvPr/>
        </p:nvSpPr>
        <p:spPr>
          <a:xfrm>
            <a:off x="0" y="0"/>
            <a:ext cx="12192000" cy="4501707"/>
          </a:xfrm>
          <a:prstGeom prst="rect">
            <a:avLst/>
          </a:prstGeom>
          <a:solidFill>
            <a:srgbClr val="175956">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52" name="Google Shape;452;p46"/>
          <p:cNvSpPr/>
          <p:nvPr/>
        </p:nvSpPr>
        <p:spPr>
          <a:xfrm>
            <a:off x="515566" y="1822814"/>
            <a:ext cx="45719" cy="5035186"/>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53" name="Google Shape;453;p46"/>
          <p:cNvSpPr/>
          <p:nvPr/>
        </p:nvSpPr>
        <p:spPr>
          <a:xfrm>
            <a:off x="515566" y="531845"/>
            <a:ext cx="45719" cy="6326155"/>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54" name="Google Shape;454;p46"/>
          <p:cNvSpPr txBox="1">
            <a:spLocks noGrp="1"/>
          </p:cNvSpPr>
          <p:nvPr>
            <p:ph type="title"/>
          </p:nvPr>
        </p:nvSpPr>
        <p:spPr>
          <a:xfrm>
            <a:off x="1944599" y="1975045"/>
            <a:ext cx="8302797" cy="55161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568688"/>
              </a:buClr>
              <a:buSzPts val="3600"/>
              <a:buFont typeface="Arial"/>
              <a:buNone/>
            </a:pPr>
            <a:r>
              <a:rPr lang="cs-CZ" sz="3600" b="1">
                <a:solidFill>
                  <a:schemeClr val="lt1"/>
                </a:solidFill>
                <a:latin typeface="Arial"/>
                <a:ea typeface="Arial"/>
                <a:cs typeface="Arial"/>
                <a:sym typeface="Arial"/>
              </a:rPr>
              <a:t>DĚKUJI ZA POZORNOST</a:t>
            </a:r>
            <a:endParaRPr/>
          </a:p>
        </p:txBody>
      </p:sp>
      <p:pic>
        <p:nvPicPr>
          <p:cNvPr id="455" name="Google Shape;455;p46"/>
          <p:cNvPicPr preferRelativeResize="0"/>
          <p:nvPr/>
        </p:nvPicPr>
        <p:blipFill rotWithShape="1">
          <a:blip r:embed="rId3">
            <a:alphaModFix/>
          </a:blip>
          <a:srcRect t="31515" b="31641"/>
          <a:stretch/>
        </p:blipFill>
        <p:spPr>
          <a:xfrm>
            <a:off x="9299336" y="4849433"/>
            <a:ext cx="2122110" cy="761783"/>
          </a:xfrm>
          <a:prstGeom prst="rect">
            <a:avLst/>
          </a:prstGeom>
          <a:noFill/>
          <a:ln>
            <a:noFill/>
          </a:ln>
        </p:spPr>
      </p:pic>
      <p:sp>
        <p:nvSpPr>
          <p:cNvPr id="456" name="Google Shape;456;p46"/>
          <p:cNvSpPr txBox="1"/>
          <p:nvPr/>
        </p:nvSpPr>
        <p:spPr>
          <a:xfrm>
            <a:off x="933324" y="4769262"/>
            <a:ext cx="3555600" cy="15927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1000"/>
              </a:spcBef>
              <a:spcAft>
                <a:spcPts val="0"/>
              </a:spcAft>
              <a:buClr>
                <a:srgbClr val="844D60"/>
              </a:buClr>
              <a:buSzPts val="2800"/>
              <a:buFont typeface="Arial"/>
              <a:buNone/>
            </a:pPr>
            <a:r>
              <a:rPr lang="cs-CZ" sz="1600" b="1" dirty="0">
                <a:solidFill>
                  <a:srgbClr val="844D60"/>
                </a:solidFill>
              </a:rPr>
              <a:t>Mgr. Jakub Sosna</a:t>
            </a:r>
          </a:p>
          <a:p>
            <a:pPr marL="0" marR="0" lvl="0" indent="0" algn="l" rtl="0">
              <a:lnSpc>
                <a:spcPct val="90000"/>
              </a:lnSpc>
              <a:spcBef>
                <a:spcPts val="1000"/>
              </a:spcBef>
              <a:spcAft>
                <a:spcPts val="0"/>
              </a:spcAft>
              <a:buClr>
                <a:srgbClr val="844D60"/>
              </a:buClr>
              <a:buSzPts val="2800"/>
              <a:buFont typeface="Arial"/>
              <a:buNone/>
            </a:pPr>
            <a:r>
              <a:rPr lang="cs-CZ" sz="1600" dirty="0">
                <a:solidFill>
                  <a:srgbClr val="3A3838"/>
                </a:solidFill>
              </a:rPr>
              <a:t>Legislativní expert</a:t>
            </a:r>
            <a:endParaRPr lang="cs-CZ" sz="1600" b="1" dirty="0">
              <a:solidFill>
                <a:srgbClr val="844D60"/>
              </a:solidFill>
            </a:endParaRPr>
          </a:p>
          <a:p>
            <a:pPr marL="0" marR="0" lvl="0" indent="0" algn="l" rtl="0">
              <a:lnSpc>
                <a:spcPct val="90000"/>
              </a:lnSpc>
              <a:spcBef>
                <a:spcPts val="1000"/>
              </a:spcBef>
              <a:spcAft>
                <a:spcPts val="0"/>
              </a:spcAft>
              <a:buClr>
                <a:srgbClr val="844D60"/>
              </a:buClr>
              <a:buSzPts val="1800"/>
              <a:buFont typeface="Arial"/>
              <a:buNone/>
            </a:pPr>
            <a:r>
              <a:rPr lang="cs-CZ" sz="1600" b="0" i="0" u="none" strike="noStrike" cap="none" dirty="0">
                <a:solidFill>
                  <a:srgbClr val="3A3838"/>
                </a:solidFill>
                <a:latin typeface="Arial"/>
                <a:ea typeface="Arial"/>
                <a:cs typeface="Arial"/>
                <a:sym typeface="Arial"/>
              </a:rPr>
              <a:t>Tel.: +420 </a:t>
            </a:r>
            <a:r>
              <a:rPr lang="cs-CZ" sz="1600" dirty="0">
                <a:solidFill>
                  <a:srgbClr val="3A3838"/>
                </a:solidFill>
              </a:rPr>
              <a:t>603 917 906</a:t>
            </a:r>
            <a:endParaRPr lang="cs-CZ" sz="16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rgbClr val="844D60"/>
              </a:buClr>
              <a:buSzPts val="1800"/>
              <a:buFont typeface="Arial"/>
              <a:buNone/>
            </a:pPr>
            <a:r>
              <a:rPr lang="cs-CZ" sz="1600" b="0" i="0" u="none" strike="noStrike" cap="none" dirty="0">
                <a:solidFill>
                  <a:srgbClr val="3A3838"/>
                </a:solidFill>
                <a:latin typeface="Arial"/>
                <a:ea typeface="Arial"/>
                <a:cs typeface="Arial"/>
                <a:sym typeface="Arial"/>
              </a:rPr>
              <a:t>Email: </a:t>
            </a:r>
            <a:r>
              <a:rPr lang="cs-CZ" sz="1600" b="0" i="0" u="sng" strike="noStrike" cap="none" dirty="0">
                <a:solidFill>
                  <a:srgbClr val="0563C1"/>
                </a:solidFill>
                <a:latin typeface="Arial"/>
                <a:ea typeface="Arial"/>
                <a:cs typeface="Arial"/>
                <a:sym typeface="Arial"/>
                <a:hlinkClick r:id="rId4">
                  <a:extLst>
                    <a:ext uri="{A12FA001-AC4F-418D-AE19-62706E023703}">
                      <ahyp:hlinkClr xmlns:ahyp="http://schemas.microsoft.com/office/drawing/2018/hyperlinkcolor" val="tx"/>
                    </a:ext>
                  </a:extLst>
                </a:hlinkClick>
              </a:rPr>
              <a:t>jakub@institut-predluzeni.cz</a:t>
            </a:r>
            <a:endParaRPr lang="cs-CZ" sz="1600" b="0" i="0" u="sng" strike="noStrike" cap="none" dirty="0">
              <a:solidFill>
                <a:srgbClr val="3A3838"/>
              </a:solidFill>
              <a:latin typeface="Arial"/>
              <a:ea typeface="Arial"/>
              <a:cs typeface="Arial"/>
              <a:sym typeface="Arial"/>
            </a:endParaRPr>
          </a:p>
          <a:p>
            <a:pPr marL="0" marR="0" lvl="0" indent="0" algn="l" rtl="0">
              <a:lnSpc>
                <a:spcPct val="90000"/>
              </a:lnSpc>
              <a:spcBef>
                <a:spcPts val="1000"/>
              </a:spcBef>
              <a:spcAft>
                <a:spcPts val="0"/>
              </a:spcAft>
              <a:buClr>
                <a:srgbClr val="844D60"/>
              </a:buClr>
              <a:buSzPts val="1800"/>
              <a:buFont typeface="Arial"/>
              <a:buNone/>
            </a:pPr>
            <a:r>
              <a:rPr lang="cs-CZ" sz="1600" b="0" i="0" u="none" strike="noStrike" cap="none" dirty="0">
                <a:solidFill>
                  <a:srgbClr val="3A3838"/>
                </a:solidFill>
                <a:latin typeface="Arial"/>
                <a:ea typeface="Arial"/>
                <a:cs typeface="Arial"/>
                <a:sym typeface="Arial"/>
              </a:rPr>
              <a:t>Web.: </a:t>
            </a:r>
            <a:r>
              <a:rPr lang="cs-CZ" sz="1600" b="0" i="0" u="sng" strike="noStrike" cap="none" dirty="0">
                <a:solidFill>
                  <a:schemeClr val="hlink"/>
                </a:solidFill>
                <a:latin typeface="Arial"/>
                <a:ea typeface="Arial"/>
                <a:cs typeface="Arial"/>
                <a:sym typeface="Arial"/>
                <a:hlinkClick r:id="rId5"/>
              </a:rPr>
              <a:t>www.institut-predluzeni.cz</a:t>
            </a:r>
            <a:endParaRPr sz="1600" b="0" i="0" u="none" strike="noStrike" cap="none" dirty="0">
              <a:solidFill>
                <a:srgbClr val="3A3838"/>
              </a:solidFill>
              <a:latin typeface="Arial"/>
              <a:ea typeface="Arial"/>
              <a:cs typeface="Arial"/>
              <a:sym typeface="Arial"/>
            </a:endParaRPr>
          </a:p>
        </p:txBody>
      </p:sp>
      <p:sp>
        <p:nvSpPr>
          <p:cNvPr id="457" name="Google Shape;457;p46"/>
          <p:cNvSpPr/>
          <p:nvPr/>
        </p:nvSpPr>
        <p:spPr>
          <a:xfrm>
            <a:off x="4796850" y="4749450"/>
            <a:ext cx="3280200" cy="163230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rgbClr val="000000"/>
              </a:buClr>
              <a:buSzPts val="1600"/>
              <a:buFont typeface="Arial"/>
              <a:buNone/>
            </a:pPr>
            <a:r>
              <a:rPr lang="cs-CZ" sz="1600" b="0" i="0" u="sng" strike="noStrike" cap="none">
                <a:solidFill>
                  <a:schemeClr val="hlink"/>
                </a:solidFill>
                <a:latin typeface="Arial"/>
                <a:ea typeface="Arial"/>
                <a:cs typeface="Arial"/>
                <a:sym typeface="Arial"/>
                <a:hlinkClick r:id="rId6"/>
              </a:rPr>
              <a:t>www.mapabankrotu.cz</a:t>
            </a:r>
            <a:endParaRPr sz="1600" b="0" i="0" u="none" strike="noStrike" cap="none">
              <a:solidFill>
                <a:srgbClr val="3A3838"/>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1600"/>
              <a:buFont typeface="Arial"/>
              <a:buNone/>
            </a:pPr>
            <a:r>
              <a:rPr lang="cs-CZ" sz="1600" b="0" i="0" u="sng" strike="noStrike" cap="none">
                <a:solidFill>
                  <a:schemeClr val="hlink"/>
                </a:solidFill>
                <a:latin typeface="Arial"/>
                <a:ea typeface="Arial"/>
                <a:cs typeface="Arial"/>
                <a:sym typeface="Arial"/>
                <a:hlinkClick r:id="rId7"/>
              </a:rPr>
              <a:t>www.mapaexekuci.cz</a:t>
            </a:r>
            <a:r>
              <a:rPr lang="cs-CZ" sz="1600" b="0" i="0" u="none" strike="noStrike" cap="none">
                <a:solidFill>
                  <a:srgbClr val="3A3838"/>
                </a:solidFill>
                <a:latin typeface="Arial"/>
                <a:ea typeface="Arial"/>
                <a:cs typeface="Arial"/>
                <a:sym typeface="Arial"/>
              </a:rPr>
              <a:t> </a:t>
            </a:r>
            <a:endParaRPr sz="1600" b="0" i="0" u="none" strike="noStrike" cap="none">
              <a:solidFill>
                <a:srgbClr val="3A3838"/>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1600"/>
              <a:buFont typeface="Arial"/>
              <a:buNone/>
            </a:pPr>
            <a:r>
              <a:rPr lang="cs-CZ" sz="1600" b="0" i="0" u="sng" strike="noStrike" cap="none">
                <a:solidFill>
                  <a:schemeClr val="hlink"/>
                </a:solidFill>
                <a:latin typeface="Arial"/>
                <a:ea typeface="Arial"/>
                <a:cs typeface="Arial"/>
                <a:sym typeface="Arial"/>
                <a:hlinkClick r:id="rId8"/>
              </a:rPr>
              <a:t>https://www.nedluzimstatu.cz/</a:t>
            </a:r>
            <a:endParaRPr sz="1600" b="0" i="0" u="sng" strike="noStrike" cap="none">
              <a:solidFill>
                <a:srgbClr val="3A3838"/>
              </a:solidFill>
              <a:latin typeface="Arial"/>
              <a:ea typeface="Arial"/>
              <a:cs typeface="Arial"/>
              <a:sym typeface="Arial"/>
            </a:endParaRPr>
          </a:p>
          <a:p>
            <a:pPr marL="0" marR="0" lvl="0" indent="0" algn="l" rtl="0">
              <a:lnSpc>
                <a:spcPct val="150000"/>
              </a:lnSpc>
              <a:spcBef>
                <a:spcPts val="0"/>
              </a:spcBef>
              <a:spcAft>
                <a:spcPts val="0"/>
              </a:spcAft>
              <a:buClr>
                <a:srgbClr val="000000"/>
              </a:buClr>
              <a:buSzPts val="1600"/>
              <a:buFont typeface="Arial"/>
              <a:buNone/>
            </a:pPr>
            <a:r>
              <a:rPr lang="cs-CZ" sz="1600" b="1" u="sng">
                <a:solidFill>
                  <a:srgbClr val="844D60"/>
                </a:solidFill>
              </a:rPr>
              <a:t>https://www.mapazadluzeni.cz/</a:t>
            </a:r>
            <a:endParaRPr sz="1600" b="1" u="sng">
              <a:solidFill>
                <a:srgbClr val="844D60"/>
              </a:solidFill>
            </a:endParaRPr>
          </a:p>
        </p:txBody>
      </p:sp>
      <p:sp>
        <p:nvSpPr>
          <p:cNvPr id="458" name="Google Shape;458;p4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cs-CZ"/>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4"/>
          <p:cNvSpPr/>
          <p:nvPr/>
        </p:nvSpPr>
        <p:spPr>
          <a:xfrm>
            <a:off x="0" y="0"/>
            <a:ext cx="12192000" cy="1171852"/>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00" name="Google Shape;100;p14"/>
          <p:cNvPicPr preferRelativeResize="0"/>
          <p:nvPr/>
        </p:nvPicPr>
        <p:blipFill rotWithShape="1">
          <a:blip r:embed="rId3">
            <a:alphaModFix/>
          </a:blip>
          <a:srcRect/>
          <a:stretch/>
        </p:blipFill>
        <p:spPr>
          <a:xfrm>
            <a:off x="9995289" y="398557"/>
            <a:ext cx="1681145" cy="506585"/>
          </a:xfrm>
          <a:prstGeom prst="rect">
            <a:avLst/>
          </a:prstGeom>
          <a:noFill/>
          <a:ln>
            <a:noFill/>
          </a:ln>
        </p:spPr>
      </p:pic>
      <p:sp>
        <p:nvSpPr>
          <p:cNvPr id="101" name="Google Shape;101;p14"/>
          <p:cNvSpPr txBox="1">
            <a:spLocks noGrp="1"/>
          </p:cNvSpPr>
          <p:nvPr>
            <p:ph type="title"/>
          </p:nvPr>
        </p:nvSpPr>
        <p:spPr>
          <a:xfrm>
            <a:off x="491817" y="398560"/>
            <a:ext cx="10515600" cy="50658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75956"/>
              </a:buClr>
              <a:buSzPts val="3600"/>
              <a:buFont typeface="Arial"/>
              <a:buNone/>
            </a:pPr>
            <a:r>
              <a:rPr lang="cs-CZ" sz="3600" b="1" dirty="0">
                <a:solidFill>
                  <a:srgbClr val="175956"/>
                </a:solidFill>
                <a:latin typeface="Arial"/>
                <a:cs typeface="Arial"/>
                <a:sym typeface="Arial"/>
              </a:rPr>
              <a:t>PŘEDPISY ÚČINNÉ OD 1. 10. 2024</a:t>
            </a:r>
            <a:endParaRPr sz="3600" b="1" dirty="0">
              <a:solidFill>
                <a:srgbClr val="175956"/>
              </a:solidFill>
            </a:endParaRPr>
          </a:p>
        </p:txBody>
      </p:sp>
      <p:sp>
        <p:nvSpPr>
          <p:cNvPr id="102" name="Google Shape;102;p14"/>
          <p:cNvSpPr/>
          <p:nvPr/>
        </p:nvSpPr>
        <p:spPr>
          <a:xfrm>
            <a:off x="515566" y="1822814"/>
            <a:ext cx="45719" cy="5035186"/>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14"/>
          <p:cNvSpPr txBox="1"/>
          <p:nvPr/>
        </p:nvSpPr>
        <p:spPr>
          <a:xfrm>
            <a:off x="838334" y="1822814"/>
            <a:ext cx="10838100" cy="4811400"/>
          </a:xfrm>
          <a:prstGeom prst="rect">
            <a:avLst/>
          </a:prstGeom>
          <a:noFill/>
          <a:ln>
            <a:noFill/>
          </a:ln>
        </p:spPr>
        <p:txBody>
          <a:bodyPr spcFirstLastPara="1" wrap="square" lIns="91425" tIns="45700" rIns="91425" bIns="45700" anchor="t" anchorCtr="0">
            <a:noAutofit/>
          </a:bodyPr>
          <a:lstStyle/>
          <a:p>
            <a:pPr marL="457200" indent="-386080" algn="just">
              <a:lnSpc>
                <a:spcPct val="115000"/>
              </a:lnSpc>
              <a:buClr>
                <a:srgbClr val="578C89"/>
              </a:buClr>
              <a:buSzPts val="2480"/>
              <a:buFont typeface="Arial"/>
              <a:buChar char="•"/>
            </a:pPr>
            <a:r>
              <a:rPr lang="cs-CZ" sz="2000" b="1" dirty="0"/>
              <a:t>Zákon č. 252/2024 Sb.</a:t>
            </a:r>
            <a:r>
              <a:rPr lang="cs-CZ" sz="2000" dirty="0"/>
              <a:t>, kterým se mění zákon č. 182/2006 Sb., o úpadku a způsobech jeho řešení (insolvenční zákon), ve znění pozdějších předpisů, zákon č. 99/1963 Sb., občanský soudní řád, ve znění pozdějších předpisů, zákon č. 119/2001 Sb., kterým se stanoví pravidla pro případy souběžně probíhajících výkonů rozhodnutí, ve znění pozdějších předpisů, zákon č. 120/2001 Sb., o soudních exekutorech a exekuční činnosti (exekuční řád) a o změně dalších zákonů, ve znění pozdějších předpisů, a zákon č. 312/2006 Sb., o insolvenčních správcích, ve znění pozdějších předpisů.</a:t>
            </a:r>
          </a:p>
          <a:p>
            <a:pPr marL="457200" indent="-386080" algn="just">
              <a:lnSpc>
                <a:spcPct val="115000"/>
              </a:lnSpc>
              <a:buClr>
                <a:srgbClr val="578C89"/>
              </a:buClr>
              <a:buSzPts val="2480"/>
              <a:buFont typeface="Arial"/>
              <a:buChar char="•"/>
            </a:pPr>
            <a:r>
              <a:rPr lang="cs-CZ" sz="2000" b="1" dirty="0"/>
              <a:t>Vyhláška č. 253/2024 Sb.</a:t>
            </a:r>
            <a:r>
              <a:rPr lang="cs-CZ" sz="2000" dirty="0"/>
              <a:t>, kterou se mění vyhláška č. 313/2007 Sb., o odměně insolvenčního správce, o náhradách jeho hotových výdajů, o odměně členů a náhradníků věřitelského výboru a o náhradách jejich nutných výdajů, ve znění pozdějších předpisů.</a:t>
            </a:r>
          </a:p>
          <a:p>
            <a:pPr marL="457200" indent="-386080" algn="just">
              <a:lnSpc>
                <a:spcPct val="115000"/>
              </a:lnSpc>
              <a:buClr>
                <a:srgbClr val="578C89"/>
              </a:buClr>
              <a:buSzPts val="2480"/>
              <a:buFont typeface="Arial"/>
              <a:buChar char="•"/>
            </a:pPr>
            <a:r>
              <a:rPr lang="cs-CZ" sz="2000" b="1" dirty="0"/>
              <a:t>Vyhláška č. 254/2024 Sb.</a:t>
            </a:r>
            <a:r>
              <a:rPr lang="cs-CZ" sz="2000" dirty="0"/>
              <a:t>, kterou se mění vyhláška č. 191/2017 Sb., o náležitostech podání a formulářů elektronických podání v insolvenčním řízení a o změně vyhlášky č. 311/2007 Sb., o jednacím řádu pro insolvenční řízení a kterou se provádějí některá ustanovení insolvenčního zákona, ve znění pozdějších předpisů.</a:t>
            </a:r>
          </a:p>
          <a:p>
            <a:pPr marL="457200" indent="-386080" algn="just">
              <a:lnSpc>
                <a:spcPct val="115000"/>
              </a:lnSpc>
              <a:buClr>
                <a:srgbClr val="578C89"/>
              </a:buClr>
              <a:buSzPts val="2480"/>
              <a:buFont typeface="Arial"/>
              <a:buChar char="•"/>
            </a:pPr>
            <a:endParaRPr lang="cs-CZ" sz="2000" dirty="0"/>
          </a:p>
          <a:p>
            <a:pPr marL="457200" indent="-386080" algn="just">
              <a:lnSpc>
                <a:spcPct val="115000"/>
              </a:lnSpc>
              <a:buClr>
                <a:srgbClr val="578C89"/>
              </a:buClr>
              <a:buSzPts val="2480"/>
              <a:buFont typeface="Arial"/>
              <a:buChar char="•"/>
            </a:pPr>
            <a:endParaRPr lang="cs-CZ" sz="2000" dirty="0"/>
          </a:p>
          <a:p>
            <a:pPr marL="457200" lvl="0" indent="-386080" algn="l" rtl="0">
              <a:lnSpc>
                <a:spcPct val="115000"/>
              </a:lnSpc>
              <a:spcBef>
                <a:spcPts val="0"/>
              </a:spcBef>
              <a:spcAft>
                <a:spcPts val="0"/>
              </a:spcAft>
              <a:buClr>
                <a:srgbClr val="578C89"/>
              </a:buClr>
              <a:buSzPts val="2480"/>
              <a:buChar char="•"/>
            </a:pPr>
            <a:endParaRPr lang="cs-CZ" sz="2400" dirty="0">
              <a:solidFill>
                <a:schemeClr val="dk1"/>
              </a:solidFill>
              <a:latin typeface="Calibri"/>
              <a:ea typeface="Calibri"/>
              <a:cs typeface="Calibri"/>
              <a:sym typeface="Calibri"/>
            </a:endParaRPr>
          </a:p>
          <a:p>
            <a:pPr marL="457200" lvl="0" indent="-386080" algn="l" rtl="0">
              <a:lnSpc>
                <a:spcPct val="115000"/>
              </a:lnSpc>
              <a:spcBef>
                <a:spcPts val="0"/>
              </a:spcBef>
              <a:spcAft>
                <a:spcPts val="0"/>
              </a:spcAft>
              <a:buClr>
                <a:srgbClr val="578C89"/>
              </a:buClr>
              <a:buSzPts val="2480"/>
              <a:buChar char="•"/>
            </a:pPr>
            <a:endParaRPr lang="cs-CZ" sz="2400" dirty="0">
              <a:solidFill>
                <a:schemeClr val="dk1"/>
              </a:solidFill>
              <a:latin typeface="Calibri"/>
              <a:ea typeface="Calibri"/>
              <a:cs typeface="Calibri"/>
              <a:sym typeface="Calibri"/>
            </a:endParaRPr>
          </a:p>
          <a:p>
            <a:pPr marL="457200" lvl="0" indent="-386080" algn="l" rtl="0">
              <a:lnSpc>
                <a:spcPct val="115000"/>
              </a:lnSpc>
              <a:spcBef>
                <a:spcPts val="0"/>
              </a:spcBef>
              <a:spcAft>
                <a:spcPts val="0"/>
              </a:spcAft>
              <a:buClr>
                <a:srgbClr val="578C89"/>
              </a:buClr>
              <a:buSzPts val="2480"/>
              <a:buChar char="•"/>
            </a:pPr>
            <a:endParaRPr lang="cs-CZ" sz="2400" dirty="0">
              <a:solidFill>
                <a:schemeClr val="dk1"/>
              </a:solidFill>
              <a:latin typeface="Calibri"/>
              <a:ea typeface="Calibri"/>
              <a:cs typeface="Calibri"/>
              <a:sym typeface="Calibri"/>
            </a:endParaRPr>
          </a:p>
          <a:p>
            <a:pPr marL="0" lvl="0" indent="0" algn="l" rtl="0">
              <a:spcBef>
                <a:spcPts val="0"/>
              </a:spcBef>
              <a:spcAft>
                <a:spcPts val="0"/>
              </a:spcAft>
              <a:buNone/>
            </a:pPr>
            <a:endParaRPr sz="2800"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4"/>
          <p:cNvSpPr/>
          <p:nvPr/>
        </p:nvSpPr>
        <p:spPr>
          <a:xfrm>
            <a:off x="0" y="0"/>
            <a:ext cx="12192000" cy="1171852"/>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00" name="Google Shape;100;p14"/>
          <p:cNvPicPr preferRelativeResize="0"/>
          <p:nvPr/>
        </p:nvPicPr>
        <p:blipFill rotWithShape="1">
          <a:blip r:embed="rId3">
            <a:alphaModFix/>
          </a:blip>
          <a:srcRect/>
          <a:stretch/>
        </p:blipFill>
        <p:spPr>
          <a:xfrm>
            <a:off x="9995289" y="398557"/>
            <a:ext cx="1681145" cy="506585"/>
          </a:xfrm>
          <a:prstGeom prst="rect">
            <a:avLst/>
          </a:prstGeom>
          <a:noFill/>
          <a:ln>
            <a:noFill/>
          </a:ln>
        </p:spPr>
      </p:pic>
      <p:sp>
        <p:nvSpPr>
          <p:cNvPr id="101" name="Google Shape;101;p14"/>
          <p:cNvSpPr txBox="1">
            <a:spLocks noGrp="1"/>
          </p:cNvSpPr>
          <p:nvPr>
            <p:ph type="title"/>
          </p:nvPr>
        </p:nvSpPr>
        <p:spPr>
          <a:xfrm>
            <a:off x="491817" y="398560"/>
            <a:ext cx="10515600" cy="50658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75956"/>
              </a:buClr>
              <a:buSzPts val="3600"/>
              <a:buFont typeface="Arial"/>
              <a:buNone/>
            </a:pPr>
            <a:r>
              <a:rPr lang="cs-CZ" sz="3600" b="1" dirty="0">
                <a:solidFill>
                  <a:srgbClr val="175956"/>
                </a:solidFill>
                <a:latin typeface="Arial"/>
                <a:ea typeface="Arial"/>
                <a:cs typeface="Arial"/>
                <a:sym typeface="Arial"/>
              </a:rPr>
              <a:t>HLAVNÍ ZMĚNY</a:t>
            </a:r>
            <a:endParaRPr sz="3600" b="1" dirty="0">
              <a:solidFill>
                <a:srgbClr val="175956"/>
              </a:solidFill>
            </a:endParaRPr>
          </a:p>
        </p:txBody>
      </p:sp>
      <p:sp>
        <p:nvSpPr>
          <p:cNvPr id="102" name="Google Shape;102;p14"/>
          <p:cNvSpPr/>
          <p:nvPr/>
        </p:nvSpPr>
        <p:spPr>
          <a:xfrm>
            <a:off x="515566" y="1822814"/>
            <a:ext cx="45719" cy="5035186"/>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14"/>
          <p:cNvSpPr txBox="1"/>
          <p:nvPr/>
        </p:nvSpPr>
        <p:spPr>
          <a:xfrm>
            <a:off x="838200" y="1822813"/>
            <a:ext cx="10838100" cy="4811400"/>
          </a:xfrm>
          <a:prstGeom prst="rect">
            <a:avLst/>
          </a:prstGeom>
          <a:noFill/>
          <a:ln>
            <a:noFill/>
          </a:ln>
        </p:spPr>
        <p:txBody>
          <a:bodyPr spcFirstLastPara="1" wrap="square" lIns="91425" tIns="45700" rIns="91425" bIns="45700" anchor="t" anchorCtr="0">
            <a:noAutofit/>
          </a:bodyPr>
          <a:lstStyle/>
          <a:p>
            <a:pPr marL="457200" lvl="0" indent="-386080" algn="just" rtl="0">
              <a:lnSpc>
                <a:spcPct val="115000"/>
              </a:lnSpc>
              <a:spcBef>
                <a:spcPts val="0"/>
              </a:spcBef>
              <a:spcAft>
                <a:spcPts val="0"/>
              </a:spcAft>
              <a:buClr>
                <a:srgbClr val="578C89"/>
              </a:buClr>
              <a:buSzPts val="2480"/>
              <a:buChar char="•"/>
            </a:pPr>
            <a:r>
              <a:rPr lang="cs-CZ" sz="2400" dirty="0">
                <a:solidFill>
                  <a:schemeClr val="dk1"/>
                </a:solidFill>
                <a:latin typeface="+mn-lt"/>
                <a:ea typeface="Calibri"/>
                <a:cs typeface="Calibri"/>
                <a:sym typeface="Calibri"/>
              </a:rPr>
              <a:t>Zkrácení standardní doby trvání oddlužení z 5 na 3 roky.</a:t>
            </a:r>
          </a:p>
          <a:p>
            <a:pPr marL="457200" lvl="0" indent="-386080" algn="just" rtl="0">
              <a:lnSpc>
                <a:spcPct val="115000"/>
              </a:lnSpc>
              <a:spcBef>
                <a:spcPts val="0"/>
              </a:spcBef>
              <a:spcAft>
                <a:spcPts val="0"/>
              </a:spcAft>
              <a:buClr>
                <a:srgbClr val="578C89"/>
              </a:buClr>
              <a:buSzPts val="2480"/>
              <a:buChar char="•"/>
            </a:pPr>
            <a:r>
              <a:rPr lang="cs-CZ" sz="2400" dirty="0">
                <a:solidFill>
                  <a:schemeClr val="dk1"/>
                </a:solidFill>
                <a:latin typeface="+mn-lt"/>
                <a:ea typeface="Calibri"/>
                <a:cs typeface="Calibri"/>
                <a:sym typeface="Calibri"/>
              </a:rPr>
              <a:t>Minimální splátka v oddlužení se nemění. Nebude se již zvyšovat o odměnu za přezkum pohledávek.</a:t>
            </a:r>
          </a:p>
          <a:p>
            <a:pPr marL="457200" lvl="0" indent="-386080" algn="just" rtl="0">
              <a:lnSpc>
                <a:spcPct val="115000"/>
              </a:lnSpc>
              <a:spcBef>
                <a:spcPts val="0"/>
              </a:spcBef>
              <a:spcAft>
                <a:spcPts val="0"/>
              </a:spcAft>
              <a:buClr>
                <a:srgbClr val="578C89"/>
              </a:buClr>
              <a:buSzPts val="2480"/>
              <a:buChar char="•"/>
            </a:pPr>
            <a:r>
              <a:rPr lang="cs-CZ" sz="2400" dirty="0">
                <a:solidFill>
                  <a:schemeClr val="dk1"/>
                </a:solidFill>
                <a:latin typeface="+mn-lt"/>
                <a:ea typeface="Calibri"/>
                <a:cs typeface="Calibri"/>
                <a:sym typeface="Calibri"/>
              </a:rPr>
              <a:t>Předpokládaná míra uspokojení s ohledem na schopnosti, možnosti a majetkové poměry dlužníka (adekvátní příjem). Dosažení této míry zakládá vyvratitelnou domněnku splnění podstatných povinností vyplývajících z oddlužení.</a:t>
            </a:r>
          </a:p>
        </p:txBody>
      </p:sp>
    </p:spTree>
    <p:extLst>
      <p:ext uri="{BB962C8B-B14F-4D97-AF65-F5344CB8AC3E}">
        <p14:creationId xmlns:p14="http://schemas.microsoft.com/office/powerpoint/2010/main" val="349359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5"/>
          <p:cNvSpPr/>
          <p:nvPr/>
        </p:nvSpPr>
        <p:spPr>
          <a:xfrm>
            <a:off x="0" y="0"/>
            <a:ext cx="12192000" cy="1171852"/>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09" name="Google Shape;109;p15"/>
          <p:cNvPicPr preferRelativeResize="0"/>
          <p:nvPr/>
        </p:nvPicPr>
        <p:blipFill rotWithShape="1">
          <a:blip r:embed="rId3">
            <a:alphaModFix/>
          </a:blip>
          <a:srcRect/>
          <a:stretch/>
        </p:blipFill>
        <p:spPr>
          <a:xfrm>
            <a:off x="9995289" y="398557"/>
            <a:ext cx="1681145" cy="506585"/>
          </a:xfrm>
          <a:prstGeom prst="rect">
            <a:avLst/>
          </a:prstGeom>
          <a:noFill/>
          <a:ln>
            <a:noFill/>
          </a:ln>
        </p:spPr>
      </p:pic>
      <p:sp>
        <p:nvSpPr>
          <p:cNvPr id="110" name="Google Shape;110;p15"/>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DOBA TRVÁNÍ ODDLUŽENÍ</a:t>
            </a:r>
            <a:endParaRPr sz="3600" b="1">
              <a:solidFill>
                <a:srgbClr val="175956"/>
              </a:solidFill>
              <a:latin typeface="Arial"/>
              <a:ea typeface="Arial"/>
              <a:cs typeface="Arial"/>
              <a:sym typeface="Arial"/>
            </a:endParaRPr>
          </a:p>
        </p:txBody>
      </p:sp>
      <p:sp>
        <p:nvSpPr>
          <p:cNvPr id="111" name="Google Shape;111;p15"/>
          <p:cNvSpPr/>
          <p:nvPr/>
        </p:nvSpPr>
        <p:spPr>
          <a:xfrm>
            <a:off x="515566" y="1822814"/>
            <a:ext cx="45719" cy="5035186"/>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2" name="Google Shape;112;p15"/>
          <p:cNvSpPr txBox="1"/>
          <p:nvPr/>
        </p:nvSpPr>
        <p:spPr>
          <a:xfrm>
            <a:off x="838200" y="1822825"/>
            <a:ext cx="10838100" cy="4851000"/>
          </a:xfrm>
          <a:prstGeom prst="rect">
            <a:avLst/>
          </a:prstGeom>
          <a:noFill/>
          <a:ln>
            <a:noFill/>
          </a:ln>
        </p:spPr>
        <p:txBody>
          <a:bodyPr spcFirstLastPara="1" wrap="square" lIns="91425" tIns="45700" rIns="91425" bIns="45700" anchor="t" anchorCtr="0">
            <a:noAutofit/>
          </a:bodyPr>
          <a:lstStyle/>
          <a:p>
            <a:pPr marL="457200" lvl="0" indent="-386080" algn="just" rtl="0">
              <a:lnSpc>
                <a:spcPct val="115000"/>
              </a:lnSpc>
              <a:spcBef>
                <a:spcPts val="800"/>
              </a:spcBef>
              <a:spcAft>
                <a:spcPts val="0"/>
              </a:spcAft>
              <a:buClr>
                <a:srgbClr val="578C89"/>
              </a:buClr>
              <a:buSzPts val="2480"/>
              <a:buChar char="•"/>
            </a:pPr>
            <a:r>
              <a:rPr lang="cs-CZ" sz="2400" b="1" dirty="0">
                <a:solidFill>
                  <a:schemeClr val="dk1"/>
                </a:solidFill>
                <a:latin typeface="+mj-lt"/>
                <a:ea typeface="Calibri"/>
                <a:cs typeface="Calibri"/>
                <a:sym typeface="Calibri"/>
              </a:rPr>
              <a:t>Úvodní fáze</a:t>
            </a:r>
            <a:r>
              <a:rPr lang="cs-CZ" sz="2400" dirty="0">
                <a:solidFill>
                  <a:schemeClr val="dk1"/>
                </a:solidFill>
                <a:latin typeface="+mj-lt"/>
                <a:ea typeface="Calibri"/>
                <a:cs typeface="Calibri"/>
                <a:sym typeface="Calibri"/>
              </a:rPr>
              <a:t> – od povolení do schválení oddlužení – zhruba 6 měsíců</a:t>
            </a:r>
            <a:endParaRPr sz="2400" dirty="0">
              <a:solidFill>
                <a:schemeClr val="dk1"/>
              </a:solidFill>
              <a:latin typeface="+mj-lt"/>
              <a:ea typeface="Calibri"/>
              <a:cs typeface="Calibri"/>
              <a:sym typeface="Calibri"/>
            </a:endParaRPr>
          </a:p>
          <a:p>
            <a:pPr marL="914400" lvl="1" indent="-278130" algn="just" rtl="0">
              <a:lnSpc>
                <a:spcPct val="115000"/>
              </a:lnSpc>
              <a:spcBef>
                <a:spcPts val="800"/>
              </a:spcBef>
              <a:spcAft>
                <a:spcPts val="0"/>
              </a:spcAft>
              <a:buClr>
                <a:srgbClr val="578C89"/>
              </a:buClr>
              <a:buSzPts val="780"/>
              <a:buChar char="○"/>
            </a:pPr>
            <a:r>
              <a:rPr lang="cs-CZ" sz="2400" dirty="0">
                <a:solidFill>
                  <a:schemeClr val="dk1"/>
                </a:solidFill>
                <a:latin typeface="+mj-lt"/>
                <a:ea typeface="Calibri"/>
                <a:cs typeface="Calibri"/>
                <a:sym typeface="Calibri"/>
              </a:rPr>
              <a:t>Nově 2 měsíce po uplynutí lhůty k přihlášení pohledávek pro insolvenčního správce na předložení zprávy o přezkumu, zprávy pro oddlužení a soupisu majetkové podstaty.</a:t>
            </a:r>
            <a:endParaRPr sz="2400" dirty="0">
              <a:solidFill>
                <a:schemeClr val="dk1"/>
              </a:solidFill>
              <a:latin typeface="+mj-lt"/>
              <a:ea typeface="Calibri"/>
              <a:cs typeface="Calibri"/>
              <a:sym typeface="Calibri"/>
            </a:endParaRPr>
          </a:p>
          <a:p>
            <a:pPr marL="457200" lvl="0" indent="-386080" algn="just" rtl="0">
              <a:lnSpc>
                <a:spcPct val="115000"/>
              </a:lnSpc>
              <a:spcBef>
                <a:spcPts val="800"/>
              </a:spcBef>
              <a:spcAft>
                <a:spcPts val="0"/>
              </a:spcAft>
              <a:buClr>
                <a:srgbClr val="578C89"/>
              </a:buClr>
              <a:buSzPts val="2480"/>
              <a:buChar char="•"/>
            </a:pPr>
            <a:r>
              <a:rPr lang="cs-CZ" sz="2400" b="1" dirty="0">
                <a:solidFill>
                  <a:schemeClr val="dk1"/>
                </a:solidFill>
                <a:latin typeface="+mj-lt"/>
                <a:ea typeface="Calibri"/>
                <a:cs typeface="Calibri"/>
                <a:sym typeface="Calibri"/>
              </a:rPr>
              <a:t>Splátkový kalendář – 36 měsíců</a:t>
            </a:r>
            <a:endParaRPr sz="2400" b="1" dirty="0">
              <a:solidFill>
                <a:schemeClr val="dk1"/>
              </a:solidFill>
              <a:latin typeface="+mj-lt"/>
              <a:ea typeface="Calibri"/>
              <a:cs typeface="Calibri"/>
              <a:sym typeface="Calibri"/>
            </a:endParaRPr>
          </a:p>
          <a:p>
            <a:pPr marL="914400" lvl="1" indent="-278130" algn="just" rtl="0">
              <a:lnSpc>
                <a:spcPct val="115000"/>
              </a:lnSpc>
              <a:spcBef>
                <a:spcPts val="800"/>
              </a:spcBef>
              <a:spcAft>
                <a:spcPts val="0"/>
              </a:spcAft>
              <a:buClr>
                <a:srgbClr val="578C89"/>
              </a:buClr>
              <a:buSzPts val="780"/>
              <a:buChar char="○"/>
            </a:pPr>
            <a:r>
              <a:rPr lang="cs-CZ" sz="2400" dirty="0">
                <a:solidFill>
                  <a:schemeClr val="dk1"/>
                </a:solidFill>
                <a:latin typeface="+mj-lt"/>
                <a:ea typeface="Calibri"/>
                <a:cs typeface="Calibri"/>
                <a:sym typeface="Calibri"/>
              </a:rPr>
              <a:t>Možnost prodloužení opakovaně až o 12 měsíců, z důvodu hodného zvláštního zřetele až o 18 měsíců.</a:t>
            </a:r>
            <a:endParaRPr sz="2400" dirty="0">
              <a:solidFill>
                <a:schemeClr val="dk1"/>
              </a:solidFill>
              <a:latin typeface="+mj-lt"/>
              <a:ea typeface="Calibri"/>
              <a:cs typeface="Calibri"/>
              <a:sym typeface="Calibri"/>
            </a:endParaRPr>
          </a:p>
          <a:p>
            <a:pPr marL="457200" lvl="0" indent="-386080" algn="just" rtl="0">
              <a:lnSpc>
                <a:spcPct val="115000"/>
              </a:lnSpc>
              <a:spcBef>
                <a:spcPts val="800"/>
              </a:spcBef>
              <a:spcAft>
                <a:spcPts val="0"/>
              </a:spcAft>
              <a:buClr>
                <a:srgbClr val="578C89"/>
              </a:buClr>
              <a:buSzPts val="2480"/>
              <a:buChar char="•"/>
            </a:pPr>
            <a:r>
              <a:rPr lang="cs-CZ" sz="2400" b="1" dirty="0">
                <a:solidFill>
                  <a:schemeClr val="dk1"/>
                </a:solidFill>
                <a:latin typeface="+mj-lt"/>
                <a:ea typeface="Calibri"/>
                <a:cs typeface="Calibri"/>
                <a:sym typeface="Calibri"/>
              </a:rPr>
              <a:t>2 měsíce po podání zprávy pro osvobození srážky k uhrazení zálohy na odměnu a hotové výdaje insolvenčního správce</a:t>
            </a:r>
          </a:p>
          <a:p>
            <a:pPr marL="457200" marR="0" lvl="0" indent="0" algn="l" rtl="0">
              <a:lnSpc>
                <a:spcPct val="100000"/>
              </a:lnSpc>
              <a:spcBef>
                <a:spcPts val="800"/>
              </a:spcBef>
              <a:spcAft>
                <a:spcPts val="0"/>
              </a:spcAft>
              <a:buNone/>
            </a:pPr>
            <a:endParaRPr sz="2800"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6"/>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18" name="Google Shape;118;p16"/>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19" name="Google Shape;119;p16"/>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ÚVODNÍ FÁZE ŘÍZENÍ </a:t>
            </a:r>
            <a:endParaRPr sz="3600" b="1">
              <a:solidFill>
                <a:srgbClr val="175956"/>
              </a:solidFill>
              <a:latin typeface="Arial"/>
              <a:ea typeface="Arial"/>
              <a:cs typeface="Arial"/>
              <a:sym typeface="Arial"/>
            </a:endParaRPr>
          </a:p>
        </p:txBody>
      </p:sp>
      <p:sp>
        <p:nvSpPr>
          <p:cNvPr id="120" name="Google Shape;120;p16"/>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16"/>
          <p:cNvSpPr txBox="1"/>
          <p:nvPr/>
        </p:nvSpPr>
        <p:spPr>
          <a:xfrm>
            <a:off x="815950" y="1328675"/>
            <a:ext cx="10915200" cy="5297700"/>
          </a:xfrm>
          <a:prstGeom prst="rect">
            <a:avLst/>
          </a:prstGeom>
          <a:noFill/>
          <a:ln>
            <a:noFill/>
          </a:ln>
        </p:spPr>
        <p:txBody>
          <a:bodyPr spcFirstLastPara="1" wrap="square" lIns="91425" tIns="45700" rIns="91425" bIns="45700" anchor="t" anchorCtr="0">
            <a:noAutofit/>
          </a:bodyPr>
          <a:lstStyle/>
          <a:p>
            <a:pPr marL="457200" lvl="0" indent="-384175" algn="just" rtl="0">
              <a:spcBef>
                <a:spcPts val="800"/>
              </a:spcBef>
              <a:spcAft>
                <a:spcPts val="0"/>
              </a:spcAft>
              <a:buClr>
                <a:srgbClr val="578C89"/>
              </a:buClr>
              <a:buSzPts val="2450"/>
              <a:buChar char="•"/>
            </a:pPr>
            <a:r>
              <a:rPr lang="cs-CZ" sz="1800" dirty="0">
                <a:solidFill>
                  <a:schemeClr val="dk1"/>
                </a:solidFill>
                <a:latin typeface="+mj-lt"/>
                <a:ea typeface="Calibri"/>
                <a:cs typeface="Calibri"/>
                <a:sym typeface="Calibri"/>
              </a:rPr>
              <a:t>Plátce mzdy provádí srážky za účelem uhrazení minimální zálohy na odměnu a hotové výdaje insolvenčního správce náležící za období do schválení oddlužení – 2 178 Kč měsíčně (vč. DPH), u manželů 3 267 Kč (vč. DPH)</a:t>
            </a:r>
          </a:p>
          <a:p>
            <a:pPr marL="914400" lvl="1" indent="-307975" algn="just" rtl="0">
              <a:spcBef>
                <a:spcPts val="800"/>
              </a:spcBef>
              <a:spcAft>
                <a:spcPts val="0"/>
              </a:spcAft>
              <a:buClr>
                <a:srgbClr val="578C89"/>
              </a:buClr>
              <a:buSzPts val="1250"/>
              <a:buChar char="○"/>
            </a:pPr>
            <a:r>
              <a:rPr lang="cs-CZ" sz="1600" dirty="0">
                <a:solidFill>
                  <a:schemeClr val="dk1"/>
                </a:solidFill>
                <a:latin typeface="+mj-lt"/>
                <a:ea typeface="Calibri"/>
                <a:cs typeface="Calibri"/>
                <a:sym typeface="Calibri"/>
              </a:rPr>
              <a:t>Dlužník bez exekucí – srážky ze 2 třetin, nejvýše 2 178 Kč měsíčně</a:t>
            </a:r>
            <a:endParaRPr sz="1600" dirty="0">
              <a:solidFill>
                <a:schemeClr val="dk1"/>
              </a:solidFill>
              <a:latin typeface="+mj-lt"/>
              <a:ea typeface="Calibri"/>
              <a:cs typeface="Calibri"/>
              <a:sym typeface="Calibri"/>
            </a:endParaRPr>
          </a:p>
          <a:p>
            <a:pPr marL="914400" lvl="1" indent="-307975" algn="just" rtl="0">
              <a:spcBef>
                <a:spcPts val="800"/>
              </a:spcBef>
              <a:spcAft>
                <a:spcPts val="0"/>
              </a:spcAft>
              <a:buClr>
                <a:srgbClr val="578C89"/>
              </a:buClr>
              <a:buSzPts val="1250"/>
              <a:buChar char="○"/>
            </a:pPr>
            <a:r>
              <a:rPr lang="cs-CZ" sz="1600" dirty="0">
                <a:solidFill>
                  <a:schemeClr val="dk1"/>
                </a:solidFill>
                <a:latin typeface="+mj-lt"/>
                <a:ea typeface="Calibri"/>
                <a:cs typeface="Calibri"/>
                <a:sym typeface="Calibri"/>
              </a:rPr>
              <a:t>Dlužník s nepřednostní exekucí – dodatečná srážka z druhé třetiny, možnost využití deponovaných prostředků</a:t>
            </a:r>
            <a:endParaRPr sz="1600" dirty="0">
              <a:solidFill>
                <a:schemeClr val="dk1"/>
              </a:solidFill>
              <a:latin typeface="+mj-lt"/>
              <a:ea typeface="Calibri"/>
              <a:cs typeface="Calibri"/>
              <a:sym typeface="Calibri"/>
            </a:endParaRPr>
          </a:p>
          <a:p>
            <a:pPr marL="914400" lvl="1" indent="-307975" algn="just" rtl="0">
              <a:spcBef>
                <a:spcPts val="800"/>
              </a:spcBef>
              <a:spcAft>
                <a:spcPts val="0"/>
              </a:spcAft>
              <a:buClr>
                <a:srgbClr val="578C89"/>
              </a:buClr>
              <a:buSzPts val="1250"/>
              <a:buChar char="○"/>
            </a:pPr>
            <a:r>
              <a:rPr lang="cs-CZ" sz="1600" dirty="0">
                <a:solidFill>
                  <a:schemeClr val="dk1"/>
                </a:solidFill>
                <a:latin typeface="+mj-lt"/>
                <a:ea typeface="Calibri"/>
                <a:cs typeface="Calibri"/>
                <a:sym typeface="Calibri"/>
              </a:rPr>
              <a:t>Dlužník s přednostní exekucí – využití deponovaných prostředků do výše 2 178 Kč měsíčně</a:t>
            </a:r>
            <a:endParaRPr sz="1600" dirty="0">
              <a:solidFill>
                <a:schemeClr val="dk1"/>
              </a:solidFill>
              <a:latin typeface="+mj-lt"/>
              <a:ea typeface="Calibri"/>
              <a:cs typeface="Calibri"/>
              <a:sym typeface="Calibri"/>
            </a:endParaRPr>
          </a:p>
          <a:p>
            <a:pPr marL="914400" lvl="1" indent="-307975" algn="just" rtl="0">
              <a:spcBef>
                <a:spcPts val="800"/>
              </a:spcBef>
              <a:spcAft>
                <a:spcPts val="0"/>
              </a:spcAft>
              <a:buClr>
                <a:srgbClr val="578C89"/>
              </a:buClr>
              <a:buSzPts val="1250"/>
              <a:buChar char="○"/>
            </a:pPr>
            <a:r>
              <a:rPr lang="cs-CZ" sz="1600" dirty="0">
                <a:solidFill>
                  <a:schemeClr val="dk1"/>
                </a:solidFill>
                <a:latin typeface="+mj-lt"/>
                <a:ea typeface="Calibri"/>
                <a:cs typeface="Calibri"/>
                <a:sym typeface="Calibri"/>
              </a:rPr>
              <a:t>Dlužník, jemuž nelze srazit 2 178 Kč měsíčně – doplácení zálohy z nezabavitelné částky či plněním z darovací smlouvy</a:t>
            </a:r>
            <a:endParaRPr lang="cs-CZ" sz="1800" dirty="0">
              <a:solidFill>
                <a:schemeClr val="dk1"/>
              </a:solidFill>
              <a:latin typeface="+mj-lt"/>
              <a:ea typeface="Calibri"/>
              <a:cs typeface="Calibri"/>
              <a:sym typeface="Calibri"/>
            </a:endParaRPr>
          </a:p>
          <a:p>
            <a:pPr marL="457200" lvl="0" indent="-355600" algn="just" rtl="0">
              <a:spcBef>
                <a:spcPts val="800"/>
              </a:spcBef>
              <a:spcAft>
                <a:spcPts val="0"/>
              </a:spcAft>
              <a:buClr>
                <a:srgbClr val="578C89"/>
              </a:buClr>
              <a:buSzPts val="2000"/>
              <a:buChar char="•"/>
            </a:pPr>
            <a:r>
              <a:rPr lang="cs-CZ" sz="1800" dirty="0">
                <a:solidFill>
                  <a:schemeClr val="dk1"/>
                </a:solidFill>
                <a:latin typeface="+mj-lt"/>
                <a:ea typeface="Calibri"/>
                <a:cs typeface="Calibri"/>
                <a:sym typeface="Calibri"/>
              </a:rPr>
              <a:t>Dle DZ neuhrazení minimální zálohy brání schválení oddlužení. Zároveň se však výslovně připouští, že záloha nemusí být uhrazena v plné výši v úvodní fázi řízení. V takovém případě by byl zbytek zálohy hrazen ve 2 měsících po podání zprávy pro osvobození (§ 406 odst. 3 písm. g)).</a:t>
            </a:r>
          </a:p>
          <a:p>
            <a:pPr marL="457200" lvl="0" indent="-355600" algn="just" rtl="0">
              <a:spcBef>
                <a:spcPts val="800"/>
              </a:spcBef>
              <a:spcAft>
                <a:spcPts val="0"/>
              </a:spcAft>
              <a:buClr>
                <a:srgbClr val="578C89"/>
              </a:buClr>
              <a:buSzPts val="2000"/>
              <a:buChar char="•"/>
            </a:pPr>
            <a:r>
              <a:rPr lang="cs-CZ" sz="1800" dirty="0">
                <a:solidFill>
                  <a:schemeClr val="dk1"/>
                </a:solidFill>
                <a:latin typeface="+mj-lt"/>
                <a:ea typeface="Calibri"/>
                <a:cs typeface="Calibri"/>
                <a:sym typeface="Calibri"/>
              </a:rPr>
              <a:t>Některé soudy začaly přistupovat k ukládání dodatečné zálohy k úhradě složky odměny za přezkum přihlášek pohledávek v rozhodnutí o úpadku spojeném s rozhodnutím o povolení oddlužení.</a:t>
            </a:r>
          </a:p>
          <a:p>
            <a:pPr marL="457200" lvl="0" indent="-355600" algn="just" rtl="0">
              <a:spcBef>
                <a:spcPts val="800"/>
              </a:spcBef>
              <a:spcAft>
                <a:spcPts val="0"/>
              </a:spcAft>
              <a:buClr>
                <a:srgbClr val="578C89"/>
              </a:buClr>
              <a:buSzPts val="2000"/>
              <a:buChar char="•"/>
            </a:pPr>
            <a:r>
              <a:rPr lang="cs-CZ" sz="1800" dirty="0">
                <a:solidFill>
                  <a:schemeClr val="dk1"/>
                </a:solidFill>
                <a:latin typeface="+mj-lt"/>
                <a:ea typeface="Calibri"/>
                <a:cs typeface="Calibri"/>
                <a:sym typeface="Calibri"/>
              </a:rPr>
              <a:t>Po zahájení insolvenčního řízení bude automaticky pokračováno v exekuci </a:t>
            </a:r>
            <a:br>
              <a:rPr lang="cs-CZ" sz="1800" dirty="0">
                <a:solidFill>
                  <a:schemeClr val="dk1"/>
                </a:solidFill>
                <a:latin typeface="+mj-lt"/>
                <a:ea typeface="Calibri"/>
                <a:cs typeface="Calibri"/>
                <a:sym typeface="Calibri"/>
              </a:rPr>
            </a:br>
            <a:r>
              <a:rPr lang="cs-CZ" sz="1800" dirty="0">
                <a:solidFill>
                  <a:schemeClr val="dk1"/>
                </a:solidFill>
                <a:latin typeface="+mj-lt"/>
                <a:ea typeface="Calibri"/>
                <a:cs typeface="Calibri"/>
                <a:sym typeface="Calibri"/>
              </a:rPr>
              <a:t>k vymožení běžného výživného srážkami ze mzdy.</a:t>
            </a:r>
            <a:endParaRPr sz="1800" dirty="0">
              <a:solidFill>
                <a:schemeClr val="dk1"/>
              </a:solidFill>
              <a:latin typeface="+mj-lt"/>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7"/>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27" name="Google Shape;127;p17"/>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28" name="Google Shape;128;p17"/>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ADEKVÁTNÍ PŘÍJEM I.</a:t>
            </a:r>
            <a:endParaRPr sz="3600" b="1">
              <a:solidFill>
                <a:srgbClr val="175956"/>
              </a:solidFill>
              <a:latin typeface="Arial"/>
              <a:ea typeface="Arial"/>
              <a:cs typeface="Arial"/>
              <a:sym typeface="Arial"/>
            </a:endParaRPr>
          </a:p>
        </p:txBody>
      </p:sp>
      <p:sp>
        <p:nvSpPr>
          <p:cNvPr id="129" name="Google Shape;129;p17"/>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0" name="Google Shape;130;p17"/>
          <p:cNvSpPr txBox="1"/>
          <p:nvPr/>
        </p:nvSpPr>
        <p:spPr>
          <a:xfrm>
            <a:off x="805050" y="1328675"/>
            <a:ext cx="10691400" cy="5035200"/>
          </a:xfrm>
          <a:prstGeom prst="rect">
            <a:avLst/>
          </a:prstGeom>
          <a:noFill/>
          <a:ln>
            <a:noFill/>
          </a:ln>
        </p:spPr>
        <p:txBody>
          <a:bodyPr spcFirstLastPara="1" wrap="square" lIns="91425" tIns="45700" rIns="91425" bIns="45700" anchor="t" anchorCtr="0">
            <a:noAutofit/>
          </a:bodyPr>
          <a:lstStyle/>
          <a:p>
            <a:pPr marL="457200" lvl="0" indent="-386080" algn="just" rtl="0">
              <a:spcBef>
                <a:spcPts val="800"/>
              </a:spcBef>
              <a:spcAft>
                <a:spcPts val="0"/>
              </a:spcAft>
              <a:buClr>
                <a:srgbClr val="578C89"/>
              </a:buClr>
              <a:buSzPts val="2480"/>
              <a:buChar char="•"/>
            </a:pPr>
            <a:r>
              <a:rPr lang="cs-CZ" sz="2000" dirty="0">
                <a:solidFill>
                  <a:schemeClr val="dk1"/>
                </a:solidFill>
                <a:latin typeface="+mj-lt"/>
                <a:ea typeface="Calibri"/>
                <a:cs typeface="Calibri"/>
                <a:sym typeface="Calibri"/>
              </a:rPr>
              <a:t>V rozhodnutí o schválení oddlužení se určí předpokládaná míra uspokojení s ohledem na schopnosti, možnosti a majetkové poměry dlužníka a průměrná výše měsíční splátky nutná pro dosažení této míry.</a:t>
            </a:r>
          </a:p>
          <a:p>
            <a:pPr marL="457200" lvl="0" indent="-386080" algn="just" rtl="0">
              <a:spcBef>
                <a:spcPts val="800"/>
              </a:spcBef>
              <a:spcAft>
                <a:spcPts val="0"/>
              </a:spcAft>
              <a:buClr>
                <a:srgbClr val="578C89"/>
              </a:buClr>
              <a:buSzPts val="2480"/>
              <a:buChar char="•"/>
            </a:pPr>
            <a:r>
              <a:rPr lang="cs-CZ" sz="2000" dirty="0">
                <a:solidFill>
                  <a:schemeClr val="dk1"/>
                </a:solidFill>
                <a:latin typeface="+mj-lt"/>
                <a:ea typeface="Calibri"/>
                <a:cs typeface="Calibri"/>
                <a:sym typeface="Calibri"/>
              </a:rPr>
              <a:t>Dosahování adekvátního příjmu by nemělo být podmínkou povolení ani schválení oddlužení, ale podmínkou trvání schváleného oddlužení a splnění předpokladu pro přiznání osvobození.</a:t>
            </a:r>
          </a:p>
          <a:p>
            <a:pPr marL="457200" lvl="0" indent="-386080" algn="just" rtl="0">
              <a:spcBef>
                <a:spcPts val="800"/>
              </a:spcBef>
              <a:spcAft>
                <a:spcPts val="0"/>
              </a:spcAft>
              <a:buClr>
                <a:srgbClr val="578C89"/>
              </a:buClr>
              <a:buSzPts val="2480"/>
              <a:buChar char="•"/>
            </a:pPr>
            <a:r>
              <a:rPr lang="cs-CZ" sz="2000" dirty="0">
                <a:solidFill>
                  <a:schemeClr val="dk1"/>
                </a:solidFill>
                <a:latin typeface="+mj-lt"/>
                <a:ea typeface="Calibri"/>
                <a:cs typeface="Calibri"/>
                <a:sym typeface="Calibri"/>
              </a:rPr>
              <a:t>Má se za to, že dlužník plnil podstatné povinnosti vyplývající z oddlužení, dosáhl-li předpokládané míry uspokojení nezajištěných věřitelů.</a:t>
            </a:r>
          </a:p>
          <a:p>
            <a:pPr marL="457200" lvl="0" indent="-386080" algn="just" rtl="0">
              <a:spcBef>
                <a:spcPts val="800"/>
              </a:spcBef>
              <a:spcAft>
                <a:spcPts val="0"/>
              </a:spcAft>
              <a:buClr>
                <a:srgbClr val="578C89"/>
              </a:buClr>
              <a:buSzPts val="2480"/>
              <a:buChar char="•"/>
            </a:pPr>
            <a:r>
              <a:rPr lang="cs-CZ" sz="2000" dirty="0">
                <a:solidFill>
                  <a:schemeClr val="dk1"/>
                </a:solidFill>
                <a:latin typeface="+mj-lt"/>
                <a:ea typeface="Calibri"/>
                <a:cs typeface="Calibri"/>
                <a:sym typeface="Calibri"/>
              </a:rPr>
              <a:t>Údaje o schopnostech a možnostech dlužníka vykovávat výdělečnou činnost je třeba uvádět v návrhu na povolení oddlužení.</a:t>
            </a:r>
          </a:p>
          <a:p>
            <a:pPr marL="457200" lvl="0" indent="-386080" algn="just" rtl="0">
              <a:spcBef>
                <a:spcPts val="800"/>
              </a:spcBef>
              <a:spcAft>
                <a:spcPts val="0"/>
              </a:spcAft>
              <a:buClr>
                <a:srgbClr val="578C89"/>
              </a:buClr>
              <a:buSzPts val="2480"/>
              <a:buChar char="•"/>
            </a:pPr>
            <a:r>
              <a:rPr lang="cs-CZ" sz="2000" dirty="0">
                <a:solidFill>
                  <a:schemeClr val="dk1"/>
                </a:solidFill>
                <a:latin typeface="+mj-lt"/>
                <a:ea typeface="Calibri"/>
                <a:cs typeface="Calibri"/>
                <a:sym typeface="Calibri"/>
              </a:rPr>
              <a:t>Ministerstvo uveřejnilo na internetu informace týkající se hodnocení schopností a možností dlužníka vykovávat výdělečnou činnost (</a:t>
            </a:r>
            <a:r>
              <a:rPr lang="cs-CZ" sz="2000" dirty="0">
                <a:solidFill>
                  <a:schemeClr val="dk1"/>
                </a:solidFill>
                <a:latin typeface="+mj-lt"/>
                <a:ea typeface="Calibri"/>
                <a:cs typeface="Calibri"/>
                <a:sym typeface="Calibri"/>
                <a:hlinkClick r:id="rId4"/>
              </a:rPr>
              <a:t>https://insolvence.justice.cz/</a:t>
            </a:r>
            <a:r>
              <a:rPr lang="cs-CZ" sz="2000" dirty="0" err="1">
                <a:solidFill>
                  <a:schemeClr val="dk1"/>
                </a:solidFill>
                <a:latin typeface="+mj-lt"/>
                <a:ea typeface="Calibri"/>
                <a:cs typeface="Calibri"/>
                <a:sym typeface="Calibri"/>
                <a:hlinkClick r:id="rId4"/>
              </a:rPr>
              <a:t>prijmova</a:t>
            </a:r>
            <a:r>
              <a:rPr lang="cs-CZ" sz="2000" dirty="0">
                <a:solidFill>
                  <a:schemeClr val="dk1"/>
                </a:solidFill>
                <a:latin typeface="+mj-lt"/>
                <a:ea typeface="Calibri"/>
                <a:cs typeface="Calibri"/>
                <a:sym typeface="Calibri"/>
                <a:hlinkClick r:id="rId4"/>
              </a:rPr>
              <a:t>-potencialita-</a:t>
            </a:r>
            <a:r>
              <a:rPr lang="cs-CZ" sz="2000" dirty="0" err="1">
                <a:solidFill>
                  <a:schemeClr val="dk1"/>
                </a:solidFill>
                <a:latin typeface="+mj-lt"/>
                <a:ea typeface="Calibri"/>
                <a:cs typeface="Calibri"/>
                <a:sym typeface="Calibri"/>
                <a:hlinkClick r:id="rId4"/>
              </a:rPr>
              <a:t>dluznika</a:t>
            </a:r>
            <a:r>
              <a:rPr lang="cs-CZ" sz="2000" dirty="0">
                <a:solidFill>
                  <a:schemeClr val="dk1"/>
                </a:solidFill>
                <a:latin typeface="+mj-lt"/>
                <a:ea typeface="Calibri"/>
                <a:cs typeface="Calibri"/>
                <a:sym typeface="Calibri"/>
                <a:hlinkClick r:id="rId4"/>
              </a:rPr>
              <a:t>/</a:t>
            </a:r>
            <a:r>
              <a:rPr lang="cs-CZ" sz="2000" dirty="0">
                <a:solidFill>
                  <a:schemeClr val="dk1"/>
                </a:solidFill>
                <a:latin typeface="+mj-lt"/>
                <a:ea typeface="Calibri"/>
                <a:cs typeface="Calibri"/>
                <a:sym typeface="Calibri"/>
              </a:rPr>
              <a:t>).</a:t>
            </a:r>
            <a:endParaRPr sz="1600" dirty="0">
              <a:solidFill>
                <a:schemeClr val="dk1"/>
              </a:solidFill>
              <a:latin typeface="+mj-lt"/>
              <a:ea typeface="Calibri"/>
              <a:cs typeface="Calibri"/>
              <a:sym typeface="Calibri"/>
            </a:endParaRPr>
          </a:p>
          <a:p>
            <a:pPr marL="457200" marR="0" lvl="0" indent="0" algn="l" rtl="0">
              <a:lnSpc>
                <a:spcPct val="100000"/>
              </a:lnSpc>
              <a:spcBef>
                <a:spcPts val="800"/>
              </a:spcBef>
              <a:spcAft>
                <a:spcPts val="0"/>
              </a:spcAft>
              <a:buNone/>
            </a:pPr>
            <a:endParaRPr sz="1600" dirty="0">
              <a:solidFill>
                <a:schemeClr val="dk1"/>
              </a:solidFill>
              <a:latin typeface="+mj-lt"/>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8"/>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36" name="Google Shape;136;p18"/>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37" name="Google Shape;137;p18"/>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ADEKVÁTNÍ PŘÍJEM II.</a:t>
            </a:r>
            <a:endParaRPr sz="3600" b="1">
              <a:solidFill>
                <a:srgbClr val="175956"/>
              </a:solidFill>
              <a:latin typeface="Arial"/>
              <a:ea typeface="Arial"/>
              <a:cs typeface="Arial"/>
              <a:sym typeface="Arial"/>
            </a:endParaRPr>
          </a:p>
        </p:txBody>
      </p:sp>
      <p:sp>
        <p:nvSpPr>
          <p:cNvPr id="138" name="Google Shape;138;p18"/>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9" name="Google Shape;139;p18"/>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Předpokládanou míru uspokojení uvede ve zprávě pro oddlužení insolvenční správce (§ 398a odst. 2).</a:t>
            </a: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Insolvenční soud není vázán návrhem insolvenčního správce.</a:t>
            </a: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Proti výroku o předpokládané míře uspokojení a průměrné výši měsíční splátky je přípustné odvolání dlužníka (§ 406 odst. 4). Věřitel přímou možnost odvolání proti tomuto výroku nemá.</a:t>
            </a: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n-lt"/>
                <a:ea typeface="Calibri"/>
                <a:cs typeface="Calibri"/>
                <a:sym typeface="Calibri"/>
              </a:rPr>
              <a:t>Při podstatné změně okolností je možné rozhodnutí o schválení oddlužení změnit, a to i bez návrhu (§ 407 odst. 3).</a:t>
            </a:r>
            <a:endParaRPr sz="2400" dirty="0">
              <a:solidFill>
                <a:schemeClr val="dk1"/>
              </a:solidFill>
              <a:latin typeface="+mn-lt"/>
              <a:ea typeface="Calibri"/>
              <a:cs typeface="Calibri"/>
              <a:sym typeface="Calibri"/>
            </a:endParaRPr>
          </a:p>
          <a:p>
            <a:pPr marL="914400" lvl="0" indent="0" algn="l" rtl="0">
              <a:spcBef>
                <a:spcPts val="800"/>
              </a:spcBef>
              <a:spcAft>
                <a:spcPts val="0"/>
              </a:spcAft>
              <a:buNone/>
            </a:pPr>
            <a:endParaRPr sz="2000" dirty="0">
              <a:solidFill>
                <a:schemeClr val="dk1"/>
              </a:solidFill>
              <a:latin typeface="Calibri"/>
              <a:ea typeface="Calibri"/>
              <a:cs typeface="Calibri"/>
              <a:sym typeface="Calibri"/>
            </a:endParaRPr>
          </a:p>
          <a:p>
            <a:pPr marL="457200" marR="0" lvl="0" indent="0" algn="l" rtl="0">
              <a:lnSpc>
                <a:spcPct val="100000"/>
              </a:lnSpc>
              <a:spcBef>
                <a:spcPts val="800"/>
              </a:spcBef>
              <a:spcAft>
                <a:spcPts val="0"/>
              </a:spcAft>
              <a:buNone/>
            </a:pPr>
            <a:endParaRPr sz="2000"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9"/>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45" name="Google Shape;145;p19"/>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46" name="Google Shape;146;p19"/>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ADEKVÁTNÍ PŘÍJEM III.</a:t>
            </a:r>
            <a:endParaRPr sz="3600" b="1">
              <a:solidFill>
                <a:srgbClr val="175956"/>
              </a:solidFill>
              <a:latin typeface="Arial"/>
              <a:ea typeface="Arial"/>
              <a:cs typeface="Arial"/>
              <a:sym typeface="Arial"/>
            </a:endParaRPr>
          </a:p>
        </p:txBody>
      </p:sp>
      <p:sp>
        <p:nvSpPr>
          <p:cNvPr id="147" name="Google Shape;147;p19"/>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8" name="Google Shape;148;p19"/>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j-lt"/>
                <a:ea typeface="Calibri"/>
                <a:cs typeface="Calibri"/>
                <a:sym typeface="Calibri"/>
              </a:rPr>
              <a:t>Zaměstnavatelé sdělí insolvenčnímu správci údaje o příjmech dlužníka v době 12 měsíců před zahájením insolvenčního řízení nebo v době trvání účinků spojených se zahájením insolvenčního řízení do přiznání osvobození.</a:t>
            </a: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j-lt"/>
                <a:ea typeface="Calibri"/>
                <a:cs typeface="Calibri"/>
                <a:sym typeface="Calibri"/>
              </a:rPr>
              <a:t>Orgány sociálního zabezpečení sdělí insolvenčnímu správci údaje o příjmech dlužníka náležejících za dobu 36 měsíců před zahájením insolvenčního řízení a za dobu trvání účinků spojených se zahájením insolvenčního řízení do přiznání osvobození.</a:t>
            </a:r>
          </a:p>
          <a:p>
            <a:pPr marL="457200" lvl="0" indent="-398780" algn="just" rtl="0">
              <a:lnSpc>
                <a:spcPct val="115000"/>
              </a:lnSpc>
              <a:spcBef>
                <a:spcPts val="800"/>
              </a:spcBef>
              <a:spcAft>
                <a:spcPts val="0"/>
              </a:spcAft>
              <a:buClr>
                <a:srgbClr val="578C89"/>
              </a:buClr>
              <a:buSzPts val="2680"/>
              <a:buChar char="•"/>
            </a:pPr>
            <a:r>
              <a:rPr lang="cs-CZ" sz="2400" dirty="0">
                <a:solidFill>
                  <a:schemeClr val="dk1"/>
                </a:solidFill>
                <a:latin typeface="+mj-lt"/>
                <a:ea typeface="Calibri"/>
                <a:cs typeface="Calibri"/>
                <a:sym typeface="Calibri"/>
              </a:rPr>
              <a:t>Poskytovatelé úvěru sdělí insolvenčnímu správci údaje o příjmech dlužníka zjištěné při posouzení jeho schopnosti splácet úvěr.</a:t>
            </a:r>
          </a:p>
          <a:p>
            <a:pPr marL="0" lvl="0" indent="0" algn="l" rtl="0">
              <a:spcBef>
                <a:spcPts val="800"/>
              </a:spcBef>
              <a:spcAft>
                <a:spcPts val="0"/>
              </a:spcAft>
              <a:buNone/>
            </a:pPr>
            <a:endParaRPr lang="cs-CZ" sz="1800" dirty="0">
              <a:solidFill>
                <a:schemeClr val="dk1"/>
              </a:solidFill>
              <a:latin typeface="Calibri"/>
              <a:ea typeface="Calibri"/>
              <a:cs typeface="Calibri"/>
              <a:sym typeface="Calibri"/>
            </a:endParaRPr>
          </a:p>
          <a:p>
            <a:pPr marL="914400" lvl="0" indent="0" algn="l" rtl="0">
              <a:spcBef>
                <a:spcPts val="800"/>
              </a:spcBef>
              <a:spcAft>
                <a:spcPts val="0"/>
              </a:spcAft>
              <a:buNone/>
            </a:pPr>
            <a:endParaRPr sz="2000" dirty="0">
              <a:solidFill>
                <a:schemeClr val="dk1"/>
              </a:solidFill>
              <a:latin typeface="Calibri"/>
              <a:ea typeface="Calibri"/>
              <a:cs typeface="Calibri"/>
              <a:sym typeface="Calibri"/>
            </a:endParaRPr>
          </a:p>
          <a:p>
            <a:pPr marL="457200" marR="0" lvl="0" indent="0" algn="l" rtl="0">
              <a:lnSpc>
                <a:spcPct val="100000"/>
              </a:lnSpc>
              <a:spcBef>
                <a:spcPts val="800"/>
              </a:spcBef>
              <a:spcAft>
                <a:spcPts val="0"/>
              </a:spcAft>
              <a:buNone/>
            </a:pPr>
            <a:endParaRPr sz="20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1"/>
          <p:cNvSpPr/>
          <p:nvPr/>
        </p:nvSpPr>
        <p:spPr>
          <a:xfrm>
            <a:off x="0" y="0"/>
            <a:ext cx="12192000" cy="1171800"/>
          </a:xfrm>
          <a:prstGeom prst="rect">
            <a:avLst/>
          </a:prstGeom>
          <a:solidFill>
            <a:srgbClr val="9CBDBB">
              <a:alpha val="8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3" name="Google Shape;163;p21"/>
          <p:cNvPicPr preferRelativeResize="0"/>
          <p:nvPr/>
        </p:nvPicPr>
        <p:blipFill rotWithShape="1">
          <a:blip r:embed="rId3">
            <a:alphaModFix/>
          </a:blip>
          <a:srcRect/>
          <a:stretch/>
        </p:blipFill>
        <p:spPr>
          <a:xfrm>
            <a:off x="9995289" y="398557"/>
            <a:ext cx="1681144" cy="506585"/>
          </a:xfrm>
          <a:prstGeom prst="rect">
            <a:avLst/>
          </a:prstGeom>
          <a:noFill/>
          <a:ln>
            <a:noFill/>
          </a:ln>
        </p:spPr>
      </p:pic>
      <p:sp>
        <p:nvSpPr>
          <p:cNvPr id="164" name="Google Shape;164;p21"/>
          <p:cNvSpPr txBox="1">
            <a:spLocks noGrp="1"/>
          </p:cNvSpPr>
          <p:nvPr>
            <p:ph type="title"/>
          </p:nvPr>
        </p:nvSpPr>
        <p:spPr>
          <a:xfrm>
            <a:off x="515569" y="385743"/>
            <a:ext cx="10515600" cy="532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568688"/>
              </a:buClr>
              <a:buSzPts val="3600"/>
              <a:buFont typeface="Arial"/>
              <a:buNone/>
            </a:pPr>
            <a:r>
              <a:rPr lang="cs-CZ" sz="3600" b="1">
                <a:solidFill>
                  <a:srgbClr val="175956"/>
                </a:solidFill>
                <a:latin typeface="Arial"/>
                <a:ea typeface="Arial"/>
                <a:cs typeface="Arial"/>
                <a:sym typeface="Arial"/>
              </a:rPr>
              <a:t>ADEKVÁTNÍ PŘÍJEM V.</a:t>
            </a:r>
            <a:endParaRPr sz="3600" b="1">
              <a:solidFill>
                <a:srgbClr val="175956"/>
              </a:solidFill>
              <a:latin typeface="Arial"/>
              <a:ea typeface="Arial"/>
              <a:cs typeface="Arial"/>
              <a:sym typeface="Arial"/>
            </a:endParaRPr>
          </a:p>
        </p:txBody>
      </p:sp>
      <p:sp>
        <p:nvSpPr>
          <p:cNvPr id="165" name="Google Shape;165;p21"/>
          <p:cNvSpPr/>
          <p:nvPr/>
        </p:nvSpPr>
        <p:spPr>
          <a:xfrm>
            <a:off x="515566" y="1822814"/>
            <a:ext cx="45600" cy="5035200"/>
          </a:xfrm>
          <a:prstGeom prst="rect">
            <a:avLst/>
          </a:prstGeom>
          <a:solidFill>
            <a:srgbClr val="578C8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6" name="Google Shape;166;p21"/>
          <p:cNvSpPr txBox="1"/>
          <p:nvPr/>
        </p:nvSpPr>
        <p:spPr>
          <a:xfrm>
            <a:off x="838325" y="1770200"/>
            <a:ext cx="10838100" cy="4851000"/>
          </a:xfrm>
          <a:prstGeom prst="rect">
            <a:avLst/>
          </a:prstGeom>
          <a:noFill/>
          <a:ln>
            <a:noFill/>
          </a:ln>
        </p:spPr>
        <p:txBody>
          <a:bodyPr spcFirstLastPara="1" wrap="square" lIns="91425" tIns="45700" rIns="91425" bIns="45700" anchor="t" anchorCtr="0">
            <a:noAutofit/>
          </a:bodyPr>
          <a:lstStyle/>
          <a:p>
            <a:pPr marL="457200" lvl="0" indent="-398780" algn="l" rtl="0">
              <a:lnSpc>
                <a:spcPct val="115000"/>
              </a:lnSpc>
              <a:spcBef>
                <a:spcPts val="800"/>
              </a:spcBef>
              <a:spcAft>
                <a:spcPts val="0"/>
              </a:spcAft>
              <a:buClr>
                <a:srgbClr val="578C89"/>
              </a:buClr>
              <a:buSzPts val="2680"/>
              <a:buChar char="•"/>
            </a:pPr>
            <a:r>
              <a:rPr lang="cs-CZ" sz="2400" dirty="0">
                <a:solidFill>
                  <a:schemeClr val="dk1"/>
                </a:solidFill>
                <a:latin typeface="Calibri"/>
                <a:ea typeface="Calibri"/>
                <a:cs typeface="Calibri"/>
                <a:sym typeface="Calibri"/>
              </a:rPr>
              <a:t>Informace </a:t>
            </a:r>
            <a:r>
              <a:rPr lang="cs-CZ" sz="2400" dirty="0" err="1">
                <a:solidFill>
                  <a:schemeClr val="dk1"/>
                </a:solidFill>
                <a:latin typeface="Calibri"/>
                <a:ea typeface="Calibri"/>
                <a:cs typeface="Calibri"/>
                <a:sym typeface="Calibri"/>
              </a:rPr>
              <a:t>MSp</a:t>
            </a:r>
            <a:r>
              <a:rPr lang="cs-CZ" sz="2400" dirty="0">
                <a:solidFill>
                  <a:schemeClr val="dk1"/>
                </a:solidFill>
                <a:latin typeface="Calibri"/>
                <a:ea typeface="Calibri"/>
                <a:cs typeface="Calibri"/>
                <a:sym typeface="Calibri"/>
              </a:rPr>
              <a:t> pro vyhodnocování příjmového potenciálu dlužníka v oddlužení</a:t>
            </a:r>
            <a:endParaRPr sz="2400" dirty="0">
              <a:solidFill>
                <a:schemeClr val="dk1"/>
              </a:solidFill>
              <a:latin typeface="Calibri"/>
              <a:ea typeface="Calibri"/>
              <a:cs typeface="Calibri"/>
              <a:sym typeface="Calibri"/>
            </a:endParaRPr>
          </a:p>
          <a:p>
            <a:pPr marL="914400" lvl="1" indent="-341630" algn="l" rtl="0">
              <a:lnSpc>
                <a:spcPct val="115000"/>
              </a:lnSpc>
              <a:spcBef>
                <a:spcPts val="800"/>
              </a:spcBef>
              <a:spcAft>
                <a:spcPts val="0"/>
              </a:spcAft>
              <a:buClr>
                <a:srgbClr val="578C89"/>
              </a:buClr>
              <a:buSzPts val="1780"/>
              <a:buChar char="○"/>
            </a:pPr>
            <a:r>
              <a:rPr lang="cs-CZ" sz="2400" dirty="0">
                <a:solidFill>
                  <a:schemeClr val="dk1"/>
                </a:solidFill>
                <a:latin typeface="Calibri"/>
                <a:ea typeface="Calibri"/>
                <a:cs typeface="Calibri"/>
                <a:sym typeface="Calibri"/>
              </a:rPr>
              <a:t>základem data MPSV z Informačního systému o průměrném výdělku</a:t>
            </a:r>
            <a:endParaRPr sz="2400" dirty="0">
              <a:solidFill>
                <a:schemeClr val="dk1"/>
              </a:solidFill>
              <a:latin typeface="Calibri"/>
              <a:ea typeface="Calibri"/>
              <a:cs typeface="Calibri"/>
              <a:sym typeface="Calibri"/>
            </a:endParaRPr>
          </a:p>
          <a:p>
            <a:pPr marL="914400" lvl="1" indent="-341630" algn="l" rtl="0">
              <a:lnSpc>
                <a:spcPct val="115000"/>
              </a:lnSpc>
              <a:spcBef>
                <a:spcPts val="800"/>
              </a:spcBef>
              <a:spcAft>
                <a:spcPts val="0"/>
              </a:spcAft>
              <a:buClr>
                <a:srgbClr val="578C89"/>
              </a:buClr>
              <a:buSzPts val="1780"/>
              <a:buChar char="○"/>
            </a:pPr>
            <a:r>
              <a:rPr lang="cs-CZ" sz="2400" dirty="0">
                <a:solidFill>
                  <a:schemeClr val="dk1"/>
                </a:solidFill>
                <a:latin typeface="Calibri"/>
                <a:ea typeface="Calibri"/>
                <a:cs typeface="Calibri"/>
                <a:sym typeface="Calibri"/>
              </a:rPr>
              <a:t>5 faktorů (odvětví, region, vzdělání, pohlaví a věk) </a:t>
            </a:r>
          </a:p>
          <a:p>
            <a:pPr marL="914400" lvl="1" indent="-341630" algn="l" rtl="0">
              <a:lnSpc>
                <a:spcPct val="115000"/>
              </a:lnSpc>
              <a:spcBef>
                <a:spcPts val="800"/>
              </a:spcBef>
              <a:spcAft>
                <a:spcPts val="0"/>
              </a:spcAft>
              <a:buClr>
                <a:srgbClr val="578C89"/>
              </a:buClr>
              <a:buSzPts val="1780"/>
              <a:buChar char="○"/>
            </a:pPr>
            <a:r>
              <a:rPr lang="cs-CZ" sz="2400" dirty="0">
                <a:solidFill>
                  <a:schemeClr val="dk1"/>
                </a:solidFill>
                <a:latin typeface="Calibri"/>
                <a:ea typeface="Calibri"/>
                <a:cs typeface="Calibri"/>
                <a:sym typeface="Calibri"/>
              </a:rPr>
              <a:t>Možnost porovnání dle percentilu</a:t>
            </a:r>
          </a:p>
          <a:p>
            <a:pPr marL="914400" lvl="1" indent="-341630" algn="just" rtl="0">
              <a:lnSpc>
                <a:spcPct val="115000"/>
              </a:lnSpc>
              <a:spcBef>
                <a:spcPts val="800"/>
              </a:spcBef>
              <a:spcAft>
                <a:spcPts val="0"/>
              </a:spcAft>
              <a:buClr>
                <a:srgbClr val="578C89"/>
              </a:buClr>
              <a:buSzPts val="1780"/>
              <a:buChar char="○"/>
            </a:pPr>
            <a:r>
              <a:rPr lang="cs-CZ" sz="2400" dirty="0">
                <a:solidFill>
                  <a:schemeClr val="dk1"/>
                </a:solidFill>
                <a:latin typeface="Calibri"/>
                <a:ea typeface="Calibri"/>
                <a:cs typeface="Calibri"/>
                <a:sym typeface="Calibri"/>
              </a:rPr>
              <a:t>Příklad: Jana Nováková, 40 let, maturita, administrativní pracovnice, Praha, hrubý příjem dle percentilu 30: 25 389 Kč</a:t>
            </a:r>
          </a:p>
          <a:p>
            <a:pPr marL="457200" lvl="0" indent="0" algn="l" rtl="0">
              <a:spcBef>
                <a:spcPts val="800"/>
              </a:spcBef>
              <a:spcAft>
                <a:spcPts val="0"/>
              </a:spcAft>
              <a:buNone/>
            </a:pPr>
            <a:endParaRPr lang="cs-CZ" sz="1800" dirty="0">
              <a:solidFill>
                <a:schemeClr val="dk1"/>
              </a:solidFill>
              <a:latin typeface="Calibri"/>
              <a:ea typeface="Calibri"/>
              <a:cs typeface="Calibri"/>
              <a:sym typeface="Calibri"/>
            </a:endParaRPr>
          </a:p>
          <a:p>
            <a:pPr marL="457200" lvl="0" indent="0" algn="l" rtl="0">
              <a:spcBef>
                <a:spcPts val="8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E88DF78E42ECF4AB6998467BA3FBD78" ma:contentTypeVersion="18" ma:contentTypeDescription="Vytvoří nový dokument" ma:contentTypeScope="" ma:versionID="bfefff8f70225dbfdc86cdc5f688e50a">
  <xsd:schema xmlns:xsd="http://www.w3.org/2001/XMLSchema" xmlns:xs="http://www.w3.org/2001/XMLSchema" xmlns:p="http://schemas.microsoft.com/office/2006/metadata/properties" xmlns:ns2="79ae9d87-fc8b-4f52-930e-3ffaa73410ba" xmlns:ns3="4a6ad396-b98e-4343-a347-9571cde5a4c5" targetNamespace="http://schemas.microsoft.com/office/2006/metadata/properties" ma:root="true" ma:fieldsID="bac7f043caaa11148851060ea8cffd11" ns2:_="" ns3:_="">
    <xsd:import namespace="79ae9d87-fc8b-4f52-930e-3ffaa73410ba"/>
    <xsd:import namespace="4a6ad396-b98e-4343-a347-9571cde5a4c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ae9d87-fc8b-4f52-930e-3ffaa73410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Značky obrázků" ma:readOnly="false" ma:fieldId="{5cf76f15-5ced-4ddc-b409-7134ff3c332f}" ma:taxonomyMulti="true" ma:sspId="de97acfe-e349-49a2-9112-0b04129138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a6ad396-b98e-4343-a347-9571cde5a4c5" elementFormDefault="qualified">
    <xsd:import namespace="http://schemas.microsoft.com/office/2006/documentManagement/types"/>
    <xsd:import namespace="http://schemas.microsoft.com/office/infopath/2007/PartnerControls"/>
    <xsd:element name="SharedWithUsers" ma:index="17"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dílené s podrobnostmi" ma:internalName="SharedWithDetails" ma:readOnly="true">
      <xsd:simpleType>
        <xsd:restriction base="dms:Note">
          <xsd:maxLength value="255"/>
        </xsd:restriction>
      </xsd:simpleType>
    </xsd:element>
    <xsd:element name="TaxCatchAll" ma:index="23" nillable="true" ma:displayName="Taxonomy Catch All Column" ma:hidden="true" ma:list="{34bfed0e-8419-4b1c-aaac-ef814858a1a0}" ma:internalName="TaxCatchAll" ma:showField="CatchAllData" ma:web="4a6ad396-b98e-4343-a347-9571cde5a4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a6ad396-b98e-4343-a347-9571cde5a4c5" xsi:nil="true"/>
    <lcf76f155ced4ddcb4097134ff3c332f xmlns="79ae9d87-fc8b-4f52-930e-3ffaa73410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BE518EE-BEE4-48F3-971B-5F4E436D6CAA}"/>
</file>

<file path=customXml/itemProps2.xml><?xml version="1.0" encoding="utf-8"?>
<ds:datastoreItem xmlns:ds="http://schemas.openxmlformats.org/officeDocument/2006/customXml" ds:itemID="{0CB3E0C7-ED0E-48BD-B2A7-8F436CEF5D18}"/>
</file>

<file path=customXml/itemProps3.xml><?xml version="1.0" encoding="utf-8"?>
<ds:datastoreItem xmlns:ds="http://schemas.openxmlformats.org/officeDocument/2006/customXml" ds:itemID="{C0C440FB-4107-479C-8598-F7CBC84286FD}"/>
</file>

<file path=docProps/app.xml><?xml version="1.0" encoding="utf-8"?>
<Properties xmlns="http://schemas.openxmlformats.org/officeDocument/2006/extended-properties" xmlns:vt="http://schemas.openxmlformats.org/officeDocument/2006/docPropsVTypes">
  <TotalTime>64</TotalTime>
  <Words>2124</Words>
  <Application>Microsoft Office PowerPoint</Application>
  <PresentationFormat>Širokoúhlá obrazovka</PresentationFormat>
  <Paragraphs>157</Paragraphs>
  <Slides>19</Slides>
  <Notes>19</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19</vt:i4>
      </vt:variant>
    </vt:vector>
  </HeadingPairs>
  <TitlesOfParts>
    <vt:vector size="22" baseType="lpstr">
      <vt:lpstr>Arial</vt:lpstr>
      <vt:lpstr>Calibri</vt:lpstr>
      <vt:lpstr>Office Theme</vt:lpstr>
      <vt:lpstr>Prezentace aplikace PowerPoint</vt:lpstr>
      <vt:lpstr>PŘEDPISY ÚČINNÉ OD 1. 10. 2024</vt:lpstr>
      <vt:lpstr>HLAVNÍ ZMĚNY</vt:lpstr>
      <vt:lpstr>DOBA TRVÁNÍ ODDLUŽENÍ</vt:lpstr>
      <vt:lpstr>ÚVODNÍ FÁZE ŘÍZENÍ </vt:lpstr>
      <vt:lpstr>ADEKVÁTNÍ PŘÍJEM I.</vt:lpstr>
      <vt:lpstr>ADEKVÁTNÍ PŘÍJEM II.</vt:lpstr>
      <vt:lpstr>ADEKVÁTNÍ PŘÍJEM III.</vt:lpstr>
      <vt:lpstr>ADEKVÁTNÍ PŘÍJEM V.</vt:lpstr>
      <vt:lpstr>ZÁVAZNÝ PŘÍSLIB</vt:lpstr>
      <vt:lpstr>PRŮBĚH ŘÍZENÍ OD SCHVÁLENÍ ODDLUŽENÍ  </vt:lpstr>
      <vt:lpstr>PRODLOUŽENÍ PRŮBĚHU ODDLUŽENÍ  </vt:lpstr>
      <vt:lpstr>PŘERUŠENÍ PRŮBĚHU ODDLUŽENÍ  </vt:lpstr>
      <vt:lpstr>POSTUP PO SPLNĚNÍ PŘEDPOKLADŮ  PRO OSVOBOZENÍ</vt:lpstr>
      <vt:lpstr>SPLNĚNÍ ODDLUŽENÍ  </vt:lpstr>
      <vt:lpstr>OPĚTOVNÉ ODDLUŽENÍ</vt:lpstr>
      <vt:lpstr>POHLEDÁVKY INSOLVENČNÍHO SPRÁVCE</vt:lpstr>
      <vt:lpstr>Další změny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Jakub Sosna</dc:creator>
  <cp:lastModifiedBy>Jakub Sosna</cp:lastModifiedBy>
  <cp:revision>4</cp:revision>
  <dcterms:modified xsi:type="dcterms:W3CDTF">2024-10-20T19:42:17Z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0x010100BE88DF78E42ECF4AB6998467BA3FBD78</vt:lpwstr>
  </property>
</Properties>
</file>