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themeOverride+xml" PartName="/ppt/theme/themeOverr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embeddedFontLst>
    <p:embeddedFont>
      <p:font typeface="Quattrocento Sans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8" roundtripDataSignature="AMtx7mgIfGze781/vYeRVrLQgkVPsNpNN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C1B2BAE-F476-41B2-909A-BBF7382BFCE1}">
  <a:tblStyle styleId="{BC1B2BAE-F476-41B2-909A-BBF7382BFCE1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6E6EF"/>
          </a:solidFill>
        </a:fill>
      </a:tcStyle>
    </a:wholeTbl>
    <a:band1H>
      <a:tcTxStyle/>
      <a:tcStyle>
        <a:fill>
          <a:solidFill>
            <a:srgbClr val="CACADD"/>
          </a:solidFill>
        </a:fill>
      </a:tcStyle>
    </a:band1H>
    <a:band2H>
      <a:tcTxStyle/>
    </a:band2H>
    <a:band1V>
      <a:tcTxStyle/>
      <a:tcStyle>
        <a:fill>
          <a:solidFill>
            <a:srgbClr val="CACADD"/>
          </a:solidFill>
        </a:fill>
      </a:tcStyle>
    </a:band1V>
    <a:band2V>
      <a:tcTxStyle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QuattrocentoSans-bold.fntdata"/><Relationship Id="rId14" Type="http://schemas.openxmlformats.org/officeDocument/2006/relationships/font" Target="fonts/QuattrocentoSans-regular.fntdata"/><Relationship Id="rId17" Type="http://schemas.openxmlformats.org/officeDocument/2006/relationships/font" Target="fonts/QuattrocentoSans-boldItalic.fntdata"/><Relationship Id="rId16" Type="http://schemas.openxmlformats.org/officeDocument/2006/relationships/font" Target="fonts/QuattrocentoSans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customschemas.google.com/relationships/presentationmetadata" Target="meta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cs-CZ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:notes"/>
          <p:cNvSpPr/>
          <p:nvPr>
            <p:ph idx="2" type="sldImg"/>
          </p:nvPr>
        </p:nvSpPr>
        <p:spPr>
          <a:xfrm>
            <a:off x="1143000" y="468313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2" name="Google Shape;4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" name="Google Shape;43;p1:notes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list">
  <p:cSld name="Úvodní list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odtisk_modry.emf" id="13" name="Google Shape;13;p10"/>
          <p:cNvPicPr preferRelativeResize="0"/>
          <p:nvPr/>
        </p:nvPicPr>
        <p:blipFill rotWithShape="1">
          <a:blip r:embed="rId2">
            <a:alphaModFix/>
          </a:blip>
          <a:srcRect b="8622" l="17007" r="0" t="0"/>
          <a:stretch/>
        </p:blipFill>
        <p:spPr>
          <a:xfrm>
            <a:off x="0" y="1989138"/>
            <a:ext cx="7908925" cy="4868862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10"/>
          <p:cNvSpPr/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10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rgbClr val="FFFFFF">
                  <a:alpha val="0"/>
                </a:srgbClr>
              </a:gs>
            </a:gsLst>
            <a:lin ang="0" scaled="0"/>
          </a:gradFill>
          <a:ln>
            <a:noFill/>
          </a:ln>
          <a:effectLst>
            <a:reflection blurRad="0" dir="0" dist="0" endA="300" endPos="35000" fadeDir="5400000" kx="0" rotWithShape="0" algn="bl" stA="52000" stPos="0" sy="-100000" ky="0"/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10"/>
          <p:cNvSpPr txBox="1"/>
          <p:nvPr/>
        </p:nvSpPr>
        <p:spPr>
          <a:xfrm>
            <a:off x="1403350" y="3789363"/>
            <a:ext cx="7208838" cy="5762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b="0" i="0" lang="cs-CZ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MINISTERSTVO PRO MÍSTNÍ ROZVOJ ČR</a:t>
            </a:r>
            <a:endParaRPr/>
          </a:p>
        </p:txBody>
      </p:sp>
      <p:pic>
        <p:nvPicPr>
          <p:cNvPr descr="mmr_cr_rgb.emf" id="17" name="Google Shape;17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3850" y="692150"/>
            <a:ext cx="2565400" cy="56356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10"/>
          <p:cNvSpPr txBox="1"/>
          <p:nvPr>
            <p:ph idx="1" type="subTitle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9" name="Google Shape;19;p10"/>
          <p:cNvSpPr txBox="1"/>
          <p:nvPr>
            <p:ph type="title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nitřní list s nadpisem">
  <p:cSld name="Vnitřní list s nadpisem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odtisk_modry.emf" id="21" name="Google Shape;21;p11"/>
          <p:cNvPicPr preferRelativeResize="0"/>
          <p:nvPr/>
        </p:nvPicPr>
        <p:blipFill rotWithShape="1">
          <a:blip r:embed="rId2">
            <a:alphaModFix/>
          </a:blip>
          <a:srcRect b="8622" l="17007" r="0" t="0"/>
          <a:stretch/>
        </p:blipFill>
        <p:spPr>
          <a:xfrm>
            <a:off x="0" y="1989138"/>
            <a:ext cx="7908925" cy="4868862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11"/>
          <p:cNvSpPr/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11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rgbClr val="FFFFFF">
                  <a:alpha val="0"/>
                </a:srgbClr>
              </a:gs>
            </a:gsLst>
            <a:lin ang="0" scaled="0"/>
          </a:gradFill>
          <a:ln>
            <a:noFill/>
          </a:ln>
          <a:effectLst>
            <a:reflection blurRad="0" dir="0" dist="0" endA="300" endPos="35000" fadeDir="5400000" kx="0" rotWithShape="0" algn="bl" stA="52000" stPos="0" sy="-100000" ky="0"/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mmr_cr_rgb.emf" id="24" name="Google Shape;24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8313" y="620713"/>
            <a:ext cx="2016125" cy="442912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11"/>
          <p:cNvSpPr txBox="1"/>
          <p:nvPr>
            <p:ph idx="1" type="body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11"/>
          <p:cNvSpPr txBox="1"/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3200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nitřní list bez nadpisu">
  <p:cSld name="Vnitřní list bez nadpisu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odtisk_modry.emf" id="28" name="Google Shape;28;p12"/>
          <p:cNvPicPr preferRelativeResize="0"/>
          <p:nvPr/>
        </p:nvPicPr>
        <p:blipFill rotWithShape="1">
          <a:blip r:embed="rId2">
            <a:alphaModFix/>
          </a:blip>
          <a:srcRect b="8622" l="17007" r="0" t="0"/>
          <a:stretch/>
        </p:blipFill>
        <p:spPr>
          <a:xfrm>
            <a:off x="0" y="1989138"/>
            <a:ext cx="7908925" cy="4868862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12"/>
          <p:cNvSpPr/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12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rgbClr val="FFFFFF">
                  <a:alpha val="0"/>
                </a:srgbClr>
              </a:gs>
            </a:gsLst>
            <a:lin ang="0" scaled="0"/>
          </a:gradFill>
          <a:ln>
            <a:noFill/>
          </a:ln>
          <a:effectLst>
            <a:reflection blurRad="0" dir="0" dist="0" endA="300" endPos="35000" fadeDir="5400000" kx="0" rotWithShape="0" algn="bl" stA="52000" stPos="0" sy="-100000" ky="0"/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mmr_cr_rgb.emf" id="31" name="Google Shape;31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8313" y="620713"/>
            <a:ext cx="2016125" cy="442912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12"/>
          <p:cNvSpPr txBox="1"/>
          <p:nvPr>
            <p:ph idx="1" type="body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nitřní list s odrážkami">
  <p:cSld name="Vnitřní list s odrážkami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odtisk_modry.emf" id="34" name="Google Shape;34;p13"/>
          <p:cNvPicPr preferRelativeResize="0"/>
          <p:nvPr/>
        </p:nvPicPr>
        <p:blipFill rotWithShape="1">
          <a:blip r:embed="rId2">
            <a:alphaModFix/>
          </a:blip>
          <a:srcRect b="8622" l="17007" r="0" t="0"/>
          <a:stretch/>
        </p:blipFill>
        <p:spPr>
          <a:xfrm>
            <a:off x="0" y="1989138"/>
            <a:ext cx="7908925" cy="4868862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13"/>
          <p:cNvSpPr/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13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rgbClr val="FFFFFF">
                  <a:alpha val="0"/>
                </a:srgbClr>
              </a:gs>
            </a:gsLst>
            <a:lin ang="0" scaled="0"/>
          </a:gradFill>
          <a:ln>
            <a:noFill/>
          </a:ln>
          <a:effectLst>
            <a:reflection blurRad="0" dir="0" dist="0" endA="300" endPos="35000" fadeDir="5400000" kx="0" rotWithShape="0" algn="bl" stA="52000" stPos="0" sy="-100000" ky="0"/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mmr_cr_rgb.emf" id="37" name="Google Shape;37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8313" y="620713"/>
            <a:ext cx="2016125" cy="442912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13"/>
          <p:cNvSpPr txBox="1"/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3200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3"/>
          <p:cNvSpPr txBox="1"/>
          <p:nvPr>
            <p:ph idx="1" type="body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Noto Sans Symbols"/>
              <a:buChar char="▪"/>
              <a:defRPr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▪"/>
              <a:defRPr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▪"/>
              <a:defRPr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/>
          <p:nvPr>
            <p:ph type="title"/>
          </p:nvPr>
        </p:nvSpPr>
        <p:spPr>
          <a:xfrm>
            <a:off x="1403350" y="1916113"/>
            <a:ext cx="7272338" cy="1871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9"/>
          <p:cNvSpPr txBox="1"/>
          <p:nvPr>
            <p:ph idx="1" type="body"/>
          </p:nvPr>
        </p:nvSpPr>
        <p:spPr>
          <a:xfrm>
            <a:off x="1403350" y="4581525"/>
            <a:ext cx="7200900" cy="18002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64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"/>
          <p:cNvSpPr txBox="1"/>
          <p:nvPr>
            <p:ph type="title"/>
          </p:nvPr>
        </p:nvSpPr>
        <p:spPr>
          <a:xfrm>
            <a:off x="1115617" y="1556792"/>
            <a:ext cx="6912768" cy="104671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lang="cs-CZ" sz="2800"/>
            </a:br>
            <a:br>
              <a:rPr lang="cs-CZ" sz="2800"/>
            </a:br>
            <a:br>
              <a:rPr lang="cs-CZ" sz="2800"/>
            </a:br>
            <a:br>
              <a:rPr lang="cs-CZ" sz="2800"/>
            </a:br>
            <a:r>
              <a:rPr lang="cs-CZ" sz="2800"/>
              <a:t>Spolupráce Olomouckého kraje  a ASZ v rámci inovačního projektu</a:t>
            </a:r>
            <a:endParaRPr sz="2800"/>
          </a:p>
        </p:txBody>
      </p:sp>
      <p:sp>
        <p:nvSpPr>
          <p:cNvPr id="47" name="Google Shape;47;p1"/>
          <p:cNvSpPr txBox="1"/>
          <p:nvPr/>
        </p:nvSpPr>
        <p:spPr>
          <a:xfrm>
            <a:off x="611561" y="6237312"/>
            <a:ext cx="7992888" cy="5770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cs-CZ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Tento materiál vznikl za finanční podpory Evropského sociálního fondu prostřednictvím Operačního programu Zaměstnanost </a:t>
            </a:r>
            <a:br>
              <a:rPr b="0" i="0" lang="cs-CZ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cs-CZ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 rámci projektu „Agentura pro sociální začleňování jako inovační aktér politiky sociálního začleňování“,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cs-CZ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registrační číslo projektu: CZ.03.3.X/0.0/0.0/15_018/0006191</a:t>
            </a:r>
            <a:endParaRPr/>
          </a:p>
        </p:txBody>
      </p:sp>
      <p:sp>
        <p:nvSpPr>
          <p:cNvPr id="48" name="Google Shape;48;p1"/>
          <p:cNvSpPr txBox="1"/>
          <p:nvPr/>
        </p:nvSpPr>
        <p:spPr>
          <a:xfrm>
            <a:off x="2083200" y="2759556"/>
            <a:ext cx="5111704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cs-CZ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Odbor pro sociální začleňování (Agentura)</a:t>
            </a:r>
            <a:endParaRPr/>
          </a:p>
        </p:txBody>
      </p:sp>
      <p:pic>
        <p:nvPicPr>
          <p:cNvPr id="49" name="Google Shape;4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5536" y="381274"/>
            <a:ext cx="3941148" cy="1111185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50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716583" y="5213763"/>
            <a:ext cx="5454650" cy="844550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51;p1"/>
          <p:cNvSpPr txBox="1"/>
          <p:nvPr/>
        </p:nvSpPr>
        <p:spPr>
          <a:xfrm>
            <a:off x="2195736" y="4207995"/>
            <a:ext cx="51117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cs-CZ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Mgr. Veronika Žáková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>
                <a:solidFill>
                  <a:schemeClr val="dk1"/>
                </a:solidFill>
              </a:rPr>
              <a:t>        </a:t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"/>
          <p:cNvSpPr txBox="1"/>
          <p:nvPr>
            <p:ph idx="1" type="body"/>
          </p:nvPr>
        </p:nvSpPr>
        <p:spPr>
          <a:xfrm>
            <a:off x="395536" y="1196752"/>
            <a:ext cx="8291264" cy="52565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800"/>
              <a:buNone/>
            </a:pPr>
            <a:r>
              <a:rPr b="1" lang="cs-CZ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S kým spolupracujeme v rámci projektu</a:t>
            </a:r>
            <a:endParaRPr/>
          </a:p>
          <a:p>
            <a:pPr indent="-457200" lvl="0" marL="457200" rtl="0" algn="l">
              <a:spcBef>
                <a:spcPts val="2000"/>
              </a:spcBef>
              <a:spcAft>
                <a:spcPts val="0"/>
              </a:spcAft>
              <a:buClr>
                <a:srgbClr val="000099"/>
              </a:buClr>
              <a:buSzPts val="1600"/>
              <a:buFont typeface="Arial"/>
              <a:buChar char="•"/>
            </a:pPr>
            <a:r>
              <a:rPr b="1" lang="cs-CZ" sz="1600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Náměstek pro sociální oblast OK</a:t>
            </a:r>
            <a:endParaRPr/>
          </a:p>
          <a:p>
            <a:pPr indent="-457200" lvl="0" marL="457200" rtl="0" algn="l">
              <a:spcBef>
                <a:spcPts val="2000"/>
              </a:spcBef>
              <a:spcAft>
                <a:spcPts val="0"/>
              </a:spcAft>
              <a:buClr>
                <a:srgbClr val="000099"/>
              </a:buClr>
              <a:buSzPts val="1600"/>
              <a:buFont typeface="Arial"/>
              <a:buChar char="•"/>
            </a:pPr>
            <a:r>
              <a:rPr b="1" lang="cs-CZ" sz="1600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Odbor sociálních věcí O</a:t>
            </a:r>
            <a:r>
              <a:rPr b="1" lang="cs-CZ" sz="1600">
                <a:solidFill>
                  <a:srgbClr val="000099"/>
                </a:solidFill>
              </a:rPr>
              <a:t>K</a:t>
            </a:r>
            <a:endParaRPr b="1" sz="1600">
              <a:solidFill>
                <a:srgbClr val="000099"/>
              </a:solidFill>
            </a:endParaRPr>
          </a:p>
          <a:p>
            <a:pPr indent="0" lvl="0" marL="0" rtl="0" algn="l">
              <a:spcBef>
                <a:spcPts val="2000"/>
              </a:spcBef>
              <a:spcAft>
                <a:spcPts val="0"/>
              </a:spcAft>
              <a:buNone/>
            </a:pPr>
            <a:r>
              <a:rPr b="1" lang="cs-CZ" sz="1600">
                <a:solidFill>
                  <a:srgbClr val="000099"/>
                </a:solidFill>
              </a:rPr>
              <a:t>Začínající spolupráce </a:t>
            </a:r>
            <a:endParaRPr b="1" sz="1600">
              <a:solidFill>
                <a:srgbClr val="000099"/>
              </a:solidFill>
            </a:endParaRPr>
          </a:p>
          <a:p>
            <a:pPr indent="-457200" lvl="0" marL="457200" rtl="0" algn="l">
              <a:spcBef>
                <a:spcPts val="2000"/>
              </a:spcBef>
              <a:spcAft>
                <a:spcPts val="0"/>
              </a:spcAft>
              <a:buClr>
                <a:srgbClr val="000099"/>
              </a:buClr>
              <a:buSzPts val="1600"/>
              <a:buChar char="•"/>
            </a:pPr>
            <a:r>
              <a:rPr b="1" lang="cs-CZ" sz="1600">
                <a:solidFill>
                  <a:srgbClr val="000099"/>
                </a:solidFill>
              </a:rPr>
              <a:t>Komise pro strukturálně znevýhodněné oblasti</a:t>
            </a:r>
            <a:endParaRPr b="1" sz="1600">
              <a:solidFill>
                <a:srgbClr val="000099"/>
              </a:solidFill>
            </a:endParaRPr>
          </a:p>
          <a:p>
            <a:pPr indent="-457200" lvl="0" marL="457200" rtl="0" algn="l">
              <a:spcBef>
                <a:spcPts val="2000"/>
              </a:spcBef>
              <a:spcAft>
                <a:spcPts val="0"/>
              </a:spcAft>
              <a:buClr>
                <a:srgbClr val="000099"/>
              </a:buClr>
              <a:buSzPts val="1600"/>
              <a:buChar char="•"/>
            </a:pPr>
            <a:r>
              <a:rPr b="1" lang="cs-CZ" sz="1600">
                <a:solidFill>
                  <a:srgbClr val="000099"/>
                </a:solidFill>
              </a:rPr>
              <a:t>Komise pro regionální rozvoj</a:t>
            </a:r>
            <a:endParaRPr b="1" sz="1600">
              <a:solidFill>
                <a:srgbClr val="000099"/>
              </a:solidFill>
            </a:endParaRPr>
          </a:p>
          <a:p>
            <a:pPr indent="-355600" lvl="0" marL="457200" rtl="0" algn="l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1" sz="1600">
              <a:solidFill>
                <a:srgbClr val="00009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2000"/>
              </a:spcBef>
              <a:spcAft>
                <a:spcPts val="0"/>
              </a:spcAft>
              <a:buClr>
                <a:srgbClr val="000099"/>
              </a:buClr>
              <a:buSzPts val="2800"/>
              <a:buFont typeface="Arial"/>
              <a:buNone/>
            </a:pPr>
            <a:r>
              <a:rPr b="1" lang="cs-CZ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Jaké témata řešíme</a:t>
            </a:r>
            <a:endParaRPr/>
          </a:p>
          <a:p>
            <a:pPr indent="-457200" lvl="0" marL="457200" rtl="0" algn="l">
              <a:spcBef>
                <a:spcPts val="2000"/>
              </a:spcBef>
              <a:spcAft>
                <a:spcPts val="0"/>
              </a:spcAft>
              <a:buClr>
                <a:srgbClr val="000099"/>
              </a:buClr>
              <a:buSzPts val="1600"/>
              <a:buFont typeface="Arial"/>
              <a:buChar char="•"/>
            </a:pPr>
            <a:r>
              <a:rPr b="1" lang="cs-CZ" sz="1600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Forma spolupráce – platforma/forma  pro řešení problematiky sociálního začlenění</a:t>
            </a:r>
            <a:endParaRPr/>
          </a:p>
          <a:p>
            <a:pPr indent="-457200" lvl="0" marL="457200" rtl="0" algn="l">
              <a:spcBef>
                <a:spcPts val="2000"/>
              </a:spcBef>
              <a:spcAft>
                <a:spcPts val="0"/>
              </a:spcAft>
              <a:buClr>
                <a:srgbClr val="000099"/>
              </a:buClr>
              <a:buSzPts val="1600"/>
              <a:buFont typeface="Arial"/>
              <a:buChar char="•"/>
            </a:pPr>
            <a:r>
              <a:rPr b="1" lang="cs-CZ" sz="1600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Naplnění programového prohlášení Rady Olomouckého kraje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3"/>
          <p:cNvSpPr/>
          <p:nvPr/>
        </p:nvSpPr>
        <p:spPr>
          <a:xfrm rot="-7951255">
            <a:off x="1988990" y="4180893"/>
            <a:ext cx="1733602" cy="983000"/>
          </a:xfrm>
          <a:prstGeom prst="ellipse">
            <a:avLst/>
          </a:prstGeom>
          <a:solidFill>
            <a:schemeClr val="accent1">
              <a:alpha val="4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ASZ</a:t>
            </a:r>
            <a:endParaRPr/>
          </a:p>
        </p:txBody>
      </p:sp>
      <p:sp>
        <p:nvSpPr>
          <p:cNvPr id="62" name="Google Shape;62;p3"/>
          <p:cNvSpPr/>
          <p:nvPr/>
        </p:nvSpPr>
        <p:spPr>
          <a:xfrm rot="7668217">
            <a:off x="4763838" y="3990941"/>
            <a:ext cx="1659117" cy="1116050"/>
          </a:xfrm>
          <a:prstGeom prst="ellipse">
            <a:avLst/>
          </a:prstGeom>
          <a:solidFill>
            <a:schemeClr val="accent1">
              <a:alpha val="4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Samosprávy municipality</a:t>
            </a:r>
            <a:endParaRPr/>
          </a:p>
        </p:txBody>
      </p:sp>
      <p:sp>
        <p:nvSpPr>
          <p:cNvPr id="63" name="Google Shape;63;p3"/>
          <p:cNvSpPr/>
          <p:nvPr/>
        </p:nvSpPr>
        <p:spPr>
          <a:xfrm rot="2852779">
            <a:off x="4511335" y="1890808"/>
            <a:ext cx="1718791" cy="1019262"/>
          </a:xfrm>
          <a:prstGeom prst="ellipse">
            <a:avLst/>
          </a:prstGeom>
          <a:solidFill>
            <a:schemeClr val="accent1">
              <a:alpha val="4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NNO</a:t>
            </a:r>
            <a:endParaRPr/>
          </a:p>
        </p:txBody>
      </p:sp>
      <p:sp>
        <p:nvSpPr>
          <p:cNvPr id="64" name="Google Shape;64;p3"/>
          <p:cNvSpPr/>
          <p:nvPr/>
        </p:nvSpPr>
        <p:spPr>
          <a:xfrm rot="-2776143">
            <a:off x="2112482" y="1853296"/>
            <a:ext cx="1701130" cy="1094288"/>
          </a:xfrm>
          <a:prstGeom prst="ellipse">
            <a:avLst/>
          </a:prstGeom>
          <a:solidFill>
            <a:schemeClr val="accent1">
              <a:alpha val="4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RSK</a:t>
            </a:r>
            <a:endParaRPr/>
          </a:p>
        </p:txBody>
      </p:sp>
      <p:grpSp>
        <p:nvGrpSpPr>
          <p:cNvPr id="65" name="Google Shape;65;p3"/>
          <p:cNvGrpSpPr/>
          <p:nvPr/>
        </p:nvGrpSpPr>
        <p:grpSpPr>
          <a:xfrm>
            <a:off x="2560525" y="2029348"/>
            <a:ext cx="3176612" cy="3159376"/>
            <a:chOff x="25926" y="353670"/>
            <a:chExt cx="3176612" cy="3159376"/>
          </a:xfrm>
        </p:grpSpPr>
        <p:sp>
          <p:nvSpPr>
            <p:cNvPr id="66" name="Google Shape;66;p3"/>
            <p:cNvSpPr/>
            <p:nvPr/>
          </p:nvSpPr>
          <p:spPr>
            <a:xfrm>
              <a:off x="290561" y="521550"/>
              <a:ext cx="2711911" cy="2711911"/>
            </a:xfrm>
            <a:prstGeom prst="pie">
              <a:avLst>
                <a:gd fmla="val 16200000" name="adj1"/>
                <a:gd fmla="val 19800000" name="adj2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" name="Google Shape;67;p3"/>
            <p:cNvSpPr txBox="1"/>
            <p:nvPr/>
          </p:nvSpPr>
          <p:spPr>
            <a:xfrm>
              <a:off x="1711086" y="867965"/>
              <a:ext cx="710262" cy="5488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50" lIns="10150" spcFirstLastPara="1" rIns="10150" wrap="square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800"/>
                <a:buFont typeface="Arial"/>
                <a:buNone/>
              </a:pPr>
              <a:r>
                <a:rPr lang="cs-CZ" sz="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Odbor sociálních věcí</a:t>
              </a:r>
              <a:endParaRPr/>
            </a:p>
          </p:txBody>
        </p:sp>
        <p:sp>
          <p:nvSpPr>
            <p:cNvPr id="68" name="Google Shape;68;p3"/>
            <p:cNvSpPr/>
            <p:nvPr/>
          </p:nvSpPr>
          <p:spPr>
            <a:xfrm>
              <a:off x="322846" y="577403"/>
              <a:ext cx="2711911" cy="2711911"/>
            </a:xfrm>
            <a:prstGeom prst="pie">
              <a:avLst>
                <a:gd fmla="val 19800000" name="adj1"/>
                <a:gd fmla="val 1800000" name="adj2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" name="Google Shape;69;p3"/>
            <p:cNvSpPr txBox="1"/>
            <p:nvPr/>
          </p:nvSpPr>
          <p:spPr>
            <a:xfrm>
              <a:off x="2163072" y="1675081"/>
              <a:ext cx="742547" cy="5326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50" lIns="10150" spcFirstLastPara="1" rIns="10150" wrap="square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800"/>
                <a:buFont typeface="Arial"/>
                <a:buNone/>
              </a:pPr>
              <a:r>
                <a:rPr lang="cs-CZ" sz="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Odbor školství a mládeže</a:t>
              </a:r>
              <a:endParaRPr/>
            </a:p>
          </p:txBody>
        </p:sp>
        <p:sp>
          <p:nvSpPr>
            <p:cNvPr id="70" name="Google Shape;70;p3"/>
            <p:cNvSpPr/>
            <p:nvPr/>
          </p:nvSpPr>
          <p:spPr>
            <a:xfrm>
              <a:off x="290561" y="633255"/>
              <a:ext cx="2711911" cy="2711911"/>
            </a:xfrm>
            <a:prstGeom prst="pie">
              <a:avLst>
                <a:gd fmla="val 1800000" name="adj1"/>
                <a:gd fmla="val 5400000" name="adj2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3"/>
            <p:cNvSpPr txBox="1"/>
            <p:nvPr/>
          </p:nvSpPr>
          <p:spPr>
            <a:xfrm>
              <a:off x="1711086" y="2466055"/>
              <a:ext cx="710262" cy="5488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50" lIns="10150" spcFirstLastPara="1" rIns="10150" wrap="square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800"/>
                <a:buFont typeface="Arial"/>
                <a:buNone/>
              </a:pPr>
              <a:r>
                <a:rPr b="1" i="0" lang="cs-CZ" sz="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Odbor strategického rozvoje kraje</a:t>
              </a:r>
              <a:endParaRPr sz="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3"/>
            <p:cNvSpPr/>
            <p:nvPr/>
          </p:nvSpPr>
          <p:spPr>
            <a:xfrm>
              <a:off x="225992" y="633255"/>
              <a:ext cx="2711911" cy="2711911"/>
            </a:xfrm>
            <a:prstGeom prst="pie">
              <a:avLst>
                <a:gd fmla="val 5400000" name="adj1"/>
                <a:gd fmla="val 9000000" name="adj2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3"/>
            <p:cNvSpPr txBox="1"/>
            <p:nvPr/>
          </p:nvSpPr>
          <p:spPr>
            <a:xfrm>
              <a:off x="807116" y="2466055"/>
              <a:ext cx="710262" cy="5488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50" lIns="10150" spcFirstLastPara="1" rIns="10150" wrap="square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800"/>
                <a:buFont typeface="Arial"/>
                <a:buNone/>
              </a:pPr>
              <a:r>
                <a:rPr lang="cs-CZ" sz="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Odbor zdravotnictví</a:t>
              </a:r>
              <a:endParaRPr/>
            </a:p>
          </p:txBody>
        </p:sp>
        <p:sp>
          <p:nvSpPr>
            <p:cNvPr id="74" name="Google Shape;74;p3"/>
            <p:cNvSpPr/>
            <p:nvPr/>
          </p:nvSpPr>
          <p:spPr>
            <a:xfrm>
              <a:off x="193707" y="577403"/>
              <a:ext cx="2711911" cy="2711911"/>
            </a:xfrm>
            <a:prstGeom prst="pie">
              <a:avLst>
                <a:gd fmla="val 9000000" name="adj1"/>
                <a:gd fmla="val 12600000" name="adj2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3"/>
            <p:cNvSpPr txBox="1"/>
            <p:nvPr/>
          </p:nvSpPr>
          <p:spPr>
            <a:xfrm>
              <a:off x="322846" y="1675081"/>
              <a:ext cx="742547" cy="5326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50" lIns="10150" spcFirstLastPara="1" rIns="10150" wrap="square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800"/>
                <a:buFont typeface="Arial"/>
                <a:buNone/>
              </a:pPr>
              <a:r>
                <a:rPr b="1" i="0" lang="cs-CZ" sz="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Odbor sportu, kultury a památkové péče</a:t>
              </a:r>
              <a:endParaRPr sz="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" name="Google Shape;76;p3"/>
            <p:cNvSpPr/>
            <p:nvPr/>
          </p:nvSpPr>
          <p:spPr>
            <a:xfrm>
              <a:off x="225992" y="521550"/>
              <a:ext cx="2711911" cy="2711911"/>
            </a:xfrm>
            <a:prstGeom prst="pie">
              <a:avLst>
                <a:gd fmla="val 12600000" name="adj1"/>
                <a:gd fmla="val 16200000" name="adj2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3"/>
            <p:cNvSpPr txBox="1"/>
            <p:nvPr/>
          </p:nvSpPr>
          <p:spPr>
            <a:xfrm>
              <a:off x="807116" y="867965"/>
              <a:ext cx="710262" cy="5488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50" lIns="10150" spcFirstLastPara="1" rIns="10150" wrap="square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800"/>
                <a:buFont typeface="Arial"/>
                <a:buNone/>
              </a:pPr>
              <a:r>
                <a:rPr b="1" i="0" lang="cs-CZ" sz="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Odbor strategického rozvoje kraje</a:t>
              </a:r>
              <a:endParaRPr sz="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" name="Google Shape;78;p3"/>
            <p:cNvSpPr/>
            <p:nvPr/>
          </p:nvSpPr>
          <p:spPr>
            <a:xfrm>
              <a:off x="122582" y="353670"/>
              <a:ext cx="3047671" cy="3047671"/>
            </a:xfrm>
            <a:custGeom>
              <a:rect b="b" l="l" r="r" t="t"/>
              <a:pathLst>
                <a:path extrusionOk="0" h="120000" w="120000">
                  <a:moveTo>
                    <a:pt x="60004" y="4067"/>
                  </a:moveTo>
                  <a:lnTo>
                    <a:pt x="60004" y="4067"/>
                  </a:lnTo>
                  <a:cubicBezTo>
                    <a:pt x="78196" y="4069"/>
                    <a:pt x="95251" y="12917"/>
                    <a:pt x="105727" y="27790"/>
                  </a:cubicBezTo>
                  <a:lnTo>
                    <a:pt x="109239" y="25763"/>
                  </a:lnTo>
                  <a:lnTo>
                    <a:pt x="105797" y="33559"/>
                  </a:lnTo>
                  <a:lnTo>
                    <a:pt x="96909" y="32882"/>
                  </a:lnTo>
                  <a:lnTo>
                    <a:pt x="100419" y="30855"/>
                  </a:lnTo>
                  <a:cubicBezTo>
                    <a:pt x="91053" y="17867"/>
                    <a:pt x="76017" y="10171"/>
                    <a:pt x="60004" y="10169"/>
                  </a:cubicBezTo>
                  <a:close/>
                </a:path>
              </a:pathLst>
            </a:custGeom>
            <a:solidFill>
              <a:srgbClr val="A8A8C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3"/>
            <p:cNvSpPr/>
            <p:nvPr/>
          </p:nvSpPr>
          <p:spPr>
            <a:xfrm>
              <a:off x="154867" y="409523"/>
              <a:ext cx="3047671" cy="3047671"/>
            </a:xfrm>
            <a:custGeom>
              <a:rect b="b" l="l" r="r" t="t"/>
              <a:pathLst>
                <a:path extrusionOk="0" h="120000" w="120000">
                  <a:moveTo>
                    <a:pt x="108439" y="32034"/>
                  </a:moveTo>
                  <a:lnTo>
                    <a:pt x="108439" y="32034"/>
                  </a:lnTo>
                  <a:cubicBezTo>
                    <a:pt x="117536" y="47790"/>
                    <a:pt x="118401" y="66986"/>
                    <a:pt x="110758" y="83496"/>
                  </a:cubicBezTo>
                  <a:lnTo>
                    <a:pt x="114269" y="85523"/>
                  </a:lnTo>
                  <a:lnTo>
                    <a:pt x="105797" y="86441"/>
                  </a:lnTo>
                  <a:lnTo>
                    <a:pt x="101940" y="78405"/>
                  </a:lnTo>
                  <a:lnTo>
                    <a:pt x="105449" y="80431"/>
                  </a:lnTo>
                  <a:cubicBezTo>
                    <a:pt x="112015" y="65825"/>
                    <a:pt x="111162" y="48953"/>
                    <a:pt x="103155" y="35085"/>
                  </a:cubicBezTo>
                  <a:close/>
                </a:path>
              </a:pathLst>
            </a:custGeom>
            <a:solidFill>
              <a:srgbClr val="A8A8C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3"/>
            <p:cNvSpPr/>
            <p:nvPr/>
          </p:nvSpPr>
          <p:spPr>
            <a:xfrm>
              <a:off x="122582" y="465375"/>
              <a:ext cx="3047671" cy="3047671"/>
            </a:xfrm>
            <a:custGeom>
              <a:rect b="b" l="l" r="r" t="t"/>
              <a:pathLst>
                <a:path extrusionOk="0" h="120000" w="120000">
                  <a:moveTo>
                    <a:pt x="108439" y="87966"/>
                  </a:moveTo>
                  <a:cubicBezTo>
                    <a:pt x="99343" y="103721"/>
                    <a:pt x="83153" y="114068"/>
                    <a:pt x="65035" y="115706"/>
                  </a:cubicBezTo>
                  <a:lnTo>
                    <a:pt x="65035" y="119760"/>
                  </a:lnTo>
                  <a:lnTo>
                    <a:pt x="60004" y="112882"/>
                  </a:lnTo>
                  <a:lnTo>
                    <a:pt x="65034" y="105523"/>
                  </a:lnTo>
                  <a:lnTo>
                    <a:pt x="65034" y="109576"/>
                  </a:lnTo>
                  <a:lnTo>
                    <a:pt x="65034" y="109576"/>
                  </a:lnTo>
                  <a:cubicBezTo>
                    <a:pt x="80965" y="107958"/>
                    <a:pt x="95148" y="98783"/>
                    <a:pt x="103155" y="84915"/>
                  </a:cubicBezTo>
                  <a:close/>
                </a:path>
              </a:pathLst>
            </a:custGeom>
            <a:solidFill>
              <a:srgbClr val="A8A8C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3"/>
            <p:cNvSpPr/>
            <p:nvPr/>
          </p:nvSpPr>
          <p:spPr>
            <a:xfrm>
              <a:off x="58211" y="465375"/>
              <a:ext cx="3047671" cy="3047671"/>
            </a:xfrm>
            <a:custGeom>
              <a:rect b="b" l="l" r="r" t="t"/>
              <a:pathLst>
                <a:path extrusionOk="0" h="120000" w="120000">
                  <a:moveTo>
                    <a:pt x="59996" y="115933"/>
                  </a:moveTo>
                  <a:lnTo>
                    <a:pt x="59996" y="115933"/>
                  </a:lnTo>
                  <a:cubicBezTo>
                    <a:pt x="41804" y="115931"/>
                    <a:pt x="24749" y="107083"/>
                    <a:pt x="14273" y="92210"/>
                  </a:cubicBezTo>
                  <a:lnTo>
                    <a:pt x="10761" y="94237"/>
                  </a:lnTo>
                  <a:lnTo>
                    <a:pt x="14203" y="86441"/>
                  </a:lnTo>
                  <a:lnTo>
                    <a:pt x="23091" y="87118"/>
                  </a:lnTo>
                  <a:lnTo>
                    <a:pt x="19581" y="89145"/>
                  </a:lnTo>
                  <a:lnTo>
                    <a:pt x="19581" y="89145"/>
                  </a:lnTo>
                  <a:cubicBezTo>
                    <a:pt x="28947" y="102133"/>
                    <a:pt x="43983" y="109829"/>
                    <a:pt x="59996" y="109831"/>
                  </a:cubicBezTo>
                  <a:close/>
                </a:path>
              </a:pathLst>
            </a:custGeom>
            <a:solidFill>
              <a:srgbClr val="A8A8C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3"/>
            <p:cNvSpPr/>
            <p:nvPr/>
          </p:nvSpPr>
          <p:spPr>
            <a:xfrm>
              <a:off x="25926" y="409523"/>
              <a:ext cx="3047671" cy="3047671"/>
            </a:xfrm>
            <a:custGeom>
              <a:rect b="b" l="l" r="r" t="t"/>
              <a:pathLst>
                <a:path extrusionOk="0" h="120000" w="120000">
                  <a:moveTo>
                    <a:pt x="11561" y="87966"/>
                  </a:moveTo>
                  <a:lnTo>
                    <a:pt x="11561" y="87966"/>
                  </a:lnTo>
                  <a:cubicBezTo>
                    <a:pt x="2464" y="72210"/>
                    <a:pt x="1599" y="53014"/>
                    <a:pt x="9242" y="36504"/>
                  </a:cubicBezTo>
                  <a:lnTo>
                    <a:pt x="5731" y="34477"/>
                  </a:lnTo>
                  <a:lnTo>
                    <a:pt x="14203" y="33559"/>
                  </a:lnTo>
                  <a:lnTo>
                    <a:pt x="18060" y="41595"/>
                  </a:lnTo>
                  <a:lnTo>
                    <a:pt x="14551" y="39569"/>
                  </a:lnTo>
                  <a:lnTo>
                    <a:pt x="14551" y="39569"/>
                  </a:lnTo>
                  <a:cubicBezTo>
                    <a:pt x="7985" y="54175"/>
                    <a:pt x="8838" y="71047"/>
                    <a:pt x="16845" y="84915"/>
                  </a:cubicBezTo>
                  <a:close/>
                </a:path>
              </a:pathLst>
            </a:custGeom>
            <a:solidFill>
              <a:srgbClr val="A8A8C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3"/>
            <p:cNvSpPr/>
            <p:nvPr/>
          </p:nvSpPr>
          <p:spPr>
            <a:xfrm>
              <a:off x="58211" y="353670"/>
              <a:ext cx="3047671" cy="3047671"/>
            </a:xfrm>
            <a:custGeom>
              <a:rect b="b" l="l" r="r" t="t"/>
              <a:pathLst>
                <a:path extrusionOk="0" h="120000" w="120000">
                  <a:moveTo>
                    <a:pt x="11561" y="32034"/>
                  </a:moveTo>
                  <a:lnTo>
                    <a:pt x="11561" y="32034"/>
                  </a:lnTo>
                  <a:cubicBezTo>
                    <a:pt x="20657" y="16279"/>
                    <a:pt x="36847" y="5932"/>
                    <a:pt x="54965" y="4294"/>
                  </a:cubicBezTo>
                  <a:lnTo>
                    <a:pt x="54965" y="240"/>
                  </a:lnTo>
                  <a:lnTo>
                    <a:pt x="59996" y="7118"/>
                  </a:lnTo>
                  <a:lnTo>
                    <a:pt x="54966" y="14477"/>
                  </a:lnTo>
                  <a:lnTo>
                    <a:pt x="54966" y="10424"/>
                  </a:lnTo>
                  <a:lnTo>
                    <a:pt x="54966" y="10424"/>
                  </a:lnTo>
                  <a:cubicBezTo>
                    <a:pt x="39035" y="12042"/>
                    <a:pt x="24852" y="21217"/>
                    <a:pt x="16845" y="35085"/>
                  </a:cubicBezTo>
                  <a:close/>
                </a:path>
              </a:pathLst>
            </a:custGeom>
            <a:solidFill>
              <a:srgbClr val="A8A8C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3"/>
          <p:cNvSpPr txBox="1"/>
          <p:nvPr>
            <p:ph type="title"/>
          </p:nvPr>
        </p:nvSpPr>
        <p:spPr>
          <a:xfrm>
            <a:off x="360930" y="1052736"/>
            <a:ext cx="8291264" cy="5040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/>
              <a:t>Aktéři v problematice sociálního vyloučení </a:t>
            </a:r>
            <a:br>
              <a:rPr lang="cs-CZ" sz="2400"/>
            </a:br>
            <a:r>
              <a:rPr lang="cs-CZ" sz="2400"/>
              <a:t> </a:t>
            </a:r>
            <a:endParaRPr/>
          </a:p>
        </p:txBody>
      </p:sp>
      <p:sp>
        <p:nvSpPr>
          <p:cNvPr id="85" name="Google Shape;85;p3"/>
          <p:cNvSpPr/>
          <p:nvPr/>
        </p:nvSpPr>
        <p:spPr>
          <a:xfrm>
            <a:off x="3725768" y="3188129"/>
            <a:ext cx="864096" cy="648072"/>
          </a:xfrm>
          <a:prstGeom prst="roundRect">
            <a:avLst>
              <a:gd fmla="val 16667" name="adj"/>
            </a:avLst>
          </a:prstGeom>
          <a:solidFill>
            <a:schemeClr val="accent5"/>
          </a:solidFill>
          <a:ln cap="flat" cmpd="sng" w="25400">
            <a:solidFill>
              <a:srgbClr val="7C7C9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Krajský úřad</a:t>
            </a:r>
            <a:endParaRPr/>
          </a:p>
        </p:txBody>
      </p:sp>
      <p:sp>
        <p:nvSpPr>
          <p:cNvPr id="86" name="Google Shape;86;p3"/>
          <p:cNvSpPr txBox="1"/>
          <p:nvPr/>
        </p:nvSpPr>
        <p:spPr>
          <a:xfrm>
            <a:off x="360930" y="5740413"/>
            <a:ext cx="82914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Základní otázka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Kde a jak vytvořit platformu pro řešení sociálního začle</a:t>
            </a:r>
            <a:r>
              <a:rPr lang="cs-CZ">
                <a:solidFill>
                  <a:schemeClr val="dk1"/>
                </a:solidFill>
              </a:rPr>
              <a:t>ňování</a:t>
            </a:r>
            <a:r>
              <a:rPr lang="cs-CZ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nebo jakým způsobem propojit stávající subjekty?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"/>
          <p:cNvSpPr txBox="1"/>
          <p:nvPr>
            <p:ph idx="1" type="body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62500"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ct val="100000"/>
              <a:buFont typeface="Arial"/>
              <a:buNone/>
            </a:pPr>
            <a:r>
              <a:rPr b="1" lang="cs-CZ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Vybraná témata z programového prohlášení</a:t>
            </a:r>
            <a:endParaRPr/>
          </a:p>
          <a:p>
            <a:pPr indent="-456009" lvl="0" marL="457200" rtl="0" algn="l">
              <a:spcBef>
                <a:spcPts val="2000"/>
              </a:spcBef>
              <a:spcAft>
                <a:spcPts val="0"/>
              </a:spcAft>
              <a:buClr>
                <a:srgbClr val="000099"/>
              </a:buClr>
              <a:buSzPct val="100000"/>
              <a:buFont typeface="Arial"/>
              <a:buChar char="•"/>
            </a:pPr>
            <a:r>
              <a:rPr b="1" lang="cs-CZ" sz="2530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Platforma dostupného bydlení</a:t>
            </a:r>
            <a:endParaRPr sz="2530"/>
          </a:p>
          <a:p>
            <a:pPr indent="-456009" lvl="0" marL="457200" rtl="0" algn="l">
              <a:spcBef>
                <a:spcPts val="2000"/>
              </a:spcBef>
              <a:spcAft>
                <a:spcPts val="0"/>
              </a:spcAft>
              <a:buClr>
                <a:srgbClr val="000099"/>
              </a:buClr>
              <a:buSzPct val="100000"/>
              <a:buFont typeface="Arial"/>
              <a:buChar char="•"/>
            </a:pPr>
            <a:r>
              <a:rPr b="1" lang="cs-CZ" sz="2530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Podpora dluhového poradenství</a:t>
            </a:r>
            <a:endParaRPr sz="2530"/>
          </a:p>
          <a:p>
            <a:pPr indent="-456009" lvl="0" marL="457200" rtl="0" algn="l">
              <a:spcBef>
                <a:spcPts val="2000"/>
              </a:spcBef>
              <a:spcAft>
                <a:spcPts val="0"/>
              </a:spcAft>
              <a:buClr>
                <a:srgbClr val="000099"/>
              </a:buClr>
              <a:buSzPct val="100000"/>
              <a:buFont typeface="Arial"/>
              <a:buChar char="•"/>
            </a:pPr>
            <a:r>
              <a:rPr b="1" lang="cs-CZ" sz="2530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Vznik regionálního centra pro podporu sociálního podnikání</a:t>
            </a:r>
            <a:endParaRPr sz="2530"/>
          </a:p>
          <a:p>
            <a:pPr indent="-456009" lvl="0" marL="457200" rtl="0" algn="l">
              <a:spcBef>
                <a:spcPts val="2000"/>
              </a:spcBef>
              <a:spcAft>
                <a:spcPts val="0"/>
              </a:spcAft>
              <a:buClr>
                <a:srgbClr val="000099"/>
              </a:buClr>
              <a:buSzPct val="100000"/>
              <a:buFont typeface="Arial"/>
              <a:buChar char="•"/>
            </a:pPr>
            <a:r>
              <a:rPr b="1" lang="cs-CZ" sz="2530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Inovace v sociálních službách (spolupráce škol a NNO)</a:t>
            </a:r>
            <a:endParaRPr sz="2530"/>
          </a:p>
          <a:p>
            <a:pPr indent="-456009" lvl="0" marL="457200" rtl="0" algn="l">
              <a:spcBef>
                <a:spcPts val="2000"/>
              </a:spcBef>
              <a:spcAft>
                <a:spcPts val="0"/>
              </a:spcAft>
              <a:buClr>
                <a:srgbClr val="000099"/>
              </a:buClr>
              <a:buSzPct val="100000"/>
              <a:buFont typeface="Arial"/>
              <a:buChar char="•"/>
            </a:pPr>
            <a:r>
              <a:rPr b="1" lang="cs-CZ" sz="2530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Rozvinout potenciál krajského paktu zaměstnanosti</a:t>
            </a:r>
            <a:endParaRPr b="0" i="0" sz="253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-342900" lvl="0" marL="342900" rtl="0" algn="l"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b="0" i="0" lang="cs-CZ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b="0" i="0" sz="110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-355600" lvl="0" marL="457200" rtl="0" algn="l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1" sz="1600">
              <a:solidFill>
                <a:srgbClr val="00009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b="1" sz="1600">
              <a:solidFill>
                <a:srgbClr val="00009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b="1" sz="1600">
              <a:solidFill>
                <a:srgbClr val="00009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1" sz="1600">
              <a:solidFill>
                <a:srgbClr val="00009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1" sz="1600">
              <a:solidFill>
                <a:srgbClr val="00009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6" name="Google Shape;96;p5"/>
          <p:cNvGraphicFramePr/>
          <p:nvPr/>
        </p:nvGraphicFramePr>
        <p:xfrm>
          <a:off x="251520" y="1772816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{BC1B2BAE-F476-41B2-909A-BBF7382BFCE1}</a:tableStyleId>
              </a:tblPr>
              <a:tblGrid>
                <a:gridCol w="840725"/>
                <a:gridCol w="588250"/>
                <a:gridCol w="664625"/>
                <a:gridCol w="894375"/>
                <a:gridCol w="895025"/>
                <a:gridCol w="855875"/>
                <a:gridCol w="1074275"/>
                <a:gridCol w="983375"/>
                <a:gridCol w="1700400"/>
              </a:tblGrid>
              <a:tr h="307225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3125" marL="43125" anchor="b"/>
                </a:tc>
                <a:tc hMerge="1"/>
                <a:tc gridSpan="5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EXEKUCE K 12/2020 (EXEKUTORSKÁ KOMORA) 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 hMerge="1"/>
                <a:tc hMerge="1"/>
                <a:tc hMerge="1"/>
                <a:tc hMerge="1"/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OSOBNÍ BANKROTY (INSOLVENCE) 2019 (WWW.MAPABANKROTU.CZ)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/>
                </a:tc>
                <a:tc hMerge="1"/>
              </a:tr>
              <a:tr h="1285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ORP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počet obyvatel 15+ (2019)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počet osob </a:t>
                      </a:r>
                      <a:endParaRPr sz="1000" u="none" cap="none" strike="noStrike"/>
                    </a:p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v exekuci </a:t>
                      </a:r>
                      <a:endParaRPr sz="1000" u="none" cap="none" strike="noStrike"/>
                    </a:p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(fyzické osoby)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podíl osob (15+) v exekuci – počet osob </a:t>
                      </a:r>
                      <a:endParaRPr sz="1000" u="none" cap="none" strike="noStrike"/>
                    </a:p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v exekuci/</a:t>
                      </a:r>
                      <a:endParaRPr sz="1000" u="none" cap="none" strike="noStrike"/>
                    </a:p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počet obyvatel 15+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počet exekucí </a:t>
                      </a:r>
                      <a:endParaRPr sz="1000" u="none" cap="none" strike="noStrike"/>
                    </a:p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(jedním z účastníků je fyzická osoba)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průměrný počet exekucí na osobu – počet exekucí/</a:t>
                      </a:r>
                      <a:endParaRPr sz="1000" u="none" cap="none" strike="noStrike"/>
                    </a:p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počet osob </a:t>
                      </a:r>
                      <a:endParaRPr sz="1000" u="none" cap="none" strike="noStrike"/>
                    </a:p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v exekuci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celkový dluh (fyzické osoby) na jistině (orientační)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počet osob v osobním bankrotu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„osobní bankroty vs exekuce“ – podíl osobních bankrotů na počtu osob v exekuci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</a:tr>
              <a:tr h="220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Hranice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28 915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1 776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6,14%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9 436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5,31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810 736 588 Kč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287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15,92%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</a:tr>
              <a:tr h="220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Jeseník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32 624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3 426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10,50%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19 139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5,59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1 107 727 545 Kč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497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12,71%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</a:tr>
              <a:tr h="220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Konice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9 158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520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5,68%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2 806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5,40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204 127 472 Kč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110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20,68%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</a:tr>
              <a:tr h="307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Lipník nad Bečvou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12 813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875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6,83%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4 735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5,41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330 974 907 Kč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154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17,28%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</a:tr>
              <a:tr h="220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Litovel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19 969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1 026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5,14%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6 200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6,04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425 499 821 Kč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180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16,51%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</a:tr>
              <a:tr h="220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Mohelnice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15 577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806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5,17%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3 899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4,84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318 547 619 Kč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199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22,21%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</a:tr>
              <a:tr h="220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Olomouc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137 484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9 508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6,92%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61 987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6,52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4 040 390 314 Kč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1 428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14,18%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</a:tr>
              <a:tr h="220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Prostějov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82 489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5 777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7,00%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34 399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5,95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2 463 606 995 Kč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1 079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17,59%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</a:tr>
              <a:tr h="220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Přerov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68 499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5 283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7,71%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28 689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5,43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1 661 325 779 Kč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868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15,67%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</a:tr>
              <a:tr h="230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Šternberk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20 254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1 809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8,93%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12 295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6,80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620 964 361 Kč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307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16,23%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</a:tr>
              <a:tr h="230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Šumperk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58 452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4 602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7,87%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25 039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5,44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1 852 661 699 Kč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871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17,61%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</a:tr>
              <a:tr h="230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Uničov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19 088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1 302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6,82%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7 664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5,89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586 029 859 Kč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270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19,41%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</a:tr>
              <a:tr h="230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Zábřeh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27 887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1 582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5,67%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9 095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5,75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647 456 864 Kč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371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21,84%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</a:tr>
              <a:tr h="307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Olomoucký kraj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533 209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38 292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6,95%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225 383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5,72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15 070 049 823 Kč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6 621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900" u="none" cap="none" strike="noStrike"/>
                        <a:t>17,53%</a:t>
                      </a:r>
                      <a:endParaRPr sz="1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3125" marL="43125" anchor="b"/>
                </a:tc>
              </a:tr>
            </a:tbl>
          </a:graphicData>
        </a:graphic>
      </p:graphicFrame>
      <p:sp>
        <p:nvSpPr>
          <p:cNvPr id="97" name="Google Shape;97;p5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"/>
          <p:cNvSpPr txBox="1"/>
          <p:nvPr/>
        </p:nvSpPr>
        <p:spPr>
          <a:xfrm>
            <a:off x="1547664" y="1196752"/>
            <a:ext cx="6768752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2800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Podpora dluhového poradenství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6"/>
          <p:cNvSpPr txBox="1"/>
          <p:nvPr>
            <p:ph idx="1" type="body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000"/>
              <a:buNone/>
            </a:pPr>
            <a:r>
              <a:rPr b="1" lang="cs-CZ" sz="2000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Monitoring intervencí u dluhových poraden – na co se ještě zaměřit</a:t>
            </a:r>
            <a:endParaRPr/>
          </a:p>
          <a:p>
            <a:pPr indent="-342900" lvl="0" marL="342900" rtl="0" algn="l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1" lang="cs-CZ" sz="1800">
                <a:latin typeface="Arial"/>
                <a:ea typeface="Arial"/>
                <a:cs typeface="Arial"/>
                <a:sym typeface="Arial"/>
              </a:rPr>
              <a:t>Typy dluhového poradenství (</a:t>
            </a:r>
            <a:r>
              <a:rPr b="1" lang="cs-CZ" sz="1600">
                <a:latin typeface="Arial"/>
                <a:ea typeface="Arial"/>
                <a:cs typeface="Arial"/>
                <a:sym typeface="Arial"/>
              </a:rPr>
              <a:t>poradny akreditovaní u MS, odborné sociální poradenství, fakultativní služby, sociální práce na obcích)</a:t>
            </a:r>
            <a:endParaRPr/>
          </a:p>
          <a:p>
            <a:pPr indent="-342900" lvl="0" marL="342900" rtl="0" algn="l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1" lang="cs-CZ" sz="1800">
                <a:latin typeface="Arial"/>
                <a:ea typeface="Arial"/>
                <a:cs typeface="Arial"/>
                <a:sym typeface="Arial"/>
              </a:rPr>
              <a:t>Lokální působení poraden</a:t>
            </a:r>
            <a:endParaRPr/>
          </a:p>
          <a:p>
            <a:pPr indent="-342900" lvl="0" marL="342900" rtl="0" algn="l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1" lang="cs-CZ" sz="1800">
                <a:latin typeface="Arial"/>
                <a:ea typeface="Arial"/>
                <a:cs typeface="Arial"/>
                <a:sym typeface="Arial"/>
              </a:rPr>
              <a:t>Počty  pracovních úvazku poraden </a:t>
            </a:r>
            <a:endParaRPr/>
          </a:p>
          <a:p>
            <a:pPr indent="-342900" lvl="0" marL="342900" rtl="0" algn="l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1" lang="cs-CZ" sz="1800">
                <a:latin typeface="Arial"/>
                <a:ea typeface="Arial"/>
                <a:cs typeface="Arial"/>
                <a:sym typeface="Arial"/>
              </a:rPr>
              <a:t>Počet uživatelů</a:t>
            </a:r>
            <a:endParaRPr/>
          </a:p>
          <a:p>
            <a:pPr indent="-342900" lvl="0" marL="342900" rtl="0" algn="l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1" lang="cs-CZ" sz="1800">
                <a:latin typeface="Arial"/>
                <a:ea typeface="Arial"/>
                <a:cs typeface="Arial"/>
                <a:sym typeface="Arial"/>
              </a:rPr>
              <a:t>Počet úkonů (vydefinování úkonů)</a:t>
            </a:r>
            <a:endParaRPr/>
          </a:p>
          <a:p>
            <a:pPr indent="0" lvl="0" marL="0" rtl="0" algn="l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b="1" sz="1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7"/>
          <p:cNvSpPr txBox="1"/>
          <p:nvPr>
            <p:ph idx="1" type="body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000"/>
              <a:buNone/>
            </a:pPr>
            <a:r>
              <a:rPr b="1" lang="cs-CZ" sz="2000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Další oblasti k zamyšlení</a:t>
            </a:r>
            <a:endParaRPr/>
          </a:p>
          <a:p>
            <a:pPr indent="-342900" lvl="0" marL="342900" rtl="0" algn="l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cs-CZ"/>
              <a:t>. </a:t>
            </a:r>
            <a:r>
              <a:rPr b="1" lang="cs-CZ" sz="1600"/>
              <a:t>Jaká cílová skupina dluhových poraden nás zajímá v souvislosti se sociálním vyloučením?</a:t>
            </a:r>
            <a:endParaRPr/>
          </a:p>
          <a:p>
            <a:pPr indent="-285750" lvl="0" marL="285750" rtl="0" algn="l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1" lang="cs-CZ" sz="1600"/>
              <a:t>Druh intervence který má dopad na cs</a:t>
            </a:r>
            <a:r>
              <a:rPr lang="cs-CZ" sz="1600"/>
              <a:t>.</a:t>
            </a:r>
            <a:endParaRPr/>
          </a:p>
          <a:p>
            <a:pPr indent="-342900" lvl="0" marL="342900" rtl="0" algn="l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sz="1600"/>
          </a:p>
          <a:p>
            <a:pPr indent="-342900" lvl="0" marL="342900" rtl="0" algn="l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8"/>
          <p:cNvSpPr txBox="1"/>
          <p:nvPr>
            <p:ph idx="1" type="body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800"/>
              <a:buNone/>
            </a:pPr>
            <a:r>
              <a:rPr b="1" lang="cs-CZ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Spolupráce škol  a NNO </a:t>
            </a:r>
            <a:endParaRPr b="1" sz="1800">
              <a:solidFill>
                <a:srgbClr val="00009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1" lang="cs-CZ" sz="1600"/>
              <a:t>Metodická podpora kraje</a:t>
            </a:r>
            <a:endParaRPr/>
          </a:p>
          <a:p>
            <a:pPr indent="-342900" lvl="0" marL="342900" rtl="0" algn="l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1" lang="cs-CZ" sz="1600"/>
              <a:t>Vliv distanční výuky na prohloubení sociálního vyloučení u dětí</a:t>
            </a:r>
            <a:endParaRPr b="1" sz="1600"/>
          </a:p>
          <a:p>
            <a:pPr indent="-342900" lvl="0" marL="342900" rtl="0" algn="l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1" lang="cs-CZ" sz="1600"/>
              <a:t>Jakým způsobem více nastartovat spolupráci škola sociálních služeb</a:t>
            </a:r>
            <a:endParaRPr/>
          </a:p>
          <a:p>
            <a:pPr indent="-342900" lvl="0" marL="342900" rtl="0" algn="l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1" lang="cs-CZ" sz="1600"/>
              <a:t>Školní sociální pracovník </a:t>
            </a:r>
            <a:endParaRPr/>
          </a:p>
          <a:p>
            <a:pPr indent="-342900" lvl="0" marL="342900" rtl="0" algn="l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1_Úvodní list">
  <a:themeElements>
    <a:clrScheme name="Úvodní list 2">
      <a:dk1>
        <a:srgbClr val="000000"/>
      </a:dk1>
      <a:lt1>
        <a:srgbClr val="FFFFFF"/>
      </a:lt1>
      <a:dk2>
        <a:srgbClr val="000099"/>
      </a:dk2>
      <a:lt2>
        <a:srgbClr val="EEECE1"/>
      </a:lt2>
      <a:accent1>
        <a:srgbClr val="000099"/>
      </a:accent1>
      <a:accent2>
        <a:srgbClr val="00AF3F"/>
      </a:accent2>
      <a:accent3>
        <a:srgbClr val="FFFFFF"/>
      </a:accent3>
      <a:accent4>
        <a:srgbClr val="000000"/>
      </a:accent4>
      <a:accent5>
        <a:srgbClr val="AAAACA"/>
      </a:accent5>
      <a:accent6>
        <a:srgbClr val="009E38"/>
      </a:accent6>
      <a:hlink>
        <a:srgbClr val="00AF3F"/>
      </a:hlink>
      <a:folHlink>
        <a:srgbClr val="86868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iv sady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Override1.xml><?xml version="1.0" encoding="utf-8"?>
<a:themeOverride xmlns:a="http://schemas.openxmlformats.org/drawingml/2006/main" xmlns:r="http://schemas.openxmlformats.org/officeDocument/2006/relationships">
  <a:clrScheme name="Vnitřní list s odrážkami 1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2020-01-13T10:41:51Z</dcterms:created>
  <dc:creator>Syruček Petr</dc:creator>
</cp:coreProperties>
</file>