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FF"/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73" autoAdjust="0"/>
  </p:normalViewPr>
  <p:slideViewPr>
    <p:cSldViewPr>
      <p:cViewPr varScale="1">
        <p:scale>
          <a:sx n="74" d="100"/>
          <a:sy n="74" d="100"/>
        </p:scale>
        <p:origin x="6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F1C2EFA-0950-4EDD-B902-2C9FD7601EB2}" type="datetimeFigureOut">
              <a:rPr lang="cs-CZ"/>
              <a:pPr>
                <a:defRPr/>
              </a:pPr>
              <a:t>31.03.2022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938F04E-C256-4330-A7EA-E0EE7F5DA38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2B08D-22A7-44C7-9A9A-15F0430FEC6E}" type="datetimeFigureOut">
              <a:rPr lang="cs-CZ"/>
              <a:pPr>
                <a:defRPr/>
              </a:pPr>
              <a:t>31.03.2022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87C561E-2E38-4584-AB37-860AD06BBB3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98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70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138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0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4841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7" r:id="rId2"/>
    <p:sldLayoutId id="2147483668" r:id="rId3"/>
    <p:sldLayoutId id="2147483666" r:id="rId4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705CC813-C56B-4E72-AB13-7969DFD8F83A}"/>
              </a:ext>
            </a:extLst>
          </p:cNvPr>
          <p:cNvSpPr/>
          <p:nvPr/>
        </p:nvSpPr>
        <p:spPr>
          <a:xfrm>
            <a:off x="323528" y="548680"/>
            <a:ext cx="2592288" cy="8235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Nadpis 2"/>
          <p:cNvSpPr>
            <a:spLocks noGrp="1"/>
          </p:cNvSpPr>
          <p:nvPr>
            <p:ph type="title"/>
          </p:nvPr>
        </p:nvSpPr>
        <p:spPr>
          <a:xfrm>
            <a:off x="1169549" y="2026426"/>
            <a:ext cx="6876912" cy="1223888"/>
          </a:xfrm>
          <a:noFill/>
        </p:spPr>
        <p:txBody>
          <a:bodyPr/>
          <a:lstStyle/>
          <a:p>
            <a:r>
              <a:rPr lang="cs-CZ" altLang="cs-CZ" sz="4800" dirty="0"/>
              <a:t>Informovaný kraj jako aktér změny</a:t>
            </a:r>
            <a:endParaRPr lang="en-US" alt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1" y="6237312"/>
            <a:ext cx="79928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dirty="0"/>
              <a:t>Tento materiál vznikl za finanční podpory Evropského sociálního fondu prostřednictvím Operačního programu Zaměstnanost </a:t>
            </a:r>
            <a:br>
              <a:rPr lang="cs-CZ" sz="1050" dirty="0"/>
            </a:br>
            <a:r>
              <a:rPr lang="cs-CZ" sz="1050" dirty="0"/>
              <a:t>v rámci projektu „Agentura pro sociální začleňování jako inovační aktér politiky sociálního začleňování“, </a:t>
            </a:r>
          </a:p>
          <a:p>
            <a:pPr algn="ctr"/>
            <a:r>
              <a:rPr lang="cs-CZ" sz="1050" dirty="0"/>
              <a:t>registrační číslo projektu: CZ.03.3.X/0.0/0.0/15_018/0006191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89256" y="3350932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Odbor pro sociální začleňování (Agentura)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13141"/>
            <a:ext cx="3941148" cy="1111185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583" y="5196008"/>
            <a:ext cx="5454650" cy="84455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889256" y="4374481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Autor: Hana Vališová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889256" y="4738146"/>
            <a:ext cx="511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Datum: 31. 3.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FAC2223-C042-42FE-8449-B08423602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367" y="3279528"/>
            <a:ext cx="7629525" cy="762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78E3077-DC48-4279-A50C-5E46AEB8BC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3284984"/>
            <a:ext cx="7621579" cy="75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69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dirty="0"/>
              <a:t>Role kraje</a:t>
            </a:r>
            <a:br>
              <a:rPr lang="cs-CZ" sz="2800" dirty="0"/>
            </a:br>
            <a:endParaRPr lang="en-US" altLang="cs-CZ" sz="2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  <a:effectLst>
            <a:softEdge rad="635000"/>
          </a:effectLst>
        </p:spPr>
        <p:txBody>
          <a:bodyPr anchor="t"/>
          <a:lstStyle/>
          <a:p>
            <a:r>
              <a:rPr lang="cs-CZ" sz="2800" dirty="0"/>
              <a:t>Finanční</a:t>
            </a:r>
          </a:p>
          <a:p>
            <a:r>
              <a:rPr lang="cs-CZ" sz="2800" dirty="0"/>
              <a:t>Metodická</a:t>
            </a:r>
          </a:p>
          <a:p>
            <a:r>
              <a:rPr lang="cs-CZ" sz="2800" dirty="0"/>
              <a:t>Znalostní</a:t>
            </a:r>
          </a:p>
          <a:p>
            <a:r>
              <a:rPr lang="cs-CZ" sz="2800" dirty="0"/>
              <a:t>Vzdělávací a informační</a:t>
            </a:r>
          </a:p>
          <a:p>
            <a:r>
              <a:rPr lang="cs-CZ" sz="2800" dirty="0"/>
              <a:t>Strategická a organizační</a:t>
            </a:r>
          </a:p>
          <a:p>
            <a:r>
              <a:rPr lang="cs-CZ" sz="2800" dirty="0"/>
              <a:t>Koordinační</a:t>
            </a:r>
          </a:p>
          <a:p>
            <a:r>
              <a:rPr lang="cs-CZ" sz="2800" dirty="0"/>
              <a:t>Kontrolní</a:t>
            </a:r>
          </a:p>
          <a:p>
            <a:pPr>
              <a:tabLst>
                <a:tab pos="3316288" algn="l"/>
              </a:tabLst>
            </a:pPr>
            <a:r>
              <a:rPr lang="pl-PL" sz="4400" dirty="0">
                <a:solidFill>
                  <a:srgbClr val="FF0000"/>
                </a:solidFill>
                <a:latin typeface="Arial" panose="020B0604020202020204" pitchFamily="34" charset="0"/>
              </a:rPr>
              <a:t>→</a:t>
            </a:r>
            <a:r>
              <a:rPr lang="pl-PL" b="1" dirty="0">
                <a:solidFill>
                  <a:srgbClr val="FF0000"/>
                </a:solidFill>
                <a:latin typeface="Arial" panose="020B0604020202020204" pitchFamily="34" charset="0"/>
              </a:rPr>
              <a:t> Informovaný kraj jako aktér změny</a:t>
            </a:r>
            <a:endParaRPr lang="cs-CZ" b="1" dirty="0">
              <a:solidFill>
                <a:srgbClr val="FF0000"/>
              </a:solidFill>
            </a:endParaRPr>
          </a:p>
          <a:p>
            <a:pPr>
              <a:tabLst>
                <a:tab pos="3316288" algn="l"/>
              </a:tabLst>
            </a:pPr>
            <a:endParaRPr lang="en-US" altLang="cs-CZ" sz="2900" dirty="0"/>
          </a:p>
        </p:txBody>
      </p:sp>
    </p:spTree>
    <p:extLst>
      <p:ext uri="{BB962C8B-B14F-4D97-AF65-F5344CB8AC3E}">
        <p14:creationId xmlns:p14="http://schemas.microsoft.com/office/powerpoint/2010/main" val="131046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dirty="0"/>
              <a:t>Role kraje a koloběh informací</a:t>
            </a:r>
            <a:br>
              <a:rPr lang="cs-CZ" sz="2800" dirty="0"/>
            </a:br>
            <a:endParaRPr lang="en-US" altLang="cs-CZ" sz="2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AA9E0D7-47DE-455E-96C2-9B83A6188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204864"/>
            <a:ext cx="9131739" cy="40123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45DC788B-98F5-4330-9D9E-6E795C65706B}"/>
              </a:ext>
            </a:extLst>
          </p:cNvPr>
          <p:cNvSpPr/>
          <p:nvPr/>
        </p:nvSpPr>
        <p:spPr>
          <a:xfrm>
            <a:off x="3454401" y="3464465"/>
            <a:ext cx="2452915" cy="696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79A062A-A743-4DCA-9396-7B28BF20DEF1}"/>
              </a:ext>
            </a:extLst>
          </p:cNvPr>
          <p:cNvSpPr/>
          <p:nvPr/>
        </p:nvSpPr>
        <p:spPr>
          <a:xfrm>
            <a:off x="74531" y="3029036"/>
            <a:ext cx="537029" cy="2220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5AB56B37-A107-40C6-951B-E27C1961E8F8}"/>
              </a:ext>
            </a:extLst>
          </p:cNvPr>
          <p:cNvSpPr/>
          <p:nvPr/>
        </p:nvSpPr>
        <p:spPr>
          <a:xfrm>
            <a:off x="8460432" y="2847610"/>
            <a:ext cx="537029" cy="22206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96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412875"/>
            <a:ext cx="8353425" cy="576263"/>
          </a:xfrm>
        </p:spPr>
        <p:txBody>
          <a:bodyPr wrap="none" anchor="t"/>
          <a:lstStyle/>
          <a:p>
            <a:r>
              <a:rPr lang="cs-CZ" sz="2800" dirty="0"/>
              <a:t>Metody výzkumů SV</a:t>
            </a:r>
            <a:br>
              <a:rPr lang="cs-CZ" sz="2800" dirty="0"/>
            </a:br>
            <a:endParaRPr lang="en-US" altLang="cs-CZ" sz="28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133600"/>
            <a:ext cx="8353425" cy="4319588"/>
          </a:xfrm>
          <a:effectLst>
            <a:softEdge rad="635000"/>
          </a:effectLst>
        </p:spPr>
        <p:txBody>
          <a:bodyPr anchor="t"/>
          <a:lstStyle/>
          <a:p>
            <a:r>
              <a:rPr lang="cs-CZ" sz="2700" dirty="0"/>
              <a:t>Jednorázové s terénní složkou („Gabalova mapa“, krajské výzkumy)</a:t>
            </a:r>
          </a:p>
          <a:p>
            <a:r>
              <a:rPr lang="cs-CZ" sz="2700" dirty="0"/>
              <a:t>Jednorázové s terénní složkou na malém území (VA a tematické výzkumy ASZ, výzkumy obcí)</a:t>
            </a:r>
          </a:p>
          <a:p>
            <a:r>
              <a:rPr lang="cs-CZ" sz="2700" dirty="0"/>
              <a:t>Tematické s terénní složkou (</a:t>
            </a:r>
            <a:r>
              <a:rPr lang="cs-CZ" sz="2700" dirty="0" err="1"/>
              <a:t>Brizolit</a:t>
            </a:r>
            <a:r>
              <a:rPr lang="cs-CZ" sz="2700" dirty="0"/>
              <a:t>)</a:t>
            </a:r>
          </a:p>
          <a:p>
            <a:r>
              <a:rPr lang="cs-CZ" sz="2700" dirty="0"/>
              <a:t>Nárazové dotazníkové (EU-SILC, SLBD)</a:t>
            </a:r>
            <a:endParaRPr lang="en-US" altLang="cs-CZ" sz="2700" dirty="0"/>
          </a:p>
          <a:p>
            <a:r>
              <a:rPr lang="cs-CZ" sz="2700" dirty="0"/>
              <a:t>Kvantitativní s využitím existujících dat (Index, PřF UK, VÚPSV, SÚ AV ČR, ČSÚ)</a:t>
            </a:r>
          </a:p>
          <a:p>
            <a:r>
              <a:rPr lang="cs-CZ" sz="2700" dirty="0"/>
              <a:t>Aktualizované mapy (exekucí, nezaměstnanosti)</a:t>
            </a:r>
          </a:p>
        </p:txBody>
      </p:sp>
    </p:spTree>
    <p:extLst>
      <p:ext uri="{BB962C8B-B14F-4D97-AF65-F5344CB8AC3E}">
        <p14:creationId xmlns:p14="http://schemas.microsoft.com/office/powerpoint/2010/main" val="191660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inus 12"/>
          <p:cNvSpPr/>
          <p:nvPr/>
        </p:nvSpPr>
        <p:spPr>
          <a:xfrm>
            <a:off x="6410118" y="5589240"/>
            <a:ext cx="1006198" cy="504056"/>
          </a:xfrm>
          <a:prstGeom prst="mathMinus">
            <a:avLst/>
          </a:prstGeom>
          <a:solidFill>
            <a:srgbClr val="C8C8FF"/>
          </a:solidFill>
          <a:ln>
            <a:solidFill>
              <a:srgbClr val="C8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Plus 10"/>
          <p:cNvSpPr/>
          <p:nvPr/>
        </p:nvSpPr>
        <p:spPr>
          <a:xfrm>
            <a:off x="6319151" y="2906964"/>
            <a:ext cx="1188132" cy="1250519"/>
          </a:xfrm>
          <a:prstGeom prst="mathPlus">
            <a:avLst/>
          </a:prstGeom>
          <a:solidFill>
            <a:srgbClr val="C8C8FF"/>
          </a:solidFill>
          <a:ln>
            <a:solidFill>
              <a:srgbClr val="C8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lus 2"/>
          <p:cNvSpPr/>
          <p:nvPr/>
        </p:nvSpPr>
        <p:spPr>
          <a:xfrm>
            <a:off x="1835116" y="2949910"/>
            <a:ext cx="1188132" cy="1250519"/>
          </a:xfrm>
          <a:prstGeom prst="mathPlus">
            <a:avLst/>
          </a:prstGeom>
          <a:solidFill>
            <a:srgbClr val="C8C8FF"/>
          </a:solidFill>
          <a:ln>
            <a:solidFill>
              <a:srgbClr val="C8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8032" y="1409837"/>
            <a:ext cx="8353425" cy="576263"/>
          </a:xfrm>
        </p:spPr>
        <p:txBody>
          <a:bodyPr wrap="none" anchor="t"/>
          <a:lstStyle/>
          <a:p>
            <a:r>
              <a:rPr lang="cs-CZ" sz="2800" dirty="0"/>
              <a:t>Identifikace SV</a:t>
            </a:r>
            <a:br>
              <a:rPr lang="cs-CZ" sz="2800" dirty="0"/>
            </a:br>
            <a:endParaRPr lang="en-US" altLang="cs-CZ" sz="2800" dirty="0"/>
          </a:p>
        </p:txBody>
      </p:sp>
      <p:sp>
        <p:nvSpPr>
          <p:cNvPr id="4" name="Minus 3"/>
          <p:cNvSpPr/>
          <p:nvPr/>
        </p:nvSpPr>
        <p:spPr>
          <a:xfrm>
            <a:off x="1926083" y="6093296"/>
            <a:ext cx="1006198" cy="504056"/>
          </a:xfrm>
          <a:prstGeom prst="mathMinus">
            <a:avLst/>
          </a:prstGeom>
          <a:solidFill>
            <a:srgbClr val="C8C8FF"/>
          </a:solidFill>
          <a:ln>
            <a:solidFill>
              <a:srgbClr val="C8C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3480110-368C-4E4A-BD6E-6E25328A1A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8032" y="1986100"/>
            <a:ext cx="4372989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>
              <a:spcBef>
                <a:spcPts val="600"/>
              </a:spcBef>
            </a:pPr>
            <a:r>
              <a:rPr lang="cs-CZ" sz="2400" b="1" dirty="0"/>
              <a:t>Data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Dobrá dostupnost dat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Možnost pravidelné aktualizace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Nízké náklady a malá časová náročnost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Možnost komparace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Nízké riziko kontroverzí</a:t>
            </a:r>
          </a:p>
          <a:p>
            <a:pPr marL="108000">
              <a:spcBef>
                <a:spcPts val="600"/>
              </a:spcBef>
            </a:pPr>
            <a:endParaRPr lang="cs-CZ" sz="2400" dirty="0"/>
          </a:p>
          <a:p>
            <a:pPr marL="108000">
              <a:spcBef>
                <a:spcPts val="600"/>
              </a:spcBef>
            </a:pPr>
            <a:r>
              <a:rPr lang="cs-CZ" sz="2400" dirty="0"/>
              <a:t>Nízká míra podrobnosti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Nízký explanační potenciál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343F265-C7DF-455E-93FE-CE2F5663EF23}"/>
              </a:ext>
            </a:extLst>
          </p:cNvPr>
          <p:cNvSpPr txBox="1"/>
          <p:nvPr/>
        </p:nvSpPr>
        <p:spPr>
          <a:xfrm>
            <a:off x="4986460" y="1986100"/>
            <a:ext cx="413995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>
              <a:spcBef>
                <a:spcPts val="600"/>
              </a:spcBef>
            </a:pPr>
            <a:r>
              <a:rPr lang="cs-CZ" sz="2400" b="1" dirty="0"/>
              <a:t>Rozhovory a terén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Vysoká míra podrobnosti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Vysoký explanační potenciál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Zachycení symbolického rozměru SV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   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Vysoké náklady a velká časová náročnost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Menší možnost komparace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Menší možnost aktualizace</a:t>
            </a:r>
          </a:p>
          <a:p>
            <a:pPr marL="108000">
              <a:spcBef>
                <a:spcPts val="600"/>
              </a:spcBef>
            </a:pPr>
            <a:r>
              <a:rPr lang="cs-CZ" sz="2400" dirty="0"/>
              <a:t>Vysoké riziko kontroverzí</a:t>
            </a:r>
          </a:p>
        </p:txBody>
      </p:sp>
    </p:spTree>
    <p:extLst>
      <p:ext uri="{BB962C8B-B14F-4D97-AF65-F5344CB8AC3E}">
        <p14:creationId xmlns:p14="http://schemas.microsoft.com/office/powerpoint/2010/main" val="161362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27C75C9-CD4B-4196-9A5D-BFC61EE6A2E7}"/>
              </a:ext>
            </a:extLst>
          </p:cNvPr>
          <p:cNvSpPr/>
          <p:nvPr/>
        </p:nvSpPr>
        <p:spPr>
          <a:xfrm>
            <a:off x="395287" y="548680"/>
            <a:ext cx="2160489" cy="7197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88973"/>
            <a:ext cx="3384376" cy="9534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376499"/>
            <a:ext cx="8353425" cy="575965"/>
          </a:xfrm>
        </p:spPr>
        <p:txBody>
          <a:bodyPr wrap="none" anchor="t"/>
          <a:lstStyle/>
          <a:p>
            <a:r>
              <a:rPr lang="cs-CZ" altLang="cs-CZ" sz="2800" dirty="0"/>
              <a:t>Diskuze ve skupinách</a:t>
            </a:r>
            <a:endParaRPr lang="en-US" altLang="cs-CZ" sz="2800" dirty="0"/>
          </a:p>
        </p:txBody>
      </p:sp>
      <p:sp>
        <p:nvSpPr>
          <p:cNvPr id="3" name="Bublinový popisek ve tvaru obláčku 2"/>
          <p:cNvSpPr/>
          <p:nvPr/>
        </p:nvSpPr>
        <p:spPr>
          <a:xfrm>
            <a:off x="3635896" y="548680"/>
            <a:ext cx="5832648" cy="39604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3316288" algn="l"/>
              </a:tabLst>
            </a:pPr>
            <a:r>
              <a:rPr lang="cs-CZ" sz="3000" i="1" dirty="0"/>
              <a:t>Představte si, že se váš imaginární kraj rozhodl, že chce být významným aktérem v sociálním bydlení… </a:t>
            </a:r>
            <a:endParaRPr lang="en-US" altLang="cs-CZ" sz="3000" dirty="0"/>
          </a:p>
        </p:txBody>
      </p:sp>
      <p:sp>
        <p:nvSpPr>
          <p:cNvPr id="7" name="Pěticípá hvězda 6"/>
          <p:cNvSpPr/>
          <p:nvPr/>
        </p:nvSpPr>
        <p:spPr>
          <a:xfrm>
            <a:off x="8100392" y="2636912"/>
            <a:ext cx="216024" cy="216024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ěticípá hvězda 7"/>
          <p:cNvSpPr/>
          <p:nvPr/>
        </p:nvSpPr>
        <p:spPr>
          <a:xfrm>
            <a:off x="5868144" y="4930952"/>
            <a:ext cx="144016" cy="14401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930952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kraj shromažďuje informace o potřebách obyvatel a současných přístupech aktérů v území, informace s aktéry sdílí, vytváří platformy, plánuje a organizuje změnu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3508" y="3210848"/>
            <a:ext cx="396044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Stanovte si a definujte CS </a:t>
            </a:r>
          </a:p>
          <a:p>
            <a:pPr marL="0" lvl="1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Jaké informace a data potřebujete pro to, abyste se jako kraj stali aktérem v sociálním bydlení? </a:t>
            </a:r>
          </a:p>
          <a:p>
            <a:pPr marL="0" lvl="1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Jaké přístupy ke zjišťování informací jsou v této souvislosti nejvhodnější a proč? </a:t>
            </a:r>
          </a:p>
          <a:p>
            <a:pPr marL="0" lvl="1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Kdo jsou možní nositelé agendy v kraji? A kteří specificky na krajském úřadě?  </a:t>
            </a:r>
          </a:p>
        </p:txBody>
      </p:sp>
    </p:spTree>
    <p:extLst>
      <p:ext uri="{BB962C8B-B14F-4D97-AF65-F5344CB8AC3E}">
        <p14:creationId xmlns:p14="http://schemas.microsoft.com/office/powerpoint/2010/main" val="228018850"/>
      </p:ext>
    </p:extLst>
  </p:cSld>
  <p:clrMapOvr>
    <a:masterClrMapping/>
  </p:clrMapOvr>
</p:sld>
</file>

<file path=ppt/theme/theme1.xml><?xml version="1.0" encoding="utf-8"?>
<a:theme xmlns:a="http://schemas.openxmlformats.org/drawingml/2006/main" name="1_Úvodní list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MMR šablona (klasický poměr stran)</Template>
  <TotalTime>1770</TotalTime>
  <Words>317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1_Úvodní list</vt:lpstr>
      <vt:lpstr>Informovaný kraj jako aktér změny</vt:lpstr>
      <vt:lpstr>Prezentace aplikace PowerPoint</vt:lpstr>
      <vt:lpstr>Role kraje </vt:lpstr>
      <vt:lpstr>Role kraje a koloběh informací </vt:lpstr>
      <vt:lpstr>Metody výzkumů SV </vt:lpstr>
      <vt:lpstr>Identifikace SV </vt:lpstr>
      <vt:lpstr>Diskuze ve skupinách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Syruček Petr</dc:creator>
  <cp:lastModifiedBy>Lomová Ester</cp:lastModifiedBy>
  <cp:revision>36</cp:revision>
  <dcterms:created xsi:type="dcterms:W3CDTF">2020-01-13T10:41:51Z</dcterms:created>
  <dcterms:modified xsi:type="dcterms:W3CDTF">2022-03-31T13:04:44Z</dcterms:modified>
</cp:coreProperties>
</file>