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433" r:id="rId3"/>
    <p:sldId id="510" r:id="rId4"/>
    <p:sldId id="509" r:id="rId5"/>
    <p:sldId id="269" r:id="rId6"/>
    <p:sldId id="460" r:id="rId7"/>
    <p:sldId id="438" r:id="rId8"/>
    <p:sldId id="473" r:id="rId9"/>
    <p:sldId id="475" r:id="rId10"/>
    <p:sldId id="476" r:id="rId11"/>
    <p:sldId id="477" r:id="rId12"/>
    <p:sldId id="478" r:id="rId13"/>
    <p:sldId id="458" r:id="rId14"/>
    <p:sldId id="466" r:id="rId15"/>
    <p:sldId id="455" r:id="rId16"/>
    <p:sldId id="481" r:id="rId17"/>
    <p:sldId id="482" r:id="rId18"/>
    <p:sldId id="488" r:id="rId19"/>
    <p:sldId id="497" r:id="rId20"/>
    <p:sldId id="487" r:id="rId21"/>
    <p:sldId id="506" r:id="rId22"/>
    <p:sldId id="508" r:id="rId23"/>
    <p:sldId id="465" r:id="rId24"/>
    <p:sldId id="494" r:id="rId25"/>
    <p:sldId id="491" r:id="rId26"/>
    <p:sldId id="501" r:id="rId27"/>
    <p:sldId id="502" r:id="rId28"/>
    <p:sldId id="498" r:id="rId2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8688"/>
    <a:srgbClr val="F4D1D0"/>
    <a:srgbClr val="844D60"/>
    <a:srgbClr val="ECAEAD"/>
    <a:srgbClr val="D18992"/>
    <a:srgbClr val="AE6776"/>
    <a:srgbClr val="EFF2FA"/>
    <a:srgbClr val="78A2A3"/>
    <a:srgbClr val="C4D8CE"/>
    <a:srgbClr val="9CBD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99" autoAdjust="0"/>
    <p:restoredTop sz="94660"/>
  </p:normalViewPr>
  <p:slideViewPr>
    <p:cSldViewPr snapToGrid="0">
      <p:cViewPr varScale="1">
        <p:scale>
          <a:sx n="63" d="100"/>
          <a:sy n="63" d="100"/>
        </p:scale>
        <p:origin x="93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List_aplikace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249482161372894"/>
          <c:y val="8.4771080662383549E-2"/>
          <c:w val="0.74750517838627106"/>
          <c:h val="0.85687438796012527"/>
        </c:manualLayout>
      </c:layout>
      <c:barChart>
        <c:barDir val="bar"/>
        <c:grouping val="percentStacked"/>
        <c:varyColors val="0"/>
        <c:ser>
          <c:idx val="0"/>
          <c:order val="0"/>
          <c:tx>
            <c:strRef>
              <c:f>List1!$B$1</c:f>
              <c:strCache>
                <c:ptCount val="1"/>
                <c:pt idx="0">
                  <c:v>Ani jednoho</c:v>
                </c:pt>
              </c:strCache>
            </c:strRef>
          </c:tx>
          <c:spPr>
            <a:solidFill>
              <a:srgbClr val="4191B2"/>
            </a:solidFill>
            <a:ln w="28575">
              <a:solidFill>
                <a:schemeClr val="bg1"/>
              </a:solidFill>
            </a:ln>
          </c:spPr>
          <c:invertIfNegative val="0"/>
          <c:dLbls>
            <c:numFmt formatCode="[&lt;0.5]&quot;&quot;;#,##0;#,##0" sourceLinked="0"/>
            <c:spPr>
              <a:noFill/>
              <a:ln>
                <a:noFill/>
              </a:ln>
              <a:effectLst/>
            </c:spPr>
            <c:txPr>
              <a:bodyPr anchorCtr="0"/>
              <a:lstStyle/>
              <a:p>
                <a:pPr algn="ctr">
                  <a:defRPr lang="cs-CZ" sz="1800" b="1" i="0" u="none" strike="noStrike" kern="1200" baseline="0">
                    <a:solidFill>
                      <a:schemeClr val="bg1"/>
                    </a:solidFill>
                    <a:latin typeface="Barlow" panose="00000500000000000000" pitchFamily="2" charset="-18"/>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List1!$A$2:$A$5</c:f>
              <c:strCache>
                <c:ptCount val="4"/>
                <c:pt idx="0">
                  <c:v>chudší polovina obyvatel ČR</c:v>
                </c:pt>
                <c:pt idx="2">
                  <c:v>MAJÍ zkušenost s exekucí</c:v>
                </c:pt>
                <c:pt idx="3">
                  <c:v>NEMAJÍ zkušenost s exekucí</c:v>
                </c:pt>
              </c:strCache>
            </c:strRef>
          </c:cat>
          <c:val>
            <c:numRef>
              <c:f>List1!$B$2:$B$5</c:f>
              <c:numCache>
                <c:formatCode>General</c:formatCode>
                <c:ptCount val="4"/>
                <c:pt idx="0" formatCode="0">
                  <c:v>28</c:v>
                </c:pt>
                <c:pt idx="2" formatCode="0">
                  <c:v>42</c:v>
                </c:pt>
                <c:pt idx="3" formatCode="0">
                  <c:v>23</c:v>
                </c:pt>
              </c:numCache>
            </c:numRef>
          </c:val>
          <c:extLst>
            <c:ext xmlns:c16="http://schemas.microsoft.com/office/drawing/2014/chart" uri="{C3380CC4-5D6E-409C-BE32-E72D297353CC}">
              <c16:uniqueId val="{00000000-BA81-435A-92DD-C69246055DE5}"/>
            </c:ext>
          </c:extLst>
        </c:ser>
        <c:ser>
          <c:idx val="1"/>
          <c:order val="1"/>
          <c:tx>
            <c:strRef>
              <c:f>List1!$C$1</c:f>
              <c:strCache>
                <c:ptCount val="1"/>
                <c:pt idx="0">
                  <c:v>Jednoho</c:v>
                </c:pt>
              </c:strCache>
            </c:strRef>
          </c:tx>
          <c:spPr>
            <a:solidFill>
              <a:srgbClr val="086788"/>
            </a:solidFill>
            <a:ln w="28575">
              <a:solidFill>
                <a:schemeClr val="bg1"/>
              </a:solidFill>
            </a:ln>
          </c:spPr>
          <c:invertIfNegative val="0"/>
          <c:dLbls>
            <c:spPr>
              <a:noFill/>
              <a:ln>
                <a:noFill/>
              </a:ln>
              <a:effectLst/>
            </c:spPr>
            <c:txPr>
              <a:bodyPr anchorCtr="0"/>
              <a:lstStyle/>
              <a:p>
                <a:pPr algn="ctr">
                  <a:defRPr lang="cs-CZ" sz="1800" b="1" i="0" u="none" strike="noStrike" kern="1200" baseline="0">
                    <a:solidFill>
                      <a:schemeClr val="bg1"/>
                    </a:solidFill>
                    <a:latin typeface="Barlow" panose="00000500000000000000" pitchFamily="2" charset="-18"/>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List1!$A$2:$A$5</c:f>
              <c:strCache>
                <c:ptCount val="4"/>
                <c:pt idx="0">
                  <c:v>chudší polovina obyvatel ČR</c:v>
                </c:pt>
                <c:pt idx="2">
                  <c:v>MAJÍ zkušenost s exekucí</c:v>
                </c:pt>
                <c:pt idx="3">
                  <c:v>NEMAJÍ zkušenost s exekucí</c:v>
                </c:pt>
              </c:strCache>
            </c:strRef>
          </c:cat>
          <c:val>
            <c:numRef>
              <c:f>List1!$C$2:$C$5</c:f>
              <c:numCache>
                <c:formatCode>General</c:formatCode>
                <c:ptCount val="4"/>
                <c:pt idx="0" formatCode="0">
                  <c:v>38</c:v>
                </c:pt>
                <c:pt idx="2" formatCode="0">
                  <c:v>34</c:v>
                </c:pt>
                <c:pt idx="3" formatCode="0">
                  <c:v>39</c:v>
                </c:pt>
              </c:numCache>
            </c:numRef>
          </c:val>
          <c:extLst>
            <c:ext xmlns:c16="http://schemas.microsoft.com/office/drawing/2014/chart" uri="{C3380CC4-5D6E-409C-BE32-E72D297353CC}">
              <c16:uniqueId val="{00000001-BA81-435A-92DD-C69246055DE5}"/>
            </c:ext>
          </c:extLst>
        </c:ser>
        <c:ser>
          <c:idx val="2"/>
          <c:order val="2"/>
          <c:tx>
            <c:strRef>
              <c:f>List1!$D$1</c:f>
              <c:strCache>
                <c:ptCount val="1"/>
                <c:pt idx="0">
                  <c:v>Více než jednoho</c:v>
                </c:pt>
              </c:strCache>
            </c:strRef>
          </c:tx>
          <c:spPr>
            <a:solidFill>
              <a:srgbClr val="24516E"/>
            </a:solidFill>
            <a:ln w="28575">
              <a:solidFill>
                <a:schemeClr val="bg1"/>
              </a:solidFill>
            </a:ln>
          </c:spPr>
          <c:invertIfNegative val="0"/>
          <c:dLbls>
            <c:spPr>
              <a:noFill/>
              <a:ln>
                <a:noFill/>
              </a:ln>
              <a:effectLst/>
            </c:spPr>
            <c:txPr>
              <a:bodyPr anchorCtr="0"/>
              <a:lstStyle/>
              <a:p>
                <a:pPr algn="ctr">
                  <a:defRPr lang="cs-CZ" sz="1800" b="1" i="0" u="none" strike="noStrike" kern="1200" baseline="0">
                    <a:solidFill>
                      <a:schemeClr val="bg1"/>
                    </a:solidFill>
                    <a:latin typeface="Barlow" panose="00000500000000000000" pitchFamily="2" charset="-18"/>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List1!$A$2:$A$5</c:f>
              <c:strCache>
                <c:ptCount val="4"/>
                <c:pt idx="0">
                  <c:v>chudší polovina obyvatel ČR</c:v>
                </c:pt>
                <c:pt idx="2">
                  <c:v>MAJÍ zkušenost s exekucí</c:v>
                </c:pt>
                <c:pt idx="3">
                  <c:v>NEMAJÍ zkušenost s exekucí</c:v>
                </c:pt>
              </c:strCache>
            </c:strRef>
          </c:cat>
          <c:val>
            <c:numRef>
              <c:f>List1!$D$2:$D$5</c:f>
              <c:numCache>
                <c:formatCode>General</c:formatCode>
                <c:ptCount val="4"/>
                <c:pt idx="0" formatCode="0">
                  <c:v>25</c:v>
                </c:pt>
                <c:pt idx="2" formatCode="0">
                  <c:v>17</c:v>
                </c:pt>
                <c:pt idx="3" formatCode="0">
                  <c:v>28</c:v>
                </c:pt>
              </c:numCache>
            </c:numRef>
          </c:val>
          <c:extLst>
            <c:ext xmlns:c16="http://schemas.microsoft.com/office/drawing/2014/chart" uri="{C3380CC4-5D6E-409C-BE32-E72D297353CC}">
              <c16:uniqueId val="{00000002-BA81-435A-92DD-C69246055DE5}"/>
            </c:ext>
          </c:extLst>
        </c:ser>
        <c:ser>
          <c:idx val="3"/>
          <c:order val="3"/>
          <c:tx>
            <c:strRef>
              <c:f>List1!$E$1</c:f>
              <c:strCache>
                <c:ptCount val="1"/>
                <c:pt idx="0">
                  <c:v>Neví</c:v>
                </c:pt>
              </c:strCache>
            </c:strRef>
          </c:tx>
          <c:spPr>
            <a:solidFill>
              <a:schemeClr val="bg1">
                <a:lumMod val="65000"/>
              </a:schemeClr>
            </a:solidFill>
            <a:ln w="28575">
              <a:solidFill>
                <a:schemeClr val="bg1"/>
              </a:solidFill>
            </a:ln>
          </c:spPr>
          <c:invertIfNegative val="0"/>
          <c:dLbls>
            <c:spPr>
              <a:noFill/>
              <a:ln>
                <a:noFill/>
              </a:ln>
              <a:effectLst/>
            </c:spPr>
            <c:txPr>
              <a:bodyPr anchorCtr="0"/>
              <a:lstStyle/>
              <a:p>
                <a:pPr algn="ctr">
                  <a:defRPr lang="cs-CZ" sz="1800" b="1" i="0" u="none" strike="noStrike" kern="1200" baseline="0">
                    <a:solidFill>
                      <a:schemeClr val="bg1"/>
                    </a:solidFill>
                    <a:latin typeface="Barlow" panose="00000500000000000000" pitchFamily="2" charset="-18"/>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List1!$A$2:$A$5</c:f>
              <c:strCache>
                <c:ptCount val="4"/>
                <c:pt idx="0">
                  <c:v>chudší polovina obyvatel ČR</c:v>
                </c:pt>
                <c:pt idx="2">
                  <c:v>MAJÍ zkušenost s exekucí</c:v>
                </c:pt>
                <c:pt idx="3">
                  <c:v>NEMAJÍ zkušenost s exekucí</c:v>
                </c:pt>
              </c:strCache>
            </c:strRef>
          </c:cat>
          <c:val>
            <c:numRef>
              <c:f>List1!$E$2:$E$5</c:f>
              <c:numCache>
                <c:formatCode>General</c:formatCode>
                <c:ptCount val="4"/>
                <c:pt idx="0" formatCode="0">
                  <c:v>9</c:v>
                </c:pt>
                <c:pt idx="2" formatCode="0">
                  <c:v>7</c:v>
                </c:pt>
                <c:pt idx="3" formatCode="0">
                  <c:v>10</c:v>
                </c:pt>
              </c:numCache>
            </c:numRef>
          </c:val>
          <c:extLst>
            <c:ext xmlns:c16="http://schemas.microsoft.com/office/drawing/2014/chart" uri="{C3380CC4-5D6E-409C-BE32-E72D297353CC}">
              <c16:uniqueId val="{00000003-BA81-435A-92DD-C69246055DE5}"/>
            </c:ext>
          </c:extLst>
        </c:ser>
        <c:dLbls>
          <c:showLegendKey val="0"/>
          <c:showVal val="0"/>
          <c:showCatName val="0"/>
          <c:showSerName val="0"/>
          <c:showPercent val="0"/>
          <c:showBubbleSize val="0"/>
        </c:dLbls>
        <c:gapWidth val="44"/>
        <c:overlap val="100"/>
        <c:axId val="178396160"/>
        <c:axId val="178414336"/>
      </c:barChart>
      <c:catAx>
        <c:axId val="178396160"/>
        <c:scaling>
          <c:orientation val="maxMin"/>
        </c:scaling>
        <c:delete val="0"/>
        <c:axPos val="l"/>
        <c:numFmt formatCode="General" sourceLinked="0"/>
        <c:majorTickMark val="none"/>
        <c:minorTickMark val="none"/>
        <c:tickLblPos val="nextTo"/>
        <c:spPr>
          <a:ln>
            <a:noFill/>
          </a:ln>
        </c:spPr>
        <c:txPr>
          <a:bodyPr/>
          <a:lstStyle/>
          <a:p>
            <a:pPr>
              <a:defRPr sz="1800">
                <a:solidFill>
                  <a:schemeClr val="tx1">
                    <a:lumMod val="75000"/>
                    <a:lumOff val="25000"/>
                  </a:schemeClr>
                </a:solidFill>
              </a:defRPr>
            </a:pPr>
            <a:endParaRPr lang="cs-CZ"/>
          </a:p>
        </c:txPr>
        <c:crossAx val="178414336"/>
        <c:crosses val="autoZero"/>
        <c:auto val="1"/>
        <c:lblAlgn val="ctr"/>
        <c:lblOffset val="100"/>
        <c:noMultiLvlLbl val="0"/>
      </c:catAx>
      <c:valAx>
        <c:axId val="178414336"/>
        <c:scaling>
          <c:orientation val="minMax"/>
          <c:max val="1"/>
        </c:scaling>
        <c:delete val="1"/>
        <c:axPos val="t"/>
        <c:numFmt formatCode="0%" sourceLinked="1"/>
        <c:majorTickMark val="out"/>
        <c:minorTickMark val="none"/>
        <c:tickLblPos val="nextTo"/>
        <c:crossAx val="178396160"/>
        <c:crosses val="autoZero"/>
        <c:crossBetween val="between"/>
        <c:majorUnit val="0.2"/>
      </c:valAx>
    </c:plotArea>
    <c:legend>
      <c:legendPos val="t"/>
      <c:layout>
        <c:manualLayout>
          <c:xMode val="edge"/>
          <c:yMode val="edge"/>
          <c:x val="0.33975773603299247"/>
          <c:y val="1.7981744382929842E-2"/>
          <c:w val="0.66024226396700758"/>
          <c:h val="5.1976232592917275E-2"/>
        </c:manualLayout>
      </c:layout>
      <c:overlay val="0"/>
      <c:txPr>
        <a:bodyPr/>
        <a:lstStyle/>
        <a:p>
          <a:pPr>
            <a:defRPr sz="1800">
              <a:solidFill>
                <a:srgbClr val="6F6F6F"/>
              </a:solidFill>
            </a:defRPr>
          </a:pPr>
          <a:endParaRPr lang="cs-CZ"/>
        </a:p>
      </c:txPr>
    </c:legend>
    <c:plotVisOnly val="1"/>
    <c:dispBlanksAs val="gap"/>
    <c:showDLblsOverMax val="0"/>
  </c:chart>
  <c:txPr>
    <a:bodyPr/>
    <a:lstStyle/>
    <a:p>
      <a:pPr>
        <a:defRPr sz="1800"/>
      </a:pPr>
      <a:endParaRPr lang="cs-CZ"/>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AFB5E5-F012-4650-A938-8F860F6F0E2E}" type="datetimeFigureOut">
              <a:rPr lang="cs-CZ" smtClean="0"/>
              <a:t>27.11.2022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812C38-923B-46B4-973F-15AB524B61C5}" type="slidenum">
              <a:rPr lang="cs-CZ" smtClean="0"/>
              <a:t>‹#›</a:t>
            </a:fld>
            <a:endParaRPr lang="cs-CZ"/>
          </a:p>
        </p:txBody>
      </p:sp>
    </p:spTree>
    <p:extLst>
      <p:ext uri="{BB962C8B-B14F-4D97-AF65-F5344CB8AC3E}">
        <p14:creationId xmlns:p14="http://schemas.microsoft.com/office/powerpoint/2010/main" val="2104805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D812C38-923B-46B4-973F-15AB524B61C5}" type="slidenum">
              <a:rPr lang="cs-CZ" smtClean="0"/>
              <a:t>1</a:t>
            </a:fld>
            <a:endParaRPr lang="cs-CZ"/>
          </a:p>
        </p:txBody>
      </p:sp>
    </p:spTree>
    <p:extLst>
      <p:ext uri="{BB962C8B-B14F-4D97-AF65-F5344CB8AC3E}">
        <p14:creationId xmlns:p14="http://schemas.microsoft.com/office/powerpoint/2010/main" val="4027804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55A770F-F948-4502-BF27-615B04FBE76F}" type="slidenum">
              <a:rPr lang="cs-CZ" smtClean="0"/>
              <a:t>20</a:t>
            </a:fld>
            <a:endParaRPr lang="cs-CZ" dirty="0"/>
          </a:p>
        </p:txBody>
      </p:sp>
    </p:spTree>
    <p:extLst>
      <p:ext uri="{BB962C8B-B14F-4D97-AF65-F5344CB8AC3E}">
        <p14:creationId xmlns:p14="http://schemas.microsoft.com/office/powerpoint/2010/main" val="2858723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1732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8c77ee944f_0_1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g18c77ee944f_0_1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g18c77ee944f_0_1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cs-CZ"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165503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18c77ee944f_0_1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g18c77ee944f_0_1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0" name="Google Shape;380;g18c77ee944f_0_18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cs-CZ" sz="1400" b="0" i="0" u="none" strike="noStrike" cap="none">
                <a:solidFill>
                  <a:srgbClr val="000000"/>
                </a:solidFill>
                <a:latin typeface="Arial"/>
                <a:ea typeface="Arial"/>
                <a:cs typeface="Arial"/>
                <a:sym typeface="Arial"/>
              </a:rPr>
              <a:t>27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62170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0639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ff01c1650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ff01c1650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gff01c1650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cs-CZ"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399212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D812C38-923B-46B4-973F-15AB524B61C5}" type="slidenum">
              <a:rPr lang="cs-CZ" smtClean="0"/>
              <a:t>5</a:t>
            </a:fld>
            <a:endParaRPr lang="cs-CZ"/>
          </a:p>
        </p:txBody>
      </p:sp>
    </p:spTree>
    <p:extLst>
      <p:ext uri="{BB962C8B-B14F-4D97-AF65-F5344CB8AC3E}">
        <p14:creationId xmlns:p14="http://schemas.microsoft.com/office/powerpoint/2010/main" val="2947054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txBox="1">
            <a:spLocks noGrp="1"/>
          </p:cNvSpPr>
          <p:nvPr>
            <p:ph type="body" idx="1"/>
          </p:nvPr>
        </p:nvSpPr>
        <p:spPr>
          <a:xfrm>
            <a:off x="673577" y="4686499"/>
            <a:ext cx="5388610" cy="4439841"/>
          </a:xfrm>
          <a:prstGeom prst="rect">
            <a:avLst/>
          </a:prstGeom>
        </p:spPr>
        <p:txBody>
          <a:bodyPr spcFirstLastPara="1" wrap="square" lIns="91050" tIns="91050" rIns="91050" bIns="91050" anchor="t" anchorCtr="0">
            <a:noAutofit/>
          </a:bodyPr>
          <a:lstStyle/>
          <a:p>
            <a:pPr marL="0" indent="0">
              <a:buNone/>
            </a:pPr>
            <a:endParaRPr/>
          </a:p>
        </p:txBody>
      </p:sp>
      <p:sp>
        <p:nvSpPr>
          <p:cNvPr id="128" name="Google Shape;128;p6: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4707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97" name="Google Shape;9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46809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61444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05245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57963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Důležitá je proaktivní a otevřená pomoc</a:t>
            </a:r>
          </a:p>
        </p:txBody>
      </p:sp>
      <p:sp>
        <p:nvSpPr>
          <p:cNvPr id="4" name="Zástupný symbol pro číslo snímku 3"/>
          <p:cNvSpPr>
            <a:spLocks noGrp="1"/>
          </p:cNvSpPr>
          <p:nvPr>
            <p:ph type="sldNum" sz="quarter" idx="5"/>
          </p:nvPr>
        </p:nvSpPr>
        <p:spPr/>
        <p:txBody>
          <a:bodyPr/>
          <a:lstStyle/>
          <a:p>
            <a:fld id="{4D812C38-923B-46B4-973F-15AB524B61C5}" type="slidenum">
              <a:rPr lang="cs-CZ" smtClean="0"/>
              <a:t>14</a:t>
            </a:fld>
            <a:endParaRPr lang="cs-CZ"/>
          </a:p>
        </p:txBody>
      </p:sp>
    </p:spTree>
    <p:extLst>
      <p:ext uri="{BB962C8B-B14F-4D97-AF65-F5344CB8AC3E}">
        <p14:creationId xmlns:p14="http://schemas.microsoft.com/office/powerpoint/2010/main" val="14764820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AD01927F-8F37-4910-BE99-31C46ED763BD}" type="datetimeFigureOut">
              <a:rPr lang="cs-CZ" smtClean="0"/>
              <a:t>27.11.2022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87F8070-846A-4C37-816D-401A9356D4FA}" type="slidenum">
              <a:rPr lang="cs-CZ" smtClean="0"/>
              <a:t>‹#›</a:t>
            </a:fld>
            <a:endParaRPr lang="cs-CZ"/>
          </a:p>
        </p:txBody>
      </p:sp>
    </p:spTree>
    <p:extLst>
      <p:ext uri="{BB962C8B-B14F-4D97-AF65-F5344CB8AC3E}">
        <p14:creationId xmlns:p14="http://schemas.microsoft.com/office/powerpoint/2010/main" val="892781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D01927F-8F37-4910-BE99-31C46ED763BD}" type="datetimeFigureOut">
              <a:rPr lang="cs-CZ" smtClean="0"/>
              <a:t>27.11.2022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87F8070-846A-4C37-816D-401A9356D4FA}" type="slidenum">
              <a:rPr lang="cs-CZ" smtClean="0"/>
              <a:t>‹#›</a:t>
            </a:fld>
            <a:endParaRPr lang="cs-CZ"/>
          </a:p>
        </p:txBody>
      </p:sp>
    </p:spTree>
    <p:extLst>
      <p:ext uri="{BB962C8B-B14F-4D97-AF65-F5344CB8AC3E}">
        <p14:creationId xmlns:p14="http://schemas.microsoft.com/office/powerpoint/2010/main" val="1711562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D01927F-8F37-4910-BE99-31C46ED763BD}" type="datetimeFigureOut">
              <a:rPr lang="cs-CZ" smtClean="0"/>
              <a:t>27.11.2022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87F8070-846A-4C37-816D-401A9356D4FA}" type="slidenum">
              <a:rPr lang="cs-CZ" smtClean="0"/>
              <a:t>‹#›</a:t>
            </a:fld>
            <a:endParaRPr lang="cs-CZ"/>
          </a:p>
        </p:txBody>
      </p:sp>
    </p:spTree>
    <p:extLst>
      <p:ext uri="{BB962C8B-B14F-4D97-AF65-F5344CB8AC3E}">
        <p14:creationId xmlns:p14="http://schemas.microsoft.com/office/powerpoint/2010/main" val="4267161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Kategorie, Nadpis a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BCCF87-1F43-4024-B565-F142DF8D9DB6}"/>
              </a:ext>
            </a:extLst>
          </p:cNvPr>
          <p:cNvSpPr>
            <a:spLocks noGrp="1"/>
          </p:cNvSpPr>
          <p:nvPr>
            <p:ph type="title" hasCustomPrompt="1"/>
          </p:nvPr>
        </p:nvSpPr>
        <p:spPr>
          <a:xfrm>
            <a:off x="906970" y="1210424"/>
            <a:ext cx="10421904" cy="561654"/>
          </a:xfrm>
        </p:spPr>
        <p:txBody>
          <a:bodyPr lIns="0" tIns="0" rIns="0" bIns="0" anchor="t">
            <a:noAutofit/>
          </a:bodyPr>
          <a:lstStyle/>
          <a:p>
            <a:r>
              <a:rPr lang="en-US" dirty="0"/>
              <a:t>Click to edit Master title style</a:t>
            </a:r>
            <a:endParaRPr lang="cs-CZ" dirty="0"/>
          </a:p>
        </p:txBody>
      </p:sp>
      <p:sp>
        <p:nvSpPr>
          <p:cNvPr id="3" name="Zástupný obsah 2">
            <a:extLst>
              <a:ext uri="{FF2B5EF4-FFF2-40B4-BE49-F238E27FC236}">
                <a16:creationId xmlns:a16="http://schemas.microsoft.com/office/drawing/2014/main" id="{76CC9A53-E622-4949-A4BC-34950AC20125}"/>
              </a:ext>
            </a:extLst>
          </p:cNvPr>
          <p:cNvSpPr>
            <a:spLocks noGrp="1"/>
          </p:cNvSpPr>
          <p:nvPr>
            <p:ph idx="1" hasCustomPrompt="1"/>
          </p:nvPr>
        </p:nvSpPr>
        <p:spPr>
          <a:xfrm>
            <a:off x="906970" y="1888783"/>
            <a:ext cx="10402401" cy="4074722"/>
          </a:xfrm>
        </p:spPr>
        <p:txBody>
          <a:bodyPr lIns="0" tIns="0" rIns="0" bIns="0"/>
          <a:lstStyle>
            <a:lvl1pPr>
              <a:defRPr sz="900"/>
            </a:lvl1pPr>
            <a:lvl2pPr>
              <a:defRPr sz="900">
                <a:solidFill>
                  <a:schemeClr val="tx1">
                    <a:lumMod val="65000"/>
                    <a:lumOff val="35000"/>
                  </a:schemeClr>
                </a:solidFill>
              </a:defRPr>
            </a:lvl2pPr>
            <a:lvl3pPr>
              <a:defRPr sz="900">
                <a:solidFill>
                  <a:schemeClr val="tx1">
                    <a:lumMod val="65000"/>
                    <a:lumOff val="35000"/>
                  </a:schemeClr>
                </a:solidFill>
              </a:defRPr>
            </a:lvl3pPr>
            <a:lvl4pPr>
              <a:defRPr sz="900">
                <a:solidFill>
                  <a:schemeClr val="tx1">
                    <a:lumMod val="65000"/>
                    <a:lumOff val="35000"/>
                  </a:schemeClr>
                </a:solidFill>
              </a:defRPr>
            </a:lvl4pPr>
            <a:lvl5pPr>
              <a:defRPr sz="9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sp>
        <p:nvSpPr>
          <p:cNvPr id="8" name="Zástupný symbol pro číslo snímku 4">
            <a:extLst>
              <a:ext uri="{FF2B5EF4-FFF2-40B4-BE49-F238E27FC236}">
                <a16:creationId xmlns:a16="http://schemas.microsoft.com/office/drawing/2014/main" id="{A537BD5C-D5DC-49A5-AB18-CB56719E3C80}"/>
              </a:ext>
            </a:extLst>
          </p:cNvPr>
          <p:cNvSpPr>
            <a:spLocks noGrp="1"/>
          </p:cNvSpPr>
          <p:nvPr>
            <p:ph type="sldNum" sz="quarter" idx="12"/>
          </p:nvPr>
        </p:nvSpPr>
        <p:spPr>
          <a:xfrm>
            <a:off x="9355543" y="18718"/>
            <a:ext cx="2581448" cy="365125"/>
          </a:xfrm>
          <a:prstGeom prst="rect">
            <a:avLst/>
          </a:prstGeom>
        </p:spPr>
        <p:txBody>
          <a:bodyPr lIns="0" rIns="0"/>
          <a:lstStyle>
            <a:lvl1pPr algn="r">
              <a:defRPr sz="1400" b="1">
                <a:solidFill>
                  <a:schemeClr val="accent1"/>
                </a:solidFill>
              </a:defRPr>
            </a:lvl1pPr>
          </a:lstStyle>
          <a:p>
            <a:fld id="{E0D10946-8DEB-4684-AD6B-8CDD52847066}" type="slidenum">
              <a:rPr lang="cs-CZ" smtClean="0"/>
              <a:pPr/>
              <a:t>‹#›</a:t>
            </a:fld>
            <a:endParaRPr lang="cs-CZ" dirty="0"/>
          </a:p>
        </p:txBody>
      </p:sp>
      <p:sp>
        <p:nvSpPr>
          <p:cNvPr id="19" name="Text Placeholder 18">
            <a:extLst>
              <a:ext uri="{FF2B5EF4-FFF2-40B4-BE49-F238E27FC236}">
                <a16:creationId xmlns:a16="http://schemas.microsoft.com/office/drawing/2014/main" id="{F53539B7-EE57-4267-92BB-75FEDF738E60}"/>
              </a:ext>
            </a:extLst>
          </p:cNvPr>
          <p:cNvSpPr>
            <a:spLocks noGrp="1"/>
          </p:cNvSpPr>
          <p:nvPr>
            <p:ph type="body" sz="quarter" idx="16" hasCustomPrompt="1"/>
          </p:nvPr>
        </p:nvSpPr>
        <p:spPr>
          <a:xfrm>
            <a:off x="906970" y="836712"/>
            <a:ext cx="3673624" cy="257007"/>
          </a:xfrm>
        </p:spPr>
        <p:txBody>
          <a:bodyPr lIns="0" tIns="0" rIns="0" bIns="0" anchor="b"/>
          <a:lstStyle>
            <a:lvl1pPr>
              <a:defRPr sz="1400">
                <a:latin typeface="Inter" panose="020B0502030000000004" pitchFamily="34" charset="0"/>
                <a:ea typeface="Inter" panose="020B0502030000000004" pitchFamily="34" charset="0"/>
              </a:defRPr>
            </a:lvl1pPr>
            <a:lvl2pPr>
              <a:defRPr sz="1200">
                <a:latin typeface="Inter" panose="020B0502030000000004" pitchFamily="34" charset="0"/>
                <a:ea typeface="Inter" panose="020B0502030000000004" pitchFamily="34" charset="0"/>
              </a:defRPr>
            </a:lvl2pPr>
            <a:lvl3pPr>
              <a:defRPr sz="1200">
                <a:latin typeface="Inter" panose="020B0502030000000004" pitchFamily="34" charset="0"/>
                <a:ea typeface="Inter" panose="020B0502030000000004" pitchFamily="34" charset="0"/>
              </a:defRPr>
            </a:lvl3pPr>
            <a:lvl4pPr>
              <a:defRPr sz="1200">
                <a:latin typeface="Inter" panose="020B0502030000000004" pitchFamily="34" charset="0"/>
                <a:ea typeface="Inter" panose="020B0502030000000004" pitchFamily="34" charset="0"/>
              </a:defRPr>
            </a:lvl4pPr>
            <a:lvl5pPr>
              <a:defRPr sz="1200">
                <a:latin typeface="Inter" panose="020B0502030000000004" pitchFamily="34" charset="0"/>
                <a:ea typeface="Inter" panose="020B0502030000000004" pitchFamily="34" charset="0"/>
              </a:defRPr>
            </a:lvl5pPr>
          </a:lstStyle>
          <a:p>
            <a:pPr lvl="0"/>
            <a:r>
              <a:rPr lang="en-US" dirty="0"/>
              <a:t>Click to edit Master text styles</a:t>
            </a:r>
          </a:p>
        </p:txBody>
      </p:sp>
    </p:spTree>
    <p:extLst>
      <p:ext uri="{BB962C8B-B14F-4D97-AF65-F5344CB8AC3E}">
        <p14:creationId xmlns:p14="http://schemas.microsoft.com/office/powerpoint/2010/main" val="424100628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10"/>
          </p:nvPr>
        </p:nvSpPr>
        <p:spPr/>
        <p:txBody>
          <a:bodyPr/>
          <a:lstStyle/>
          <a:p>
            <a:fld id="{AD01927F-8F37-4910-BE99-31C46ED763BD}" type="datetimeFigureOut">
              <a:rPr lang="cs-CZ" smtClean="0"/>
              <a:t>27.11.2022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87F8070-846A-4C37-816D-401A9356D4FA}" type="slidenum">
              <a:rPr lang="cs-CZ" smtClean="0"/>
              <a:t>‹#›</a:t>
            </a:fld>
            <a:endParaRPr lang="cs-CZ"/>
          </a:p>
        </p:txBody>
      </p:sp>
    </p:spTree>
    <p:extLst>
      <p:ext uri="{BB962C8B-B14F-4D97-AF65-F5344CB8AC3E}">
        <p14:creationId xmlns:p14="http://schemas.microsoft.com/office/powerpoint/2010/main" val="2855845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AD01927F-8F37-4910-BE99-31C46ED763BD}" type="datetimeFigureOut">
              <a:rPr lang="cs-CZ" smtClean="0"/>
              <a:t>27.11.2022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87F8070-846A-4C37-816D-401A9356D4FA}" type="slidenum">
              <a:rPr lang="cs-CZ" smtClean="0"/>
              <a:t>‹#›</a:t>
            </a:fld>
            <a:endParaRPr lang="cs-CZ"/>
          </a:p>
        </p:txBody>
      </p:sp>
    </p:spTree>
    <p:extLst>
      <p:ext uri="{BB962C8B-B14F-4D97-AF65-F5344CB8AC3E}">
        <p14:creationId xmlns:p14="http://schemas.microsoft.com/office/powerpoint/2010/main" val="1801735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AD01927F-8F37-4910-BE99-31C46ED763BD}" type="datetimeFigureOut">
              <a:rPr lang="cs-CZ" smtClean="0"/>
              <a:t>27.11.2022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87F8070-846A-4C37-816D-401A9356D4FA}" type="slidenum">
              <a:rPr lang="cs-CZ" smtClean="0"/>
              <a:t>‹#›</a:t>
            </a:fld>
            <a:endParaRPr lang="cs-CZ"/>
          </a:p>
        </p:txBody>
      </p:sp>
    </p:spTree>
    <p:extLst>
      <p:ext uri="{BB962C8B-B14F-4D97-AF65-F5344CB8AC3E}">
        <p14:creationId xmlns:p14="http://schemas.microsoft.com/office/powerpoint/2010/main" val="2410566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AD01927F-8F37-4910-BE99-31C46ED763BD}" type="datetimeFigureOut">
              <a:rPr lang="cs-CZ" smtClean="0"/>
              <a:t>27.11.2022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187F8070-846A-4C37-816D-401A9356D4FA}" type="slidenum">
              <a:rPr lang="cs-CZ" smtClean="0"/>
              <a:t>‹#›</a:t>
            </a:fld>
            <a:endParaRPr lang="cs-CZ"/>
          </a:p>
        </p:txBody>
      </p:sp>
    </p:spTree>
    <p:extLst>
      <p:ext uri="{BB962C8B-B14F-4D97-AF65-F5344CB8AC3E}">
        <p14:creationId xmlns:p14="http://schemas.microsoft.com/office/powerpoint/2010/main" val="2854223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AD01927F-8F37-4910-BE99-31C46ED763BD}" type="datetimeFigureOut">
              <a:rPr lang="cs-CZ" smtClean="0"/>
              <a:t>27.11.2022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187F8070-846A-4C37-816D-401A9356D4FA}" type="slidenum">
              <a:rPr lang="cs-CZ" smtClean="0"/>
              <a:t>‹#›</a:t>
            </a:fld>
            <a:endParaRPr lang="cs-CZ"/>
          </a:p>
        </p:txBody>
      </p:sp>
    </p:spTree>
    <p:extLst>
      <p:ext uri="{BB962C8B-B14F-4D97-AF65-F5344CB8AC3E}">
        <p14:creationId xmlns:p14="http://schemas.microsoft.com/office/powerpoint/2010/main" val="3057347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AD01927F-8F37-4910-BE99-31C46ED763BD}" type="datetimeFigureOut">
              <a:rPr lang="cs-CZ" smtClean="0"/>
              <a:t>27.11.2022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187F8070-846A-4C37-816D-401A9356D4FA}" type="slidenum">
              <a:rPr lang="cs-CZ" smtClean="0"/>
              <a:t>‹#›</a:t>
            </a:fld>
            <a:endParaRPr lang="cs-CZ"/>
          </a:p>
        </p:txBody>
      </p:sp>
    </p:spTree>
    <p:extLst>
      <p:ext uri="{BB962C8B-B14F-4D97-AF65-F5344CB8AC3E}">
        <p14:creationId xmlns:p14="http://schemas.microsoft.com/office/powerpoint/2010/main" val="2360088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AD01927F-8F37-4910-BE99-31C46ED763BD}" type="datetimeFigureOut">
              <a:rPr lang="cs-CZ" smtClean="0"/>
              <a:t>27.11.2022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87F8070-846A-4C37-816D-401A9356D4FA}" type="slidenum">
              <a:rPr lang="cs-CZ" smtClean="0"/>
              <a:t>‹#›</a:t>
            </a:fld>
            <a:endParaRPr lang="cs-CZ"/>
          </a:p>
        </p:txBody>
      </p:sp>
    </p:spTree>
    <p:extLst>
      <p:ext uri="{BB962C8B-B14F-4D97-AF65-F5344CB8AC3E}">
        <p14:creationId xmlns:p14="http://schemas.microsoft.com/office/powerpoint/2010/main" val="651907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AD01927F-8F37-4910-BE99-31C46ED763BD}" type="datetimeFigureOut">
              <a:rPr lang="cs-CZ" smtClean="0"/>
              <a:t>27.11.2022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87F8070-846A-4C37-816D-401A9356D4FA}" type="slidenum">
              <a:rPr lang="cs-CZ" smtClean="0"/>
              <a:t>‹#›</a:t>
            </a:fld>
            <a:endParaRPr lang="cs-CZ"/>
          </a:p>
        </p:txBody>
      </p:sp>
    </p:spTree>
    <p:extLst>
      <p:ext uri="{BB962C8B-B14F-4D97-AF65-F5344CB8AC3E}">
        <p14:creationId xmlns:p14="http://schemas.microsoft.com/office/powerpoint/2010/main" val="2571751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01927F-8F37-4910-BE99-31C46ED763BD}" type="datetimeFigureOut">
              <a:rPr lang="cs-CZ" smtClean="0"/>
              <a:t>27.11.2022</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7F8070-846A-4C37-816D-401A9356D4FA}" type="slidenum">
              <a:rPr lang="cs-CZ" smtClean="0"/>
              <a:t>‹#›</a:t>
            </a:fld>
            <a:endParaRPr lang="cs-CZ"/>
          </a:p>
        </p:txBody>
      </p:sp>
    </p:spTree>
    <p:extLst>
      <p:ext uri="{BB962C8B-B14F-4D97-AF65-F5344CB8AC3E}">
        <p14:creationId xmlns:p14="http://schemas.microsoft.com/office/powerpoint/2010/main" val="3811136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www.institut-predluzenil.cz/" TargetMode="External"/><Relationship Id="rId7" Type="http://schemas.openxmlformats.org/officeDocument/2006/relationships/hyperlink" Target="http://www.protiexekucniprogram.cz/"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nedluzimstatu.cz/" TargetMode="External"/><Relationship Id="rId5" Type="http://schemas.openxmlformats.org/officeDocument/2006/relationships/hyperlink" Target="http://www.energiebezexekuci.cz/" TargetMode="External"/><Relationship Id="rId10" Type="http://schemas.openxmlformats.org/officeDocument/2006/relationships/image" Target="../media/image28.png"/><Relationship Id="rId4" Type="http://schemas.openxmlformats.org/officeDocument/2006/relationships/hyperlink" Target="mailto:info@institut-predluzeni.cz" TargetMode="External"/><Relationship Id="rId9"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1415987" y="5206437"/>
            <a:ext cx="9144000" cy="407785"/>
          </a:xfrm>
        </p:spPr>
        <p:txBody>
          <a:bodyPr>
            <a:noAutofit/>
          </a:bodyPr>
          <a:lstStyle/>
          <a:p>
            <a:r>
              <a:rPr lang="cs-CZ" b="1" dirty="0" smtClean="0">
                <a:solidFill>
                  <a:srgbClr val="78A2A3"/>
                </a:solidFill>
                <a:latin typeface="Franklin Gothic Book" panose="020B0503020102020204" pitchFamily="34" charset="0"/>
                <a:cs typeface="Gotham Medium" pitchFamily="50" charset="0"/>
              </a:rPr>
              <a:t>BARBARA HALÍŘOVÁ</a:t>
            </a:r>
            <a:endParaRPr lang="cs-CZ" b="1" dirty="0">
              <a:solidFill>
                <a:srgbClr val="78A2A3"/>
              </a:solidFill>
              <a:latin typeface="Franklin Gothic Book" panose="020B0503020102020204" pitchFamily="34" charset="0"/>
              <a:cs typeface="Gotham Medium" pitchFamily="50" charset="0"/>
            </a:endParaRP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3654" y="5831579"/>
            <a:ext cx="948666" cy="772485"/>
          </a:xfrm>
          <a:prstGeom prst="rect">
            <a:avLst/>
          </a:prstGeom>
        </p:spPr>
      </p:pic>
      <p:pic>
        <p:nvPicPr>
          <p:cNvPr id="2" name="Obráze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614025"/>
            <a:ext cx="12192000" cy="396724"/>
          </a:xfrm>
          <a:prstGeom prst="rect">
            <a:avLst/>
          </a:prstGeom>
        </p:spPr>
      </p:pic>
      <p:sp>
        <p:nvSpPr>
          <p:cNvPr id="6" name="TextovéPole 5">
            <a:extLst>
              <a:ext uri="{FF2B5EF4-FFF2-40B4-BE49-F238E27FC236}">
                <a16:creationId xmlns:a16="http://schemas.microsoft.com/office/drawing/2014/main" id="{CC24E47E-FD85-4813-95DC-F05A1B0FE59B}"/>
              </a:ext>
            </a:extLst>
          </p:cNvPr>
          <p:cNvSpPr txBox="1"/>
          <p:nvPr/>
        </p:nvSpPr>
        <p:spPr>
          <a:xfrm>
            <a:off x="280906" y="1875147"/>
            <a:ext cx="11704320" cy="523220"/>
          </a:xfrm>
          <a:prstGeom prst="rect">
            <a:avLst/>
          </a:prstGeom>
          <a:noFill/>
        </p:spPr>
        <p:txBody>
          <a:bodyPr wrap="square" rtlCol="0">
            <a:spAutoFit/>
          </a:bodyPr>
          <a:lstStyle/>
          <a:p>
            <a:pPr algn="ctr"/>
            <a:r>
              <a:rPr lang="cs-CZ" sz="2800" b="1" dirty="0" smtClean="0">
                <a:latin typeface="Franklin Gothic Book" panose="020B0503020102020204" pitchFamily="34" charset="0"/>
                <a:cs typeface="Gotham Medium" pitchFamily="50" charset="0"/>
              </a:rPr>
              <a:t>PREVENCE a ŘEŠENÍ PŘEDLUŽENÍ </a:t>
            </a:r>
            <a:endParaRPr lang="cs-CZ" sz="2800" b="1" dirty="0">
              <a:latin typeface="Franklin Gothic Book" panose="020B0503020102020204" pitchFamily="34" charset="0"/>
              <a:cs typeface="Gotham Medium" pitchFamily="50" charset="0"/>
            </a:endParaRPr>
          </a:p>
        </p:txBody>
      </p:sp>
      <p:cxnSp>
        <p:nvCxnSpPr>
          <p:cNvPr id="10" name="Přímá spojnice 9">
            <a:extLst>
              <a:ext uri="{FF2B5EF4-FFF2-40B4-BE49-F238E27FC236}">
                <a16:creationId xmlns:a16="http://schemas.microsoft.com/office/drawing/2014/main" id="{3593B6BF-7B5E-4CF3-BE42-6F83F0132E7C}"/>
              </a:ext>
            </a:extLst>
          </p:cNvPr>
          <p:cNvCxnSpPr>
            <a:cxnSpLocks/>
          </p:cNvCxnSpPr>
          <p:nvPr/>
        </p:nvCxnSpPr>
        <p:spPr>
          <a:xfrm>
            <a:off x="2899717" y="2626416"/>
            <a:ext cx="6466699" cy="0"/>
          </a:xfrm>
          <a:prstGeom prst="line">
            <a:avLst/>
          </a:prstGeom>
          <a:ln w="12700">
            <a:solidFill>
              <a:srgbClr val="844D60"/>
            </a:solidFill>
          </a:ln>
        </p:spPr>
        <p:style>
          <a:lnRef idx="1">
            <a:schemeClr val="accent1"/>
          </a:lnRef>
          <a:fillRef idx="0">
            <a:schemeClr val="accent1"/>
          </a:fillRef>
          <a:effectRef idx="0">
            <a:schemeClr val="accent1"/>
          </a:effectRef>
          <a:fontRef idx="minor">
            <a:schemeClr val="tx1"/>
          </a:fontRef>
        </p:style>
      </p:cxnSp>
      <p:sp>
        <p:nvSpPr>
          <p:cNvPr id="5" name="TextovéPole 4">
            <a:extLst>
              <a:ext uri="{FF2B5EF4-FFF2-40B4-BE49-F238E27FC236}">
                <a16:creationId xmlns:a16="http://schemas.microsoft.com/office/drawing/2014/main" id="{B4FEB3C9-3C8B-4D5B-B824-5B342675A841}"/>
              </a:ext>
            </a:extLst>
          </p:cNvPr>
          <p:cNvSpPr txBox="1"/>
          <p:nvPr/>
        </p:nvSpPr>
        <p:spPr>
          <a:xfrm>
            <a:off x="4990726" y="3870665"/>
            <a:ext cx="2210540" cy="646331"/>
          </a:xfrm>
          <a:prstGeom prst="rect">
            <a:avLst/>
          </a:prstGeom>
          <a:noFill/>
        </p:spPr>
        <p:txBody>
          <a:bodyPr wrap="square" rtlCol="0">
            <a:spAutoFit/>
          </a:bodyPr>
          <a:lstStyle/>
          <a:p>
            <a:pPr algn="ctr"/>
            <a:r>
              <a:rPr lang="cs-CZ" dirty="0" smtClean="0"/>
              <a:t>28.11</a:t>
            </a:r>
            <a:r>
              <a:rPr lang="cs-CZ" dirty="0" smtClean="0"/>
              <a:t>. 2022 </a:t>
            </a:r>
          </a:p>
          <a:p>
            <a:pPr algn="ctr"/>
            <a:r>
              <a:rPr lang="cs-CZ" dirty="0" smtClean="0"/>
              <a:t>Karlovy Vary </a:t>
            </a:r>
            <a:endParaRPr lang="cs-CZ" dirty="0"/>
          </a:p>
        </p:txBody>
      </p:sp>
    </p:spTree>
    <p:extLst>
      <p:ext uri="{BB962C8B-B14F-4D97-AF65-F5344CB8AC3E}">
        <p14:creationId xmlns:p14="http://schemas.microsoft.com/office/powerpoint/2010/main" val="333806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5"/>
          <p:cNvSpPr/>
          <p:nvPr/>
        </p:nvSpPr>
        <p:spPr>
          <a:xfrm>
            <a:off x="7343993" y="2035502"/>
            <a:ext cx="3662100" cy="35364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ECB926"/>
              </a:buClr>
              <a:buSzPts val="1400"/>
              <a:buFont typeface="Inter ExtraBold"/>
              <a:buNone/>
            </a:pPr>
            <a:r>
              <a:rPr lang="cs-CZ" sz="1400" b="1" i="0" u="none" strike="noStrike" cap="none">
                <a:solidFill>
                  <a:srgbClr val="ECB926"/>
                </a:solidFill>
                <a:latin typeface="Inter ExtraBold"/>
                <a:ea typeface="Inter ExtraBold"/>
                <a:cs typeface="Inter ExtraBold"/>
                <a:sym typeface="Inter ExtraBold"/>
              </a:rPr>
              <a:t>Obtíže způsobené zvyšováním cen energií jsou častější</a:t>
            </a:r>
            <a:endParaRPr sz="1400" b="1" i="0" u="none" strike="noStrike" cap="none">
              <a:solidFill>
                <a:srgbClr val="ECB926"/>
              </a:solidFill>
              <a:latin typeface="Inter ExtraBold"/>
              <a:ea typeface="Inter ExtraBold"/>
              <a:cs typeface="Inter ExtraBold"/>
              <a:sym typeface="Inter ExtraBold"/>
            </a:endParaRPr>
          </a:p>
          <a:p>
            <a:pPr marL="0" marR="0" lvl="0" indent="0" algn="l" rtl="0">
              <a:lnSpc>
                <a:spcPct val="100000"/>
              </a:lnSpc>
              <a:spcBef>
                <a:spcPts val="1000"/>
              </a:spcBef>
              <a:spcAft>
                <a:spcPts val="0"/>
              </a:spcAft>
              <a:buClr>
                <a:srgbClr val="000000"/>
              </a:buClr>
              <a:buSzPts val="1000"/>
              <a:buFont typeface="Fira Sans"/>
              <a:buNone/>
            </a:pPr>
            <a:r>
              <a:rPr lang="cs-CZ" sz="1000" b="0" i="0" u="none" strike="noStrike" cap="none">
                <a:solidFill>
                  <a:srgbClr val="000000"/>
                </a:solidFill>
                <a:latin typeface="Fira Sans"/>
                <a:ea typeface="Fira Sans"/>
                <a:cs typeface="Fira Sans"/>
                <a:sym typeface="Fira Sans"/>
              </a:rPr>
              <a:t>Navýšení cen energií od podzimu 2021 se projevilo u různých typů domácností odlišně. Některým to přineslo větší, někomu menší obtíže. Více než polovina domácností se však s určitými obtížemi potýkala (53 %) </a:t>
            </a:r>
            <a:r>
              <a:rPr lang="cs-CZ" sz="1000" b="0" i="0" u="none" strike="noStrike" cap="none">
                <a:solidFill>
                  <a:srgbClr val="000000"/>
                </a:solidFill>
                <a:latin typeface="Calibri"/>
                <a:ea typeface="Calibri"/>
                <a:cs typeface="Calibri"/>
                <a:sym typeface="Calibri"/>
              </a:rPr>
              <a:t>‒ </a:t>
            </a:r>
            <a:r>
              <a:rPr lang="cs-CZ" sz="1000" b="0" i="0" u="none" strike="noStrike" cap="none">
                <a:solidFill>
                  <a:srgbClr val="000000"/>
                </a:solidFill>
                <a:latin typeface="Fira Sans"/>
                <a:ea typeface="Fira Sans"/>
                <a:cs typeface="Fira Sans"/>
                <a:sym typeface="Fira Sans"/>
              </a:rPr>
              <a:t>velké obtíže se vyskytl</a:t>
            </a:r>
            <a:r>
              <a:rPr lang="cs-CZ" sz="1000">
                <a:latin typeface="Fira Sans"/>
                <a:ea typeface="Fira Sans"/>
                <a:cs typeface="Fira Sans"/>
                <a:sym typeface="Fira Sans"/>
              </a:rPr>
              <a:t>y</a:t>
            </a:r>
            <a:r>
              <a:rPr lang="cs-CZ" sz="1000" b="0" i="0" u="none" strike="noStrike" cap="none">
                <a:solidFill>
                  <a:srgbClr val="000000"/>
                </a:solidFill>
                <a:latin typeface="Fira Sans"/>
                <a:ea typeface="Fira Sans"/>
                <a:cs typeface="Fira Sans"/>
                <a:sym typeface="Fira Sans"/>
              </a:rPr>
              <a:t> u 4 % lidí, 13 % deklaruje střední potíže a dalších 36 % přiznává menší obtíže. Velmi snadno situaci potom zvládlo 5 % obyvatel.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400"/>
              <a:buFont typeface="Arial"/>
              <a:buNone/>
            </a:pPr>
            <a:r>
              <a:rPr lang="cs-CZ" sz="1400" b="1" i="0" u="none" strike="noStrike" cap="none">
                <a:solidFill>
                  <a:srgbClr val="ECB926"/>
                </a:solidFill>
                <a:latin typeface="Inter ExtraBold"/>
                <a:ea typeface="Inter ExtraBold"/>
                <a:cs typeface="Inter ExtraBold"/>
                <a:sym typeface="Inter ExtraBold"/>
              </a:rPr>
              <a:t>50% nadstandardně příjmových již deklaruje menší či střední potíže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000"/>
              <a:buFont typeface="Arial"/>
              <a:buNone/>
            </a:pPr>
            <a:r>
              <a:rPr lang="cs-CZ" sz="1000" b="0" i="0" u="none" strike="noStrike" cap="none">
                <a:solidFill>
                  <a:srgbClr val="000000"/>
                </a:solidFill>
                <a:latin typeface="Fira Sans"/>
                <a:ea typeface="Fira Sans"/>
                <a:cs typeface="Fira Sans"/>
                <a:sym typeface="Fira Sans"/>
              </a:rPr>
              <a:t>Lidé s vyšším než mediánovým příjmem již začínají také pociťovat tlak na svůj rozpočet. Tyto domácnosti deklarují </a:t>
            </a:r>
            <a:r>
              <a:rPr lang="cs-CZ" sz="1000">
                <a:latin typeface="Fira Sans"/>
                <a:ea typeface="Fira Sans"/>
                <a:cs typeface="Fira Sans"/>
                <a:sym typeface="Fira Sans"/>
              </a:rPr>
              <a:t>        </a:t>
            </a:r>
            <a:r>
              <a:rPr lang="cs-CZ" sz="1000" b="0" i="0" u="none" strike="noStrike" cap="none">
                <a:solidFill>
                  <a:srgbClr val="000000"/>
                </a:solidFill>
                <a:latin typeface="Fira Sans"/>
                <a:ea typeface="Fira Sans"/>
                <a:cs typeface="Fira Sans"/>
                <a:sym typeface="Fira Sans"/>
              </a:rPr>
              <a:t>v 39 % menší potíže se splácením, 9 % pak střední a 2 % velké obtíže. Naproti tomu 14 % dotazovaných uvádí, že se se situací vyrovnává velmi snadno nebo snadno.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ECB926"/>
              </a:buClr>
              <a:buSzPts val="1400"/>
              <a:buFont typeface="Inter ExtraBold"/>
              <a:buNone/>
            </a:pPr>
            <a:r>
              <a:rPr lang="cs-CZ" sz="1400" b="1" i="0" u="none" strike="noStrike" cap="none">
                <a:solidFill>
                  <a:srgbClr val="ECB926"/>
                </a:solidFill>
                <a:latin typeface="Inter ExtraBold"/>
                <a:ea typeface="Inter ExtraBold"/>
                <a:cs typeface="Inter ExtraBold"/>
                <a:sym typeface="Inter ExtraBold"/>
              </a:rPr>
              <a:t>90 % lidí v příjmové chudobě se potýká s obtížemi spojenými se zvyšováním cen energií</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000"/>
              <a:buFont typeface="Fira Sans"/>
              <a:buNone/>
            </a:pPr>
            <a:r>
              <a:rPr lang="cs-CZ" sz="1000" b="0" i="0" u="none" strike="noStrike" cap="none">
                <a:solidFill>
                  <a:srgbClr val="000000"/>
                </a:solidFill>
                <a:latin typeface="Fira Sans"/>
                <a:ea typeface="Fira Sans"/>
                <a:cs typeface="Fira Sans"/>
                <a:sym typeface="Fira Sans"/>
              </a:rPr>
              <a:t>Lidé s příjmem domácnosti pod hranicí chudoby situaci zvládali o poznání hůře. Pětina obyvatel se svěřila, že navýšení cen energií jim přineslo velké obtíže a dalších 70 % z nich přiznává střední a menší obtíže, pouze desetina obyvatel touto situací prošla doposud docela snadno.</a:t>
            </a:r>
            <a:endParaRPr sz="1400" b="0" i="0" u="none" strike="noStrike" cap="none">
              <a:solidFill>
                <a:srgbClr val="000000"/>
              </a:solidFill>
              <a:latin typeface="Arial"/>
              <a:ea typeface="Arial"/>
              <a:cs typeface="Arial"/>
              <a:sym typeface="Arial"/>
            </a:endParaRPr>
          </a:p>
        </p:txBody>
      </p:sp>
      <p:sp>
        <p:nvSpPr>
          <p:cNvPr id="110" name="Google Shape;110;p15"/>
          <p:cNvSpPr txBox="1">
            <a:spLocks noGrp="1"/>
          </p:cNvSpPr>
          <p:nvPr>
            <p:ph type="title"/>
          </p:nvPr>
        </p:nvSpPr>
        <p:spPr>
          <a:xfrm>
            <a:off x="313655" y="1051290"/>
            <a:ext cx="6637500" cy="561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959"/>
              </a:buClr>
              <a:buSzPts val="2400"/>
              <a:buFont typeface="Barlow Condensed Medium"/>
              <a:buNone/>
            </a:pPr>
            <a:r>
              <a:rPr lang="cs-CZ" sz="2400" b="1">
                <a:solidFill>
                  <a:srgbClr val="595959"/>
                </a:solidFill>
              </a:rPr>
              <a:t/>
            </a:r>
            <a:br>
              <a:rPr lang="cs-CZ" sz="2400" b="1">
                <a:solidFill>
                  <a:srgbClr val="595959"/>
                </a:solidFill>
              </a:rPr>
            </a:br>
            <a:r>
              <a:rPr lang="cs-CZ" sz="1800">
                <a:solidFill>
                  <a:srgbClr val="595959"/>
                </a:solidFill>
                <a:latin typeface="Montserrat Medium"/>
                <a:ea typeface="Montserrat Medium"/>
                <a:cs typeface="Montserrat Medium"/>
                <a:sym typeface="Montserrat Medium"/>
              </a:rPr>
              <a:t>Jak Vaše domácnost finančně zvládá zvýšení cen energií, ke kterému došlo od podzimu 2021?</a:t>
            </a:r>
            <a:endParaRPr sz="1800">
              <a:solidFill>
                <a:srgbClr val="595959"/>
              </a:solidFill>
              <a:latin typeface="Montserrat Medium"/>
              <a:ea typeface="Montserrat Medium"/>
              <a:cs typeface="Montserrat Medium"/>
              <a:sym typeface="Montserrat Medium"/>
            </a:endParaRPr>
          </a:p>
        </p:txBody>
      </p:sp>
      <p:sp>
        <p:nvSpPr>
          <p:cNvPr id="111" name="Google Shape;111;p15"/>
          <p:cNvSpPr txBox="1"/>
          <p:nvPr/>
        </p:nvSpPr>
        <p:spPr>
          <a:xfrm>
            <a:off x="313638" y="287134"/>
            <a:ext cx="11272200" cy="577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44D60"/>
              </a:buClr>
              <a:buSzPts val="4000"/>
              <a:buFont typeface="Barlow Condensed Medium"/>
              <a:buNone/>
            </a:pPr>
            <a:r>
              <a:rPr lang="cs-CZ" sz="3000">
                <a:solidFill>
                  <a:srgbClr val="844D60"/>
                </a:solidFill>
                <a:latin typeface="Montserrat SemiBold"/>
                <a:ea typeface="Montserrat SemiBold"/>
                <a:cs typeface="Montserrat SemiBold"/>
                <a:sym typeface="Montserrat SemiBold"/>
              </a:rPr>
              <a:t>53 % DOMÁCNOSTÍ SE POTÝKÁ S URČITÝMI OBTÍŽEMI</a:t>
            </a:r>
            <a:endParaRPr sz="3000">
              <a:solidFill>
                <a:srgbClr val="844D60"/>
              </a:solidFill>
              <a:latin typeface="Montserrat SemiBold"/>
              <a:ea typeface="Montserrat SemiBold"/>
              <a:cs typeface="Montserrat SemiBold"/>
              <a:sym typeface="Montserrat SemiBold"/>
            </a:endParaRPr>
          </a:p>
        </p:txBody>
      </p:sp>
      <p:pic>
        <p:nvPicPr>
          <p:cNvPr id="112" name="Google Shape;112;p15"/>
          <p:cNvPicPr preferRelativeResize="0"/>
          <p:nvPr/>
        </p:nvPicPr>
        <p:blipFill rotWithShape="1">
          <a:blip r:embed="rId3">
            <a:alphaModFix/>
          </a:blip>
          <a:srcRect/>
          <a:stretch/>
        </p:blipFill>
        <p:spPr>
          <a:xfrm>
            <a:off x="74738" y="2208819"/>
            <a:ext cx="6962993" cy="4400669"/>
          </a:xfrm>
          <a:prstGeom prst="rect">
            <a:avLst/>
          </a:prstGeom>
          <a:noFill/>
          <a:ln>
            <a:noFill/>
          </a:ln>
        </p:spPr>
      </p:pic>
    </p:spTree>
    <p:extLst>
      <p:ext uri="{BB962C8B-B14F-4D97-AF65-F5344CB8AC3E}">
        <p14:creationId xmlns:p14="http://schemas.microsoft.com/office/powerpoint/2010/main" val="83653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16"/>
          <p:cNvPicPr preferRelativeResize="0"/>
          <p:nvPr/>
        </p:nvPicPr>
        <p:blipFill rotWithShape="1">
          <a:blip r:embed="rId3">
            <a:alphaModFix/>
          </a:blip>
          <a:srcRect/>
          <a:stretch/>
        </p:blipFill>
        <p:spPr>
          <a:xfrm>
            <a:off x="611800" y="1982100"/>
            <a:ext cx="7137251" cy="4510801"/>
          </a:xfrm>
          <a:prstGeom prst="rect">
            <a:avLst/>
          </a:prstGeom>
          <a:noFill/>
          <a:ln>
            <a:noFill/>
          </a:ln>
        </p:spPr>
      </p:pic>
      <p:sp>
        <p:nvSpPr>
          <p:cNvPr id="118" name="Google Shape;118;p16"/>
          <p:cNvSpPr/>
          <p:nvPr/>
        </p:nvSpPr>
        <p:spPr>
          <a:xfrm>
            <a:off x="8131946" y="2192785"/>
            <a:ext cx="3153108" cy="3444146"/>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ECB926"/>
              </a:buClr>
              <a:buSzPts val="1200"/>
              <a:buFont typeface="Inter ExtraBold"/>
              <a:buNone/>
            </a:pPr>
            <a:r>
              <a:rPr lang="cs-CZ" sz="1200" b="1" i="0" u="none" strike="noStrike" cap="none" dirty="0">
                <a:solidFill>
                  <a:srgbClr val="ECB926"/>
                </a:solidFill>
                <a:latin typeface="Inter ExtraBold"/>
                <a:ea typeface="Inter ExtraBold"/>
                <a:cs typeface="Inter ExtraBold"/>
                <a:sym typeface="Inter ExtraBold"/>
              </a:rPr>
              <a:t>Vetší polovině obyvatel Severovýchodu se nevyhnuli obtíže v souvislosti s navýšením cen energií</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900"/>
              <a:buFont typeface="Fira Sans"/>
              <a:buNone/>
            </a:pPr>
            <a:r>
              <a:rPr lang="cs-CZ" sz="900" b="0" i="0" u="none" strike="noStrike" cap="none" dirty="0">
                <a:solidFill>
                  <a:srgbClr val="000000"/>
                </a:solidFill>
                <a:latin typeface="Fira Sans"/>
                <a:ea typeface="Fira Sans"/>
                <a:cs typeface="Fira Sans"/>
                <a:sym typeface="Fira Sans"/>
              </a:rPr>
              <a:t>S určitými obtížemi v souvislosti se zvýšením cen energií od podzimu 2021 se potýká 59 % lidí žijících na Severozápadě a 58 % lidí z Jihozápadu. Kromě osob bydlících v Praze se v každém regionu soudržnosti nachází větší polovina osob, kterým zvýšení cen energií přineslo alespoň menší potíže     – v Praze je takových 47 %.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1000"/>
              </a:spcBef>
              <a:spcAft>
                <a:spcPts val="0"/>
              </a:spcAft>
              <a:buClr>
                <a:schemeClr val="dk1"/>
              </a:buClr>
              <a:buSzPts val="900"/>
              <a:buFont typeface="Barlow Condensed"/>
              <a:buNone/>
            </a:pPr>
            <a:endParaRPr sz="900" b="0" i="0" u="none" strike="noStrike" cap="none" dirty="0">
              <a:solidFill>
                <a:srgbClr val="000000"/>
              </a:solidFill>
              <a:latin typeface="Fira Sans"/>
              <a:ea typeface="Fira Sans"/>
              <a:cs typeface="Fira Sans"/>
              <a:sym typeface="Fira Sans"/>
            </a:endParaRPr>
          </a:p>
          <a:p>
            <a:pPr marL="0" marR="0" lvl="0" indent="0" algn="l" rtl="0">
              <a:lnSpc>
                <a:spcPct val="100000"/>
              </a:lnSpc>
              <a:spcBef>
                <a:spcPts val="1000"/>
              </a:spcBef>
              <a:spcAft>
                <a:spcPts val="0"/>
              </a:spcAft>
              <a:buClr>
                <a:srgbClr val="000000"/>
              </a:buClr>
              <a:buSzPts val="1200"/>
              <a:buFont typeface="Arial"/>
              <a:buNone/>
            </a:pPr>
            <a:r>
              <a:rPr lang="cs-CZ" sz="1200" b="1" i="0" u="none" strike="noStrike" cap="none" dirty="0">
                <a:solidFill>
                  <a:srgbClr val="ECB926"/>
                </a:solidFill>
                <a:latin typeface="Inter ExtraBold"/>
                <a:ea typeface="Inter ExtraBold"/>
                <a:cs typeface="Inter ExtraBold"/>
                <a:sym typeface="Inter ExtraBold"/>
              </a:rPr>
              <a:t>Velké či střední obtíže deklarují nejvíce lidé ve Středních Čechách</a:t>
            </a:r>
            <a:endParaRPr sz="900" b="1" i="0" u="none" strike="noStrike" cap="none" dirty="0">
              <a:solidFill>
                <a:srgbClr val="ECB926"/>
              </a:solidFill>
              <a:latin typeface="Inter ExtraBold"/>
              <a:ea typeface="Inter ExtraBold"/>
              <a:cs typeface="Inter ExtraBold"/>
              <a:sym typeface="Inter ExtraBold"/>
            </a:endParaRPr>
          </a:p>
          <a:p>
            <a:pPr marL="0" marR="0" lvl="0" indent="0" algn="l" rtl="0">
              <a:lnSpc>
                <a:spcPct val="100000"/>
              </a:lnSpc>
              <a:spcBef>
                <a:spcPts val="1000"/>
              </a:spcBef>
              <a:spcAft>
                <a:spcPts val="0"/>
              </a:spcAft>
              <a:buClr>
                <a:srgbClr val="000000"/>
              </a:buClr>
              <a:buSzPts val="900"/>
              <a:buFont typeface="Arial"/>
              <a:buNone/>
            </a:pPr>
            <a:r>
              <a:rPr lang="cs-CZ" sz="900" b="0" i="0" u="none" strike="noStrike" cap="none" dirty="0">
                <a:solidFill>
                  <a:srgbClr val="000000"/>
                </a:solidFill>
                <a:latin typeface="Fira Sans"/>
                <a:ea typeface="Fira Sans"/>
                <a:cs typeface="Fira Sans"/>
                <a:sym typeface="Fira Sans"/>
              </a:rPr>
              <a:t>Tato oblast vykazuje vůbec nejvyšší podíl lidí, kteří mají velké nebo střední potíže a naopak nejmenší podíl těch, kteří deklarují, že se s růstem cen vypořádávají velmi snadno. Je to spojeno pravděpodobně s tím, že lidé v tomto kraji jsou častěji zatíženi splátkami hypoték, které jsou navíc v průměru vyšší, než ve zbytku ČR (vyjma Prahy). </a:t>
            </a:r>
            <a:endParaRPr sz="1400" b="0" i="0" u="none" strike="noStrike" cap="none" dirty="0">
              <a:solidFill>
                <a:srgbClr val="000000"/>
              </a:solidFill>
              <a:latin typeface="Arial"/>
              <a:ea typeface="Arial"/>
              <a:cs typeface="Arial"/>
              <a:sym typeface="Arial"/>
            </a:endParaRPr>
          </a:p>
        </p:txBody>
      </p:sp>
      <p:sp>
        <p:nvSpPr>
          <p:cNvPr id="119" name="Google Shape;119;p16"/>
          <p:cNvSpPr txBox="1">
            <a:spLocks noGrp="1"/>
          </p:cNvSpPr>
          <p:nvPr>
            <p:ph type="title"/>
          </p:nvPr>
        </p:nvSpPr>
        <p:spPr>
          <a:xfrm>
            <a:off x="313650" y="-97500"/>
            <a:ext cx="114585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844D60"/>
              </a:buClr>
              <a:buSzPts val="3200"/>
              <a:buFont typeface="Barlow Condensed Medium"/>
              <a:buNone/>
            </a:pPr>
            <a:r>
              <a:rPr lang="cs-CZ" sz="3000">
                <a:solidFill>
                  <a:srgbClr val="844D60"/>
                </a:solidFill>
                <a:latin typeface="Montserrat SemiBold"/>
                <a:ea typeface="Montserrat SemiBold"/>
                <a:cs typeface="Montserrat SemiBold"/>
                <a:sym typeface="Montserrat SemiBold"/>
              </a:rPr>
              <a:t>S VELKÝMI/STŘEDNÍMI OBTÍŽEMI SE NEJVÍCE POTÝKAJÍ VE SČ</a:t>
            </a:r>
            <a:endParaRPr sz="3000">
              <a:solidFill>
                <a:srgbClr val="844D60"/>
              </a:solidFill>
              <a:latin typeface="Montserrat SemiBold"/>
              <a:ea typeface="Montserrat SemiBold"/>
              <a:cs typeface="Montserrat SemiBold"/>
              <a:sym typeface="Montserrat SemiBold"/>
            </a:endParaRPr>
          </a:p>
        </p:txBody>
      </p:sp>
      <p:sp>
        <p:nvSpPr>
          <p:cNvPr id="120" name="Google Shape;120;p16"/>
          <p:cNvSpPr txBox="1"/>
          <p:nvPr/>
        </p:nvSpPr>
        <p:spPr>
          <a:xfrm>
            <a:off x="313646" y="1228205"/>
            <a:ext cx="7044000" cy="561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595959"/>
              </a:buClr>
              <a:buSzPts val="1800"/>
              <a:buFont typeface="Fira Sans"/>
              <a:buNone/>
            </a:pPr>
            <a:r>
              <a:rPr lang="cs-CZ" sz="1800" i="0" u="none" strike="noStrike" cap="none">
                <a:solidFill>
                  <a:srgbClr val="595959"/>
                </a:solidFill>
                <a:latin typeface="Montserrat Medium"/>
                <a:ea typeface="Montserrat Medium"/>
                <a:cs typeface="Montserrat Medium"/>
                <a:sym typeface="Montserrat Medium"/>
              </a:rPr>
              <a:t>Jak Vaše domácnost finančně zvládá zvýšení cen energií, ke kterému došlo od podzimu 2021?</a:t>
            </a:r>
            <a:endParaRPr sz="1800" i="0" u="none" strike="noStrike" cap="none">
              <a:solidFill>
                <a:srgbClr val="595959"/>
              </a:solidFill>
              <a:latin typeface="Montserrat Medium"/>
              <a:ea typeface="Montserrat Medium"/>
              <a:cs typeface="Montserrat Medium"/>
              <a:sym typeface="Montserrat Medium"/>
            </a:endParaRPr>
          </a:p>
        </p:txBody>
      </p:sp>
    </p:spTree>
    <p:extLst>
      <p:ext uri="{BB962C8B-B14F-4D97-AF65-F5344CB8AC3E}">
        <p14:creationId xmlns:p14="http://schemas.microsoft.com/office/powerpoint/2010/main" val="2312292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7"/>
          <p:cNvSpPr txBox="1">
            <a:spLocks noGrp="1"/>
          </p:cNvSpPr>
          <p:nvPr>
            <p:ph type="title"/>
          </p:nvPr>
        </p:nvSpPr>
        <p:spPr>
          <a:xfrm>
            <a:off x="313650" y="-97500"/>
            <a:ext cx="114159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844D60"/>
              </a:buClr>
              <a:buSzPts val="3200"/>
              <a:buFont typeface="Barlow Condensed Medium"/>
              <a:buNone/>
            </a:pPr>
            <a:r>
              <a:rPr lang="cs-CZ" sz="3000">
                <a:solidFill>
                  <a:srgbClr val="844D60"/>
                </a:solidFill>
                <a:latin typeface="Montserrat SemiBold"/>
                <a:ea typeface="Montserrat SemiBold"/>
                <a:cs typeface="Montserrat SemiBold"/>
                <a:sym typeface="Montserrat SemiBold"/>
              </a:rPr>
              <a:t>POLOVINA DOMÁCNOSTÍ VŮBEC NESLEDUJE SVOU SPOTŘEBU</a:t>
            </a:r>
            <a:endParaRPr sz="4800">
              <a:latin typeface="Montserrat SemiBold"/>
              <a:ea typeface="Montserrat SemiBold"/>
              <a:cs typeface="Montserrat SemiBold"/>
              <a:sym typeface="Montserrat SemiBold"/>
            </a:endParaRPr>
          </a:p>
        </p:txBody>
      </p:sp>
      <p:sp>
        <p:nvSpPr>
          <p:cNvPr id="127" name="Google Shape;127;p17"/>
          <p:cNvSpPr txBox="1"/>
          <p:nvPr/>
        </p:nvSpPr>
        <p:spPr>
          <a:xfrm>
            <a:off x="417250" y="1140822"/>
            <a:ext cx="7044000" cy="561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595959"/>
              </a:buClr>
              <a:buSzPts val="1800"/>
              <a:buFont typeface="Fira Sans"/>
              <a:buNone/>
            </a:pPr>
            <a:r>
              <a:rPr lang="cs-CZ" sz="1800">
                <a:solidFill>
                  <a:srgbClr val="595959"/>
                </a:solidFill>
                <a:latin typeface="Montserrat Medium"/>
                <a:ea typeface="Montserrat Medium"/>
                <a:cs typeface="Montserrat Medium"/>
                <a:sym typeface="Montserrat Medium"/>
              </a:rPr>
              <a:t>Snažíte se průběžně sledovat svou spotřebu energií?</a:t>
            </a:r>
            <a:endParaRPr sz="1800" b="1" i="0" u="none" strike="noStrike" cap="none">
              <a:solidFill>
                <a:srgbClr val="595959"/>
              </a:solidFill>
              <a:latin typeface="Barlow Condensed Medium"/>
              <a:ea typeface="Barlow Condensed Medium"/>
              <a:cs typeface="Barlow Condensed Medium"/>
              <a:sym typeface="Barlow Condensed Medium"/>
            </a:endParaRPr>
          </a:p>
        </p:txBody>
      </p:sp>
      <p:sp>
        <p:nvSpPr>
          <p:cNvPr id="128" name="Google Shape;128;p17"/>
          <p:cNvSpPr txBox="1"/>
          <p:nvPr/>
        </p:nvSpPr>
        <p:spPr>
          <a:xfrm>
            <a:off x="7508289" y="2492897"/>
            <a:ext cx="4029600" cy="3470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ECB926"/>
              </a:buClr>
              <a:buSzPts val="1400"/>
              <a:buFont typeface="Arial"/>
              <a:buNone/>
            </a:pPr>
            <a:r>
              <a:rPr lang="cs-CZ" sz="1400" b="1" i="0" u="none" strike="noStrike" cap="none">
                <a:solidFill>
                  <a:srgbClr val="ECB926"/>
                </a:solidFill>
                <a:latin typeface="Inter ExtraBold"/>
                <a:ea typeface="Inter ExtraBold"/>
                <a:cs typeface="Inter ExtraBold"/>
                <a:sym typeface="Inter ExtraBold"/>
              </a:rPr>
              <a:t>Necelá pětina sleduje spotřebu každý měsíc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000"/>
              <a:buFont typeface="Arial"/>
              <a:buNone/>
            </a:pPr>
            <a:r>
              <a:rPr lang="cs-CZ" sz="1000" b="0" i="0" u="none" strike="noStrike" cap="none">
                <a:solidFill>
                  <a:srgbClr val="000000"/>
                </a:solidFill>
                <a:latin typeface="Fira Sans"/>
                <a:ea typeface="Fira Sans"/>
                <a:cs typeface="Fira Sans"/>
                <a:sym typeface="Fira Sans"/>
              </a:rPr>
              <a:t>Svou spotřebu domácnosti se průběžně snaží sledovat 49 % respondentů. 19 % z nich se o to snaží v pravidelných měsíčních intervalech. 12 % se pak svou spotřebu snaží sledovat alespoň jednou do čtvrt až půl roku a dalších 18 % se sice snaží, ale je to v delších než zmíněných intervalech.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000"/>
              <a:buFont typeface="Arial"/>
              <a:buNone/>
            </a:pPr>
            <a:r>
              <a:rPr lang="cs-CZ" sz="1000" b="0" i="0" u="none" strike="noStrike" cap="none">
                <a:solidFill>
                  <a:srgbClr val="000000"/>
                </a:solidFill>
                <a:latin typeface="Fira Sans"/>
                <a:ea typeface="Fira Sans"/>
                <a:cs typeface="Fira Sans"/>
                <a:sym typeface="Fira Sans"/>
              </a:rPr>
              <a:t>Až na roční vyúčtování více čekají lidé s příjmy nad medián a také lidé žijící v nájmu, podnájmu či v družstevním obydlí. Osoby žijící ve vlastní nemovitosti se pak snaží svou spotřebu sledovat častěji než jednou za rok.</a:t>
            </a:r>
            <a:endParaRPr sz="1000" b="0" i="0" u="none" strike="noStrike" cap="none">
              <a:solidFill>
                <a:srgbClr val="000000"/>
              </a:solidFill>
              <a:latin typeface="Fira Sans"/>
              <a:ea typeface="Fira Sans"/>
              <a:cs typeface="Fira Sans"/>
              <a:sym typeface="Fira Sans"/>
            </a:endParaRPr>
          </a:p>
        </p:txBody>
      </p:sp>
      <p:pic>
        <p:nvPicPr>
          <p:cNvPr id="129" name="Google Shape;129;p17"/>
          <p:cNvPicPr preferRelativeResize="0"/>
          <p:nvPr/>
        </p:nvPicPr>
        <p:blipFill rotWithShape="1">
          <a:blip r:embed="rId3">
            <a:alphaModFix/>
          </a:blip>
          <a:srcRect/>
          <a:stretch/>
        </p:blipFill>
        <p:spPr>
          <a:xfrm>
            <a:off x="152400" y="2235876"/>
            <a:ext cx="6974888" cy="4045759"/>
          </a:xfrm>
          <a:prstGeom prst="rect">
            <a:avLst/>
          </a:prstGeom>
          <a:noFill/>
          <a:ln>
            <a:noFill/>
          </a:ln>
        </p:spPr>
      </p:pic>
    </p:spTree>
    <p:extLst>
      <p:ext uri="{BB962C8B-B14F-4D97-AF65-F5344CB8AC3E}">
        <p14:creationId xmlns:p14="http://schemas.microsoft.com/office/powerpoint/2010/main" val="1113876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1">
            <a:extLst>
              <a:ext uri="{FF2B5EF4-FFF2-40B4-BE49-F238E27FC236}">
                <a16:creationId xmlns:a16="http://schemas.microsoft.com/office/drawing/2014/main" id="{3C001F47-B8D2-450B-8405-93BAAE5ECB48}"/>
              </a:ext>
            </a:extLst>
          </p:cNvPr>
          <p:cNvSpPr>
            <a:spLocks noGrp="1"/>
          </p:cNvSpPr>
          <p:nvPr>
            <p:ph type="title"/>
          </p:nvPr>
        </p:nvSpPr>
        <p:spPr>
          <a:xfrm>
            <a:off x="420188" y="287134"/>
            <a:ext cx="11272161" cy="577267"/>
          </a:xfrm>
        </p:spPr>
        <p:txBody>
          <a:bodyPr>
            <a:noAutofit/>
          </a:bodyPr>
          <a:lstStyle/>
          <a:p>
            <a:r>
              <a:rPr lang="cs-CZ" sz="2400" dirty="0">
                <a:solidFill>
                  <a:srgbClr val="844D60"/>
                </a:solidFill>
                <a:latin typeface="+mn-lt"/>
              </a:rPr>
              <a:t>KOLIK ZNÁTE LIDÍ, NA KTERÉ SE MŮŽETE OBRÁTIT V PŘÍPADĚ POTŘEBY PORADIT SE SMLOUVOU ČI S FINANCEMI</a:t>
            </a:r>
          </a:p>
        </p:txBody>
      </p:sp>
      <p:graphicFrame>
        <p:nvGraphicFramePr>
          <p:cNvPr id="9" name="Graf 8">
            <a:extLst>
              <a:ext uri="{FF2B5EF4-FFF2-40B4-BE49-F238E27FC236}">
                <a16:creationId xmlns:a16="http://schemas.microsoft.com/office/drawing/2014/main" id="{A83316FF-5C72-4E38-81D5-46B239B294F5}"/>
              </a:ext>
            </a:extLst>
          </p:cNvPr>
          <p:cNvGraphicFramePr/>
          <p:nvPr>
            <p:extLst>
              <p:ext uri="{D42A27DB-BD31-4B8C-83A1-F6EECF244321}">
                <p14:modId xmlns:p14="http://schemas.microsoft.com/office/powerpoint/2010/main" val="2376380505"/>
              </p:ext>
            </p:extLst>
          </p:nvPr>
        </p:nvGraphicFramePr>
        <p:xfrm>
          <a:off x="333621" y="1767015"/>
          <a:ext cx="11205711" cy="4820051"/>
        </p:xfrm>
        <a:graphic>
          <a:graphicData uri="http://schemas.openxmlformats.org/drawingml/2006/chart">
            <c:chart xmlns:c="http://schemas.openxmlformats.org/drawingml/2006/chart" xmlns:r="http://schemas.openxmlformats.org/officeDocument/2006/relationships" r:id="rId2"/>
          </a:graphicData>
        </a:graphic>
      </p:graphicFrame>
      <p:sp>
        <p:nvSpPr>
          <p:cNvPr id="2" name="Ovál 1">
            <a:extLst>
              <a:ext uri="{FF2B5EF4-FFF2-40B4-BE49-F238E27FC236}">
                <a16:creationId xmlns:a16="http://schemas.microsoft.com/office/drawing/2014/main" id="{1703CD54-D98C-4AA5-B55F-0D8E3C7C013A}"/>
              </a:ext>
            </a:extLst>
          </p:cNvPr>
          <p:cNvSpPr/>
          <p:nvPr/>
        </p:nvSpPr>
        <p:spPr>
          <a:xfrm>
            <a:off x="3160449" y="4083727"/>
            <a:ext cx="6436311" cy="1305017"/>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5" name="TextovéPole 1">
            <a:extLst>
              <a:ext uri="{FF2B5EF4-FFF2-40B4-BE49-F238E27FC236}">
                <a16:creationId xmlns:a16="http://schemas.microsoft.com/office/drawing/2014/main" id="{EEE25F71-6797-4FDC-9555-574CAF0BC51C}"/>
              </a:ext>
            </a:extLst>
          </p:cNvPr>
          <p:cNvSpPr txBox="1"/>
          <p:nvPr/>
        </p:nvSpPr>
        <p:spPr>
          <a:xfrm>
            <a:off x="260427" y="6519446"/>
            <a:ext cx="272245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1200" dirty="0">
                <a:solidFill>
                  <a:schemeClr val="bg2">
                    <a:lumMod val="50000"/>
                  </a:schemeClr>
                </a:solidFill>
              </a:rPr>
              <a:t>Zdroj: Daniel Prokop / Medián</a:t>
            </a:r>
          </a:p>
        </p:txBody>
      </p:sp>
    </p:spTree>
    <p:extLst>
      <p:ext uri="{BB962C8B-B14F-4D97-AF65-F5344CB8AC3E}">
        <p14:creationId xmlns:p14="http://schemas.microsoft.com/office/powerpoint/2010/main" val="266623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F5BB74F3-636D-453F-859E-512C07D78643}"/>
              </a:ext>
            </a:extLst>
          </p:cNvPr>
          <p:cNvPicPr>
            <a:picLocks noChangeAspect="1"/>
          </p:cNvPicPr>
          <p:nvPr/>
        </p:nvPicPr>
        <p:blipFill>
          <a:blip r:embed="rId3"/>
          <a:stretch>
            <a:fillRect/>
          </a:stretch>
        </p:blipFill>
        <p:spPr>
          <a:xfrm>
            <a:off x="6096000" y="1487168"/>
            <a:ext cx="3868387" cy="4774748"/>
          </a:xfrm>
          <a:prstGeom prst="rect">
            <a:avLst/>
          </a:prstGeom>
        </p:spPr>
      </p:pic>
      <p:pic>
        <p:nvPicPr>
          <p:cNvPr id="16" name="Obrázek 15">
            <a:extLst>
              <a:ext uri="{FF2B5EF4-FFF2-40B4-BE49-F238E27FC236}">
                <a16:creationId xmlns:a16="http://schemas.microsoft.com/office/drawing/2014/main" id="{B8C50AD8-D8DF-408A-AB5D-F49A1938AE7E}"/>
              </a:ext>
            </a:extLst>
          </p:cNvPr>
          <p:cNvPicPr>
            <a:picLocks noChangeAspect="1"/>
          </p:cNvPicPr>
          <p:nvPr/>
        </p:nvPicPr>
        <p:blipFill>
          <a:blip r:embed="rId4"/>
          <a:stretch>
            <a:fillRect/>
          </a:stretch>
        </p:blipFill>
        <p:spPr>
          <a:xfrm>
            <a:off x="1222745" y="1454209"/>
            <a:ext cx="3868387" cy="4798288"/>
          </a:xfrm>
          <a:prstGeom prst="rect">
            <a:avLst/>
          </a:prstGeom>
        </p:spPr>
      </p:pic>
      <p:sp>
        <p:nvSpPr>
          <p:cNvPr id="18" name="Obdélník 17">
            <a:extLst>
              <a:ext uri="{FF2B5EF4-FFF2-40B4-BE49-F238E27FC236}">
                <a16:creationId xmlns:a16="http://schemas.microsoft.com/office/drawing/2014/main" id="{12974964-1CB1-4D74-ADA0-7389CA658E0C}"/>
              </a:ext>
            </a:extLst>
          </p:cNvPr>
          <p:cNvSpPr/>
          <p:nvPr/>
        </p:nvSpPr>
        <p:spPr>
          <a:xfrm>
            <a:off x="288866" y="6492040"/>
            <a:ext cx="6611663" cy="276999"/>
          </a:xfrm>
          <a:prstGeom prst="rect">
            <a:avLst/>
          </a:prstGeom>
        </p:spPr>
        <p:txBody>
          <a:bodyPr wrap="square">
            <a:spAutoFit/>
          </a:bodyPr>
          <a:lstStyle/>
          <a:p>
            <a:r>
              <a:rPr lang="cs-CZ" sz="1200" i="1" dirty="0">
                <a:latin typeface="Arial" panose="020B0604020202020204" pitchFamily="34" charset="0"/>
              </a:rPr>
              <a:t>Zdroj: Průzkum společnosti LMC - Finanční situace zaměstnanců, 2019</a:t>
            </a:r>
            <a:endParaRPr lang="cs-CZ" sz="1200" i="1" dirty="0"/>
          </a:p>
        </p:txBody>
      </p:sp>
      <p:sp>
        <p:nvSpPr>
          <p:cNvPr id="19" name="Nadpis 1">
            <a:extLst>
              <a:ext uri="{FF2B5EF4-FFF2-40B4-BE49-F238E27FC236}">
                <a16:creationId xmlns:a16="http://schemas.microsoft.com/office/drawing/2014/main" id="{488D2AF9-C4E3-481D-8B43-074F35950FD0}"/>
              </a:ext>
            </a:extLst>
          </p:cNvPr>
          <p:cNvSpPr>
            <a:spLocks noGrp="1"/>
          </p:cNvSpPr>
          <p:nvPr>
            <p:ph type="title"/>
          </p:nvPr>
        </p:nvSpPr>
        <p:spPr>
          <a:xfrm>
            <a:off x="420188" y="287134"/>
            <a:ext cx="11272161" cy="577267"/>
          </a:xfrm>
        </p:spPr>
        <p:txBody>
          <a:bodyPr>
            <a:noAutofit/>
          </a:bodyPr>
          <a:lstStyle/>
          <a:p>
            <a:r>
              <a:rPr lang="cs-CZ" sz="4000" dirty="0">
                <a:solidFill>
                  <a:srgbClr val="568688"/>
                </a:solidFill>
                <a:latin typeface="+mn-lt"/>
              </a:rPr>
              <a:t>ZAMĚSTNANCI BY POMOC UVÍTALI</a:t>
            </a:r>
          </a:p>
        </p:txBody>
      </p:sp>
    </p:spTree>
    <p:extLst>
      <p:ext uri="{BB962C8B-B14F-4D97-AF65-F5344CB8AC3E}">
        <p14:creationId xmlns:p14="http://schemas.microsoft.com/office/powerpoint/2010/main" val="404609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FF906BB4-6281-4145-BFED-9CEAC27C1FE7}"/>
              </a:ext>
            </a:extLst>
          </p:cNvPr>
          <p:cNvPicPr>
            <a:picLocks noChangeAspect="1"/>
          </p:cNvPicPr>
          <p:nvPr/>
        </p:nvPicPr>
        <p:blipFill>
          <a:blip r:embed="rId2"/>
          <a:stretch>
            <a:fillRect/>
          </a:stretch>
        </p:blipFill>
        <p:spPr>
          <a:xfrm>
            <a:off x="1153448" y="1713865"/>
            <a:ext cx="9227401" cy="4012332"/>
          </a:xfrm>
          <a:prstGeom prst="rect">
            <a:avLst/>
          </a:prstGeom>
        </p:spPr>
      </p:pic>
      <p:sp>
        <p:nvSpPr>
          <p:cNvPr id="8" name="Nadpis 1">
            <a:extLst>
              <a:ext uri="{FF2B5EF4-FFF2-40B4-BE49-F238E27FC236}">
                <a16:creationId xmlns:a16="http://schemas.microsoft.com/office/drawing/2014/main" id="{3C001F47-B8D2-450B-8405-93BAAE5ECB48}"/>
              </a:ext>
            </a:extLst>
          </p:cNvPr>
          <p:cNvSpPr>
            <a:spLocks noGrp="1"/>
          </p:cNvSpPr>
          <p:nvPr>
            <p:ph type="title"/>
          </p:nvPr>
        </p:nvSpPr>
        <p:spPr>
          <a:xfrm>
            <a:off x="420188" y="287134"/>
            <a:ext cx="11272161" cy="577267"/>
          </a:xfrm>
        </p:spPr>
        <p:txBody>
          <a:bodyPr>
            <a:noAutofit/>
          </a:bodyPr>
          <a:lstStyle/>
          <a:p>
            <a:r>
              <a:rPr lang="cs-CZ" sz="3200" dirty="0">
                <a:solidFill>
                  <a:srgbClr val="844D60"/>
                </a:solidFill>
                <a:latin typeface="+mn-lt"/>
              </a:rPr>
              <a:t>JAKOU POMOC </a:t>
            </a:r>
            <a:r>
              <a:rPr lang="cs-CZ" sz="3200" dirty="0" smtClean="0">
                <a:solidFill>
                  <a:srgbClr val="844D60"/>
                </a:solidFill>
                <a:latin typeface="+mn-lt"/>
              </a:rPr>
              <a:t>BY ZAMĚSTNANCI </a:t>
            </a:r>
            <a:r>
              <a:rPr lang="cs-CZ" sz="3200" dirty="0">
                <a:solidFill>
                  <a:srgbClr val="844D60"/>
                </a:solidFill>
                <a:latin typeface="+mn-lt"/>
              </a:rPr>
              <a:t>UVÍTALI</a:t>
            </a:r>
          </a:p>
        </p:txBody>
      </p:sp>
      <p:sp>
        <p:nvSpPr>
          <p:cNvPr id="9" name="Obdélník 8">
            <a:extLst>
              <a:ext uri="{FF2B5EF4-FFF2-40B4-BE49-F238E27FC236}">
                <a16:creationId xmlns:a16="http://schemas.microsoft.com/office/drawing/2014/main" id="{2CF7EB58-C3F7-4D04-8254-6EFF3DA67AD6}"/>
              </a:ext>
            </a:extLst>
          </p:cNvPr>
          <p:cNvSpPr/>
          <p:nvPr/>
        </p:nvSpPr>
        <p:spPr>
          <a:xfrm>
            <a:off x="283436" y="6432366"/>
            <a:ext cx="6611663" cy="261610"/>
          </a:xfrm>
          <a:prstGeom prst="rect">
            <a:avLst/>
          </a:prstGeom>
        </p:spPr>
        <p:txBody>
          <a:bodyPr wrap="square">
            <a:spAutoFit/>
          </a:bodyPr>
          <a:lstStyle/>
          <a:p>
            <a:r>
              <a:rPr lang="cs-CZ" sz="1100" i="1" dirty="0">
                <a:latin typeface="Arial" panose="020B0604020202020204" pitchFamily="34" charset="0"/>
              </a:rPr>
              <a:t>Zdroj: Průzkum společnosti LMC - Finanční situace zaměstnanců, 2019</a:t>
            </a:r>
            <a:endParaRPr lang="cs-CZ" sz="1100" i="1" dirty="0"/>
          </a:p>
        </p:txBody>
      </p:sp>
    </p:spTree>
    <p:extLst>
      <p:ext uri="{BB962C8B-B14F-4D97-AF65-F5344CB8AC3E}">
        <p14:creationId xmlns:p14="http://schemas.microsoft.com/office/powerpoint/2010/main" val="3192067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smtClean="0"/>
              <a:t>Možnosti a bariéry práce s hospodařením klientů dle aktuální bytové situace </a:t>
            </a:r>
            <a:endParaRPr lang="cs-CZ" sz="3200" b="1" dirty="0"/>
          </a:p>
        </p:txBody>
      </p:sp>
      <p:sp>
        <p:nvSpPr>
          <p:cNvPr id="3" name="Zástupný symbol pro text 2"/>
          <p:cNvSpPr>
            <a:spLocks noGrp="1"/>
          </p:cNvSpPr>
          <p:nvPr>
            <p:ph type="body" idx="1"/>
          </p:nvPr>
        </p:nvSpPr>
        <p:spPr>
          <a:xfrm>
            <a:off x="839787" y="1285082"/>
            <a:ext cx="5157787" cy="823912"/>
          </a:xfrm>
        </p:spPr>
        <p:txBody>
          <a:bodyPr/>
          <a:lstStyle/>
          <a:p>
            <a:r>
              <a:rPr lang="cs-CZ" dirty="0" smtClean="0"/>
              <a:t>Pobytové služby v rámci </a:t>
            </a:r>
            <a:r>
              <a:rPr lang="cs-CZ" dirty="0" err="1" smtClean="0"/>
              <a:t>SoS</a:t>
            </a:r>
            <a:endParaRPr lang="cs-CZ" dirty="0"/>
          </a:p>
        </p:txBody>
      </p:sp>
      <p:sp>
        <p:nvSpPr>
          <p:cNvPr id="4" name="Zástupný symbol pro obsah 3"/>
          <p:cNvSpPr>
            <a:spLocks noGrp="1"/>
          </p:cNvSpPr>
          <p:nvPr>
            <p:ph sz="half" idx="2"/>
          </p:nvPr>
        </p:nvSpPr>
        <p:spPr/>
        <p:txBody>
          <a:bodyPr/>
          <a:lstStyle/>
          <a:p>
            <a:r>
              <a:rPr lang="cs-CZ" dirty="0" smtClean="0"/>
              <a:t>Noclehárny</a:t>
            </a:r>
          </a:p>
          <a:p>
            <a:r>
              <a:rPr lang="cs-CZ" dirty="0" smtClean="0"/>
              <a:t>Azylové domy</a:t>
            </a:r>
          </a:p>
          <a:p>
            <a:r>
              <a:rPr lang="cs-CZ" dirty="0" smtClean="0"/>
              <a:t>Ubytovny </a:t>
            </a:r>
          </a:p>
          <a:p>
            <a:r>
              <a:rPr lang="cs-CZ" dirty="0" smtClean="0"/>
              <a:t>Tréninkové bydlení</a:t>
            </a:r>
            <a:endParaRPr lang="cs-CZ" dirty="0"/>
          </a:p>
          <a:p>
            <a:r>
              <a:rPr lang="cs-CZ" dirty="0" smtClean="0"/>
              <a:t>Stabilní chráněné bydlení </a:t>
            </a:r>
            <a:endParaRPr lang="cs-CZ" dirty="0"/>
          </a:p>
        </p:txBody>
      </p:sp>
      <p:sp>
        <p:nvSpPr>
          <p:cNvPr id="5" name="Zástupný symbol pro text 4"/>
          <p:cNvSpPr>
            <a:spLocks noGrp="1"/>
          </p:cNvSpPr>
          <p:nvPr>
            <p:ph type="body" sz="quarter" idx="3"/>
          </p:nvPr>
        </p:nvSpPr>
        <p:spPr/>
        <p:txBody>
          <a:bodyPr>
            <a:normAutofit fontScale="92500" lnSpcReduction="20000"/>
          </a:bodyPr>
          <a:lstStyle/>
          <a:p>
            <a:r>
              <a:rPr lang="cs-CZ" dirty="0" smtClean="0"/>
              <a:t>Obecní a sociální bydlení, alternativní možnosti (MNA Praha), komerční ubytování </a:t>
            </a:r>
            <a:endParaRPr lang="cs-CZ" dirty="0"/>
          </a:p>
        </p:txBody>
      </p:sp>
      <p:sp>
        <p:nvSpPr>
          <p:cNvPr id="6" name="Zástupný symbol pro obsah 5"/>
          <p:cNvSpPr>
            <a:spLocks noGrp="1"/>
          </p:cNvSpPr>
          <p:nvPr>
            <p:ph sz="quarter" idx="4"/>
          </p:nvPr>
        </p:nvSpPr>
        <p:spPr/>
        <p:txBody>
          <a:bodyPr>
            <a:normAutofit fontScale="92500" lnSpcReduction="10000"/>
          </a:bodyPr>
          <a:lstStyle/>
          <a:p>
            <a:r>
              <a:rPr lang="cs-CZ" dirty="0" smtClean="0"/>
              <a:t>Sociální bydlení – programy podpory ano/ne  </a:t>
            </a:r>
          </a:p>
          <a:p>
            <a:r>
              <a:rPr lang="cs-CZ" dirty="0" smtClean="0"/>
              <a:t>Obecní bydlení vyšší forma – pokračovaní podpory – kdy ano/ne</a:t>
            </a:r>
          </a:p>
          <a:p>
            <a:r>
              <a:rPr lang="cs-CZ" dirty="0" smtClean="0"/>
              <a:t>MNA Praha – specifické postavení – možnosti podpory </a:t>
            </a:r>
            <a:r>
              <a:rPr lang="cs-CZ" dirty="0" err="1" smtClean="0"/>
              <a:t>vs</a:t>
            </a:r>
            <a:r>
              <a:rPr lang="cs-CZ" dirty="0" smtClean="0"/>
              <a:t> realita </a:t>
            </a:r>
          </a:p>
          <a:p>
            <a:r>
              <a:rPr lang="cs-CZ" dirty="0" smtClean="0"/>
              <a:t>Komerční ubytování – zprostředkování – provázení </a:t>
            </a:r>
          </a:p>
          <a:p>
            <a:endParaRPr lang="cs-CZ" dirty="0"/>
          </a:p>
        </p:txBody>
      </p:sp>
    </p:spTree>
    <p:extLst>
      <p:ext uri="{BB962C8B-B14F-4D97-AF65-F5344CB8AC3E}">
        <p14:creationId xmlns:p14="http://schemas.microsoft.com/office/powerpoint/2010/main" val="1309656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Bariéry v řešení předlužení </a:t>
            </a:r>
            <a:endParaRPr lang="cs-CZ" dirty="0"/>
          </a:p>
        </p:txBody>
      </p:sp>
      <p:sp>
        <p:nvSpPr>
          <p:cNvPr id="3" name="Zástupný symbol pro text 2"/>
          <p:cNvSpPr>
            <a:spLocks noGrp="1"/>
          </p:cNvSpPr>
          <p:nvPr>
            <p:ph type="body" idx="1"/>
          </p:nvPr>
        </p:nvSpPr>
        <p:spPr/>
        <p:txBody>
          <a:bodyPr/>
          <a:lstStyle/>
          <a:p>
            <a:r>
              <a:rPr lang="cs-CZ" dirty="0" smtClean="0"/>
              <a:t>Osobní </a:t>
            </a:r>
            <a:endParaRPr lang="cs-CZ" dirty="0"/>
          </a:p>
        </p:txBody>
      </p:sp>
      <p:sp>
        <p:nvSpPr>
          <p:cNvPr id="4" name="Zástupný symbol pro obsah 3"/>
          <p:cNvSpPr>
            <a:spLocks noGrp="1"/>
          </p:cNvSpPr>
          <p:nvPr>
            <p:ph sz="half" idx="2"/>
          </p:nvPr>
        </p:nvSpPr>
        <p:spPr/>
        <p:txBody>
          <a:bodyPr>
            <a:normAutofit/>
          </a:bodyPr>
          <a:lstStyle/>
          <a:p>
            <a:r>
              <a:rPr lang="cs-CZ" dirty="0"/>
              <a:t>r</a:t>
            </a:r>
            <a:r>
              <a:rPr lang="cs-CZ" dirty="0" smtClean="0"/>
              <a:t>odina, sociální síť, komunita</a:t>
            </a:r>
            <a:endParaRPr lang="cs-CZ" dirty="0"/>
          </a:p>
          <a:p>
            <a:r>
              <a:rPr lang="cs-CZ" dirty="0"/>
              <a:t>n</a:t>
            </a:r>
            <a:r>
              <a:rPr lang="cs-CZ" dirty="0" smtClean="0"/>
              <a:t>ízké vzdělání – navýšení příjmů</a:t>
            </a:r>
          </a:p>
          <a:p>
            <a:r>
              <a:rPr lang="cs-CZ" dirty="0"/>
              <a:t>n</a:t>
            </a:r>
            <a:r>
              <a:rPr lang="cs-CZ" dirty="0" smtClean="0"/>
              <a:t>ízké kompetence</a:t>
            </a:r>
          </a:p>
          <a:p>
            <a:r>
              <a:rPr lang="cs-CZ" dirty="0"/>
              <a:t>z</a:t>
            </a:r>
            <a:r>
              <a:rPr lang="cs-CZ" dirty="0" smtClean="0"/>
              <a:t>draví - patologie</a:t>
            </a:r>
          </a:p>
          <a:p>
            <a:r>
              <a:rPr lang="cs-CZ" dirty="0"/>
              <a:t>e</a:t>
            </a:r>
            <a:r>
              <a:rPr lang="cs-CZ" dirty="0" smtClean="0"/>
              <a:t>xekuce, Insolvence</a:t>
            </a:r>
          </a:p>
          <a:p>
            <a:r>
              <a:rPr lang="cs-CZ" dirty="0" smtClean="0"/>
              <a:t>vícečetná rodina </a:t>
            </a:r>
          </a:p>
          <a:p>
            <a:pPr marL="0" indent="0">
              <a:buNone/>
            </a:pPr>
            <a:endParaRPr lang="cs-CZ" dirty="0" smtClean="0"/>
          </a:p>
          <a:p>
            <a:endParaRPr lang="cs-CZ" dirty="0" smtClean="0"/>
          </a:p>
          <a:p>
            <a:endParaRPr lang="cs-CZ" dirty="0" smtClean="0"/>
          </a:p>
          <a:p>
            <a:endParaRPr lang="cs-CZ" dirty="0"/>
          </a:p>
        </p:txBody>
      </p:sp>
      <p:sp>
        <p:nvSpPr>
          <p:cNvPr id="5" name="Zástupný symbol pro text 4"/>
          <p:cNvSpPr>
            <a:spLocks noGrp="1"/>
          </p:cNvSpPr>
          <p:nvPr>
            <p:ph type="body" sz="quarter" idx="3"/>
          </p:nvPr>
        </p:nvSpPr>
        <p:spPr/>
        <p:txBody>
          <a:bodyPr/>
          <a:lstStyle/>
          <a:p>
            <a:r>
              <a:rPr lang="cs-CZ" dirty="0" smtClean="0"/>
              <a:t>Externí </a:t>
            </a:r>
            <a:endParaRPr lang="cs-CZ" dirty="0"/>
          </a:p>
        </p:txBody>
      </p:sp>
      <p:sp>
        <p:nvSpPr>
          <p:cNvPr id="6" name="Zástupný symbol pro obsah 5"/>
          <p:cNvSpPr>
            <a:spLocks noGrp="1"/>
          </p:cNvSpPr>
          <p:nvPr>
            <p:ph sz="quarter" idx="4"/>
          </p:nvPr>
        </p:nvSpPr>
        <p:spPr/>
        <p:txBody>
          <a:bodyPr>
            <a:normAutofit fontScale="77500" lnSpcReduction="20000"/>
          </a:bodyPr>
          <a:lstStyle/>
          <a:p>
            <a:r>
              <a:rPr lang="cs-CZ" dirty="0" smtClean="0"/>
              <a:t>Legislativní změny</a:t>
            </a:r>
          </a:p>
          <a:p>
            <a:pPr>
              <a:buFontTx/>
              <a:buChar char="-"/>
            </a:pPr>
            <a:r>
              <a:rPr lang="cs-CZ" dirty="0" smtClean="0"/>
              <a:t>srážky ze mzdy </a:t>
            </a:r>
          </a:p>
          <a:p>
            <a:r>
              <a:rPr lang="cs-CZ" dirty="0" smtClean="0"/>
              <a:t>Inflace</a:t>
            </a:r>
          </a:p>
          <a:p>
            <a:r>
              <a:rPr lang="cs-CZ" dirty="0"/>
              <a:t>c</a:t>
            </a:r>
            <a:r>
              <a:rPr lang="cs-CZ" dirty="0" smtClean="0"/>
              <a:t>eny bydlení, energií</a:t>
            </a:r>
          </a:p>
          <a:p>
            <a:r>
              <a:rPr lang="cs-CZ" dirty="0" smtClean="0"/>
              <a:t>Nedostatek bytových prostor</a:t>
            </a:r>
          </a:p>
          <a:p>
            <a:r>
              <a:rPr lang="cs-CZ" dirty="0" smtClean="0"/>
              <a:t>Nízká podpora mi </a:t>
            </a:r>
            <a:r>
              <a:rPr lang="cs-CZ" dirty="0" err="1" smtClean="0"/>
              <a:t>SoS</a:t>
            </a:r>
            <a:endParaRPr lang="cs-CZ" dirty="0" smtClean="0"/>
          </a:p>
          <a:p>
            <a:r>
              <a:rPr lang="cs-CZ" dirty="0" smtClean="0"/>
              <a:t>Prodlevy ÚP – časová nestabilita</a:t>
            </a:r>
          </a:p>
          <a:p>
            <a:r>
              <a:rPr lang="cs-CZ" dirty="0" smtClean="0"/>
              <a:t>Krátké pobyty s podporou </a:t>
            </a:r>
            <a:r>
              <a:rPr lang="cs-CZ" dirty="0" err="1" smtClean="0"/>
              <a:t>SoS</a:t>
            </a:r>
            <a:endParaRPr lang="cs-CZ" dirty="0" smtClean="0"/>
          </a:p>
          <a:p>
            <a:r>
              <a:rPr lang="cs-CZ" dirty="0" smtClean="0"/>
              <a:t>Mimořádné události </a:t>
            </a:r>
          </a:p>
          <a:p>
            <a:r>
              <a:rPr lang="cs-CZ" dirty="0" smtClean="0"/>
              <a:t>Vícečetná rodina</a:t>
            </a:r>
          </a:p>
          <a:p>
            <a:pPr marL="0" indent="0">
              <a:buNone/>
            </a:pPr>
            <a:endParaRPr lang="cs-CZ" dirty="0" smtClean="0"/>
          </a:p>
          <a:p>
            <a:pPr marL="0" indent="0">
              <a:buNone/>
            </a:pPr>
            <a:endParaRPr lang="cs-CZ" dirty="0" smtClean="0"/>
          </a:p>
          <a:p>
            <a:pPr marL="0" indent="0">
              <a:buNone/>
            </a:pPr>
            <a:endParaRPr lang="cs-CZ" dirty="0"/>
          </a:p>
        </p:txBody>
      </p:sp>
    </p:spTree>
    <p:extLst>
      <p:ext uri="{BB962C8B-B14F-4D97-AF65-F5344CB8AC3E}">
        <p14:creationId xmlns:p14="http://schemas.microsoft.com/office/powerpoint/2010/main" val="1390053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838200" y="264161"/>
            <a:ext cx="10515600" cy="589279"/>
          </a:xfrm>
        </p:spPr>
        <p:txBody>
          <a:bodyPr>
            <a:normAutofit/>
          </a:bodyPr>
          <a:lstStyle/>
          <a:p>
            <a:r>
              <a:rPr lang="cs-CZ" sz="3200" dirty="0" smtClean="0"/>
              <a:t>Doporučení z výzkumu Sociální bydlení - MHMP</a:t>
            </a:r>
            <a:endParaRPr lang="cs-CZ" sz="3200" dirty="0"/>
          </a:p>
        </p:txBody>
      </p:sp>
      <p:sp>
        <p:nvSpPr>
          <p:cNvPr id="8" name="Zástupný symbol pro obsah 7"/>
          <p:cNvSpPr>
            <a:spLocks noGrp="1"/>
          </p:cNvSpPr>
          <p:nvPr>
            <p:ph idx="1"/>
          </p:nvPr>
        </p:nvSpPr>
        <p:spPr/>
        <p:txBody>
          <a:bodyPr>
            <a:normAutofit fontScale="62500" lnSpcReduction="20000"/>
          </a:bodyPr>
          <a:lstStyle/>
          <a:p>
            <a:r>
              <a:rPr lang="cs-CZ" sz="2400" dirty="0" smtClean="0"/>
              <a:t>Lépe </a:t>
            </a:r>
            <a:r>
              <a:rPr lang="cs-CZ" sz="2400" dirty="0"/>
              <a:t>informovat o možnostech využití splátkových kalendářů či prominutí příslušenství dluhu. </a:t>
            </a:r>
            <a:endParaRPr lang="cs-CZ" sz="2400" dirty="0" smtClean="0"/>
          </a:p>
          <a:p>
            <a:endParaRPr lang="cs-CZ" sz="2400" dirty="0"/>
          </a:p>
          <a:p>
            <a:r>
              <a:rPr lang="cs-CZ" sz="2400" dirty="0" smtClean="0"/>
              <a:t>Zahrnout </a:t>
            </a:r>
            <a:r>
              <a:rPr lang="cs-CZ" sz="2400" dirty="0"/>
              <a:t>do písemné komunikace s dlužícími nájemci i kontakty na poradenské organizace a informovat o možnostech zákonného oddlužení. </a:t>
            </a:r>
            <a:endParaRPr lang="cs-CZ" sz="2400" dirty="0" smtClean="0"/>
          </a:p>
          <a:p>
            <a:endParaRPr lang="cs-CZ" sz="2400" dirty="0"/>
          </a:p>
          <a:p>
            <a:r>
              <a:rPr lang="cs-CZ" sz="2400" dirty="0" smtClean="0"/>
              <a:t>Informovat </a:t>
            </a:r>
            <a:r>
              <a:rPr lang="cs-CZ" sz="2400" dirty="0"/>
              <a:t>o možnosti podpory poradců pro nájemníky a spolupracujících NNO již na dokumentech, které informují nájemce o dluhu na </a:t>
            </a:r>
            <a:r>
              <a:rPr lang="cs-CZ" sz="2400" dirty="0" smtClean="0"/>
              <a:t>nájemném.</a:t>
            </a:r>
            <a:r>
              <a:rPr lang="cs-CZ" sz="2400" dirty="0"/>
              <a:t> </a:t>
            </a:r>
            <a:endParaRPr lang="cs-CZ" sz="2400" dirty="0" smtClean="0"/>
          </a:p>
          <a:p>
            <a:endParaRPr lang="cs-CZ" sz="2400" dirty="0"/>
          </a:p>
          <a:p>
            <a:r>
              <a:rPr lang="cs-CZ" sz="2400" dirty="0" smtClean="0"/>
              <a:t>Vytvořit </a:t>
            </a:r>
            <a:r>
              <a:rPr lang="cs-CZ" sz="2400" dirty="0"/>
              <a:t>informační systém, který umožní lépe spravovat pohledávky ze strany </a:t>
            </a:r>
            <a:r>
              <a:rPr lang="cs-CZ" sz="2400" dirty="0" smtClean="0"/>
              <a:t>města </a:t>
            </a:r>
            <a:r>
              <a:rPr lang="cs-CZ" sz="2400" dirty="0"/>
              <a:t>a vytvoří lepší transparentnost celého vymáhacího procesu. Ideálně zapracovat do aktuálně řešené nové majetkové koncepce. </a:t>
            </a:r>
            <a:endParaRPr lang="cs-CZ" sz="2400" dirty="0" smtClean="0"/>
          </a:p>
          <a:p>
            <a:endParaRPr lang="cs-CZ" sz="2400" dirty="0"/>
          </a:p>
          <a:p>
            <a:r>
              <a:rPr lang="cs-CZ" sz="2400" dirty="0" smtClean="0"/>
              <a:t>V </a:t>
            </a:r>
            <a:r>
              <a:rPr lang="cs-CZ" sz="2400" dirty="0"/>
              <a:t>případě nedostatečných kapacit spolupracujících NNO je vhodné rozšířit práci poradců pro nájemníky do terénu, přebrat činnosti podpory, kterou dělají NNO. Tím je možné zajistit stabilní variantu podpory nájemníků přímo hlavním městem. </a:t>
            </a:r>
            <a:endParaRPr lang="cs-CZ" sz="2400" dirty="0" smtClean="0"/>
          </a:p>
          <a:p>
            <a:endParaRPr lang="cs-CZ" sz="2400" dirty="0" smtClean="0"/>
          </a:p>
          <a:p>
            <a:r>
              <a:rPr lang="cs-CZ" sz="2400" dirty="0" smtClean="0"/>
              <a:t>Aktivní spolupráce (pracovní skupiny – obec a NNO, </a:t>
            </a:r>
            <a:r>
              <a:rPr lang="cs-CZ" sz="2400" dirty="0" err="1" smtClean="0"/>
              <a:t>příp.správcovské</a:t>
            </a:r>
            <a:r>
              <a:rPr lang="cs-CZ" sz="2400" dirty="0" smtClean="0"/>
              <a:t> firmy) – nutná vzájemná znalost a spolupráce v procesních krocích </a:t>
            </a:r>
            <a:endParaRPr lang="cs-CZ" sz="2400" dirty="0"/>
          </a:p>
        </p:txBody>
      </p:sp>
    </p:spTree>
    <p:extLst>
      <p:ext uri="{BB962C8B-B14F-4D97-AF65-F5344CB8AC3E}">
        <p14:creationId xmlns:p14="http://schemas.microsoft.com/office/powerpoint/2010/main" val="2100525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650875"/>
          </a:xfrm>
        </p:spPr>
        <p:txBody>
          <a:bodyPr>
            <a:normAutofit fontScale="90000"/>
          </a:bodyPr>
          <a:lstStyle/>
          <a:p>
            <a:r>
              <a:rPr lang="cs-CZ" dirty="0" smtClean="0"/>
              <a:t>Možnosti - Hospodaření </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Pravidelná podpora – dohoda, navázání na program/službu</a:t>
            </a:r>
          </a:p>
          <a:p>
            <a:r>
              <a:rPr lang="cs-CZ" dirty="0" smtClean="0"/>
              <a:t>Včasná intervence před navýšením dluhu na 3 nezaplacené nájmy </a:t>
            </a:r>
          </a:p>
          <a:p>
            <a:r>
              <a:rPr lang="cs-CZ" dirty="0" smtClean="0"/>
              <a:t>Finanční strategie – co se stane když….</a:t>
            </a:r>
          </a:p>
          <a:p>
            <a:pPr>
              <a:buFontTx/>
              <a:buChar char="-"/>
            </a:pPr>
            <a:r>
              <a:rPr lang="cs-CZ" dirty="0" smtClean="0"/>
              <a:t>Změna příjmů</a:t>
            </a:r>
          </a:p>
          <a:p>
            <a:pPr>
              <a:buFontTx/>
              <a:buChar char="-"/>
            </a:pPr>
            <a:r>
              <a:rPr lang="cs-CZ" dirty="0" smtClean="0"/>
              <a:t>Změna dávek</a:t>
            </a:r>
          </a:p>
          <a:p>
            <a:pPr>
              <a:buFontTx/>
              <a:buChar char="-"/>
            </a:pPr>
            <a:r>
              <a:rPr lang="cs-CZ" dirty="0" smtClean="0"/>
              <a:t>Vyživovací povinnosti </a:t>
            </a:r>
          </a:p>
          <a:p>
            <a:pPr>
              <a:buFontTx/>
              <a:buChar char="-"/>
            </a:pPr>
            <a:r>
              <a:rPr lang="cs-CZ" dirty="0" smtClean="0"/>
              <a:t>Spolubydlení/dědictví</a:t>
            </a:r>
          </a:p>
          <a:p>
            <a:pPr>
              <a:buFontTx/>
              <a:buChar char="-"/>
            </a:pPr>
            <a:r>
              <a:rPr lang="cs-CZ" dirty="0" smtClean="0"/>
              <a:t>Exekuce</a:t>
            </a:r>
          </a:p>
          <a:p>
            <a:pPr>
              <a:buFontTx/>
              <a:buChar char="-"/>
            </a:pPr>
            <a:r>
              <a:rPr lang="cs-CZ" dirty="0" smtClean="0"/>
              <a:t>Insolvence (dary/podpora!) </a:t>
            </a:r>
          </a:p>
          <a:p>
            <a:pPr>
              <a:buFontTx/>
              <a:buChar char="-"/>
            </a:pPr>
            <a:r>
              <a:rPr lang="cs-CZ" dirty="0" smtClean="0"/>
              <a:t>Energie – pravidelné odečty, aplikace – kontrola online, snížení tarifů</a:t>
            </a:r>
          </a:p>
          <a:p>
            <a:pPr>
              <a:buFontTx/>
              <a:buChar char="-"/>
            </a:pPr>
            <a:endParaRPr lang="cs-CZ" dirty="0"/>
          </a:p>
        </p:txBody>
      </p:sp>
    </p:spTree>
    <p:extLst>
      <p:ext uri="{BB962C8B-B14F-4D97-AF65-F5344CB8AC3E}">
        <p14:creationId xmlns:p14="http://schemas.microsoft.com/office/powerpoint/2010/main" val="614466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p:cNvSpPr>
            <a:spLocks noGrp="1"/>
          </p:cNvSpPr>
          <p:nvPr>
            <p:ph type="title"/>
          </p:nvPr>
        </p:nvSpPr>
        <p:spPr>
          <a:xfrm>
            <a:off x="2430161" y="2860109"/>
            <a:ext cx="7232822" cy="1428544"/>
          </a:xfrm>
        </p:spPr>
        <p:txBody>
          <a:bodyPr>
            <a:noAutofit/>
          </a:bodyPr>
          <a:lstStyle/>
          <a:p>
            <a:pPr algn="ctr"/>
            <a:r>
              <a:rPr lang="cs-CZ" sz="3200" b="1" dirty="0">
                <a:solidFill>
                  <a:schemeClr val="tx1">
                    <a:lumMod val="65000"/>
                    <a:lumOff val="35000"/>
                  </a:schemeClr>
                </a:solidFill>
                <a:latin typeface="Franklin Gothic Book" panose="020B0503020102020204" pitchFamily="34" charset="0"/>
                <a:cs typeface="Gotham Medium" pitchFamily="50" charset="0"/>
              </a:rPr>
              <a:t>REGIONÁLNÍ </a:t>
            </a:r>
            <a:r>
              <a:rPr lang="cs-CZ" sz="3200" b="1" dirty="0" smtClean="0">
                <a:solidFill>
                  <a:schemeClr val="tx1">
                    <a:lumMod val="65000"/>
                    <a:lumOff val="35000"/>
                  </a:schemeClr>
                </a:solidFill>
                <a:latin typeface="Franklin Gothic Book" panose="020B0503020102020204" pitchFamily="34" charset="0"/>
                <a:cs typeface="Gotham Medium" pitchFamily="50" charset="0"/>
              </a:rPr>
              <a:t>DOPADY PŘEDLUŽENÍ OBYVATEL</a:t>
            </a:r>
            <a:endParaRPr lang="cs-CZ" sz="3200" dirty="0">
              <a:solidFill>
                <a:srgbClr val="844D60"/>
              </a:solidFill>
              <a:latin typeface="Franklin Gothic Book" panose="020B0503020102020204" pitchFamily="34" charset="0"/>
              <a:cs typeface="Gotham Medium" pitchFamily="50" charset="0"/>
            </a:endParaRPr>
          </a:p>
        </p:txBody>
      </p:sp>
      <p:sp>
        <p:nvSpPr>
          <p:cNvPr id="6" name="Obdélník 5"/>
          <p:cNvSpPr/>
          <p:nvPr/>
        </p:nvSpPr>
        <p:spPr>
          <a:xfrm>
            <a:off x="0" y="0"/>
            <a:ext cx="12192000" cy="1696825"/>
          </a:xfrm>
          <a:prstGeom prst="rect">
            <a:avLst/>
          </a:prstGeom>
          <a:solidFill>
            <a:srgbClr val="844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7" name="Obdélník 6"/>
          <p:cNvSpPr/>
          <p:nvPr/>
        </p:nvSpPr>
        <p:spPr>
          <a:xfrm>
            <a:off x="0" y="1804849"/>
            <a:ext cx="12192000" cy="297329"/>
          </a:xfrm>
          <a:prstGeom prst="rect">
            <a:avLst/>
          </a:prstGeom>
          <a:solidFill>
            <a:srgbClr val="D18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p:cNvSpPr/>
          <p:nvPr/>
        </p:nvSpPr>
        <p:spPr>
          <a:xfrm>
            <a:off x="0" y="5403530"/>
            <a:ext cx="12192000" cy="947394"/>
          </a:xfrm>
          <a:prstGeom prst="rect">
            <a:avLst/>
          </a:prstGeom>
          <a:solidFill>
            <a:srgbClr val="D189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0" y="6462459"/>
            <a:ext cx="12192000" cy="395541"/>
          </a:xfrm>
          <a:prstGeom prst="rect">
            <a:avLst/>
          </a:prstGeom>
          <a:solidFill>
            <a:srgbClr val="AE6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0" y="4835951"/>
            <a:ext cx="12192000" cy="456045"/>
          </a:xfrm>
          <a:prstGeom prst="rect">
            <a:avLst/>
          </a:prstGeom>
          <a:solidFill>
            <a:srgbClr val="ECA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2834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Nadpis 15">
            <a:extLst>
              <a:ext uri="{FF2B5EF4-FFF2-40B4-BE49-F238E27FC236}">
                <a16:creationId xmlns:a16="http://schemas.microsoft.com/office/drawing/2014/main" id="{7DFCB5AE-A485-EA40-91BE-383406A50C51}"/>
              </a:ext>
            </a:extLst>
          </p:cNvPr>
          <p:cNvSpPr>
            <a:spLocks noGrp="1"/>
          </p:cNvSpPr>
          <p:nvPr>
            <p:ph type="title"/>
          </p:nvPr>
        </p:nvSpPr>
        <p:spPr>
          <a:xfrm>
            <a:off x="906970" y="1210424"/>
            <a:ext cx="10421904" cy="561654"/>
          </a:xfrm>
        </p:spPr>
        <p:txBody>
          <a:bodyPr/>
          <a:lstStyle/>
          <a:p>
            <a:r>
              <a:rPr lang="cs-CZ" sz="2800" dirty="0"/>
              <a:t>Faktory odrazující od vstupu do oddlužení</a:t>
            </a:r>
          </a:p>
        </p:txBody>
      </p:sp>
      <p:sp>
        <p:nvSpPr>
          <p:cNvPr id="7" name="Zástupný text 1">
            <a:extLst>
              <a:ext uri="{FF2B5EF4-FFF2-40B4-BE49-F238E27FC236}">
                <a16:creationId xmlns:a16="http://schemas.microsoft.com/office/drawing/2014/main" id="{5F407884-B57A-462E-973D-846B63296919}"/>
              </a:ext>
            </a:extLst>
          </p:cNvPr>
          <p:cNvSpPr>
            <a:spLocks noGrp="1"/>
          </p:cNvSpPr>
          <p:nvPr>
            <p:ph idx="1"/>
          </p:nvPr>
        </p:nvSpPr>
        <p:spPr>
          <a:xfrm>
            <a:off x="906971" y="1888783"/>
            <a:ext cx="10517621" cy="4074722"/>
          </a:xfrm>
        </p:spPr>
        <p:txBody>
          <a:bodyPr numCol="2" spcCol="731520">
            <a:noAutofit/>
          </a:bodyPr>
          <a:lstStyle/>
          <a:p>
            <a:r>
              <a:rPr lang="cs-CZ" sz="1200" b="1" dirty="0">
                <a:solidFill>
                  <a:schemeClr val="accent1"/>
                </a:solidFill>
              </a:rPr>
              <a:t>Specifika lidí v neřešitelných exekucích</a:t>
            </a:r>
          </a:p>
          <a:p>
            <a:pPr marL="171450" indent="-171450">
              <a:buClr>
                <a:srgbClr val="ECB925"/>
              </a:buClr>
              <a:buSzPct val="100000"/>
              <a:buFont typeface="Fira Sans" panose="020B0503050000020004" pitchFamily="34" charset="0"/>
              <a:buChar char="/"/>
            </a:pPr>
            <a:r>
              <a:rPr lang="cs-CZ" sz="1200" dirty="0"/>
              <a:t>Většinou velmi staré exekuce (souvisí s ochotou řešení), řada z nich nezná výši dluhu ani svých splátek. Relativně časté neoficiální příjmy.</a:t>
            </a:r>
          </a:p>
          <a:p>
            <a:r>
              <a:rPr lang="cs-CZ" sz="1200" b="1" dirty="0">
                <a:solidFill>
                  <a:schemeClr val="accent1"/>
                </a:solidFill>
              </a:rPr>
              <a:t>Velice limitované informace o insolvenci</a:t>
            </a:r>
          </a:p>
          <a:p>
            <a:pPr marL="171450" indent="-171450">
              <a:buClr>
                <a:srgbClr val="ECB925"/>
              </a:buClr>
              <a:buFont typeface="Fira Sans" panose="020B0503050000020004" pitchFamily="34" charset="0"/>
              <a:buChar char="/"/>
            </a:pPr>
            <a:r>
              <a:rPr lang="cs-CZ" sz="1200" dirty="0"/>
              <a:t>Téměř polovina (45 %) předlužených má velice nízkou míru informovanosti, protože buď neznají žádné detaily (jak o průběhu, tak o tom, jak požádat o vstup) nebo o oddlužení nikdy ani neslyšeli.</a:t>
            </a:r>
          </a:p>
          <a:p>
            <a:pPr marL="171450" indent="-171450">
              <a:buClr>
                <a:srgbClr val="ECB925"/>
              </a:buClr>
              <a:buFont typeface="Fira Sans" panose="020B0503050000020004" pitchFamily="34" charset="0"/>
              <a:buChar char="/"/>
            </a:pPr>
            <a:r>
              <a:rPr lang="cs-CZ" sz="1200" dirty="0"/>
              <a:t>Pouze třetina předlužených lidí disponuje aktivní znalostí detailů souvisejících s insolvencí (deklaruje znalost detailů včetně toho, jak o vstup do oddlužení požádat). </a:t>
            </a:r>
          </a:p>
          <a:p>
            <a:r>
              <a:rPr lang="cs-CZ" sz="1200" b="1" dirty="0">
                <a:solidFill>
                  <a:schemeClr val="accent1"/>
                </a:solidFill>
              </a:rPr>
              <a:t>Lidé mají nedostatečnou znalost výhod oddlužení a přitom jsou pro ně argumentem pro vstup. </a:t>
            </a:r>
          </a:p>
          <a:p>
            <a:pPr marL="171450" indent="-171450">
              <a:buClr>
                <a:srgbClr val="ECB925"/>
              </a:buClr>
              <a:buFont typeface="Fira Sans" panose="020B0503050000020004" pitchFamily="34" charset="0"/>
              <a:buChar char="/"/>
            </a:pPr>
            <a:r>
              <a:rPr lang="cs-CZ" sz="1200" dirty="0"/>
              <a:t>Okolo 25-40 % lidé neví o klíčových výhodách oddlužení a byly by pro ně motivací pro vstup do oddlužení</a:t>
            </a:r>
          </a:p>
          <a:p>
            <a:r>
              <a:rPr lang="cs-CZ" sz="1200" b="1" dirty="0">
                <a:solidFill>
                  <a:srgbClr val="ECB925"/>
                </a:solidFill>
              </a:rPr>
              <a:t>Různé (de)motivace u různých cílových skupin.</a:t>
            </a:r>
          </a:p>
          <a:p>
            <a:pPr marL="171450" indent="-171450">
              <a:buClr>
                <a:srgbClr val="ECB925"/>
              </a:buClr>
              <a:buFont typeface="Fira Sans" panose="020B0503050000020004" pitchFamily="34" charset="0"/>
              <a:buChar char="/"/>
            </a:pPr>
            <a:r>
              <a:rPr lang="cs-CZ" sz="1200" dirty="0"/>
              <a:t>Největšími </a:t>
            </a:r>
            <a:r>
              <a:rPr lang="cs-CZ" sz="1200" dirty="0" err="1"/>
              <a:t>demotivátory</a:t>
            </a:r>
            <a:r>
              <a:rPr lang="cs-CZ" sz="1200" dirty="0"/>
              <a:t> vstupu do oddlužení jsou vyšší splátky než v exekuci. Dále pak riziko zabavování nemovitostí a majetku (i v ceně nad úroveň dluhu, nízké limity pro ponechání, nízké prodejní ceny apod.), nutnost splátek 2 tisíc Kč měsíčně, byrokracie a pomalost procesu vstupu do oddlužení a zveřejnění osobních informací v IR.</a:t>
            </a:r>
          </a:p>
          <a:p>
            <a:pPr marL="171450" indent="-171450">
              <a:buClr>
                <a:srgbClr val="ECB925"/>
              </a:buClr>
              <a:buFont typeface="Fira Sans" panose="020B0503050000020004" pitchFamily="34" charset="0"/>
              <a:buChar char="/"/>
            </a:pPr>
            <a:r>
              <a:rPr lang="cs-CZ" sz="1200" dirty="0"/>
              <a:t>Každou cílovou skupinu odrazuje něco jiného. Nízko a středně příjmové vyšší splátky. Majitele zabavování nemovitostí. Lidé s malými dluhy i minimálními příjmy si buď nemohou dovolit splátku 2 tis., nebo je pro ně </a:t>
            </a:r>
            <a:r>
              <a:rPr lang="cs-CZ" sz="1200" dirty="0" err="1"/>
              <a:t>ins</a:t>
            </a:r>
            <a:r>
              <a:rPr lang="cs-CZ" sz="1200" dirty="0"/>
              <a:t>. řízení velmi drahé z hlediska nákladů.</a:t>
            </a:r>
          </a:p>
          <a:p>
            <a:pPr marL="171450" indent="-171450">
              <a:buClr>
                <a:srgbClr val="ECB925"/>
              </a:buClr>
              <a:buFont typeface="Fira Sans" panose="020B0503050000020004" pitchFamily="34" charset="0"/>
              <a:buChar char="/"/>
            </a:pPr>
            <a:r>
              <a:rPr lang="cs-CZ" sz="1200" b="1" dirty="0">
                <a:solidFill>
                  <a:schemeClr val="accent1"/>
                </a:solidFill>
              </a:rPr>
              <a:t>Změnou podmínek oddlužení a informováním lze rozšířit podíl dlužníků ochotných ke vstupu až na 2/5</a:t>
            </a:r>
          </a:p>
          <a:p>
            <a:pPr marL="171450" indent="-171450">
              <a:buClr>
                <a:srgbClr val="ECB925"/>
              </a:buClr>
              <a:buFont typeface="Fira Sans" panose="020B0503050000020004" pitchFamily="34" charset="0"/>
              <a:buChar char="/"/>
            </a:pPr>
            <a:r>
              <a:rPr lang="cs-CZ" sz="1200" dirty="0"/>
              <a:t>Informováním a změnou vybraných parametrů oddlužení se může podíl dlužníků ochotných vstoupit do oddlužení zvýšit </a:t>
            </a:r>
            <a:br>
              <a:rPr lang="cs-CZ" sz="1200" dirty="0"/>
            </a:br>
            <a:r>
              <a:rPr lang="cs-CZ" sz="1200" dirty="0"/>
              <a:t>z 12 na 41 %</a:t>
            </a:r>
          </a:p>
          <a:p>
            <a:pPr marL="171450" indent="-171450">
              <a:buClr>
                <a:srgbClr val="ECB925"/>
              </a:buClr>
              <a:buFont typeface="Fira Sans" panose="020B0503050000020004" pitchFamily="34" charset="0"/>
              <a:buChar char="/"/>
            </a:pPr>
            <a:r>
              <a:rPr lang="cs-CZ" sz="1200" dirty="0"/>
              <a:t>Parametrické změny bez informování, či naopak pouze propagace bez zásadních změn podmínek oddlužení, mají sotva poloviční efekt.</a:t>
            </a:r>
          </a:p>
          <a:p>
            <a:pPr marL="171450" indent="-171450">
              <a:buClr>
                <a:srgbClr val="ECB925"/>
              </a:buClr>
              <a:buFont typeface="Fira Sans" panose="020B0503050000020004" pitchFamily="34" charset="0"/>
              <a:buChar char="/"/>
            </a:pPr>
            <a:endParaRPr lang="cs-CZ" sz="1200" dirty="0"/>
          </a:p>
          <a:p>
            <a:pPr>
              <a:buClr>
                <a:srgbClr val="ECB925"/>
              </a:buClr>
            </a:pPr>
            <a:r>
              <a:rPr lang="cs-CZ" sz="1200" b="1" dirty="0">
                <a:solidFill>
                  <a:schemeClr val="accent1"/>
                </a:solidFill>
              </a:rPr>
              <a:t>Rizikem úspěšnosti oddlužení je nejasnost při nedosažení 30 %</a:t>
            </a:r>
          </a:p>
          <a:p>
            <a:pPr marL="171450" indent="-171450">
              <a:buClr>
                <a:srgbClr val="ECB925"/>
              </a:buClr>
              <a:buFont typeface="Fira Sans" panose="020B0503050000020004" pitchFamily="34" charset="0"/>
              <a:buChar char="/"/>
            </a:pPr>
            <a:r>
              <a:rPr lang="cs-CZ" sz="1200" dirty="0"/>
              <a:t>U velké části lidí, kteří by do oddlužení šli, není jistota splacení 30 % za 3 roky. Systém nejasného konce oddlužení je třeba změnit – zrušit nejasnou podmínku posuzování a zavést kontrolu / pravidla, podle nichž dlužník od začátku ví, zda poctivě splácí a oddlužení by mělo být na konci splněno.</a:t>
            </a:r>
          </a:p>
        </p:txBody>
      </p:sp>
      <p:sp>
        <p:nvSpPr>
          <p:cNvPr id="4" name="Slide Number Placeholder 3">
            <a:extLst>
              <a:ext uri="{FF2B5EF4-FFF2-40B4-BE49-F238E27FC236}">
                <a16:creationId xmlns:a16="http://schemas.microsoft.com/office/drawing/2014/main" id="{002D51B7-C342-4C1B-9993-15080C467A2B}"/>
              </a:ext>
            </a:extLst>
          </p:cNvPr>
          <p:cNvSpPr>
            <a:spLocks noGrp="1"/>
          </p:cNvSpPr>
          <p:nvPr>
            <p:ph type="sldNum" sz="quarter" idx="12"/>
          </p:nvPr>
        </p:nvSpPr>
        <p:spPr>
          <a:xfrm>
            <a:off x="9355543" y="18718"/>
            <a:ext cx="2581448" cy="365125"/>
          </a:xfrm>
        </p:spPr>
        <p:txBody>
          <a:bodyPr/>
          <a:lstStyle/>
          <a:p>
            <a:fld id="{E0D10946-8DEB-4684-AD6B-8CDD52847066}" type="slidenum">
              <a:rPr lang="cs-CZ" smtClean="0"/>
              <a:pPr/>
              <a:t>20</a:t>
            </a:fld>
            <a:endParaRPr lang="cs-CZ" dirty="0"/>
          </a:p>
        </p:txBody>
      </p:sp>
      <p:sp>
        <p:nvSpPr>
          <p:cNvPr id="17" name="Zástupný text 16">
            <a:extLst>
              <a:ext uri="{FF2B5EF4-FFF2-40B4-BE49-F238E27FC236}">
                <a16:creationId xmlns:a16="http://schemas.microsoft.com/office/drawing/2014/main" id="{6752CE5E-B7CD-F742-A7F5-6284D416C21A}"/>
              </a:ext>
            </a:extLst>
          </p:cNvPr>
          <p:cNvSpPr>
            <a:spLocks noGrp="1"/>
          </p:cNvSpPr>
          <p:nvPr>
            <p:ph type="body" sz="quarter" idx="16"/>
          </p:nvPr>
        </p:nvSpPr>
        <p:spPr>
          <a:xfrm>
            <a:off x="906970" y="836712"/>
            <a:ext cx="3673624" cy="257007"/>
          </a:xfrm>
        </p:spPr>
        <p:txBody>
          <a:bodyPr>
            <a:noAutofit/>
          </a:bodyPr>
          <a:lstStyle/>
          <a:p>
            <a:r>
              <a:rPr lang="cs-CZ" sz="2400" b="1" dirty="0">
                <a:latin typeface="Franklin Gothic Book" panose="020B0503020102020204" pitchFamily="34" charset="0"/>
              </a:rPr>
              <a:t>Hlavní zjištění studie</a:t>
            </a:r>
            <a:endParaRPr lang="en-US" sz="2400" b="1" dirty="0">
              <a:latin typeface="Franklin Gothic Book" panose="020B0503020102020204" pitchFamily="34" charset="0"/>
            </a:endParaRPr>
          </a:p>
        </p:txBody>
      </p:sp>
    </p:spTree>
    <p:extLst>
      <p:ext uri="{BB962C8B-B14F-4D97-AF65-F5344CB8AC3E}">
        <p14:creationId xmlns:p14="http://schemas.microsoft.com/office/powerpoint/2010/main" val="893492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Klíčové metriky k oddlužení </a:t>
            </a:r>
            <a:endParaRPr lang="cs-CZ" dirty="0"/>
          </a:p>
        </p:txBody>
      </p:sp>
      <p:sp>
        <p:nvSpPr>
          <p:cNvPr id="4" name="Zástupný symbol pro číslo snímku 3"/>
          <p:cNvSpPr>
            <a:spLocks noGrp="1"/>
          </p:cNvSpPr>
          <p:nvPr>
            <p:ph type="sldNum" sz="quarter" idx="12"/>
          </p:nvPr>
        </p:nvSpPr>
        <p:spPr/>
        <p:txBody>
          <a:bodyPr/>
          <a:lstStyle/>
          <a:p>
            <a:fld id="{E0D10946-8DEB-4684-AD6B-8CDD52847066}" type="slidenum">
              <a:rPr lang="cs-CZ" smtClean="0"/>
              <a:pPr/>
              <a:t>21</a:t>
            </a:fld>
            <a:endParaRPr lang="cs-CZ" dirty="0"/>
          </a:p>
        </p:txBody>
      </p:sp>
      <p:sp>
        <p:nvSpPr>
          <p:cNvPr id="5" name="Zástupný symbol pro text 4"/>
          <p:cNvSpPr>
            <a:spLocks noGrp="1"/>
          </p:cNvSpPr>
          <p:nvPr>
            <p:ph type="body" sz="quarter" idx="16"/>
          </p:nvPr>
        </p:nvSpPr>
        <p:spPr/>
        <p:txBody>
          <a:bodyPr/>
          <a:lstStyle/>
          <a:p>
            <a:endParaRPr lang="cs-CZ"/>
          </a:p>
        </p:txBody>
      </p:sp>
      <p:pic>
        <p:nvPicPr>
          <p:cNvPr id="6" name="Google Shape;122;p16"/>
          <p:cNvPicPr preferRelativeResize="0">
            <a:picLocks noGrp="1"/>
          </p:cNvPicPr>
          <p:nvPr>
            <p:ph idx="1"/>
          </p:nvPr>
        </p:nvPicPr>
        <p:blipFill rotWithShape="1">
          <a:blip r:embed="rId2">
            <a:alphaModFix/>
          </a:blip>
          <a:srcRect l="4188" t="30085" r="7999" b="15754"/>
          <a:stretch/>
        </p:blipFill>
        <p:spPr>
          <a:xfrm>
            <a:off x="906463" y="2122108"/>
            <a:ext cx="10402887" cy="4166931"/>
          </a:xfrm>
          <a:prstGeom prst="rect">
            <a:avLst/>
          </a:prstGeom>
          <a:noFill/>
          <a:ln>
            <a:noFill/>
          </a:ln>
        </p:spPr>
      </p:pic>
    </p:spTree>
    <p:extLst>
      <p:ext uri="{BB962C8B-B14F-4D97-AF65-F5344CB8AC3E}">
        <p14:creationId xmlns:p14="http://schemas.microsoft.com/office/powerpoint/2010/main" val="3272155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Hlavní atributy oddlužení  </a:t>
            </a:r>
            <a:br>
              <a:rPr lang="cs-CZ" dirty="0" smtClean="0"/>
            </a:br>
            <a:r>
              <a:rPr lang="cs-CZ" dirty="0"/>
              <a:t/>
            </a:r>
            <a:br>
              <a:rPr lang="cs-CZ" dirty="0"/>
            </a:br>
            <a:endParaRPr lang="cs-CZ" dirty="0"/>
          </a:p>
        </p:txBody>
      </p:sp>
      <p:sp>
        <p:nvSpPr>
          <p:cNvPr id="3" name="Zástupný symbol pro obsah 2"/>
          <p:cNvSpPr>
            <a:spLocks noGrp="1"/>
          </p:cNvSpPr>
          <p:nvPr>
            <p:ph idx="1"/>
          </p:nvPr>
        </p:nvSpPr>
        <p:spPr/>
        <p:txBody>
          <a:bodyPr>
            <a:normAutofit/>
          </a:bodyPr>
          <a:lstStyle/>
          <a:p>
            <a:pPr lvl="0">
              <a:lnSpc>
                <a:spcPct val="80000"/>
              </a:lnSpc>
              <a:spcBef>
                <a:spcPts val="0"/>
              </a:spcBef>
              <a:buClr>
                <a:srgbClr val="578C89"/>
              </a:buClr>
              <a:buSzPts val="2640"/>
            </a:pPr>
            <a:endParaRPr lang="cs-CZ" sz="2400" dirty="0" smtClean="0">
              <a:solidFill>
                <a:schemeClr val="dk1"/>
              </a:solidFill>
              <a:ea typeface="Calibri"/>
              <a:cs typeface="Calibri"/>
              <a:sym typeface="Calibri"/>
            </a:endParaRPr>
          </a:p>
          <a:p>
            <a:pPr lvl="0">
              <a:lnSpc>
                <a:spcPct val="80000"/>
              </a:lnSpc>
              <a:spcBef>
                <a:spcPts val="0"/>
              </a:spcBef>
              <a:buClr>
                <a:srgbClr val="578C89"/>
              </a:buClr>
              <a:buSzPts val="2640"/>
            </a:pPr>
            <a:r>
              <a:rPr lang="cs-CZ" sz="2400" dirty="0" smtClean="0">
                <a:solidFill>
                  <a:schemeClr val="dk1"/>
                </a:solidFill>
                <a:ea typeface="Calibri"/>
                <a:cs typeface="Calibri"/>
                <a:sym typeface="Calibri"/>
              </a:rPr>
              <a:t>100 </a:t>
            </a:r>
            <a:r>
              <a:rPr lang="cs-CZ" sz="2400" dirty="0">
                <a:solidFill>
                  <a:schemeClr val="dk1"/>
                </a:solidFill>
                <a:ea typeface="Calibri"/>
                <a:cs typeface="Calibri"/>
                <a:sym typeface="Calibri"/>
              </a:rPr>
              <a:t>% nezajištěných pohledávek do 3 let</a:t>
            </a:r>
            <a:endParaRPr lang="cs-CZ" sz="2400" dirty="0">
              <a:solidFill>
                <a:srgbClr val="000000"/>
              </a:solidFill>
              <a:ea typeface="Arial"/>
              <a:cs typeface="Arial"/>
              <a:sym typeface="Arial"/>
            </a:endParaRPr>
          </a:p>
          <a:p>
            <a:pPr lvl="0">
              <a:lnSpc>
                <a:spcPct val="80000"/>
              </a:lnSpc>
              <a:buClr>
                <a:srgbClr val="578C89"/>
              </a:buClr>
              <a:buSzPts val="2640"/>
            </a:pPr>
            <a:r>
              <a:rPr lang="cs-CZ" sz="2400" dirty="0">
                <a:solidFill>
                  <a:schemeClr val="dk1"/>
                </a:solidFill>
                <a:ea typeface="Calibri"/>
                <a:cs typeface="Calibri"/>
                <a:sym typeface="Calibri"/>
              </a:rPr>
              <a:t>kratší varianta pro osoby zvláště zranitelné  II., III. stupeň invalidity a starobní důchodci</a:t>
            </a:r>
            <a:endParaRPr lang="cs-CZ" sz="2400" dirty="0">
              <a:solidFill>
                <a:srgbClr val="000000"/>
              </a:solidFill>
              <a:ea typeface="Arial"/>
              <a:cs typeface="Arial"/>
              <a:sym typeface="Arial"/>
            </a:endParaRPr>
          </a:p>
          <a:p>
            <a:pPr lvl="0">
              <a:lnSpc>
                <a:spcPct val="80000"/>
              </a:lnSpc>
              <a:buClr>
                <a:srgbClr val="578C89"/>
              </a:buClr>
              <a:buSzPts val="2640"/>
            </a:pPr>
            <a:r>
              <a:rPr lang="cs-CZ" sz="2400" dirty="0">
                <a:solidFill>
                  <a:schemeClr val="dk1"/>
                </a:solidFill>
                <a:ea typeface="Calibri"/>
                <a:cs typeface="Calibri"/>
                <a:sym typeface="Calibri"/>
              </a:rPr>
              <a:t>60 % v době 3 let </a:t>
            </a:r>
            <a:endParaRPr lang="cs-CZ" sz="2400" dirty="0">
              <a:solidFill>
                <a:srgbClr val="000000"/>
              </a:solidFill>
              <a:ea typeface="Arial"/>
              <a:cs typeface="Arial"/>
              <a:sym typeface="Arial"/>
            </a:endParaRPr>
          </a:p>
          <a:p>
            <a:pPr lvl="0">
              <a:lnSpc>
                <a:spcPct val="80000"/>
              </a:lnSpc>
              <a:buClr>
                <a:srgbClr val="578C89"/>
              </a:buClr>
              <a:buSzPts val="2640"/>
            </a:pPr>
            <a:r>
              <a:rPr lang="cs-CZ" sz="2400" dirty="0">
                <a:solidFill>
                  <a:schemeClr val="dk1"/>
                </a:solidFill>
                <a:ea typeface="Calibri"/>
                <a:cs typeface="Calibri"/>
                <a:sym typeface="Calibri"/>
              </a:rPr>
              <a:t>nebo 30 % v době 5 let</a:t>
            </a:r>
          </a:p>
          <a:p>
            <a:pPr lvl="0" indent="-228598">
              <a:lnSpc>
                <a:spcPct val="80000"/>
              </a:lnSpc>
              <a:buClr>
                <a:srgbClr val="578C89"/>
              </a:buClr>
              <a:buSzPts val="2640"/>
            </a:pPr>
            <a:r>
              <a:rPr lang="cs-CZ" sz="2400" dirty="0">
                <a:solidFill>
                  <a:schemeClr val="dk1"/>
                </a:solidFill>
                <a:ea typeface="Calibri"/>
                <a:cs typeface="Calibri"/>
                <a:sym typeface="Calibri"/>
              </a:rPr>
              <a:t>minimální splátka </a:t>
            </a:r>
          </a:p>
          <a:p>
            <a:pPr lvl="0">
              <a:lnSpc>
                <a:spcPct val="80000"/>
              </a:lnSpc>
              <a:buClr>
                <a:srgbClr val="578C89"/>
              </a:buClr>
              <a:buSzPts val="2640"/>
            </a:pPr>
            <a:r>
              <a:rPr lang="cs-CZ" sz="2400" dirty="0">
                <a:solidFill>
                  <a:schemeClr val="dk1"/>
                </a:solidFill>
                <a:ea typeface="Calibri"/>
                <a:cs typeface="Calibri"/>
                <a:sym typeface="Calibri"/>
              </a:rPr>
              <a:t>Varianta minimálního plnění – méně než 30 % - přestože dlužník neuhradil v době 5 let ani 30 %, </a:t>
            </a:r>
            <a:r>
              <a:rPr lang="cs-CZ" sz="2400" dirty="0">
                <a:solidFill>
                  <a:srgbClr val="AB1C37"/>
                </a:solidFill>
                <a:ea typeface="Calibri"/>
                <a:cs typeface="Calibri"/>
                <a:sym typeface="Calibri"/>
              </a:rPr>
              <a:t>vynaložil veškeré úsilí, které po něm bylo možné spravedlivě požadovat, a uhradil alespoň pohledávky v minimálním rozsahu.</a:t>
            </a:r>
            <a:endParaRPr lang="cs-CZ" sz="2400" dirty="0">
              <a:solidFill>
                <a:srgbClr val="000000"/>
              </a:solidFill>
              <a:ea typeface="Arial"/>
              <a:cs typeface="Arial"/>
              <a:sym typeface="Arial"/>
            </a:endParaRPr>
          </a:p>
        </p:txBody>
      </p:sp>
      <p:sp>
        <p:nvSpPr>
          <p:cNvPr id="4" name="Zástupný symbol pro číslo snímku 3"/>
          <p:cNvSpPr>
            <a:spLocks noGrp="1"/>
          </p:cNvSpPr>
          <p:nvPr>
            <p:ph type="sldNum" sz="quarter" idx="12"/>
          </p:nvPr>
        </p:nvSpPr>
        <p:spPr/>
        <p:txBody>
          <a:bodyPr/>
          <a:lstStyle/>
          <a:p>
            <a:fld id="{E0D10946-8DEB-4684-AD6B-8CDD52847066}" type="slidenum">
              <a:rPr lang="cs-CZ" smtClean="0"/>
              <a:pPr/>
              <a:t>22</a:t>
            </a:fld>
            <a:endParaRPr lang="cs-CZ" dirty="0"/>
          </a:p>
        </p:txBody>
      </p:sp>
      <p:sp>
        <p:nvSpPr>
          <p:cNvPr id="5" name="Zástupný symbol pro text 4"/>
          <p:cNvSpPr>
            <a:spLocks noGrp="1"/>
          </p:cNvSpPr>
          <p:nvPr>
            <p:ph type="body" sz="quarter" idx="16"/>
          </p:nvPr>
        </p:nvSpPr>
        <p:spPr/>
        <p:txBody>
          <a:bodyPr/>
          <a:lstStyle/>
          <a:p>
            <a:endParaRPr lang="cs-CZ"/>
          </a:p>
        </p:txBody>
      </p:sp>
    </p:spTree>
    <p:extLst>
      <p:ext uri="{BB962C8B-B14F-4D97-AF65-F5344CB8AC3E}">
        <p14:creationId xmlns:p14="http://schemas.microsoft.com/office/powerpoint/2010/main" val="2749733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brázek">
            <a:extLst>
              <a:ext uri="{FF2B5EF4-FFF2-40B4-BE49-F238E27FC236}">
                <a16:creationId xmlns:a16="http://schemas.microsoft.com/office/drawing/2014/main" id="{F0968FC5-B5F8-4B20-B0D0-2B4F33BE89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439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1360" y="365125"/>
            <a:ext cx="10632440" cy="569595"/>
          </a:xfrm>
        </p:spPr>
        <p:txBody>
          <a:bodyPr>
            <a:normAutofit fontScale="90000"/>
          </a:bodyPr>
          <a:lstStyle/>
          <a:p>
            <a:r>
              <a:rPr lang="cs-CZ" dirty="0" smtClean="0"/>
              <a:t>Lhůty v oddlužení </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3848385119"/>
              </p:ext>
            </p:extLst>
          </p:nvPr>
        </p:nvGraphicFramePr>
        <p:xfrm>
          <a:off x="1158240" y="1761014"/>
          <a:ext cx="9164320" cy="4223143"/>
        </p:xfrm>
        <a:graphic>
          <a:graphicData uri="http://schemas.openxmlformats.org/drawingml/2006/table">
            <a:tbl>
              <a:tblPr/>
              <a:tblGrid>
                <a:gridCol w="3871026">
                  <a:extLst>
                    <a:ext uri="{9D8B030D-6E8A-4147-A177-3AD203B41FA5}">
                      <a16:colId xmlns:a16="http://schemas.microsoft.com/office/drawing/2014/main" val="110211683"/>
                    </a:ext>
                  </a:extLst>
                </a:gridCol>
                <a:gridCol w="1595407">
                  <a:extLst>
                    <a:ext uri="{9D8B030D-6E8A-4147-A177-3AD203B41FA5}">
                      <a16:colId xmlns:a16="http://schemas.microsoft.com/office/drawing/2014/main" val="3770297329"/>
                    </a:ext>
                  </a:extLst>
                </a:gridCol>
                <a:gridCol w="1892229">
                  <a:extLst>
                    <a:ext uri="{9D8B030D-6E8A-4147-A177-3AD203B41FA5}">
                      <a16:colId xmlns:a16="http://schemas.microsoft.com/office/drawing/2014/main" val="527724079"/>
                    </a:ext>
                  </a:extLst>
                </a:gridCol>
                <a:gridCol w="1805658">
                  <a:extLst>
                    <a:ext uri="{9D8B030D-6E8A-4147-A177-3AD203B41FA5}">
                      <a16:colId xmlns:a16="http://schemas.microsoft.com/office/drawing/2014/main" val="1301725206"/>
                    </a:ext>
                  </a:extLst>
                </a:gridCol>
              </a:tblGrid>
              <a:tr h="266408">
                <a:tc>
                  <a:txBody>
                    <a:bodyPr/>
                    <a:lstStyle/>
                    <a:p>
                      <a:pPr rtl="0" fontAlgn="b"/>
                      <a:r>
                        <a:rPr lang="cs-CZ" sz="600">
                          <a:effectLst/>
                        </a:rPr>
                        <a:t>Lhůta 6-78 (návrh - úpadek)</a:t>
                      </a:r>
                    </a:p>
                  </a:txBody>
                  <a:tcPr marL="6167" marR="6167" marT="0" marB="0" anchor="b">
                    <a:lnL>
                      <a:noFill/>
                    </a:lnL>
                    <a:lnR>
                      <a:noFill/>
                    </a:lnR>
                    <a:lnT>
                      <a:noFill/>
                    </a:lnT>
                    <a:lnB>
                      <a:noFill/>
                    </a:lnB>
                  </a:tcPr>
                </a:tc>
                <a:tc>
                  <a:txBody>
                    <a:bodyPr/>
                    <a:lstStyle/>
                    <a:p>
                      <a:pPr rtl="0" fontAlgn="b"/>
                      <a:r>
                        <a:rPr lang="cs-CZ" sz="600">
                          <a:effectLst/>
                        </a:rPr>
                        <a:t>(Více položek)</a:t>
                      </a:r>
                    </a:p>
                  </a:txBody>
                  <a:tcPr marL="6167" marR="6167" marT="0" marB="0" anchor="b">
                    <a:lnL>
                      <a:noFill/>
                    </a:lnL>
                    <a:lnR>
                      <a:noFill/>
                    </a:lnR>
                    <a:lnT>
                      <a:noFill/>
                    </a:lnT>
                    <a:lnB>
                      <a:noFill/>
                    </a:lnB>
                  </a:tcPr>
                </a:tc>
                <a:tc>
                  <a:txBody>
                    <a:bodyPr/>
                    <a:lstStyle/>
                    <a:p>
                      <a:pPr rtl="0" fontAlgn="b"/>
                      <a:endParaRPr lang="cs-CZ" sz="600">
                        <a:effectLst/>
                      </a:endParaRPr>
                    </a:p>
                  </a:txBody>
                  <a:tcPr marL="6167" marR="6167" marT="0" marB="0" anchor="b">
                    <a:lnL>
                      <a:noFill/>
                    </a:lnL>
                    <a:lnR>
                      <a:noFill/>
                    </a:lnR>
                    <a:lnT>
                      <a:noFill/>
                    </a:lnT>
                    <a:lnB>
                      <a:noFill/>
                    </a:lnB>
                  </a:tcPr>
                </a:tc>
                <a:tc>
                  <a:txBody>
                    <a:bodyPr/>
                    <a:lstStyle/>
                    <a:p>
                      <a:pPr rtl="0" fontAlgn="b"/>
                      <a:endParaRPr lang="cs-CZ" sz="600">
                        <a:effectLst/>
                      </a:endParaRPr>
                    </a:p>
                  </a:txBody>
                  <a:tcPr marL="6167" marR="6167" marT="0" marB="0" anchor="b">
                    <a:lnL>
                      <a:noFill/>
                    </a:lnL>
                    <a:lnR>
                      <a:noFill/>
                    </a:lnR>
                    <a:lnT>
                      <a:noFill/>
                    </a:lnT>
                    <a:lnB>
                      <a:noFill/>
                    </a:lnB>
                  </a:tcPr>
                </a:tc>
                <a:extLst>
                  <a:ext uri="{0D108BD9-81ED-4DB2-BD59-A6C34878D82A}">
                    <a16:rowId xmlns:a16="http://schemas.microsoft.com/office/drawing/2014/main" val="1924933017"/>
                  </a:ext>
                </a:extLst>
              </a:tr>
              <a:tr h="266408">
                <a:tc>
                  <a:txBody>
                    <a:bodyPr/>
                    <a:lstStyle/>
                    <a:p>
                      <a:pPr rtl="0" fontAlgn="b"/>
                      <a:r>
                        <a:rPr lang="cs-CZ" sz="600">
                          <a:effectLst/>
                        </a:rPr>
                        <a:t>Lhůta 6-1065 (návrh - schválení)</a:t>
                      </a:r>
                    </a:p>
                  </a:txBody>
                  <a:tcPr marL="6167" marR="6167" marT="0" marB="0" anchor="b">
                    <a:lnL>
                      <a:noFill/>
                    </a:lnL>
                    <a:lnR>
                      <a:noFill/>
                    </a:lnR>
                    <a:lnT>
                      <a:noFill/>
                    </a:lnT>
                    <a:lnB>
                      <a:noFill/>
                    </a:lnB>
                  </a:tcPr>
                </a:tc>
                <a:tc>
                  <a:txBody>
                    <a:bodyPr/>
                    <a:lstStyle/>
                    <a:p>
                      <a:pPr rtl="0" fontAlgn="b"/>
                      <a:r>
                        <a:rPr lang="cs-CZ" sz="600">
                          <a:effectLst/>
                        </a:rPr>
                        <a:t>(Více položek)</a:t>
                      </a:r>
                    </a:p>
                  </a:txBody>
                  <a:tcPr marL="6167" marR="6167" marT="0" marB="0" anchor="b">
                    <a:lnL>
                      <a:noFill/>
                    </a:lnL>
                    <a:lnR>
                      <a:noFill/>
                    </a:lnR>
                    <a:lnT>
                      <a:noFill/>
                    </a:lnT>
                    <a:lnB>
                      <a:noFill/>
                    </a:lnB>
                  </a:tcPr>
                </a:tc>
                <a:tc>
                  <a:txBody>
                    <a:bodyPr/>
                    <a:lstStyle/>
                    <a:p>
                      <a:pPr rtl="0" fontAlgn="b"/>
                      <a:endParaRPr lang="cs-CZ" sz="600">
                        <a:effectLst/>
                      </a:endParaRPr>
                    </a:p>
                  </a:txBody>
                  <a:tcPr marL="6167" marR="6167" marT="0" marB="0" anchor="b">
                    <a:lnL>
                      <a:noFill/>
                    </a:lnL>
                    <a:lnR>
                      <a:noFill/>
                    </a:lnR>
                    <a:lnT>
                      <a:noFill/>
                    </a:lnT>
                    <a:lnB>
                      <a:noFill/>
                    </a:lnB>
                  </a:tcPr>
                </a:tc>
                <a:tc>
                  <a:txBody>
                    <a:bodyPr/>
                    <a:lstStyle/>
                    <a:p>
                      <a:pPr rtl="0" fontAlgn="b"/>
                      <a:endParaRPr lang="cs-CZ" sz="600">
                        <a:effectLst/>
                      </a:endParaRPr>
                    </a:p>
                  </a:txBody>
                  <a:tcPr marL="6167" marR="6167" marT="0" marB="0" anchor="b">
                    <a:lnL>
                      <a:noFill/>
                    </a:lnL>
                    <a:lnR>
                      <a:noFill/>
                    </a:lnR>
                    <a:lnT>
                      <a:noFill/>
                    </a:lnT>
                    <a:lnB>
                      <a:noFill/>
                    </a:lnB>
                  </a:tcPr>
                </a:tc>
                <a:extLst>
                  <a:ext uri="{0D108BD9-81ED-4DB2-BD59-A6C34878D82A}">
                    <a16:rowId xmlns:a16="http://schemas.microsoft.com/office/drawing/2014/main" val="1377886049"/>
                  </a:ext>
                </a:extLst>
              </a:tr>
              <a:tr h="266408">
                <a:tc>
                  <a:txBody>
                    <a:bodyPr/>
                    <a:lstStyle/>
                    <a:p>
                      <a:pPr rtl="0" fontAlgn="b"/>
                      <a:r>
                        <a:rPr lang="cs-CZ" sz="600">
                          <a:effectLst/>
                        </a:rPr>
                        <a:t>Lhůta 78-1065 (úpadek - schválení)</a:t>
                      </a:r>
                    </a:p>
                  </a:txBody>
                  <a:tcPr marL="6167" marR="6167" marT="0" marB="0" anchor="b">
                    <a:lnL>
                      <a:noFill/>
                    </a:lnL>
                    <a:lnR>
                      <a:noFill/>
                    </a:lnR>
                    <a:lnT>
                      <a:noFill/>
                    </a:lnT>
                    <a:lnB>
                      <a:noFill/>
                    </a:lnB>
                  </a:tcPr>
                </a:tc>
                <a:tc>
                  <a:txBody>
                    <a:bodyPr/>
                    <a:lstStyle/>
                    <a:p>
                      <a:pPr rtl="0" fontAlgn="b"/>
                      <a:r>
                        <a:rPr lang="cs-CZ" sz="600">
                          <a:effectLst/>
                        </a:rPr>
                        <a:t>(Více položek)</a:t>
                      </a:r>
                    </a:p>
                  </a:txBody>
                  <a:tcPr marL="6167" marR="6167" marT="0" marB="0" anchor="b">
                    <a:lnL>
                      <a:noFill/>
                    </a:lnL>
                    <a:lnR>
                      <a:noFill/>
                    </a:lnR>
                    <a:lnT>
                      <a:noFill/>
                    </a:lnT>
                    <a:lnB>
                      <a:noFill/>
                    </a:lnB>
                  </a:tcPr>
                </a:tc>
                <a:tc>
                  <a:txBody>
                    <a:bodyPr/>
                    <a:lstStyle/>
                    <a:p>
                      <a:pPr rtl="0" fontAlgn="b"/>
                      <a:endParaRPr lang="cs-CZ" sz="600">
                        <a:effectLst/>
                      </a:endParaRPr>
                    </a:p>
                  </a:txBody>
                  <a:tcPr marL="6167" marR="6167" marT="0" marB="0" anchor="b">
                    <a:lnL>
                      <a:noFill/>
                    </a:lnL>
                    <a:lnR>
                      <a:noFill/>
                    </a:lnR>
                    <a:lnT>
                      <a:noFill/>
                    </a:lnT>
                    <a:lnB>
                      <a:noFill/>
                    </a:lnB>
                  </a:tcPr>
                </a:tc>
                <a:tc>
                  <a:txBody>
                    <a:bodyPr/>
                    <a:lstStyle/>
                    <a:p>
                      <a:pPr rtl="0" fontAlgn="b"/>
                      <a:endParaRPr lang="cs-CZ" sz="600">
                        <a:effectLst/>
                      </a:endParaRPr>
                    </a:p>
                  </a:txBody>
                  <a:tcPr marL="6167" marR="6167" marT="0" marB="0" anchor="b">
                    <a:lnL>
                      <a:noFill/>
                    </a:lnL>
                    <a:lnR>
                      <a:noFill/>
                    </a:lnR>
                    <a:lnT>
                      <a:noFill/>
                    </a:lnT>
                    <a:lnB>
                      <a:noFill/>
                    </a:lnB>
                  </a:tcPr>
                </a:tc>
                <a:extLst>
                  <a:ext uri="{0D108BD9-81ED-4DB2-BD59-A6C34878D82A}">
                    <a16:rowId xmlns:a16="http://schemas.microsoft.com/office/drawing/2014/main" val="483059565"/>
                  </a:ext>
                </a:extLst>
              </a:tr>
              <a:tr h="88803">
                <a:tc>
                  <a:txBody>
                    <a:bodyPr/>
                    <a:lstStyle/>
                    <a:p>
                      <a:pPr rtl="0" fontAlgn="b"/>
                      <a:r>
                        <a:rPr lang="cs-CZ" sz="600">
                          <a:effectLst/>
                        </a:rPr>
                        <a:t>Senát</a:t>
                      </a:r>
                    </a:p>
                  </a:txBody>
                  <a:tcPr marL="6167" marR="6167" marT="0" marB="0" anchor="b">
                    <a:lnL>
                      <a:noFill/>
                    </a:lnL>
                    <a:lnR>
                      <a:noFill/>
                    </a:lnR>
                    <a:lnT>
                      <a:noFill/>
                    </a:lnT>
                    <a:lnB>
                      <a:noFill/>
                    </a:lnB>
                  </a:tcPr>
                </a:tc>
                <a:tc>
                  <a:txBody>
                    <a:bodyPr/>
                    <a:lstStyle/>
                    <a:p>
                      <a:pPr rtl="0" fontAlgn="b"/>
                      <a:r>
                        <a:rPr lang="cs-CZ" sz="600">
                          <a:effectLst/>
                        </a:rPr>
                        <a:t>(Vše)</a:t>
                      </a:r>
                    </a:p>
                  </a:txBody>
                  <a:tcPr marL="6167" marR="6167" marT="0" marB="0" anchor="b">
                    <a:lnL>
                      <a:noFill/>
                    </a:lnL>
                    <a:lnR>
                      <a:noFill/>
                    </a:lnR>
                    <a:lnT>
                      <a:noFill/>
                    </a:lnT>
                    <a:lnB>
                      <a:noFill/>
                    </a:lnB>
                  </a:tcPr>
                </a:tc>
                <a:tc>
                  <a:txBody>
                    <a:bodyPr/>
                    <a:lstStyle/>
                    <a:p>
                      <a:pPr rtl="0" fontAlgn="b"/>
                      <a:endParaRPr lang="cs-CZ" sz="600">
                        <a:effectLst/>
                      </a:endParaRPr>
                    </a:p>
                  </a:txBody>
                  <a:tcPr marL="6167" marR="6167" marT="0" marB="0" anchor="b">
                    <a:lnL>
                      <a:noFill/>
                    </a:lnL>
                    <a:lnR>
                      <a:noFill/>
                    </a:lnR>
                    <a:lnT>
                      <a:noFill/>
                    </a:lnT>
                    <a:lnB>
                      <a:noFill/>
                    </a:lnB>
                  </a:tcPr>
                </a:tc>
                <a:tc>
                  <a:txBody>
                    <a:bodyPr/>
                    <a:lstStyle/>
                    <a:p>
                      <a:pPr rtl="0" fontAlgn="b"/>
                      <a:endParaRPr lang="cs-CZ" sz="600">
                        <a:effectLst/>
                      </a:endParaRPr>
                    </a:p>
                  </a:txBody>
                  <a:tcPr marL="6167" marR="6167" marT="0" marB="0" anchor="b">
                    <a:lnL>
                      <a:noFill/>
                    </a:lnL>
                    <a:lnR>
                      <a:noFill/>
                    </a:lnR>
                    <a:lnT>
                      <a:noFill/>
                    </a:lnT>
                    <a:lnB>
                      <a:noFill/>
                    </a:lnB>
                  </a:tcPr>
                </a:tc>
                <a:extLst>
                  <a:ext uri="{0D108BD9-81ED-4DB2-BD59-A6C34878D82A}">
                    <a16:rowId xmlns:a16="http://schemas.microsoft.com/office/drawing/2014/main" val="981103762"/>
                  </a:ext>
                </a:extLst>
              </a:tr>
              <a:tr h="177606">
                <a:tc>
                  <a:txBody>
                    <a:bodyPr/>
                    <a:lstStyle/>
                    <a:p>
                      <a:pPr rtl="0" fontAlgn="b"/>
                      <a:r>
                        <a:rPr lang="cs-CZ" sz="600">
                          <a:effectLst/>
                        </a:rPr>
                        <a:t>Insolvenční správce</a:t>
                      </a:r>
                    </a:p>
                  </a:txBody>
                  <a:tcPr marL="6167" marR="6167" marT="0" marB="0" anchor="b">
                    <a:lnL>
                      <a:noFill/>
                    </a:lnL>
                    <a:lnR>
                      <a:noFill/>
                    </a:lnR>
                    <a:lnT>
                      <a:noFill/>
                    </a:lnT>
                    <a:lnB>
                      <a:noFill/>
                    </a:lnB>
                  </a:tcPr>
                </a:tc>
                <a:tc>
                  <a:txBody>
                    <a:bodyPr/>
                    <a:lstStyle/>
                    <a:p>
                      <a:pPr rtl="0" fontAlgn="b"/>
                      <a:r>
                        <a:rPr lang="cs-CZ" sz="600" dirty="0">
                          <a:effectLst/>
                        </a:rPr>
                        <a:t>(Vše)</a:t>
                      </a:r>
                    </a:p>
                  </a:txBody>
                  <a:tcPr marL="6167" marR="6167" marT="0" marB="0" anchor="b">
                    <a:lnL>
                      <a:noFill/>
                    </a:lnL>
                    <a:lnR>
                      <a:noFill/>
                    </a:lnR>
                    <a:lnT>
                      <a:noFill/>
                    </a:lnT>
                    <a:lnB>
                      <a:noFill/>
                    </a:lnB>
                  </a:tcPr>
                </a:tc>
                <a:tc>
                  <a:txBody>
                    <a:bodyPr/>
                    <a:lstStyle/>
                    <a:p>
                      <a:pPr rtl="0" fontAlgn="b"/>
                      <a:endParaRPr lang="cs-CZ" sz="600">
                        <a:effectLst/>
                      </a:endParaRPr>
                    </a:p>
                  </a:txBody>
                  <a:tcPr marL="6167" marR="6167" marT="0" marB="0" anchor="b">
                    <a:lnL>
                      <a:noFill/>
                    </a:lnL>
                    <a:lnR>
                      <a:noFill/>
                    </a:lnR>
                    <a:lnT>
                      <a:noFill/>
                    </a:lnT>
                    <a:lnB>
                      <a:noFill/>
                    </a:lnB>
                  </a:tcPr>
                </a:tc>
                <a:tc>
                  <a:txBody>
                    <a:bodyPr/>
                    <a:lstStyle/>
                    <a:p>
                      <a:pPr rtl="0" fontAlgn="b"/>
                      <a:endParaRPr lang="cs-CZ" sz="600">
                        <a:effectLst/>
                      </a:endParaRPr>
                    </a:p>
                  </a:txBody>
                  <a:tcPr marL="6167" marR="6167" marT="0" marB="0" anchor="b">
                    <a:lnL>
                      <a:noFill/>
                    </a:lnL>
                    <a:lnR>
                      <a:noFill/>
                    </a:lnR>
                    <a:lnT>
                      <a:noFill/>
                    </a:lnT>
                    <a:lnB>
                      <a:noFill/>
                    </a:lnB>
                  </a:tcPr>
                </a:tc>
                <a:extLst>
                  <a:ext uri="{0D108BD9-81ED-4DB2-BD59-A6C34878D82A}">
                    <a16:rowId xmlns:a16="http://schemas.microsoft.com/office/drawing/2014/main" val="2053824584"/>
                  </a:ext>
                </a:extLst>
              </a:tr>
              <a:tr h="228876">
                <a:tc>
                  <a:txBody>
                    <a:bodyPr/>
                    <a:lstStyle/>
                    <a:p>
                      <a:pPr rtl="0" fontAlgn="b"/>
                      <a:endParaRPr lang="cs-CZ" sz="600">
                        <a:effectLst/>
                      </a:endParaRPr>
                    </a:p>
                  </a:txBody>
                  <a:tcPr marL="6167" marR="6167" marT="0" marB="0" anchor="b">
                    <a:lnL>
                      <a:noFill/>
                    </a:lnL>
                    <a:lnR>
                      <a:noFill/>
                    </a:lnR>
                    <a:lnT>
                      <a:noFill/>
                    </a:lnT>
                    <a:lnB>
                      <a:noFill/>
                    </a:lnB>
                  </a:tcPr>
                </a:tc>
                <a:tc>
                  <a:txBody>
                    <a:bodyPr/>
                    <a:lstStyle/>
                    <a:p>
                      <a:pPr rtl="0" fontAlgn="b"/>
                      <a:endParaRPr lang="cs-CZ" sz="600">
                        <a:effectLst/>
                      </a:endParaRPr>
                    </a:p>
                  </a:txBody>
                  <a:tcPr marL="6167" marR="6167" marT="0" marB="0" anchor="b">
                    <a:lnL>
                      <a:noFill/>
                    </a:lnL>
                    <a:lnR>
                      <a:noFill/>
                    </a:lnR>
                    <a:lnT>
                      <a:noFill/>
                    </a:lnT>
                    <a:lnB>
                      <a:noFill/>
                    </a:lnB>
                  </a:tcPr>
                </a:tc>
                <a:tc>
                  <a:txBody>
                    <a:bodyPr/>
                    <a:lstStyle/>
                    <a:p>
                      <a:pPr rtl="0" fontAlgn="b"/>
                      <a:endParaRPr lang="cs-CZ" sz="600">
                        <a:effectLst/>
                      </a:endParaRPr>
                    </a:p>
                  </a:txBody>
                  <a:tcPr marL="6167" marR="6167" marT="0" marB="0" anchor="b">
                    <a:lnL>
                      <a:noFill/>
                    </a:lnL>
                    <a:lnR>
                      <a:noFill/>
                    </a:lnR>
                    <a:lnT>
                      <a:noFill/>
                    </a:lnT>
                    <a:lnB>
                      <a:noFill/>
                    </a:lnB>
                  </a:tcPr>
                </a:tc>
                <a:tc>
                  <a:txBody>
                    <a:bodyPr/>
                    <a:lstStyle/>
                    <a:p>
                      <a:pPr rtl="0" fontAlgn="b"/>
                      <a:endParaRPr lang="cs-CZ" sz="600">
                        <a:effectLst/>
                      </a:endParaRPr>
                    </a:p>
                  </a:txBody>
                  <a:tcPr marL="6167" marR="6167" marT="0" marB="0" anchor="b">
                    <a:lnL>
                      <a:noFill/>
                    </a:lnL>
                    <a:lnR>
                      <a:noFill/>
                    </a:lnR>
                    <a:lnT>
                      <a:noFill/>
                    </a:lnT>
                    <a:lnB>
                      <a:noFill/>
                    </a:lnB>
                  </a:tcPr>
                </a:tc>
                <a:extLst>
                  <a:ext uri="{0D108BD9-81ED-4DB2-BD59-A6C34878D82A}">
                    <a16:rowId xmlns:a16="http://schemas.microsoft.com/office/drawing/2014/main" val="1158923918"/>
                  </a:ext>
                </a:extLst>
              </a:tr>
              <a:tr h="294640">
                <a:tc>
                  <a:txBody>
                    <a:bodyPr/>
                    <a:lstStyle/>
                    <a:p>
                      <a:pPr rtl="0" fontAlgn="b"/>
                      <a:endParaRPr lang="cs-CZ" sz="600">
                        <a:effectLst/>
                      </a:endParaRPr>
                    </a:p>
                  </a:txBody>
                  <a:tcPr marL="6167" marR="6167" marT="0" marB="0" anchor="b">
                    <a:lnL>
                      <a:noFill/>
                    </a:lnL>
                    <a:lnR>
                      <a:noFill/>
                    </a:lnR>
                    <a:lnT>
                      <a:noFill/>
                    </a:lnT>
                    <a:lnB>
                      <a:noFill/>
                    </a:lnB>
                  </a:tcPr>
                </a:tc>
                <a:tc>
                  <a:txBody>
                    <a:bodyPr/>
                    <a:lstStyle/>
                    <a:p>
                      <a:pPr rtl="0" fontAlgn="b"/>
                      <a:r>
                        <a:rPr lang="cs-CZ" sz="600">
                          <a:effectLst/>
                        </a:rPr>
                        <a:t>Hodnoty</a:t>
                      </a:r>
                    </a:p>
                  </a:txBody>
                  <a:tcPr marL="6167" marR="6167" marT="0" marB="0" anchor="b">
                    <a:lnL>
                      <a:noFill/>
                    </a:lnL>
                    <a:lnR>
                      <a:noFill/>
                    </a:lnR>
                    <a:lnT>
                      <a:noFill/>
                    </a:lnT>
                    <a:lnB>
                      <a:noFill/>
                    </a:lnB>
                  </a:tcPr>
                </a:tc>
                <a:tc>
                  <a:txBody>
                    <a:bodyPr/>
                    <a:lstStyle/>
                    <a:p>
                      <a:pPr rtl="0" fontAlgn="b"/>
                      <a:endParaRPr lang="cs-CZ" sz="600">
                        <a:effectLst/>
                      </a:endParaRPr>
                    </a:p>
                  </a:txBody>
                  <a:tcPr marL="6167" marR="6167" marT="0" marB="0" anchor="b">
                    <a:lnL>
                      <a:noFill/>
                    </a:lnL>
                    <a:lnR>
                      <a:noFill/>
                    </a:lnR>
                    <a:lnT>
                      <a:noFill/>
                    </a:lnT>
                    <a:lnB>
                      <a:noFill/>
                    </a:lnB>
                  </a:tcPr>
                </a:tc>
                <a:tc>
                  <a:txBody>
                    <a:bodyPr/>
                    <a:lstStyle/>
                    <a:p>
                      <a:pPr rtl="0" fontAlgn="b"/>
                      <a:endParaRPr lang="cs-CZ" sz="600">
                        <a:effectLst/>
                      </a:endParaRPr>
                    </a:p>
                  </a:txBody>
                  <a:tcPr marL="6167" marR="6167" marT="0" marB="0" anchor="b">
                    <a:lnL>
                      <a:noFill/>
                    </a:lnL>
                    <a:lnR>
                      <a:noFill/>
                    </a:lnR>
                    <a:lnT>
                      <a:noFill/>
                    </a:lnT>
                    <a:lnB>
                      <a:noFill/>
                    </a:lnB>
                  </a:tcPr>
                </a:tc>
                <a:extLst>
                  <a:ext uri="{0D108BD9-81ED-4DB2-BD59-A6C34878D82A}">
                    <a16:rowId xmlns:a16="http://schemas.microsoft.com/office/drawing/2014/main" val="437312100"/>
                  </a:ext>
                </a:extLst>
              </a:tr>
              <a:tr h="233680">
                <a:tc>
                  <a:txBody>
                    <a:bodyPr/>
                    <a:lstStyle/>
                    <a:p>
                      <a:pPr rtl="0" fontAlgn="b"/>
                      <a:r>
                        <a:rPr lang="cs-CZ" sz="600" dirty="0">
                          <a:effectLst/>
                        </a:rPr>
                        <a:t>Krajský soud</a:t>
                      </a:r>
                    </a:p>
                  </a:txBody>
                  <a:tcPr marL="6167" marR="6167" marT="0" marB="0" anchor="b">
                    <a:lnL>
                      <a:noFill/>
                    </a:lnL>
                    <a:lnR>
                      <a:noFill/>
                    </a:lnR>
                    <a:lnT>
                      <a:noFill/>
                    </a:lnT>
                    <a:lnB>
                      <a:noFill/>
                    </a:lnB>
                  </a:tcPr>
                </a:tc>
                <a:tc>
                  <a:txBody>
                    <a:bodyPr/>
                    <a:lstStyle/>
                    <a:p>
                      <a:pPr rtl="0" fontAlgn="b"/>
                      <a:r>
                        <a:rPr lang="cs-CZ" sz="600">
                          <a:effectLst/>
                        </a:rPr>
                        <a:t>Průměr z Lhůta 6-78 (návrh - úpadek)</a:t>
                      </a:r>
                    </a:p>
                  </a:txBody>
                  <a:tcPr marL="6167" marR="6167" marT="0" marB="0" anchor="b">
                    <a:lnL>
                      <a:noFill/>
                    </a:lnL>
                    <a:lnR>
                      <a:noFill/>
                    </a:lnR>
                    <a:lnT>
                      <a:noFill/>
                    </a:lnT>
                    <a:lnB>
                      <a:noFill/>
                    </a:lnB>
                  </a:tcPr>
                </a:tc>
                <a:tc>
                  <a:txBody>
                    <a:bodyPr/>
                    <a:lstStyle/>
                    <a:p>
                      <a:pPr rtl="0" fontAlgn="b"/>
                      <a:r>
                        <a:rPr lang="cs-CZ" sz="600">
                          <a:effectLst/>
                        </a:rPr>
                        <a:t>Průměr z Lhůta 78-1065 (úpadek - schválení)</a:t>
                      </a:r>
                    </a:p>
                  </a:txBody>
                  <a:tcPr marL="6167" marR="6167" marT="0" marB="0" anchor="b">
                    <a:lnL>
                      <a:noFill/>
                    </a:lnL>
                    <a:lnR>
                      <a:noFill/>
                    </a:lnR>
                    <a:lnT>
                      <a:noFill/>
                    </a:lnT>
                    <a:lnB>
                      <a:noFill/>
                    </a:lnB>
                  </a:tcPr>
                </a:tc>
                <a:tc>
                  <a:txBody>
                    <a:bodyPr/>
                    <a:lstStyle/>
                    <a:p>
                      <a:pPr rtl="0" fontAlgn="b"/>
                      <a:r>
                        <a:rPr lang="cs-CZ" sz="600" dirty="0">
                          <a:effectLst/>
                        </a:rPr>
                        <a:t>Průměr z Lhůta 6-1065 (návrh - schválení)</a:t>
                      </a:r>
                    </a:p>
                  </a:txBody>
                  <a:tcPr marL="6167" marR="6167" marT="0" marB="0" anchor="b">
                    <a:lnL>
                      <a:noFill/>
                    </a:lnL>
                    <a:lnR>
                      <a:noFill/>
                    </a:lnR>
                    <a:lnT>
                      <a:noFill/>
                    </a:lnT>
                    <a:lnB>
                      <a:noFill/>
                    </a:lnB>
                  </a:tcPr>
                </a:tc>
                <a:extLst>
                  <a:ext uri="{0D108BD9-81ED-4DB2-BD59-A6C34878D82A}">
                    <a16:rowId xmlns:a16="http://schemas.microsoft.com/office/drawing/2014/main" val="1856277554"/>
                  </a:ext>
                </a:extLst>
              </a:tr>
              <a:tr h="177606">
                <a:tc>
                  <a:txBody>
                    <a:bodyPr/>
                    <a:lstStyle/>
                    <a:p>
                      <a:pPr rtl="0" fontAlgn="b"/>
                      <a:r>
                        <a:rPr lang="cs-CZ" sz="600">
                          <a:effectLst/>
                        </a:rPr>
                        <a:t>Krajský soud v Hradci Králové</a:t>
                      </a:r>
                    </a:p>
                  </a:txBody>
                  <a:tcPr marL="6167" marR="6167" marT="0" marB="0" anchor="b">
                    <a:lnL>
                      <a:noFill/>
                    </a:lnL>
                    <a:lnR>
                      <a:noFill/>
                    </a:lnR>
                    <a:lnT>
                      <a:noFill/>
                    </a:lnT>
                    <a:lnB>
                      <a:noFill/>
                    </a:lnB>
                  </a:tcPr>
                </a:tc>
                <a:tc>
                  <a:txBody>
                    <a:bodyPr/>
                    <a:lstStyle/>
                    <a:p>
                      <a:pPr algn="r" rtl="0" fontAlgn="b"/>
                      <a:r>
                        <a:rPr lang="cs-CZ" sz="600">
                          <a:effectLst/>
                        </a:rPr>
                        <a:t>6</a:t>
                      </a:r>
                    </a:p>
                  </a:txBody>
                  <a:tcPr marL="6167" marR="6167" marT="0" marB="0" anchor="b">
                    <a:lnL>
                      <a:noFill/>
                    </a:lnL>
                    <a:lnR>
                      <a:noFill/>
                    </a:lnR>
                    <a:lnT>
                      <a:noFill/>
                    </a:lnT>
                    <a:lnB>
                      <a:noFill/>
                    </a:lnB>
                    <a:solidFill>
                      <a:srgbClr val="6FC17B"/>
                    </a:solidFill>
                  </a:tcPr>
                </a:tc>
                <a:tc>
                  <a:txBody>
                    <a:bodyPr/>
                    <a:lstStyle/>
                    <a:p>
                      <a:pPr algn="r" rtl="0" fontAlgn="b"/>
                      <a:r>
                        <a:rPr lang="cs-CZ" sz="600">
                          <a:effectLst/>
                        </a:rPr>
                        <a:t>169</a:t>
                      </a:r>
                    </a:p>
                  </a:txBody>
                  <a:tcPr marL="6167" marR="6167" marT="0" marB="0" anchor="b">
                    <a:lnL>
                      <a:noFill/>
                    </a:lnL>
                    <a:lnR>
                      <a:noFill/>
                    </a:lnR>
                    <a:lnT>
                      <a:noFill/>
                    </a:lnT>
                    <a:lnB>
                      <a:noFill/>
                    </a:lnB>
                    <a:solidFill>
                      <a:srgbClr val="FCEA83"/>
                    </a:solidFill>
                  </a:tcPr>
                </a:tc>
                <a:tc>
                  <a:txBody>
                    <a:bodyPr/>
                    <a:lstStyle/>
                    <a:p>
                      <a:pPr algn="r" rtl="0" fontAlgn="b"/>
                      <a:r>
                        <a:rPr lang="cs-CZ" sz="600">
                          <a:effectLst/>
                        </a:rPr>
                        <a:t>175</a:t>
                      </a:r>
                    </a:p>
                  </a:txBody>
                  <a:tcPr marL="6167" marR="6167" marT="0" marB="0" anchor="b">
                    <a:lnL>
                      <a:noFill/>
                    </a:lnL>
                    <a:lnR>
                      <a:noFill/>
                    </a:lnR>
                    <a:lnT>
                      <a:noFill/>
                    </a:lnT>
                    <a:lnB>
                      <a:noFill/>
                    </a:lnB>
                    <a:solidFill>
                      <a:srgbClr val="63BE7B"/>
                    </a:solidFill>
                  </a:tcPr>
                </a:tc>
                <a:extLst>
                  <a:ext uri="{0D108BD9-81ED-4DB2-BD59-A6C34878D82A}">
                    <a16:rowId xmlns:a16="http://schemas.microsoft.com/office/drawing/2014/main" val="2036962515"/>
                  </a:ext>
                </a:extLst>
              </a:tr>
              <a:tr h="177606">
                <a:tc>
                  <a:txBody>
                    <a:bodyPr/>
                    <a:lstStyle/>
                    <a:p>
                      <a:pPr rtl="0" fontAlgn="b"/>
                      <a:r>
                        <a:rPr lang="cs-CZ" sz="600">
                          <a:effectLst/>
                        </a:rPr>
                        <a:t>Krajský soud v Ústí nad Labem</a:t>
                      </a:r>
                    </a:p>
                  </a:txBody>
                  <a:tcPr marL="6167" marR="6167" marT="0" marB="0" anchor="b">
                    <a:lnL>
                      <a:noFill/>
                    </a:lnL>
                    <a:lnR>
                      <a:noFill/>
                    </a:lnR>
                    <a:lnT>
                      <a:noFill/>
                    </a:lnT>
                    <a:lnB>
                      <a:noFill/>
                    </a:lnB>
                  </a:tcPr>
                </a:tc>
                <a:tc>
                  <a:txBody>
                    <a:bodyPr/>
                    <a:lstStyle/>
                    <a:p>
                      <a:pPr algn="r" rtl="0" fontAlgn="b"/>
                      <a:r>
                        <a:rPr lang="cs-CZ" sz="600">
                          <a:effectLst/>
                        </a:rPr>
                        <a:t>15</a:t>
                      </a:r>
                    </a:p>
                  </a:txBody>
                  <a:tcPr marL="6167" marR="6167" marT="0" marB="0" anchor="b">
                    <a:lnL>
                      <a:noFill/>
                    </a:lnL>
                    <a:lnR>
                      <a:noFill/>
                    </a:lnR>
                    <a:lnT>
                      <a:noFill/>
                    </a:lnT>
                    <a:lnB>
                      <a:noFill/>
                    </a:lnB>
                    <a:solidFill>
                      <a:srgbClr val="B6D67F"/>
                    </a:solidFill>
                  </a:tcPr>
                </a:tc>
                <a:tc>
                  <a:txBody>
                    <a:bodyPr/>
                    <a:lstStyle/>
                    <a:p>
                      <a:pPr algn="r" rtl="0" fontAlgn="b"/>
                      <a:r>
                        <a:rPr lang="cs-CZ" sz="600">
                          <a:effectLst/>
                        </a:rPr>
                        <a:t>160</a:t>
                      </a:r>
                    </a:p>
                  </a:txBody>
                  <a:tcPr marL="6167" marR="6167" marT="0" marB="0" anchor="b">
                    <a:lnL>
                      <a:noFill/>
                    </a:lnL>
                    <a:lnR>
                      <a:noFill/>
                    </a:lnR>
                    <a:lnT>
                      <a:noFill/>
                    </a:lnT>
                    <a:lnB>
                      <a:noFill/>
                    </a:lnB>
                    <a:solidFill>
                      <a:srgbClr val="A8D27F"/>
                    </a:solidFill>
                  </a:tcPr>
                </a:tc>
                <a:tc>
                  <a:txBody>
                    <a:bodyPr/>
                    <a:lstStyle/>
                    <a:p>
                      <a:pPr algn="r" rtl="0" fontAlgn="b"/>
                      <a:r>
                        <a:rPr lang="cs-CZ" sz="600">
                          <a:effectLst/>
                        </a:rPr>
                        <a:t>175</a:t>
                      </a:r>
                    </a:p>
                  </a:txBody>
                  <a:tcPr marL="6167" marR="6167" marT="0" marB="0" anchor="b">
                    <a:lnL>
                      <a:noFill/>
                    </a:lnL>
                    <a:lnR>
                      <a:noFill/>
                    </a:lnR>
                    <a:lnT>
                      <a:noFill/>
                    </a:lnT>
                    <a:lnB>
                      <a:noFill/>
                    </a:lnB>
                    <a:solidFill>
                      <a:srgbClr val="76C37C"/>
                    </a:solidFill>
                  </a:tcPr>
                </a:tc>
                <a:extLst>
                  <a:ext uri="{0D108BD9-81ED-4DB2-BD59-A6C34878D82A}">
                    <a16:rowId xmlns:a16="http://schemas.microsoft.com/office/drawing/2014/main" val="1362675141"/>
                  </a:ext>
                </a:extLst>
              </a:tr>
              <a:tr h="355211">
                <a:tc>
                  <a:txBody>
                    <a:bodyPr/>
                    <a:lstStyle/>
                    <a:p>
                      <a:pPr rtl="0" fontAlgn="b"/>
                      <a:r>
                        <a:rPr lang="cs-CZ" sz="600" dirty="0">
                          <a:effectLst/>
                        </a:rPr>
                        <a:t>Krajský soud v Hradci Králové pobočka Pardubice</a:t>
                      </a:r>
                    </a:p>
                  </a:txBody>
                  <a:tcPr marL="6167" marR="6167" marT="0" marB="0" anchor="b">
                    <a:lnL>
                      <a:noFill/>
                    </a:lnL>
                    <a:lnR>
                      <a:noFill/>
                    </a:lnR>
                    <a:lnT>
                      <a:noFill/>
                    </a:lnT>
                    <a:lnB>
                      <a:noFill/>
                    </a:lnB>
                  </a:tcPr>
                </a:tc>
                <a:tc>
                  <a:txBody>
                    <a:bodyPr/>
                    <a:lstStyle/>
                    <a:p>
                      <a:pPr algn="r" rtl="0" fontAlgn="b"/>
                      <a:r>
                        <a:rPr lang="cs-CZ" sz="600">
                          <a:effectLst/>
                        </a:rPr>
                        <a:t>8</a:t>
                      </a:r>
                    </a:p>
                  </a:txBody>
                  <a:tcPr marL="6167" marR="6167" marT="0" marB="0" anchor="b">
                    <a:lnL>
                      <a:noFill/>
                    </a:lnL>
                    <a:lnR>
                      <a:noFill/>
                    </a:lnR>
                    <a:lnT>
                      <a:noFill/>
                    </a:lnT>
                    <a:lnB>
                      <a:noFill/>
                    </a:lnB>
                    <a:solidFill>
                      <a:srgbClr val="83C77C"/>
                    </a:solidFill>
                  </a:tcPr>
                </a:tc>
                <a:tc>
                  <a:txBody>
                    <a:bodyPr/>
                    <a:lstStyle/>
                    <a:p>
                      <a:pPr algn="r" rtl="0" fontAlgn="b"/>
                      <a:r>
                        <a:rPr lang="cs-CZ" sz="600">
                          <a:effectLst/>
                        </a:rPr>
                        <a:t>170</a:t>
                      </a:r>
                    </a:p>
                  </a:txBody>
                  <a:tcPr marL="6167" marR="6167" marT="0" marB="0" anchor="b">
                    <a:lnL>
                      <a:noFill/>
                    </a:lnL>
                    <a:lnR>
                      <a:noFill/>
                    </a:lnR>
                    <a:lnT>
                      <a:noFill/>
                    </a:lnT>
                    <a:lnB>
                      <a:noFill/>
                    </a:lnB>
                    <a:solidFill>
                      <a:srgbClr val="FFEB84"/>
                    </a:solidFill>
                  </a:tcPr>
                </a:tc>
                <a:tc>
                  <a:txBody>
                    <a:bodyPr/>
                    <a:lstStyle/>
                    <a:p>
                      <a:pPr algn="r" rtl="0" fontAlgn="b"/>
                      <a:r>
                        <a:rPr lang="cs-CZ" sz="600">
                          <a:effectLst/>
                        </a:rPr>
                        <a:t>178</a:t>
                      </a:r>
                    </a:p>
                  </a:txBody>
                  <a:tcPr marL="6167" marR="6167" marT="0" marB="0" anchor="b">
                    <a:lnL>
                      <a:noFill/>
                    </a:lnL>
                    <a:lnR>
                      <a:noFill/>
                    </a:lnR>
                    <a:lnT>
                      <a:noFill/>
                    </a:lnT>
                    <a:lnB>
                      <a:noFill/>
                    </a:lnB>
                    <a:solidFill>
                      <a:srgbClr val="CBDC81"/>
                    </a:solidFill>
                  </a:tcPr>
                </a:tc>
                <a:extLst>
                  <a:ext uri="{0D108BD9-81ED-4DB2-BD59-A6C34878D82A}">
                    <a16:rowId xmlns:a16="http://schemas.microsoft.com/office/drawing/2014/main" val="3097410102"/>
                  </a:ext>
                </a:extLst>
              </a:tr>
              <a:tr h="266408">
                <a:tc>
                  <a:txBody>
                    <a:bodyPr/>
                    <a:lstStyle/>
                    <a:p>
                      <a:pPr rtl="0" fontAlgn="b"/>
                      <a:r>
                        <a:rPr lang="cs-CZ" sz="600">
                          <a:effectLst/>
                        </a:rPr>
                        <a:t>Krajský soud v Ústí nad Labem pobočka Liberec</a:t>
                      </a:r>
                    </a:p>
                  </a:txBody>
                  <a:tcPr marL="6167" marR="6167" marT="0" marB="0" anchor="b">
                    <a:lnL>
                      <a:noFill/>
                    </a:lnL>
                    <a:lnR>
                      <a:noFill/>
                    </a:lnR>
                    <a:lnT>
                      <a:noFill/>
                    </a:lnT>
                    <a:lnB>
                      <a:noFill/>
                    </a:lnB>
                  </a:tcPr>
                </a:tc>
                <a:tc>
                  <a:txBody>
                    <a:bodyPr/>
                    <a:lstStyle/>
                    <a:p>
                      <a:pPr algn="r" rtl="0" fontAlgn="b"/>
                      <a:r>
                        <a:rPr lang="cs-CZ" sz="600">
                          <a:effectLst/>
                        </a:rPr>
                        <a:t>25</a:t>
                      </a:r>
                    </a:p>
                  </a:txBody>
                  <a:tcPr marL="6167" marR="6167" marT="0" marB="0" anchor="b">
                    <a:lnL>
                      <a:noFill/>
                    </a:lnL>
                    <a:lnR>
                      <a:noFill/>
                    </a:lnR>
                    <a:lnT>
                      <a:noFill/>
                    </a:lnT>
                    <a:lnB>
                      <a:noFill/>
                    </a:lnB>
                    <a:solidFill>
                      <a:srgbClr val="FFEB84"/>
                    </a:solidFill>
                  </a:tcPr>
                </a:tc>
                <a:tc>
                  <a:txBody>
                    <a:bodyPr/>
                    <a:lstStyle/>
                    <a:p>
                      <a:pPr algn="r" rtl="0" fontAlgn="b"/>
                      <a:r>
                        <a:rPr lang="cs-CZ" sz="600">
                          <a:effectLst/>
                        </a:rPr>
                        <a:t>153</a:t>
                      </a:r>
                    </a:p>
                  </a:txBody>
                  <a:tcPr marL="6167" marR="6167" marT="0" marB="0" anchor="b">
                    <a:lnL>
                      <a:noFill/>
                    </a:lnL>
                    <a:lnR>
                      <a:noFill/>
                    </a:lnR>
                    <a:lnT>
                      <a:noFill/>
                    </a:lnT>
                    <a:lnB>
                      <a:noFill/>
                    </a:lnB>
                    <a:solidFill>
                      <a:srgbClr val="63BE7B"/>
                    </a:solidFill>
                  </a:tcPr>
                </a:tc>
                <a:tc>
                  <a:txBody>
                    <a:bodyPr/>
                    <a:lstStyle/>
                    <a:p>
                      <a:pPr algn="r" rtl="0" fontAlgn="b"/>
                      <a:r>
                        <a:rPr lang="cs-CZ" sz="600">
                          <a:effectLst/>
                        </a:rPr>
                        <a:t>178</a:t>
                      </a:r>
                    </a:p>
                  </a:txBody>
                  <a:tcPr marL="6167" marR="6167" marT="0" marB="0" anchor="b">
                    <a:lnL>
                      <a:noFill/>
                    </a:lnL>
                    <a:lnR>
                      <a:noFill/>
                    </a:lnR>
                    <a:lnT>
                      <a:noFill/>
                    </a:lnT>
                    <a:lnB>
                      <a:noFill/>
                    </a:lnB>
                    <a:solidFill>
                      <a:srgbClr val="CCDC81"/>
                    </a:solidFill>
                  </a:tcPr>
                </a:tc>
                <a:extLst>
                  <a:ext uri="{0D108BD9-81ED-4DB2-BD59-A6C34878D82A}">
                    <a16:rowId xmlns:a16="http://schemas.microsoft.com/office/drawing/2014/main" val="1054464462"/>
                  </a:ext>
                </a:extLst>
              </a:tr>
              <a:tr h="177606">
                <a:tc>
                  <a:txBody>
                    <a:bodyPr/>
                    <a:lstStyle/>
                    <a:p>
                      <a:pPr rtl="0" fontAlgn="b"/>
                      <a:r>
                        <a:rPr lang="cs-CZ" sz="600">
                          <a:effectLst/>
                        </a:rPr>
                        <a:t>Krajský soud v Praze</a:t>
                      </a:r>
                    </a:p>
                  </a:txBody>
                  <a:tcPr marL="6167" marR="6167" marT="0" marB="0" anchor="b">
                    <a:lnL>
                      <a:noFill/>
                    </a:lnL>
                    <a:lnR>
                      <a:noFill/>
                    </a:lnR>
                    <a:lnT>
                      <a:noFill/>
                    </a:lnT>
                    <a:lnB>
                      <a:noFill/>
                    </a:lnB>
                  </a:tcPr>
                </a:tc>
                <a:tc>
                  <a:txBody>
                    <a:bodyPr/>
                    <a:lstStyle/>
                    <a:p>
                      <a:pPr algn="r" rtl="0" fontAlgn="b"/>
                      <a:r>
                        <a:rPr lang="cs-CZ" sz="600">
                          <a:effectLst/>
                        </a:rPr>
                        <a:t>26</a:t>
                      </a:r>
                    </a:p>
                  </a:txBody>
                  <a:tcPr marL="6167" marR="6167" marT="0" marB="0" anchor="b">
                    <a:lnL>
                      <a:noFill/>
                    </a:lnL>
                    <a:lnR>
                      <a:noFill/>
                    </a:lnR>
                    <a:lnT>
                      <a:noFill/>
                    </a:lnT>
                    <a:lnB>
                      <a:noFill/>
                    </a:lnB>
                    <a:solidFill>
                      <a:srgbClr val="FFE984"/>
                    </a:solidFill>
                  </a:tcPr>
                </a:tc>
                <a:tc>
                  <a:txBody>
                    <a:bodyPr/>
                    <a:lstStyle/>
                    <a:p>
                      <a:pPr algn="r" rtl="0" fontAlgn="b"/>
                      <a:r>
                        <a:rPr lang="cs-CZ" sz="600">
                          <a:effectLst/>
                        </a:rPr>
                        <a:t>153</a:t>
                      </a:r>
                    </a:p>
                  </a:txBody>
                  <a:tcPr marL="6167" marR="6167" marT="0" marB="0" anchor="b">
                    <a:lnL>
                      <a:noFill/>
                    </a:lnL>
                    <a:lnR>
                      <a:noFill/>
                    </a:lnR>
                    <a:lnT>
                      <a:noFill/>
                    </a:lnT>
                    <a:lnB>
                      <a:noFill/>
                    </a:lnB>
                    <a:solidFill>
                      <a:srgbClr val="66BE7B"/>
                    </a:solidFill>
                  </a:tcPr>
                </a:tc>
                <a:tc>
                  <a:txBody>
                    <a:bodyPr/>
                    <a:lstStyle/>
                    <a:p>
                      <a:pPr algn="r" rtl="0" fontAlgn="b"/>
                      <a:r>
                        <a:rPr lang="cs-CZ" sz="600">
                          <a:effectLst/>
                        </a:rPr>
                        <a:t>179</a:t>
                      </a:r>
                    </a:p>
                  </a:txBody>
                  <a:tcPr marL="6167" marR="6167" marT="0" marB="0" anchor="b">
                    <a:lnL>
                      <a:noFill/>
                    </a:lnL>
                    <a:lnR>
                      <a:noFill/>
                    </a:lnR>
                    <a:lnT>
                      <a:noFill/>
                    </a:lnT>
                    <a:lnB>
                      <a:noFill/>
                    </a:lnB>
                    <a:solidFill>
                      <a:srgbClr val="E6E382"/>
                    </a:solidFill>
                  </a:tcPr>
                </a:tc>
                <a:extLst>
                  <a:ext uri="{0D108BD9-81ED-4DB2-BD59-A6C34878D82A}">
                    <a16:rowId xmlns:a16="http://schemas.microsoft.com/office/drawing/2014/main" val="1730937812"/>
                  </a:ext>
                </a:extLst>
              </a:tr>
              <a:tr h="266408">
                <a:tc>
                  <a:txBody>
                    <a:bodyPr/>
                    <a:lstStyle/>
                    <a:p>
                      <a:pPr rtl="0" fontAlgn="b"/>
                      <a:r>
                        <a:rPr lang="cs-CZ" sz="600">
                          <a:effectLst/>
                        </a:rPr>
                        <a:t>Krajský soud v Českých Budějovicích</a:t>
                      </a:r>
                    </a:p>
                  </a:txBody>
                  <a:tcPr marL="6167" marR="6167" marT="0" marB="0" anchor="b">
                    <a:lnL>
                      <a:noFill/>
                    </a:lnL>
                    <a:lnR>
                      <a:noFill/>
                    </a:lnR>
                    <a:lnT>
                      <a:noFill/>
                    </a:lnT>
                    <a:lnB>
                      <a:noFill/>
                    </a:lnB>
                  </a:tcPr>
                </a:tc>
                <a:tc>
                  <a:txBody>
                    <a:bodyPr/>
                    <a:lstStyle/>
                    <a:p>
                      <a:pPr algn="r" rtl="0" fontAlgn="b"/>
                      <a:r>
                        <a:rPr lang="cs-CZ" sz="600">
                          <a:effectLst/>
                        </a:rPr>
                        <a:t>4</a:t>
                      </a:r>
                    </a:p>
                  </a:txBody>
                  <a:tcPr marL="6167" marR="6167" marT="0" marB="0" anchor="b">
                    <a:lnL>
                      <a:noFill/>
                    </a:lnL>
                    <a:lnR>
                      <a:noFill/>
                    </a:lnR>
                    <a:lnT>
                      <a:noFill/>
                    </a:lnT>
                    <a:lnB>
                      <a:noFill/>
                    </a:lnB>
                    <a:solidFill>
                      <a:srgbClr val="63BE7B"/>
                    </a:solidFill>
                  </a:tcPr>
                </a:tc>
                <a:tc>
                  <a:txBody>
                    <a:bodyPr/>
                    <a:lstStyle/>
                    <a:p>
                      <a:pPr algn="r" rtl="0" fontAlgn="b"/>
                      <a:r>
                        <a:rPr lang="cs-CZ" sz="600">
                          <a:effectLst/>
                        </a:rPr>
                        <a:t>175</a:t>
                      </a:r>
                    </a:p>
                  </a:txBody>
                  <a:tcPr marL="6167" marR="6167" marT="0" marB="0" anchor="b">
                    <a:lnL>
                      <a:noFill/>
                    </a:lnL>
                    <a:lnR>
                      <a:noFill/>
                    </a:lnR>
                    <a:lnT>
                      <a:noFill/>
                    </a:lnT>
                    <a:lnB>
                      <a:noFill/>
                    </a:lnB>
                    <a:solidFill>
                      <a:srgbClr val="FED480"/>
                    </a:solidFill>
                  </a:tcPr>
                </a:tc>
                <a:tc>
                  <a:txBody>
                    <a:bodyPr/>
                    <a:lstStyle/>
                    <a:p>
                      <a:pPr algn="r" rtl="0" fontAlgn="b"/>
                      <a:r>
                        <a:rPr lang="cs-CZ" sz="600">
                          <a:effectLst/>
                        </a:rPr>
                        <a:t>179</a:t>
                      </a:r>
                    </a:p>
                  </a:txBody>
                  <a:tcPr marL="6167" marR="6167" marT="0" marB="0" anchor="b">
                    <a:lnL>
                      <a:noFill/>
                    </a:lnL>
                    <a:lnR>
                      <a:noFill/>
                    </a:lnR>
                    <a:lnT>
                      <a:noFill/>
                    </a:lnT>
                    <a:lnB>
                      <a:noFill/>
                    </a:lnB>
                    <a:solidFill>
                      <a:srgbClr val="FFEB84"/>
                    </a:solidFill>
                  </a:tcPr>
                </a:tc>
                <a:extLst>
                  <a:ext uri="{0D108BD9-81ED-4DB2-BD59-A6C34878D82A}">
                    <a16:rowId xmlns:a16="http://schemas.microsoft.com/office/drawing/2014/main" val="2394994966"/>
                  </a:ext>
                </a:extLst>
              </a:tr>
              <a:tr h="177606">
                <a:tc>
                  <a:txBody>
                    <a:bodyPr/>
                    <a:lstStyle/>
                    <a:p>
                      <a:pPr rtl="0" fontAlgn="b"/>
                      <a:r>
                        <a:rPr lang="cs-CZ" sz="600">
                          <a:effectLst/>
                        </a:rPr>
                        <a:t>Krajský soud v Plzni</a:t>
                      </a:r>
                    </a:p>
                  </a:txBody>
                  <a:tcPr marL="6167" marR="6167" marT="0" marB="0" anchor="b">
                    <a:lnL>
                      <a:noFill/>
                    </a:lnL>
                    <a:lnR>
                      <a:noFill/>
                    </a:lnR>
                    <a:lnT>
                      <a:noFill/>
                    </a:lnT>
                    <a:lnB>
                      <a:noFill/>
                    </a:lnB>
                  </a:tcPr>
                </a:tc>
                <a:tc>
                  <a:txBody>
                    <a:bodyPr/>
                    <a:lstStyle/>
                    <a:p>
                      <a:pPr algn="r" rtl="0" fontAlgn="b"/>
                      <a:r>
                        <a:rPr lang="cs-CZ" sz="600">
                          <a:effectLst/>
                        </a:rPr>
                        <a:t>30</a:t>
                      </a:r>
                    </a:p>
                  </a:txBody>
                  <a:tcPr marL="6167" marR="6167" marT="0" marB="0" anchor="b">
                    <a:lnL>
                      <a:noFill/>
                    </a:lnL>
                    <a:lnR>
                      <a:noFill/>
                    </a:lnR>
                    <a:lnT>
                      <a:noFill/>
                    </a:lnT>
                    <a:lnB>
                      <a:noFill/>
                    </a:lnB>
                    <a:solidFill>
                      <a:srgbClr val="FECE7F"/>
                    </a:solidFill>
                  </a:tcPr>
                </a:tc>
                <a:tc>
                  <a:txBody>
                    <a:bodyPr/>
                    <a:lstStyle/>
                    <a:p>
                      <a:pPr algn="r" rtl="0" fontAlgn="b"/>
                      <a:r>
                        <a:rPr lang="cs-CZ" sz="600">
                          <a:effectLst/>
                        </a:rPr>
                        <a:t>167</a:t>
                      </a:r>
                    </a:p>
                  </a:txBody>
                  <a:tcPr marL="6167" marR="6167" marT="0" marB="0" anchor="b">
                    <a:lnL>
                      <a:noFill/>
                    </a:lnL>
                    <a:lnR>
                      <a:noFill/>
                    </a:lnR>
                    <a:lnT>
                      <a:noFill/>
                    </a:lnT>
                    <a:lnB>
                      <a:noFill/>
                    </a:lnB>
                    <a:solidFill>
                      <a:srgbClr val="E6E382"/>
                    </a:solidFill>
                  </a:tcPr>
                </a:tc>
                <a:tc>
                  <a:txBody>
                    <a:bodyPr/>
                    <a:lstStyle/>
                    <a:p>
                      <a:pPr algn="r" rtl="0" fontAlgn="b"/>
                      <a:r>
                        <a:rPr lang="cs-CZ" sz="600">
                          <a:effectLst/>
                        </a:rPr>
                        <a:t>197</a:t>
                      </a:r>
                    </a:p>
                  </a:txBody>
                  <a:tcPr marL="6167" marR="6167" marT="0" marB="0" anchor="b">
                    <a:lnL>
                      <a:noFill/>
                    </a:lnL>
                    <a:lnR>
                      <a:noFill/>
                    </a:lnR>
                    <a:lnT>
                      <a:noFill/>
                    </a:lnT>
                    <a:lnB>
                      <a:noFill/>
                    </a:lnB>
                    <a:solidFill>
                      <a:srgbClr val="FDC07C"/>
                    </a:solidFill>
                  </a:tcPr>
                </a:tc>
                <a:extLst>
                  <a:ext uri="{0D108BD9-81ED-4DB2-BD59-A6C34878D82A}">
                    <a16:rowId xmlns:a16="http://schemas.microsoft.com/office/drawing/2014/main" val="3194805264"/>
                  </a:ext>
                </a:extLst>
              </a:tr>
              <a:tr h="177606">
                <a:tc>
                  <a:txBody>
                    <a:bodyPr/>
                    <a:lstStyle/>
                    <a:p>
                      <a:pPr rtl="0" fontAlgn="b"/>
                      <a:r>
                        <a:rPr lang="cs-CZ" sz="600">
                          <a:effectLst/>
                        </a:rPr>
                        <a:t>Krajský soud v Ostravě</a:t>
                      </a:r>
                    </a:p>
                  </a:txBody>
                  <a:tcPr marL="6167" marR="6167" marT="0" marB="0" anchor="b">
                    <a:lnL>
                      <a:noFill/>
                    </a:lnL>
                    <a:lnR>
                      <a:noFill/>
                    </a:lnR>
                    <a:lnT>
                      <a:noFill/>
                    </a:lnT>
                    <a:lnB>
                      <a:noFill/>
                    </a:lnB>
                  </a:tcPr>
                </a:tc>
                <a:tc>
                  <a:txBody>
                    <a:bodyPr/>
                    <a:lstStyle/>
                    <a:p>
                      <a:pPr algn="r" rtl="0" fontAlgn="b"/>
                      <a:r>
                        <a:rPr lang="cs-CZ" sz="600">
                          <a:effectLst/>
                        </a:rPr>
                        <a:t>25</a:t>
                      </a:r>
                    </a:p>
                  </a:txBody>
                  <a:tcPr marL="6167" marR="6167" marT="0" marB="0" anchor="b">
                    <a:lnL>
                      <a:noFill/>
                    </a:lnL>
                    <a:lnR>
                      <a:noFill/>
                    </a:lnR>
                    <a:lnT>
                      <a:noFill/>
                    </a:lnT>
                    <a:lnB>
                      <a:noFill/>
                    </a:lnB>
                    <a:solidFill>
                      <a:srgbClr val="FDEA83"/>
                    </a:solidFill>
                  </a:tcPr>
                </a:tc>
                <a:tc>
                  <a:txBody>
                    <a:bodyPr/>
                    <a:lstStyle/>
                    <a:p>
                      <a:pPr algn="r" rtl="0" fontAlgn="b"/>
                      <a:r>
                        <a:rPr lang="cs-CZ" sz="600">
                          <a:effectLst/>
                        </a:rPr>
                        <a:t>202</a:t>
                      </a:r>
                    </a:p>
                  </a:txBody>
                  <a:tcPr marL="6167" marR="6167" marT="0" marB="0" anchor="b">
                    <a:lnL>
                      <a:noFill/>
                    </a:lnL>
                    <a:lnR>
                      <a:noFill/>
                    </a:lnR>
                    <a:lnT>
                      <a:noFill/>
                    </a:lnT>
                    <a:lnB>
                      <a:noFill/>
                    </a:lnB>
                    <a:solidFill>
                      <a:srgbClr val="F8696B"/>
                    </a:solidFill>
                  </a:tcPr>
                </a:tc>
                <a:tc>
                  <a:txBody>
                    <a:bodyPr/>
                    <a:lstStyle/>
                    <a:p>
                      <a:pPr algn="r" rtl="0" fontAlgn="b"/>
                      <a:r>
                        <a:rPr lang="cs-CZ" sz="600">
                          <a:effectLst/>
                        </a:rPr>
                        <a:t>227</a:t>
                      </a:r>
                    </a:p>
                  </a:txBody>
                  <a:tcPr marL="6167" marR="6167" marT="0" marB="0" anchor="b">
                    <a:lnL>
                      <a:noFill/>
                    </a:lnL>
                    <a:lnR>
                      <a:noFill/>
                    </a:lnR>
                    <a:lnT>
                      <a:noFill/>
                    </a:lnT>
                    <a:lnB>
                      <a:noFill/>
                    </a:lnB>
                    <a:solidFill>
                      <a:srgbClr val="F9756E"/>
                    </a:solidFill>
                  </a:tcPr>
                </a:tc>
                <a:extLst>
                  <a:ext uri="{0D108BD9-81ED-4DB2-BD59-A6C34878D82A}">
                    <a16:rowId xmlns:a16="http://schemas.microsoft.com/office/drawing/2014/main" val="2378521047"/>
                  </a:ext>
                </a:extLst>
              </a:tr>
              <a:tr h="177606">
                <a:tc>
                  <a:txBody>
                    <a:bodyPr/>
                    <a:lstStyle/>
                    <a:p>
                      <a:pPr rtl="0" fontAlgn="b"/>
                      <a:r>
                        <a:rPr lang="cs-CZ" sz="600">
                          <a:effectLst/>
                        </a:rPr>
                        <a:t>Městský soud v Praze</a:t>
                      </a:r>
                    </a:p>
                  </a:txBody>
                  <a:tcPr marL="6167" marR="6167" marT="0" marB="0" anchor="b">
                    <a:lnL>
                      <a:noFill/>
                    </a:lnL>
                    <a:lnR>
                      <a:noFill/>
                    </a:lnR>
                    <a:lnT>
                      <a:noFill/>
                    </a:lnT>
                    <a:lnB>
                      <a:noFill/>
                    </a:lnB>
                  </a:tcPr>
                </a:tc>
                <a:tc>
                  <a:txBody>
                    <a:bodyPr/>
                    <a:lstStyle/>
                    <a:p>
                      <a:pPr algn="r" rtl="0" fontAlgn="b"/>
                      <a:r>
                        <a:rPr lang="cs-CZ" sz="600">
                          <a:effectLst/>
                        </a:rPr>
                        <a:t>37</a:t>
                      </a:r>
                    </a:p>
                  </a:txBody>
                  <a:tcPr marL="6167" marR="6167" marT="0" marB="0" anchor="b">
                    <a:lnL>
                      <a:noFill/>
                    </a:lnL>
                    <a:lnR>
                      <a:noFill/>
                    </a:lnR>
                    <a:lnT>
                      <a:noFill/>
                    </a:lnT>
                    <a:lnB>
                      <a:noFill/>
                    </a:lnB>
                    <a:solidFill>
                      <a:srgbClr val="FCA677"/>
                    </a:solidFill>
                  </a:tcPr>
                </a:tc>
                <a:tc>
                  <a:txBody>
                    <a:bodyPr/>
                    <a:lstStyle/>
                    <a:p>
                      <a:pPr algn="r" rtl="0" fontAlgn="b"/>
                      <a:r>
                        <a:rPr lang="cs-CZ" sz="600">
                          <a:effectLst/>
                        </a:rPr>
                        <a:t>191</a:t>
                      </a:r>
                    </a:p>
                  </a:txBody>
                  <a:tcPr marL="6167" marR="6167" marT="0" marB="0" anchor="b">
                    <a:lnL>
                      <a:noFill/>
                    </a:lnL>
                    <a:lnR>
                      <a:noFill/>
                    </a:lnR>
                    <a:lnT>
                      <a:noFill/>
                    </a:lnT>
                    <a:lnB>
                      <a:noFill/>
                    </a:lnB>
                    <a:solidFill>
                      <a:srgbClr val="FB9674"/>
                    </a:solidFill>
                  </a:tcPr>
                </a:tc>
                <a:tc>
                  <a:txBody>
                    <a:bodyPr/>
                    <a:lstStyle/>
                    <a:p>
                      <a:pPr algn="r" rtl="0" fontAlgn="b"/>
                      <a:r>
                        <a:rPr lang="cs-CZ" sz="600">
                          <a:effectLst/>
                        </a:rPr>
                        <a:t>228</a:t>
                      </a:r>
                    </a:p>
                  </a:txBody>
                  <a:tcPr marL="6167" marR="6167" marT="0" marB="0" anchor="b">
                    <a:lnL>
                      <a:noFill/>
                    </a:lnL>
                    <a:lnR>
                      <a:noFill/>
                    </a:lnR>
                    <a:lnT>
                      <a:noFill/>
                    </a:lnT>
                    <a:lnB>
                      <a:noFill/>
                    </a:lnB>
                    <a:solidFill>
                      <a:srgbClr val="F9756E"/>
                    </a:solidFill>
                  </a:tcPr>
                </a:tc>
                <a:extLst>
                  <a:ext uri="{0D108BD9-81ED-4DB2-BD59-A6C34878D82A}">
                    <a16:rowId xmlns:a16="http://schemas.microsoft.com/office/drawing/2014/main" val="2107197456"/>
                  </a:ext>
                </a:extLst>
              </a:tr>
              <a:tr h="177606">
                <a:tc>
                  <a:txBody>
                    <a:bodyPr/>
                    <a:lstStyle/>
                    <a:p>
                      <a:pPr rtl="0" fontAlgn="b"/>
                      <a:r>
                        <a:rPr lang="cs-CZ" sz="600">
                          <a:effectLst/>
                        </a:rPr>
                        <a:t>Krajský soud v Brně</a:t>
                      </a:r>
                    </a:p>
                  </a:txBody>
                  <a:tcPr marL="6167" marR="6167" marT="0" marB="0" anchor="b">
                    <a:lnL>
                      <a:noFill/>
                    </a:lnL>
                    <a:lnR>
                      <a:noFill/>
                    </a:lnR>
                    <a:lnT>
                      <a:noFill/>
                    </a:lnT>
                    <a:lnB>
                      <a:noFill/>
                    </a:lnB>
                  </a:tcPr>
                </a:tc>
                <a:tc>
                  <a:txBody>
                    <a:bodyPr/>
                    <a:lstStyle/>
                    <a:p>
                      <a:pPr algn="r" rtl="0" fontAlgn="b"/>
                      <a:r>
                        <a:rPr lang="cs-CZ" sz="600">
                          <a:effectLst/>
                        </a:rPr>
                        <a:t>30</a:t>
                      </a:r>
                    </a:p>
                  </a:txBody>
                  <a:tcPr marL="6167" marR="6167" marT="0" marB="0" anchor="b">
                    <a:lnL>
                      <a:noFill/>
                    </a:lnL>
                    <a:lnR>
                      <a:noFill/>
                    </a:lnR>
                    <a:lnT>
                      <a:noFill/>
                    </a:lnT>
                    <a:lnB>
                      <a:noFill/>
                    </a:lnB>
                    <a:solidFill>
                      <a:srgbClr val="FED07F"/>
                    </a:solidFill>
                  </a:tcPr>
                </a:tc>
                <a:tc>
                  <a:txBody>
                    <a:bodyPr/>
                    <a:lstStyle/>
                    <a:p>
                      <a:pPr algn="r" rtl="0" fontAlgn="b"/>
                      <a:r>
                        <a:rPr lang="cs-CZ" sz="600">
                          <a:effectLst/>
                        </a:rPr>
                        <a:t>202</a:t>
                      </a:r>
                    </a:p>
                  </a:txBody>
                  <a:tcPr marL="6167" marR="6167" marT="0" marB="0" anchor="b">
                    <a:lnL>
                      <a:noFill/>
                    </a:lnL>
                    <a:lnR>
                      <a:noFill/>
                    </a:lnR>
                    <a:lnT>
                      <a:noFill/>
                    </a:lnT>
                    <a:lnB>
                      <a:noFill/>
                    </a:lnB>
                    <a:solidFill>
                      <a:srgbClr val="F96A6C"/>
                    </a:solidFill>
                  </a:tcPr>
                </a:tc>
                <a:tc>
                  <a:txBody>
                    <a:bodyPr/>
                    <a:lstStyle/>
                    <a:p>
                      <a:pPr algn="r" rtl="0" fontAlgn="b"/>
                      <a:r>
                        <a:rPr lang="cs-CZ" sz="600">
                          <a:effectLst/>
                        </a:rPr>
                        <a:t>232</a:t>
                      </a:r>
                    </a:p>
                  </a:txBody>
                  <a:tcPr marL="6167" marR="6167" marT="0" marB="0" anchor="b">
                    <a:lnL>
                      <a:noFill/>
                    </a:lnL>
                    <a:lnR>
                      <a:noFill/>
                    </a:lnR>
                    <a:lnT>
                      <a:noFill/>
                    </a:lnT>
                    <a:lnB>
                      <a:noFill/>
                    </a:lnB>
                    <a:solidFill>
                      <a:srgbClr val="F96A6C"/>
                    </a:solidFill>
                  </a:tcPr>
                </a:tc>
                <a:extLst>
                  <a:ext uri="{0D108BD9-81ED-4DB2-BD59-A6C34878D82A}">
                    <a16:rowId xmlns:a16="http://schemas.microsoft.com/office/drawing/2014/main" val="2200320068"/>
                  </a:ext>
                </a:extLst>
              </a:tr>
              <a:tr h="266408">
                <a:tc>
                  <a:txBody>
                    <a:bodyPr/>
                    <a:lstStyle/>
                    <a:p>
                      <a:pPr rtl="0" fontAlgn="b"/>
                      <a:r>
                        <a:rPr lang="cs-CZ" sz="600" dirty="0">
                          <a:effectLst/>
                        </a:rPr>
                        <a:t>Krajský soud v Ostravě pobočka Olomouc</a:t>
                      </a:r>
                    </a:p>
                  </a:txBody>
                  <a:tcPr marL="6167" marR="6167" marT="0" marB="0" anchor="b">
                    <a:lnL>
                      <a:noFill/>
                    </a:lnL>
                    <a:lnR>
                      <a:noFill/>
                    </a:lnR>
                    <a:lnT>
                      <a:noFill/>
                    </a:lnT>
                    <a:lnB>
                      <a:noFill/>
                    </a:lnB>
                  </a:tcPr>
                </a:tc>
                <a:tc>
                  <a:txBody>
                    <a:bodyPr/>
                    <a:lstStyle/>
                    <a:p>
                      <a:pPr algn="r" rtl="0" fontAlgn="b"/>
                      <a:r>
                        <a:rPr lang="cs-CZ" sz="600">
                          <a:effectLst/>
                        </a:rPr>
                        <a:t>46</a:t>
                      </a:r>
                    </a:p>
                  </a:txBody>
                  <a:tcPr marL="6167" marR="6167" marT="0" marB="0" anchor="b">
                    <a:lnL>
                      <a:noFill/>
                    </a:lnL>
                    <a:lnR>
                      <a:noFill/>
                    </a:lnR>
                    <a:lnT>
                      <a:noFill/>
                    </a:lnT>
                    <a:lnB>
                      <a:noFill/>
                    </a:lnB>
                    <a:solidFill>
                      <a:srgbClr val="F8696B"/>
                    </a:solidFill>
                  </a:tcPr>
                </a:tc>
                <a:tc>
                  <a:txBody>
                    <a:bodyPr/>
                    <a:lstStyle/>
                    <a:p>
                      <a:pPr algn="r" rtl="0" fontAlgn="b"/>
                      <a:r>
                        <a:rPr lang="cs-CZ" sz="600">
                          <a:effectLst/>
                        </a:rPr>
                        <a:t>186</a:t>
                      </a:r>
                    </a:p>
                  </a:txBody>
                  <a:tcPr marL="6167" marR="6167" marT="0" marB="0" anchor="b">
                    <a:lnL>
                      <a:noFill/>
                    </a:lnL>
                    <a:lnR>
                      <a:noFill/>
                    </a:lnR>
                    <a:lnT>
                      <a:noFill/>
                    </a:lnT>
                    <a:lnB>
                      <a:noFill/>
                    </a:lnB>
                    <a:solidFill>
                      <a:srgbClr val="FCAB78"/>
                    </a:solidFill>
                  </a:tcPr>
                </a:tc>
                <a:tc>
                  <a:txBody>
                    <a:bodyPr/>
                    <a:lstStyle/>
                    <a:p>
                      <a:pPr algn="r" rtl="0" fontAlgn="b"/>
                      <a:r>
                        <a:rPr lang="cs-CZ" sz="600" dirty="0">
                          <a:effectLst/>
                        </a:rPr>
                        <a:t>232</a:t>
                      </a:r>
                    </a:p>
                  </a:txBody>
                  <a:tcPr marL="6167" marR="6167" marT="0" marB="0" anchor="b">
                    <a:lnL>
                      <a:noFill/>
                    </a:lnL>
                    <a:lnR>
                      <a:noFill/>
                    </a:lnR>
                    <a:lnT>
                      <a:noFill/>
                    </a:lnT>
                    <a:lnB>
                      <a:noFill/>
                    </a:lnB>
                    <a:solidFill>
                      <a:srgbClr val="F8696B"/>
                    </a:solidFill>
                  </a:tcPr>
                </a:tc>
                <a:extLst>
                  <a:ext uri="{0D108BD9-81ED-4DB2-BD59-A6C34878D82A}">
                    <a16:rowId xmlns:a16="http://schemas.microsoft.com/office/drawing/2014/main" val="530164012"/>
                  </a:ext>
                </a:extLst>
              </a:tr>
            </a:tbl>
          </a:graphicData>
        </a:graphic>
      </p:graphicFrame>
    </p:spTree>
    <p:extLst>
      <p:ext uri="{BB962C8B-B14F-4D97-AF65-F5344CB8AC3E}">
        <p14:creationId xmlns:p14="http://schemas.microsoft.com/office/powerpoint/2010/main" val="36164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6"/>
          <p:cNvSpPr txBox="1">
            <a:spLocks noGrp="1"/>
          </p:cNvSpPr>
          <p:nvPr>
            <p:ph type="title"/>
          </p:nvPr>
        </p:nvSpPr>
        <p:spPr>
          <a:xfrm>
            <a:off x="422275" y="-76200"/>
            <a:ext cx="105156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844D60"/>
              </a:buClr>
              <a:buSzPts val="4000"/>
              <a:buFont typeface="Barlow Condensed Medium"/>
              <a:buNone/>
            </a:pPr>
            <a:r>
              <a:rPr lang="cs-CZ" sz="4000">
                <a:solidFill>
                  <a:srgbClr val="844D60"/>
                </a:solidFill>
              </a:rPr>
              <a:t>SPECIFICKÉ POSTAVENÍ KLIENTA</a:t>
            </a:r>
            <a:r>
              <a:rPr lang="cs-CZ"/>
              <a:t> </a:t>
            </a:r>
            <a:endParaRPr/>
          </a:p>
        </p:txBody>
      </p:sp>
      <p:sp>
        <p:nvSpPr>
          <p:cNvPr id="267" name="Google Shape;267;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0" algn="l" rtl="0">
              <a:lnSpc>
                <a:spcPct val="90000"/>
              </a:lnSpc>
              <a:spcBef>
                <a:spcPts val="0"/>
              </a:spcBef>
              <a:spcAft>
                <a:spcPts val="0"/>
              </a:spcAft>
              <a:buNone/>
            </a:pPr>
            <a:endParaRPr/>
          </a:p>
          <a:p>
            <a:pPr marL="457200" lvl="0" indent="-342900" algn="l" rtl="0">
              <a:lnSpc>
                <a:spcPct val="90000"/>
              </a:lnSpc>
              <a:spcBef>
                <a:spcPts val="0"/>
              </a:spcBef>
              <a:spcAft>
                <a:spcPts val="0"/>
              </a:spcAft>
              <a:buSzPts val="1800"/>
              <a:buChar char="●"/>
            </a:pPr>
            <a:r>
              <a:rPr lang="cs-CZ"/>
              <a:t>plnění dříve stanovených splátkových kalendářů</a:t>
            </a:r>
            <a:endParaRPr/>
          </a:p>
          <a:p>
            <a:pPr marL="457200" lvl="0" indent="-342900" algn="l" rtl="0">
              <a:lnSpc>
                <a:spcPct val="90000"/>
              </a:lnSpc>
              <a:spcBef>
                <a:spcPts val="0"/>
              </a:spcBef>
              <a:spcAft>
                <a:spcPts val="0"/>
              </a:spcAft>
              <a:buSzPts val="1800"/>
              <a:buChar char="●"/>
            </a:pPr>
            <a:r>
              <a:rPr lang="cs-CZ"/>
              <a:t>krácení věřitele </a:t>
            </a:r>
            <a:endParaRPr/>
          </a:p>
          <a:p>
            <a:pPr marL="457200" lvl="0" indent="-342900" algn="l" rtl="0">
              <a:lnSpc>
                <a:spcPct val="90000"/>
              </a:lnSpc>
              <a:spcBef>
                <a:spcPts val="0"/>
              </a:spcBef>
              <a:spcAft>
                <a:spcPts val="0"/>
              </a:spcAft>
              <a:buSzPts val="1800"/>
              <a:buChar char="●"/>
            </a:pPr>
            <a:r>
              <a:rPr lang="cs-CZ"/>
              <a:t>pořadí pohledávek - přednostní/nepřednostní </a:t>
            </a:r>
            <a:endParaRPr/>
          </a:p>
          <a:p>
            <a:pPr marL="457200" lvl="0" indent="-342900" algn="l" rtl="0">
              <a:lnSpc>
                <a:spcPct val="90000"/>
              </a:lnSpc>
              <a:spcBef>
                <a:spcPts val="0"/>
              </a:spcBef>
              <a:spcAft>
                <a:spcPts val="0"/>
              </a:spcAft>
              <a:buSzPts val="1800"/>
              <a:buChar char="●"/>
            </a:pPr>
            <a:r>
              <a:rPr lang="cs-CZ"/>
              <a:t>nezabavitelná částka</a:t>
            </a:r>
            <a:endParaRPr/>
          </a:p>
          <a:p>
            <a:pPr marL="457200" lvl="0" indent="-342900" algn="l" rtl="0">
              <a:lnSpc>
                <a:spcPct val="90000"/>
              </a:lnSpc>
              <a:spcBef>
                <a:spcPts val="0"/>
              </a:spcBef>
              <a:spcAft>
                <a:spcPts val="0"/>
              </a:spcAft>
              <a:buSzPts val="1800"/>
              <a:buChar char="●"/>
            </a:pPr>
            <a:r>
              <a:rPr lang="cs-CZ"/>
              <a:t>tlak na neetické půjčky /nedoporučovat, lépe varovat/</a:t>
            </a:r>
            <a:endParaRPr/>
          </a:p>
          <a:p>
            <a:pPr marL="457200" lvl="0" indent="0" algn="l" rtl="0">
              <a:lnSpc>
                <a:spcPct val="90000"/>
              </a:lnSpc>
              <a:spcBef>
                <a:spcPts val="0"/>
              </a:spcBef>
              <a:spcAft>
                <a:spcPts val="0"/>
              </a:spcAft>
              <a:buNone/>
            </a:pPr>
            <a:endParaRPr/>
          </a:p>
          <a:p>
            <a:pPr marL="457200" lvl="0" indent="0" algn="l" rtl="0">
              <a:lnSpc>
                <a:spcPct val="90000"/>
              </a:lnSpc>
              <a:spcBef>
                <a:spcPts val="0"/>
              </a:spcBef>
              <a:spcAft>
                <a:spcPts val="0"/>
              </a:spcAft>
              <a:buNone/>
            </a:pPr>
            <a:endParaRPr/>
          </a:p>
        </p:txBody>
      </p:sp>
    </p:spTree>
    <p:extLst>
      <p:ext uri="{BB962C8B-B14F-4D97-AF65-F5344CB8AC3E}">
        <p14:creationId xmlns:p14="http://schemas.microsoft.com/office/powerpoint/2010/main" val="2627570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9"/>
          <p:cNvSpPr txBox="1">
            <a:spLocks noGrp="1"/>
          </p:cNvSpPr>
          <p:nvPr>
            <p:ph type="body" idx="1"/>
          </p:nvPr>
        </p:nvSpPr>
        <p:spPr>
          <a:xfrm>
            <a:off x="422277" y="2304875"/>
            <a:ext cx="9213300" cy="3828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cs-CZ" sz="3200" dirty="0"/>
              <a:t>Samostatně žijící senior</a:t>
            </a:r>
            <a:endParaRPr sz="3200" dirty="0"/>
          </a:p>
          <a:p>
            <a:pPr marL="0" lvl="0" indent="0" algn="l" rtl="0">
              <a:lnSpc>
                <a:spcPct val="90000"/>
              </a:lnSpc>
              <a:spcBef>
                <a:spcPts val="1000"/>
              </a:spcBef>
              <a:spcAft>
                <a:spcPts val="0"/>
              </a:spcAft>
              <a:buSzPts val="1800"/>
              <a:buNone/>
            </a:pPr>
            <a:r>
              <a:rPr lang="cs-CZ" dirty="0"/>
              <a:t> </a:t>
            </a:r>
            <a:endParaRPr dirty="0"/>
          </a:p>
          <a:p>
            <a:pPr marL="0" lvl="0" indent="0" algn="l" rtl="0">
              <a:lnSpc>
                <a:spcPct val="90000"/>
              </a:lnSpc>
              <a:spcBef>
                <a:spcPts val="1000"/>
              </a:spcBef>
              <a:spcAft>
                <a:spcPts val="0"/>
              </a:spcAft>
              <a:buSzPts val="1800"/>
              <a:buNone/>
            </a:pPr>
            <a:endParaRPr dirty="0"/>
          </a:p>
        </p:txBody>
      </p:sp>
      <p:sp>
        <p:nvSpPr>
          <p:cNvPr id="370" name="Google Shape;370;p39"/>
          <p:cNvSpPr/>
          <p:nvPr/>
        </p:nvSpPr>
        <p:spPr>
          <a:xfrm>
            <a:off x="2888975" y="4391100"/>
            <a:ext cx="2605200" cy="838800"/>
          </a:xfrm>
          <a:prstGeom prst="rect">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250"/>
              <a:buFont typeface="Arial"/>
              <a:buNone/>
            </a:pPr>
            <a:r>
              <a:rPr lang="cs-CZ" sz="2250" b="1">
                <a:solidFill>
                  <a:srgbClr val="515151"/>
                </a:solidFill>
                <a:highlight>
                  <a:srgbClr val="93C47D"/>
                </a:highlight>
                <a:latin typeface="Roboto"/>
                <a:ea typeface="Roboto"/>
                <a:cs typeface="Roboto"/>
                <a:sym typeface="Roboto"/>
              </a:rPr>
              <a:t>11106</a:t>
            </a:r>
            <a:endParaRPr sz="2500" b="1" i="0" u="none" strike="noStrike" cap="none">
              <a:solidFill>
                <a:srgbClr val="000000"/>
              </a:solidFill>
              <a:highlight>
                <a:schemeClr val="accent6"/>
              </a:highlight>
              <a:latin typeface="Arial"/>
              <a:ea typeface="Arial"/>
              <a:cs typeface="Arial"/>
              <a:sym typeface="Arial"/>
            </a:endParaRPr>
          </a:p>
        </p:txBody>
      </p:sp>
      <p:sp>
        <p:nvSpPr>
          <p:cNvPr id="371" name="Google Shape;371;p39"/>
          <p:cNvSpPr/>
          <p:nvPr/>
        </p:nvSpPr>
        <p:spPr>
          <a:xfrm>
            <a:off x="6808174" y="4391100"/>
            <a:ext cx="923586" cy="838800"/>
          </a:xfrm>
          <a:prstGeom prst="rect">
            <a:avLst/>
          </a:prstGeom>
          <a:solidFill>
            <a:srgbClr val="E0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cs-CZ" dirty="0"/>
              <a:t>1131</a:t>
            </a:r>
            <a:endParaRPr dirty="0"/>
          </a:p>
        </p:txBody>
      </p:sp>
      <p:sp>
        <p:nvSpPr>
          <p:cNvPr id="372" name="Google Shape;372;p39"/>
          <p:cNvSpPr/>
          <p:nvPr/>
        </p:nvSpPr>
        <p:spPr>
          <a:xfrm>
            <a:off x="6151174" y="4391100"/>
            <a:ext cx="777945" cy="838800"/>
          </a:xfrm>
          <a:prstGeom prst="rect">
            <a:avLst/>
          </a:prstGeom>
          <a:solidFill>
            <a:srgbClr val="E0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cs-CZ" dirty="0"/>
              <a:t>1131</a:t>
            </a:r>
            <a:endParaRPr sz="1400" b="0" i="0" u="none" strike="noStrike" cap="none" dirty="0">
              <a:solidFill>
                <a:srgbClr val="000000"/>
              </a:solidFill>
              <a:latin typeface="Arial"/>
              <a:ea typeface="Arial"/>
              <a:cs typeface="Arial"/>
              <a:sym typeface="Arial"/>
            </a:endParaRPr>
          </a:p>
        </p:txBody>
      </p:sp>
      <p:sp>
        <p:nvSpPr>
          <p:cNvPr id="373" name="Google Shape;373;p39"/>
          <p:cNvSpPr/>
          <p:nvPr/>
        </p:nvSpPr>
        <p:spPr>
          <a:xfrm>
            <a:off x="5494175" y="4391100"/>
            <a:ext cx="657000" cy="838800"/>
          </a:xfrm>
          <a:prstGeom prst="rect">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cs-CZ" sz="1600" dirty="0"/>
              <a:t>1131</a:t>
            </a:r>
            <a:endParaRPr sz="1600" b="0" i="0" u="none" strike="noStrike" cap="none" dirty="0">
              <a:solidFill>
                <a:srgbClr val="000000"/>
              </a:solidFill>
              <a:latin typeface="Arial"/>
              <a:ea typeface="Arial"/>
              <a:cs typeface="Arial"/>
              <a:sym typeface="Arial"/>
            </a:endParaRPr>
          </a:p>
        </p:txBody>
      </p:sp>
      <p:sp>
        <p:nvSpPr>
          <p:cNvPr id="374" name="Google Shape;374;p39"/>
          <p:cNvSpPr/>
          <p:nvPr/>
        </p:nvSpPr>
        <p:spPr>
          <a:xfrm rot="5400000">
            <a:off x="4307975" y="2389400"/>
            <a:ext cx="378300" cy="3216300"/>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39"/>
          <p:cNvSpPr txBox="1"/>
          <p:nvPr/>
        </p:nvSpPr>
        <p:spPr>
          <a:xfrm>
            <a:off x="2888975" y="3095950"/>
            <a:ext cx="42621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cs-CZ" sz="1800" b="1" i="0" u="none" strike="noStrike" cap="none">
                <a:solidFill>
                  <a:srgbClr val="000000"/>
                </a:solidFill>
                <a:latin typeface="Barlow Condensed"/>
                <a:ea typeface="Barlow Condensed"/>
                <a:cs typeface="Barlow Condensed"/>
                <a:sym typeface="Barlow Condensed"/>
              </a:rPr>
              <a:t>Z důchodu </a:t>
            </a:r>
            <a:r>
              <a:rPr lang="cs-CZ" sz="1800" b="1">
                <a:latin typeface="Barlow Condensed"/>
                <a:ea typeface="Barlow Condensed"/>
                <a:cs typeface="Barlow Condensed"/>
                <a:sym typeface="Barlow Condensed"/>
              </a:rPr>
              <a:t>14500</a:t>
            </a:r>
            <a:r>
              <a:rPr lang="cs-CZ" sz="1800" b="1" i="0" u="none" strike="noStrike" cap="none">
                <a:solidFill>
                  <a:srgbClr val="000000"/>
                </a:solidFill>
                <a:latin typeface="Barlow Condensed"/>
                <a:ea typeface="Barlow Condensed"/>
                <a:cs typeface="Barlow Condensed"/>
                <a:sym typeface="Barlow Condensed"/>
              </a:rPr>
              <a:t>  zůstává</a:t>
            </a:r>
            <a:r>
              <a:rPr lang="cs-CZ" sz="2400" b="1" i="0" u="none" strike="noStrike" cap="none">
                <a:solidFill>
                  <a:srgbClr val="000000"/>
                </a:solidFill>
                <a:latin typeface="Barlow Condensed"/>
                <a:ea typeface="Barlow Condensed"/>
                <a:cs typeface="Barlow Condensed"/>
                <a:sym typeface="Barlow Condensed"/>
              </a:rPr>
              <a:t> </a:t>
            </a:r>
            <a:r>
              <a:rPr lang="cs-CZ" sz="2400" b="1">
                <a:latin typeface="Barlow Condensed"/>
                <a:ea typeface="Barlow Condensed"/>
                <a:cs typeface="Barlow Condensed"/>
                <a:sym typeface="Barlow Condensed"/>
              </a:rPr>
              <a:t>1238 Kč</a:t>
            </a:r>
            <a:endParaRPr sz="2400" b="1" i="0" u="none" strike="noStrike" cap="none">
              <a:solidFill>
                <a:srgbClr val="000000"/>
              </a:solidFill>
              <a:latin typeface="Barlow Condensed"/>
              <a:ea typeface="Barlow Condensed"/>
              <a:cs typeface="Barlow Condensed"/>
              <a:sym typeface="Barlow Condensed"/>
            </a:endParaRPr>
          </a:p>
        </p:txBody>
      </p:sp>
      <p:sp>
        <p:nvSpPr>
          <p:cNvPr id="376" name="Google Shape;376;p39"/>
          <p:cNvSpPr txBox="1">
            <a:spLocks noGrp="1"/>
          </p:cNvSpPr>
          <p:nvPr>
            <p:ph type="title"/>
          </p:nvPr>
        </p:nvSpPr>
        <p:spPr>
          <a:xfrm>
            <a:off x="422275" y="-76200"/>
            <a:ext cx="105156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844D60"/>
              </a:buClr>
              <a:buSzPts val="4000"/>
              <a:buFont typeface="Barlow Condensed Medium"/>
              <a:buNone/>
            </a:pPr>
            <a:r>
              <a:rPr lang="cs-CZ" sz="4000">
                <a:solidFill>
                  <a:srgbClr val="844D60"/>
                </a:solidFill>
              </a:rPr>
              <a:t>AKTUÁLNÍ NEZABAVITELNÁ ČÁSTKA</a:t>
            </a:r>
            <a:r>
              <a:rPr lang="cs-CZ"/>
              <a:t> </a:t>
            </a:r>
            <a:endParaRPr/>
          </a:p>
        </p:txBody>
      </p:sp>
    </p:spTree>
    <p:extLst>
      <p:ext uri="{BB962C8B-B14F-4D97-AF65-F5344CB8AC3E}">
        <p14:creationId xmlns:p14="http://schemas.microsoft.com/office/powerpoint/2010/main" val="2757828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40"/>
          <p:cNvSpPr txBox="1">
            <a:spLocks noGrp="1"/>
          </p:cNvSpPr>
          <p:nvPr>
            <p:ph type="body" idx="1"/>
          </p:nvPr>
        </p:nvSpPr>
        <p:spPr>
          <a:xfrm>
            <a:off x="527850" y="2298100"/>
            <a:ext cx="7610100" cy="3836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cs-CZ" sz="3200"/>
              <a:t>Běžná rodina se dvěma dětmi</a:t>
            </a:r>
            <a:endParaRPr sz="3200"/>
          </a:p>
          <a:p>
            <a:pPr marL="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SzPts val="1800"/>
              <a:buNone/>
            </a:pPr>
            <a:endParaRPr/>
          </a:p>
        </p:txBody>
      </p:sp>
      <p:sp>
        <p:nvSpPr>
          <p:cNvPr id="383" name="Google Shape;383;p40"/>
          <p:cNvSpPr/>
          <p:nvPr/>
        </p:nvSpPr>
        <p:spPr>
          <a:xfrm>
            <a:off x="3030300" y="4391100"/>
            <a:ext cx="2605200" cy="838800"/>
          </a:xfrm>
          <a:prstGeom prst="rect">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250"/>
              <a:buFont typeface="Arial"/>
              <a:buNone/>
            </a:pPr>
            <a:r>
              <a:rPr lang="cs-CZ" sz="2250" b="1" dirty="0">
                <a:solidFill>
                  <a:srgbClr val="515151"/>
                </a:solidFill>
                <a:highlight>
                  <a:srgbClr val="93C47D"/>
                </a:highlight>
                <a:latin typeface="Roboto"/>
                <a:ea typeface="Roboto"/>
                <a:cs typeface="Roboto"/>
                <a:sym typeface="Roboto"/>
              </a:rPr>
              <a:t>11106</a:t>
            </a:r>
            <a:endParaRPr sz="2500" b="1" i="0" u="none" strike="noStrike" cap="none" dirty="0">
              <a:solidFill>
                <a:srgbClr val="000000"/>
              </a:solidFill>
              <a:highlight>
                <a:schemeClr val="accent6"/>
              </a:highlight>
              <a:latin typeface="Arial"/>
              <a:ea typeface="Arial"/>
              <a:cs typeface="Arial"/>
              <a:sym typeface="Arial"/>
            </a:endParaRPr>
          </a:p>
        </p:txBody>
      </p:sp>
      <p:sp>
        <p:nvSpPr>
          <p:cNvPr id="384" name="Google Shape;384;p40"/>
          <p:cNvSpPr/>
          <p:nvPr/>
        </p:nvSpPr>
        <p:spPr>
          <a:xfrm>
            <a:off x="5560050" y="4391100"/>
            <a:ext cx="1035900" cy="8388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cs-CZ" sz="2000"/>
              <a:t>3701</a:t>
            </a:r>
            <a:endParaRPr sz="2000" b="0" i="0" u="none" strike="noStrike" cap="none">
              <a:solidFill>
                <a:srgbClr val="000000"/>
              </a:solidFill>
              <a:latin typeface="Arial"/>
              <a:ea typeface="Arial"/>
              <a:cs typeface="Arial"/>
              <a:sym typeface="Arial"/>
            </a:endParaRPr>
          </a:p>
        </p:txBody>
      </p:sp>
      <p:sp>
        <p:nvSpPr>
          <p:cNvPr id="385" name="Google Shape;385;p40"/>
          <p:cNvSpPr/>
          <p:nvPr/>
        </p:nvSpPr>
        <p:spPr>
          <a:xfrm>
            <a:off x="6541400" y="4391100"/>
            <a:ext cx="1035900" cy="8388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2000"/>
              <a:buFont typeface="Arial"/>
              <a:buNone/>
            </a:pPr>
            <a:r>
              <a:rPr lang="cs-CZ" sz="2000">
                <a:solidFill>
                  <a:schemeClr val="dk1"/>
                </a:solidFill>
              </a:rPr>
              <a:t>3701</a:t>
            </a:r>
            <a:endParaRPr sz="1900" b="0" i="0" u="none" strike="noStrike" cap="none">
              <a:solidFill>
                <a:srgbClr val="000000"/>
              </a:solidFill>
              <a:latin typeface="Arial"/>
              <a:ea typeface="Arial"/>
              <a:cs typeface="Arial"/>
              <a:sym typeface="Arial"/>
            </a:endParaRPr>
          </a:p>
        </p:txBody>
      </p:sp>
      <p:sp>
        <p:nvSpPr>
          <p:cNvPr id="386" name="Google Shape;386;p40"/>
          <p:cNvSpPr/>
          <p:nvPr/>
        </p:nvSpPr>
        <p:spPr>
          <a:xfrm>
            <a:off x="7577300" y="4391100"/>
            <a:ext cx="1035900" cy="8388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2000"/>
              <a:buFont typeface="Arial"/>
              <a:buNone/>
            </a:pPr>
            <a:r>
              <a:rPr lang="cs-CZ" sz="2000">
                <a:solidFill>
                  <a:schemeClr val="dk1"/>
                </a:solidFill>
              </a:rPr>
              <a:t>3701</a:t>
            </a:r>
            <a:endParaRPr sz="1900" b="0" i="0" u="none" strike="noStrike" cap="none">
              <a:solidFill>
                <a:srgbClr val="000000"/>
              </a:solidFill>
              <a:latin typeface="Arial"/>
              <a:ea typeface="Arial"/>
              <a:cs typeface="Arial"/>
              <a:sym typeface="Arial"/>
            </a:endParaRPr>
          </a:p>
        </p:txBody>
      </p:sp>
      <p:sp>
        <p:nvSpPr>
          <p:cNvPr id="387" name="Google Shape;387;p40"/>
          <p:cNvSpPr/>
          <p:nvPr/>
        </p:nvSpPr>
        <p:spPr>
          <a:xfrm>
            <a:off x="9842700" y="4391100"/>
            <a:ext cx="657000" cy="838800"/>
          </a:xfrm>
          <a:prstGeom prst="rect">
            <a:avLst/>
          </a:prstGeom>
          <a:solidFill>
            <a:srgbClr val="E0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600"/>
              <a:buFont typeface="Arial"/>
              <a:buNone/>
            </a:pPr>
            <a:endParaRPr sz="1600" dirty="0">
              <a:solidFill>
                <a:schemeClr val="dk1"/>
              </a:solidFill>
            </a:endParaRPr>
          </a:p>
          <a:p>
            <a:pPr marL="0" lvl="0" indent="0" algn="l" rtl="0">
              <a:spcBef>
                <a:spcPts val="0"/>
              </a:spcBef>
              <a:spcAft>
                <a:spcPts val="0"/>
              </a:spcAft>
              <a:buClr>
                <a:schemeClr val="dk1"/>
              </a:buClr>
              <a:buSzPts val="1600"/>
              <a:buFont typeface="Arial"/>
              <a:buNone/>
            </a:pPr>
            <a:r>
              <a:rPr lang="cs-CZ" sz="1600" dirty="0">
                <a:solidFill>
                  <a:schemeClr val="dk1"/>
                </a:solidFill>
              </a:rPr>
              <a:t>1510</a:t>
            </a:r>
            <a:endParaRPr sz="1600" dirty="0">
              <a:solidFill>
                <a:schemeClr val="dk1"/>
              </a:solidFill>
            </a:endParaRPr>
          </a:p>
          <a:p>
            <a:pPr marL="0" lvl="0" indent="0" algn="l" rtl="0">
              <a:spcBef>
                <a:spcPts val="0"/>
              </a:spcBef>
              <a:spcAft>
                <a:spcPts val="0"/>
              </a:spcAft>
              <a:buClr>
                <a:schemeClr val="dk1"/>
              </a:buClr>
              <a:buSzPts val="1600"/>
              <a:buFont typeface="Arial"/>
              <a:buNone/>
            </a:pPr>
            <a:endParaRPr sz="1600" dirty="0">
              <a:solidFill>
                <a:schemeClr val="dk1"/>
              </a:solidFill>
            </a:endParaRPr>
          </a:p>
        </p:txBody>
      </p:sp>
      <p:sp>
        <p:nvSpPr>
          <p:cNvPr id="388" name="Google Shape;388;p40"/>
          <p:cNvSpPr/>
          <p:nvPr/>
        </p:nvSpPr>
        <p:spPr>
          <a:xfrm>
            <a:off x="9185700" y="4391100"/>
            <a:ext cx="657000" cy="838800"/>
          </a:xfrm>
          <a:prstGeom prst="rect">
            <a:avLst/>
          </a:prstGeom>
          <a:solidFill>
            <a:srgbClr val="E0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600"/>
              <a:buFont typeface="Arial"/>
              <a:buNone/>
            </a:pPr>
            <a:r>
              <a:rPr lang="cs-CZ" sz="1600" dirty="0">
                <a:solidFill>
                  <a:schemeClr val="dk1"/>
                </a:solidFill>
              </a:rPr>
              <a:t>1510</a:t>
            </a:r>
            <a:endParaRPr sz="1400" b="0" i="0" u="none" strike="noStrike" cap="none" dirty="0">
              <a:solidFill>
                <a:srgbClr val="000000"/>
              </a:solidFill>
              <a:latin typeface="Arial"/>
              <a:ea typeface="Arial"/>
              <a:cs typeface="Arial"/>
              <a:sym typeface="Arial"/>
            </a:endParaRPr>
          </a:p>
        </p:txBody>
      </p:sp>
      <p:sp>
        <p:nvSpPr>
          <p:cNvPr id="389" name="Google Shape;389;p40"/>
          <p:cNvSpPr/>
          <p:nvPr/>
        </p:nvSpPr>
        <p:spPr>
          <a:xfrm>
            <a:off x="8613200" y="4391100"/>
            <a:ext cx="657000" cy="838800"/>
          </a:xfrm>
          <a:prstGeom prst="rect">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cs-CZ" sz="1600" dirty="0"/>
              <a:t>1510</a:t>
            </a:r>
            <a:endParaRPr sz="1600" b="0" i="0" u="none" strike="noStrike" cap="none" dirty="0">
              <a:solidFill>
                <a:srgbClr val="000000"/>
              </a:solidFill>
              <a:latin typeface="Arial"/>
              <a:ea typeface="Arial"/>
              <a:cs typeface="Arial"/>
              <a:sym typeface="Arial"/>
            </a:endParaRPr>
          </a:p>
        </p:txBody>
      </p:sp>
      <p:sp>
        <p:nvSpPr>
          <p:cNvPr id="390" name="Google Shape;390;p40"/>
          <p:cNvSpPr/>
          <p:nvPr/>
        </p:nvSpPr>
        <p:spPr>
          <a:xfrm rot="5400000">
            <a:off x="5972325" y="827950"/>
            <a:ext cx="378300" cy="6297300"/>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40"/>
          <p:cNvSpPr txBox="1"/>
          <p:nvPr/>
        </p:nvSpPr>
        <p:spPr>
          <a:xfrm>
            <a:off x="3012825" y="3233350"/>
            <a:ext cx="43083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cs-CZ" sz="1800" b="1" i="0" u="none" strike="noStrike" cap="none" dirty="0">
                <a:solidFill>
                  <a:srgbClr val="000000"/>
                </a:solidFill>
                <a:latin typeface="Barlow Condensed"/>
                <a:ea typeface="Barlow Condensed"/>
                <a:cs typeface="Barlow Condensed"/>
                <a:sym typeface="Barlow Condensed"/>
              </a:rPr>
              <a:t>Z čistého příjmu</a:t>
            </a:r>
            <a:r>
              <a:rPr lang="cs-CZ" sz="1800" b="1" dirty="0">
                <a:latin typeface="Barlow Condensed"/>
                <a:ea typeface="Barlow Condensed"/>
                <a:cs typeface="Barlow Condensed"/>
                <a:sym typeface="Barlow Condensed"/>
              </a:rPr>
              <a:t>26740</a:t>
            </a:r>
            <a:r>
              <a:rPr lang="cs-CZ" sz="1800" b="1" i="0" u="none" strike="noStrike" cap="none" dirty="0">
                <a:solidFill>
                  <a:srgbClr val="000000"/>
                </a:solidFill>
                <a:latin typeface="Barlow Condensed"/>
                <a:ea typeface="Barlow Condensed"/>
                <a:cs typeface="Barlow Condensed"/>
                <a:sym typeface="Barlow Condensed"/>
              </a:rPr>
              <a:t> Kč zůstává</a:t>
            </a:r>
            <a:r>
              <a:rPr lang="cs-CZ" sz="1400" b="1" i="0" u="none" strike="noStrike" cap="none" dirty="0">
                <a:solidFill>
                  <a:srgbClr val="000000"/>
                </a:solidFill>
                <a:latin typeface="Barlow Condensed"/>
                <a:ea typeface="Barlow Condensed"/>
                <a:cs typeface="Barlow Condensed"/>
                <a:sym typeface="Barlow Condensed"/>
              </a:rPr>
              <a:t>       </a:t>
            </a:r>
            <a:r>
              <a:rPr lang="cs-CZ" sz="2400" b="1" dirty="0">
                <a:latin typeface="Barlow Condensed"/>
                <a:ea typeface="Barlow Condensed"/>
                <a:cs typeface="Barlow Condensed"/>
                <a:sym typeface="Barlow Condensed"/>
              </a:rPr>
              <a:t>23719</a:t>
            </a:r>
            <a:endParaRPr sz="2400" b="1" i="0" u="none" strike="noStrike" cap="none" dirty="0">
              <a:solidFill>
                <a:srgbClr val="000000"/>
              </a:solidFill>
              <a:latin typeface="Barlow Condensed"/>
              <a:ea typeface="Barlow Condensed"/>
              <a:cs typeface="Barlow Condensed"/>
              <a:sym typeface="Barlow Condensed"/>
            </a:endParaRPr>
          </a:p>
        </p:txBody>
      </p:sp>
      <p:sp>
        <p:nvSpPr>
          <p:cNvPr id="392" name="Google Shape;392;p40"/>
          <p:cNvSpPr txBox="1">
            <a:spLocks noGrp="1"/>
          </p:cNvSpPr>
          <p:nvPr>
            <p:ph type="title"/>
          </p:nvPr>
        </p:nvSpPr>
        <p:spPr>
          <a:xfrm>
            <a:off x="422275" y="-76200"/>
            <a:ext cx="105156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844D60"/>
              </a:buClr>
              <a:buSzPts val="4000"/>
              <a:buFont typeface="Barlow Condensed Medium"/>
              <a:buNone/>
            </a:pPr>
            <a:r>
              <a:rPr lang="cs-CZ" sz="4000">
                <a:solidFill>
                  <a:srgbClr val="844D60"/>
                </a:solidFill>
              </a:rPr>
              <a:t>AKTUÁLNÍ NEZABAVITELNÁ ČÁSTKA</a:t>
            </a:r>
            <a:endParaRPr/>
          </a:p>
        </p:txBody>
      </p:sp>
    </p:spTree>
    <p:extLst>
      <p:ext uri="{BB962C8B-B14F-4D97-AF65-F5344CB8AC3E}">
        <p14:creationId xmlns:p14="http://schemas.microsoft.com/office/powerpoint/2010/main" val="2751909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1"/>
          <p:cNvSpPr txBox="1">
            <a:spLocks noGrp="1"/>
          </p:cNvSpPr>
          <p:nvPr>
            <p:ph type="body" idx="1"/>
          </p:nvPr>
        </p:nvSpPr>
        <p:spPr>
          <a:xfrm>
            <a:off x="598502" y="438639"/>
            <a:ext cx="7372547" cy="4667437"/>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rgbClr val="568688"/>
              </a:buClr>
              <a:buSzPct val="100000"/>
              <a:buNone/>
            </a:pPr>
            <a:r>
              <a:rPr lang="cs-CZ" sz="4400">
                <a:solidFill>
                  <a:srgbClr val="568688"/>
                </a:solidFill>
                <a:latin typeface="Barlow Condensed Medium"/>
                <a:ea typeface="Barlow Condensed Medium"/>
                <a:cs typeface="Barlow Condensed Medium"/>
                <a:sym typeface="Barlow Condensed Medium"/>
              </a:rPr>
              <a:t>DĚKUJI ZA POZORNOST</a:t>
            </a:r>
            <a:endParaRPr/>
          </a:p>
          <a:p>
            <a:pPr marL="0" lvl="0" indent="0" algn="l" rtl="0">
              <a:lnSpc>
                <a:spcPct val="90000"/>
              </a:lnSpc>
              <a:spcBef>
                <a:spcPts val="1000"/>
              </a:spcBef>
              <a:spcAft>
                <a:spcPts val="0"/>
              </a:spcAft>
              <a:buClr>
                <a:schemeClr val="dk1"/>
              </a:buClr>
              <a:buSzPct val="100000"/>
              <a:buNone/>
            </a:pPr>
            <a:endParaRPr b="1">
              <a:solidFill>
                <a:srgbClr val="844D60"/>
              </a:solidFill>
            </a:endParaRPr>
          </a:p>
          <a:p>
            <a:pPr marL="0" lvl="0" indent="0" algn="l" rtl="0">
              <a:lnSpc>
                <a:spcPct val="90000"/>
              </a:lnSpc>
              <a:spcBef>
                <a:spcPts val="1000"/>
              </a:spcBef>
              <a:spcAft>
                <a:spcPts val="0"/>
              </a:spcAft>
              <a:buClr>
                <a:schemeClr val="dk1"/>
              </a:buClr>
              <a:buSzPct val="100000"/>
              <a:buNone/>
            </a:pPr>
            <a:endParaRPr>
              <a:solidFill>
                <a:srgbClr val="844D60"/>
              </a:solidFill>
              <a:latin typeface="Barlow Condensed Medium"/>
              <a:ea typeface="Barlow Condensed Medium"/>
              <a:cs typeface="Barlow Condensed Medium"/>
              <a:sym typeface="Barlow Condensed Medium"/>
            </a:endParaRPr>
          </a:p>
          <a:p>
            <a:pPr marL="0" lvl="0" indent="0" algn="l" rtl="0">
              <a:lnSpc>
                <a:spcPct val="90000"/>
              </a:lnSpc>
              <a:spcBef>
                <a:spcPts val="1000"/>
              </a:spcBef>
              <a:spcAft>
                <a:spcPts val="0"/>
              </a:spcAft>
              <a:buClr>
                <a:schemeClr val="dk1"/>
              </a:buClr>
              <a:buSzPct val="100000"/>
              <a:buNone/>
            </a:pPr>
            <a:endParaRPr sz="2200" b="1">
              <a:solidFill>
                <a:srgbClr val="844D60"/>
              </a:solidFill>
              <a:latin typeface="Arial"/>
              <a:ea typeface="Arial"/>
              <a:cs typeface="Arial"/>
              <a:sym typeface="Arial"/>
            </a:endParaRPr>
          </a:p>
          <a:p>
            <a:pPr marL="0" lvl="0" indent="0" algn="l" rtl="0">
              <a:lnSpc>
                <a:spcPct val="90000"/>
              </a:lnSpc>
              <a:spcBef>
                <a:spcPts val="1000"/>
              </a:spcBef>
              <a:spcAft>
                <a:spcPts val="0"/>
              </a:spcAft>
              <a:buClr>
                <a:srgbClr val="844D60"/>
              </a:buClr>
              <a:buSzPct val="100000"/>
              <a:buNone/>
            </a:pPr>
            <a:r>
              <a:rPr lang="cs-CZ" sz="2200" b="1">
                <a:solidFill>
                  <a:srgbClr val="844D60"/>
                </a:solidFill>
                <a:latin typeface="Arial"/>
                <a:ea typeface="Arial"/>
                <a:cs typeface="Arial"/>
                <a:sym typeface="Arial"/>
              </a:rPr>
              <a:t>Barbara Halířová</a:t>
            </a:r>
            <a:endParaRPr/>
          </a:p>
          <a:p>
            <a:pPr marL="0" lvl="0" indent="0" algn="l" rtl="0">
              <a:lnSpc>
                <a:spcPct val="90000"/>
              </a:lnSpc>
              <a:spcBef>
                <a:spcPts val="1000"/>
              </a:spcBef>
              <a:spcAft>
                <a:spcPts val="0"/>
              </a:spcAft>
              <a:buClr>
                <a:srgbClr val="844D60"/>
              </a:buClr>
              <a:buSzPct val="100000"/>
              <a:buNone/>
            </a:pPr>
            <a:r>
              <a:rPr lang="cs-CZ" sz="2200" b="1">
                <a:solidFill>
                  <a:srgbClr val="844D60"/>
                </a:solidFill>
                <a:latin typeface="Arial"/>
                <a:ea typeface="Arial"/>
                <a:cs typeface="Arial"/>
                <a:sym typeface="Arial"/>
              </a:rPr>
              <a:t> </a:t>
            </a:r>
            <a:endParaRPr/>
          </a:p>
          <a:p>
            <a:pPr marL="0" lvl="0" indent="0" algn="l" rtl="0">
              <a:lnSpc>
                <a:spcPct val="90000"/>
              </a:lnSpc>
              <a:spcBef>
                <a:spcPts val="1000"/>
              </a:spcBef>
              <a:spcAft>
                <a:spcPts val="0"/>
              </a:spcAft>
              <a:buClr>
                <a:schemeClr val="dk1"/>
              </a:buClr>
              <a:buSzPct val="100000"/>
              <a:buNone/>
            </a:pPr>
            <a:endParaRPr sz="100">
              <a:latin typeface="Arial"/>
              <a:ea typeface="Arial"/>
              <a:cs typeface="Arial"/>
              <a:sym typeface="Arial"/>
            </a:endParaRPr>
          </a:p>
          <a:p>
            <a:pPr marL="0" lvl="0" indent="0" algn="l" rtl="0">
              <a:lnSpc>
                <a:spcPct val="90000"/>
              </a:lnSpc>
              <a:spcBef>
                <a:spcPts val="1000"/>
              </a:spcBef>
              <a:spcAft>
                <a:spcPts val="0"/>
              </a:spcAft>
              <a:buClr>
                <a:schemeClr val="dk1"/>
              </a:buClr>
              <a:buSzPct val="100000"/>
              <a:buNone/>
            </a:pPr>
            <a:r>
              <a:rPr lang="cs-CZ" sz="1500">
                <a:latin typeface="Arial"/>
                <a:ea typeface="Arial"/>
                <a:cs typeface="Arial"/>
                <a:sym typeface="Arial"/>
              </a:rPr>
              <a:t>731 350 298</a:t>
            </a:r>
            <a:endParaRPr/>
          </a:p>
          <a:p>
            <a:pPr marL="0" lvl="0" indent="0" algn="l" rtl="0">
              <a:lnSpc>
                <a:spcPct val="90000"/>
              </a:lnSpc>
              <a:spcBef>
                <a:spcPts val="1000"/>
              </a:spcBef>
              <a:spcAft>
                <a:spcPts val="0"/>
              </a:spcAft>
              <a:buClr>
                <a:schemeClr val="dk1"/>
              </a:buClr>
              <a:buSzPct val="100000"/>
              <a:buNone/>
            </a:pPr>
            <a:r>
              <a:rPr lang="cs-CZ" sz="1500" u="sng">
                <a:solidFill>
                  <a:schemeClr val="hlink"/>
                </a:solidFill>
                <a:latin typeface="Arial"/>
                <a:ea typeface="Arial"/>
                <a:cs typeface="Arial"/>
                <a:sym typeface="Arial"/>
                <a:hlinkClick r:id="rId3"/>
              </a:rPr>
              <a:t>www.institut-predluzenil.cz</a:t>
            </a:r>
            <a:endParaRPr sz="1500">
              <a:latin typeface="Arial"/>
              <a:ea typeface="Arial"/>
              <a:cs typeface="Arial"/>
              <a:sym typeface="Arial"/>
            </a:endParaRPr>
          </a:p>
          <a:p>
            <a:pPr marL="0" lvl="0" indent="0" algn="l" rtl="0">
              <a:lnSpc>
                <a:spcPct val="90000"/>
              </a:lnSpc>
              <a:spcBef>
                <a:spcPts val="1000"/>
              </a:spcBef>
              <a:spcAft>
                <a:spcPts val="0"/>
              </a:spcAft>
              <a:buClr>
                <a:schemeClr val="dk1"/>
              </a:buClr>
              <a:buSzPct val="100000"/>
              <a:buNone/>
            </a:pPr>
            <a:r>
              <a:rPr lang="cs-CZ" sz="1500" u="sng">
                <a:solidFill>
                  <a:schemeClr val="hlink"/>
                </a:solidFill>
                <a:latin typeface="Arial"/>
                <a:ea typeface="Arial"/>
                <a:cs typeface="Arial"/>
                <a:sym typeface="Arial"/>
                <a:hlinkClick r:id="rId4"/>
              </a:rPr>
              <a:t>bara@institut-predluzeni.cz</a:t>
            </a:r>
            <a:endParaRPr sz="1500">
              <a:latin typeface="Arial"/>
              <a:ea typeface="Arial"/>
              <a:cs typeface="Arial"/>
              <a:sym typeface="Arial"/>
            </a:endParaRPr>
          </a:p>
          <a:p>
            <a:pPr marL="0" lvl="0" indent="0" algn="l" rtl="0">
              <a:lnSpc>
                <a:spcPct val="90000"/>
              </a:lnSpc>
              <a:spcBef>
                <a:spcPts val="1000"/>
              </a:spcBef>
              <a:spcAft>
                <a:spcPts val="0"/>
              </a:spcAft>
              <a:buClr>
                <a:schemeClr val="dk1"/>
              </a:buClr>
              <a:buSzPct val="100000"/>
              <a:buNone/>
            </a:pPr>
            <a:endParaRPr sz="1500">
              <a:latin typeface="Arial"/>
              <a:ea typeface="Arial"/>
              <a:cs typeface="Arial"/>
              <a:sym typeface="Arial"/>
            </a:endParaRPr>
          </a:p>
          <a:p>
            <a:pPr marL="0" lvl="0" indent="0" algn="l" rtl="0">
              <a:lnSpc>
                <a:spcPct val="90000"/>
              </a:lnSpc>
              <a:spcBef>
                <a:spcPts val="1000"/>
              </a:spcBef>
              <a:spcAft>
                <a:spcPts val="0"/>
              </a:spcAft>
              <a:buClr>
                <a:schemeClr val="dk1"/>
              </a:buClr>
              <a:buSzPct val="100000"/>
              <a:buNone/>
            </a:pPr>
            <a:r>
              <a:rPr lang="cs-CZ" sz="1500" u="sng">
                <a:solidFill>
                  <a:schemeClr val="hlink"/>
                </a:solidFill>
                <a:latin typeface="Arial"/>
                <a:ea typeface="Arial"/>
                <a:cs typeface="Arial"/>
                <a:sym typeface="Arial"/>
                <a:hlinkClick r:id="rId5"/>
              </a:rPr>
              <a:t>www.energiebezexekuci.cz</a:t>
            </a:r>
            <a:endParaRPr sz="1500">
              <a:latin typeface="Arial"/>
              <a:ea typeface="Arial"/>
              <a:cs typeface="Arial"/>
              <a:sym typeface="Arial"/>
            </a:endParaRPr>
          </a:p>
          <a:p>
            <a:pPr marL="0" lvl="0" indent="0" algn="l" rtl="0">
              <a:lnSpc>
                <a:spcPct val="90000"/>
              </a:lnSpc>
              <a:spcBef>
                <a:spcPts val="1000"/>
              </a:spcBef>
              <a:spcAft>
                <a:spcPts val="0"/>
              </a:spcAft>
              <a:buClr>
                <a:schemeClr val="dk1"/>
              </a:buClr>
              <a:buSzPct val="100000"/>
              <a:buNone/>
            </a:pPr>
            <a:r>
              <a:rPr lang="cs-CZ" sz="1500" u="sng">
                <a:solidFill>
                  <a:schemeClr val="hlink"/>
                </a:solidFill>
                <a:latin typeface="Arial"/>
                <a:ea typeface="Arial"/>
                <a:cs typeface="Arial"/>
                <a:sym typeface="Arial"/>
                <a:hlinkClick r:id="rId6"/>
              </a:rPr>
              <a:t>www.nedluzimstatu.cz</a:t>
            </a:r>
            <a:endParaRPr sz="1500">
              <a:latin typeface="Arial"/>
              <a:ea typeface="Arial"/>
              <a:cs typeface="Arial"/>
              <a:sym typeface="Arial"/>
            </a:endParaRPr>
          </a:p>
          <a:p>
            <a:pPr marL="0" lvl="0" indent="0" algn="l" rtl="0">
              <a:lnSpc>
                <a:spcPct val="90000"/>
              </a:lnSpc>
              <a:spcBef>
                <a:spcPts val="1000"/>
              </a:spcBef>
              <a:spcAft>
                <a:spcPts val="0"/>
              </a:spcAft>
              <a:buClr>
                <a:schemeClr val="dk1"/>
              </a:buClr>
              <a:buSzPct val="100000"/>
              <a:buNone/>
            </a:pPr>
            <a:r>
              <a:rPr lang="cs-CZ" sz="1500" u="sng">
                <a:solidFill>
                  <a:schemeClr val="hlink"/>
                </a:solidFill>
                <a:latin typeface="Arial"/>
                <a:ea typeface="Arial"/>
                <a:cs typeface="Arial"/>
                <a:sym typeface="Arial"/>
                <a:hlinkClick r:id="rId7"/>
              </a:rPr>
              <a:t>www.protiexekucniprogram.cz</a:t>
            </a:r>
            <a:endParaRPr sz="1500">
              <a:latin typeface="Arial"/>
              <a:ea typeface="Arial"/>
              <a:cs typeface="Arial"/>
              <a:sym typeface="Arial"/>
            </a:endParaRPr>
          </a:p>
          <a:p>
            <a:pPr marL="0" lvl="0" indent="0" algn="l" rtl="0">
              <a:lnSpc>
                <a:spcPct val="90000"/>
              </a:lnSpc>
              <a:spcBef>
                <a:spcPts val="1000"/>
              </a:spcBef>
              <a:spcAft>
                <a:spcPts val="0"/>
              </a:spcAft>
              <a:buClr>
                <a:schemeClr val="dk1"/>
              </a:buClr>
              <a:buSzPct val="100000"/>
              <a:buNone/>
            </a:pPr>
            <a:endParaRPr sz="1500">
              <a:latin typeface="Arial"/>
              <a:ea typeface="Arial"/>
              <a:cs typeface="Arial"/>
              <a:sym typeface="Arial"/>
            </a:endParaRPr>
          </a:p>
        </p:txBody>
      </p:sp>
      <p:sp>
        <p:nvSpPr>
          <p:cNvPr id="339" name="Google Shape;339;p21"/>
          <p:cNvSpPr/>
          <p:nvPr/>
        </p:nvSpPr>
        <p:spPr>
          <a:xfrm>
            <a:off x="8946035" y="2295043"/>
            <a:ext cx="3245964" cy="947394"/>
          </a:xfrm>
          <a:prstGeom prst="rect">
            <a:avLst/>
          </a:prstGeom>
          <a:solidFill>
            <a:srgbClr val="ECAE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Barlow Condensed"/>
              <a:ea typeface="Barlow Condensed"/>
              <a:cs typeface="Barlow Condensed"/>
              <a:sym typeface="Barlow Condensed"/>
            </a:endParaRPr>
          </a:p>
        </p:txBody>
      </p:sp>
      <p:sp>
        <p:nvSpPr>
          <p:cNvPr id="340" name="Google Shape;340;p21"/>
          <p:cNvSpPr/>
          <p:nvPr/>
        </p:nvSpPr>
        <p:spPr>
          <a:xfrm>
            <a:off x="8946036" y="4792765"/>
            <a:ext cx="3245964" cy="2065236"/>
          </a:xfrm>
          <a:prstGeom prst="rect">
            <a:avLst/>
          </a:prstGeom>
          <a:solidFill>
            <a:srgbClr val="AE677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Barlow Condensed"/>
              <a:ea typeface="Barlow Condensed"/>
              <a:cs typeface="Barlow Condensed"/>
              <a:sym typeface="Barlow Condensed"/>
            </a:endParaRPr>
          </a:p>
        </p:txBody>
      </p:sp>
      <p:sp>
        <p:nvSpPr>
          <p:cNvPr id="341" name="Google Shape;341;p21"/>
          <p:cNvSpPr/>
          <p:nvPr/>
        </p:nvSpPr>
        <p:spPr>
          <a:xfrm>
            <a:off x="8946036" y="3350461"/>
            <a:ext cx="3245964" cy="1334276"/>
          </a:xfrm>
          <a:prstGeom prst="rect">
            <a:avLst/>
          </a:prstGeom>
          <a:solidFill>
            <a:srgbClr val="D189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Barlow Condensed"/>
              <a:ea typeface="Barlow Condensed"/>
              <a:cs typeface="Barlow Condensed"/>
              <a:sym typeface="Barlow Condensed"/>
            </a:endParaRPr>
          </a:p>
        </p:txBody>
      </p:sp>
      <p:sp>
        <p:nvSpPr>
          <p:cNvPr id="342" name="Google Shape;342;p21"/>
          <p:cNvSpPr/>
          <p:nvPr/>
        </p:nvSpPr>
        <p:spPr>
          <a:xfrm>
            <a:off x="847626" y="5106079"/>
            <a:ext cx="6674964" cy="1059051"/>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D18992"/>
              </a:solidFill>
              <a:latin typeface="Barlow Condensed"/>
              <a:ea typeface="Barlow Condensed"/>
              <a:cs typeface="Barlow Condensed"/>
              <a:sym typeface="Barlow Condensed"/>
            </a:endParaRPr>
          </a:p>
        </p:txBody>
      </p:sp>
      <p:sp>
        <p:nvSpPr>
          <p:cNvPr id="343" name="Google Shape;343;p21"/>
          <p:cNvSpPr/>
          <p:nvPr/>
        </p:nvSpPr>
        <p:spPr>
          <a:xfrm>
            <a:off x="8946036" y="1884273"/>
            <a:ext cx="3245964" cy="302746"/>
          </a:xfrm>
          <a:prstGeom prst="rect">
            <a:avLst/>
          </a:prstGeom>
          <a:solidFill>
            <a:srgbClr val="D189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Barlow Condensed"/>
              <a:ea typeface="Barlow Condensed"/>
              <a:cs typeface="Barlow Condensed"/>
              <a:sym typeface="Barlow Condensed"/>
            </a:endParaRPr>
          </a:p>
        </p:txBody>
      </p:sp>
      <p:sp>
        <p:nvSpPr>
          <p:cNvPr id="344" name="Google Shape;344;p21"/>
          <p:cNvSpPr/>
          <p:nvPr/>
        </p:nvSpPr>
        <p:spPr>
          <a:xfrm>
            <a:off x="8946036" y="1"/>
            <a:ext cx="3245963" cy="1500356"/>
          </a:xfrm>
          <a:prstGeom prst="rect">
            <a:avLst/>
          </a:prstGeom>
          <a:solidFill>
            <a:srgbClr val="844D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Barlow Condensed"/>
              <a:ea typeface="Barlow Condensed"/>
              <a:cs typeface="Barlow Condensed"/>
              <a:sym typeface="Barlow Condensed"/>
            </a:endParaRPr>
          </a:p>
        </p:txBody>
      </p:sp>
      <p:pic>
        <p:nvPicPr>
          <p:cNvPr id="345" name="Google Shape;345;p21"/>
          <p:cNvPicPr preferRelativeResize="0"/>
          <p:nvPr/>
        </p:nvPicPr>
        <p:blipFill rotWithShape="1">
          <a:blip r:embed="rId8">
            <a:alphaModFix/>
          </a:blip>
          <a:srcRect/>
          <a:stretch/>
        </p:blipFill>
        <p:spPr>
          <a:xfrm>
            <a:off x="5329" y="1509367"/>
            <a:ext cx="12186670" cy="374905"/>
          </a:xfrm>
          <a:prstGeom prst="rect">
            <a:avLst/>
          </a:prstGeom>
          <a:noFill/>
          <a:ln>
            <a:noFill/>
          </a:ln>
        </p:spPr>
      </p:pic>
      <p:pic>
        <p:nvPicPr>
          <p:cNvPr id="346" name="Google Shape;346;p21"/>
          <p:cNvPicPr preferRelativeResize="0"/>
          <p:nvPr/>
        </p:nvPicPr>
        <p:blipFill rotWithShape="1">
          <a:blip r:embed="rId9">
            <a:alphaModFix/>
          </a:blip>
          <a:srcRect/>
          <a:stretch/>
        </p:blipFill>
        <p:spPr>
          <a:xfrm>
            <a:off x="3042106" y="5291179"/>
            <a:ext cx="2286003" cy="688849"/>
          </a:xfrm>
          <a:prstGeom prst="rect">
            <a:avLst/>
          </a:prstGeom>
          <a:noFill/>
          <a:ln>
            <a:noFill/>
          </a:ln>
        </p:spPr>
      </p:pic>
      <p:pic>
        <p:nvPicPr>
          <p:cNvPr id="347" name="Google Shape;347;p21"/>
          <p:cNvPicPr preferRelativeResize="0"/>
          <p:nvPr/>
        </p:nvPicPr>
        <p:blipFill rotWithShape="1">
          <a:blip r:embed="rId10">
            <a:alphaModFix/>
          </a:blip>
          <a:srcRect/>
          <a:stretch/>
        </p:blipFill>
        <p:spPr>
          <a:xfrm>
            <a:off x="4433439" y="2349130"/>
            <a:ext cx="3089151" cy="2440848"/>
          </a:xfrm>
          <a:prstGeom prst="rect">
            <a:avLst/>
          </a:prstGeom>
          <a:noFill/>
          <a:ln>
            <a:noFill/>
          </a:ln>
        </p:spPr>
      </p:pic>
    </p:spTree>
    <p:extLst>
      <p:ext uri="{BB962C8B-B14F-4D97-AF65-F5344CB8AC3E}">
        <p14:creationId xmlns:p14="http://schemas.microsoft.com/office/powerpoint/2010/main" val="87993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833755"/>
          </a:xfrm>
        </p:spPr>
        <p:txBody>
          <a:bodyPr>
            <a:normAutofit/>
          </a:bodyPr>
          <a:lstStyle/>
          <a:p>
            <a:r>
              <a:rPr lang="cs-CZ" sz="3200" b="1" dirty="0" smtClean="0"/>
              <a:t>Důležité body – Strategie sociálního začleňování</a:t>
            </a:r>
            <a:endParaRPr lang="cs-CZ" sz="3200" b="1" dirty="0"/>
          </a:p>
        </p:txBody>
      </p:sp>
      <p:sp>
        <p:nvSpPr>
          <p:cNvPr id="3" name="Zástupný symbol pro obsah 2"/>
          <p:cNvSpPr>
            <a:spLocks noGrp="1"/>
          </p:cNvSpPr>
          <p:nvPr>
            <p:ph idx="1"/>
          </p:nvPr>
        </p:nvSpPr>
        <p:spPr/>
        <p:txBody>
          <a:bodyPr>
            <a:normAutofit fontScale="62500" lnSpcReduction="20000"/>
          </a:bodyPr>
          <a:lstStyle/>
          <a:p>
            <a:r>
              <a:rPr lang="cs-CZ" dirty="0" smtClean="0"/>
              <a:t>Příprava </a:t>
            </a:r>
            <a:r>
              <a:rPr lang="cs-CZ" dirty="0"/>
              <a:t>metodické podpory pro obce — jak reagovat na zadlužení svých obyvatel </a:t>
            </a:r>
            <a:endParaRPr lang="cs-CZ" dirty="0" smtClean="0"/>
          </a:p>
          <a:p>
            <a:r>
              <a:rPr lang="cs-CZ" dirty="0" smtClean="0"/>
              <a:t>Vytváříme </a:t>
            </a:r>
            <a:r>
              <a:rPr lang="cs-CZ" dirty="0"/>
              <a:t>metodický materiál pro obce „Jak na dluhy v Karlovarském kraji</a:t>
            </a:r>
            <a:r>
              <a:rPr lang="cs-CZ" dirty="0" smtClean="0"/>
              <a:t>“.</a:t>
            </a:r>
          </a:p>
          <a:p>
            <a:r>
              <a:rPr lang="cs-CZ" dirty="0" smtClean="0"/>
              <a:t>Vznik </a:t>
            </a:r>
            <a:r>
              <a:rPr lang="cs-CZ" dirty="0"/>
              <a:t>multidisciplinárního týmu k řešení exekucí občanů KK </a:t>
            </a:r>
            <a:endParaRPr lang="cs-CZ" dirty="0" smtClean="0"/>
          </a:p>
          <a:p>
            <a:r>
              <a:rPr lang="cs-CZ" dirty="0" smtClean="0"/>
              <a:t>Mapujeme </a:t>
            </a:r>
            <a:r>
              <a:rPr lang="cs-CZ" dirty="0"/>
              <a:t>situaci v oblasti dluhů a exekucí na území našeho kraje, identifikujeme příčiny dluhových problémů a navrhujeme řešení. </a:t>
            </a:r>
            <a:endParaRPr lang="cs-CZ" dirty="0" smtClean="0"/>
          </a:p>
          <a:p>
            <a:r>
              <a:rPr lang="cs-CZ" dirty="0" smtClean="0"/>
              <a:t>Identifikujeme</a:t>
            </a:r>
            <a:r>
              <a:rPr lang="cs-CZ" dirty="0"/>
              <a:t>, jak mohou sociální služby přispět k řešení exekucí a dluhů. </a:t>
            </a:r>
            <a:endParaRPr lang="cs-CZ" dirty="0" smtClean="0"/>
          </a:p>
          <a:p>
            <a:r>
              <a:rPr lang="cs-CZ" dirty="0" smtClean="0"/>
              <a:t>Nastavujeme </a:t>
            </a:r>
            <a:r>
              <a:rPr lang="cs-CZ" dirty="0"/>
              <a:t>síť dostupných služeb pro občany v exekuci a s </a:t>
            </a:r>
            <a:r>
              <a:rPr lang="cs-CZ" dirty="0" smtClean="0"/>
              <a:t>dluhy.</a:t>
            </a:r>
          </a:p>
          <a:p>
            <a:r>
              <a:rPr lang="cs-CZ" dirty="0" smtClean="0"/>
              <a:t>Zajištění </a:t>
            </a:r>
            <a:r>
              <a:rPr lang="cs-CZ" dirty="0"/>
              <a:t>profesionálního sociálního poradenství a kvalifikované řešení dluhů v sociálních službách </a:t>
            </a:r>
            <a:endParaRPr lang="cs-CZ" dirty="0" smtClean="0"/>
          </a:p>
          <a:p>
            <a:r>
              <a:rPr lang="cs-CZ" dirty="0" smtClean="0"/>
              <a:t>Nastavujeme </a:t>
            </a:r>
            <a:r>
              <a:rPr lang="cs-CZ" dirty="0"/>
              <a:t>síť dostupných služeb pro občany v exekuci a s </a:t>
            </a:r>
            <a:r>
              <a:rPr lang="cs-CZ" dirty="0" smtClean="0"/>
              <a:t>dluhy</a:t>
            </a:r>
          </a:p>
          <a:p>
            <a:r>
              <a:rPr lang="cs-CZ" dirty="0" smtClean="0"/>
              <a:t>Navýšení </a:t>
            </a:r>
            <a:r>
              <a:rPr lang="cs-CZ" dirty="0"/>
              <a:t>kompetencí pracovníků v oblasti finančního a dluhového poradenství </a:t>
            </a:r>
            <a:endParaRPr lang="cs-CZ" dirty="0" smtClean="0"/>
          </a:p>
          <a:p>
            <a:r>
              <a:rPr lang="cs-CZ" dirty="0" smtClean="0"/>
              <a:t>Zajišťujeme </a:t>
            </a:r>
            <a:r>
              <a:rPr lang="cs-CZ" dirty="0"/>
              <a:t>akreditované vzdělávání v oblasti dluhového poradenství. </a:t>
            </a:r>
            <a:endParaRPr lang="cs-CZ" dirty="0" smtClean="0"/>
          </a:p>
          <a:p>
            <a:r>
              <a:rPr lang="cs-CZ" dirty="0" smtClean="0"/>
              <a:t>Snížení </a:t>
            </a:r>
            <a:r>
              <a:rPr lang="cs-CZ" dirty="0"/>
              <a:t>míry zadlužení lidí do 18 let </a:t>
            </a:r>
            <a:r>
              <a:rPr lang="cs-CZ" dirty="0" smtClean="0"/>
              <a:t> </a:t>
            </a:r>
          </a:p>
          <a:p>
            <a:r>
              <a:rPr lang="cs-CZ" dirty="0" smtClean="0"/>
              <a:t>Pomáháme </a:t>
            </a:r>
            <a:r>
              <a:rPr lang="cs-CZ" dirty="0"/>
              <a:t>zlepšovat situaci mladých lidí ze znevýhodněného prostředí tak, aby se oddlužili, než dovrší osmnáctý </a:t>
            </a:r>
            <a:r>
              <a:rPr lang="cs-CZ" dirty="0" smtClean="0"/>
              <a:t>rok</a:t>
            </a:r>
            <a:r>
              <a:rPr lang="cs-CZ" dirty="0"/>
              <a:t>.</a:t>
            </a:r>
            <a:endParaRPr lang="cs-CZ" dirty="0" smtClean="0"/>
          </a:p>
        </p:txBody>
      </p:sp>
    </p:spTree>
    <p:extLst>
      <p:ext uri="{BB962C8B-B14F-4D97-AF65-F5344CB8AC3E}">
        <p14:creationId xmlns:p14="http://schemas.microsoft.com/office/powerpoint/2010/main" val="1111140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title"/>
          </p:nvPr>
        </p:nvSpPr>
        <p:spPr>
          <a:xfrm>
            <a:off x="420188" y="287134"/>
            <a:ext cx="11272200" cy="577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844D60"/>
              </a:buClr>
              <a:buSzPts val="4000"/>
              <a:buFont typeface="Barlow Condensed Medium"/>
              <a:buNone/>
            </a:pPr>
            <a:r>
              <a:rPr lang="cs-CZ" sz="4000">
                <a:solidFill>
                  <a:srgbClr val="844D60"/>
                </a:solidFill>
                <a:latin typeface="Barlow Condensed Medium"/>
                <a:ea typeface="Barlow Condensed Medium"/>
                <a:cs typeface="Barlow Condensed Medium"/>
                <a:sym typeface="Barlow Condensed Medium"/>
              </a:rPr>
              <a:t>EXEKUCE </a:t>
            </a:r>
            <a:r>
              <a:rPr lang="cs-CZ" sz="4000">
                <a:solidFill>
                  <a:srgbClr val="844D60"/>
                </a:solidFill>
              </a:rPr>
              <a:t>A ODDLUŽENÍ V DATECH</a:t>
            </a:r>
            <a:endParaRPr/>
          </a:p>
        </p:txBody>
      </p:sp>
      <p:pic>
        <p:nvPicPr>
          <p:cNvPr id="101" name="Google Shape;101;p14"/>
          <p:cNvPicPr preferRelativeResize="0">
            <a:picLocks noGrp="1"/>
          </p:cNvPicPr>
          <p:nvPr>
            <p:ph type="body" idx="1"/>
          </p:nvPr>
        </p:nvPicPr>
        <p:blipFill rotWithShape="1">
          <a:blip r:embed="rId3">
            <a:alphaModFix/>
          </a:blip>
          <a:srcRect/>
          <a:stretch/>
        </p:blipFill>
        <p:spPr>
          <a:xfrm>
            <a:off x="6735192" y="1402672"/>
            <a:ext cx="3465300" cy="4321500"/>
          </a:xfrm>
          <a:prstGeom prst="rect">
            <a:avLst/>
          </a:prstGeom>
          <a:noFill/>
          <a:ln>
            <a:noFill/>
          </a:ln>
        </p:spPr>
      </p:pic>
      <p:pic>
        <p:nvPicPr>
          <p:cNvPr id="102" name="Google Shape;102;p14"/>
          <p:cNvPicPr preferRelativeResize="0"/>
          <p:nvPr/>
        </p:nvPicPr>
        <p:blipFill rotWithShape="1">
          <a:blip r:embed="rId4">
            <a:alphaModFix/>
          </a:blip>
          <a:srcRect/>
          <a:stretch/>
        </p:blipFill>
        <p:spPr>
          <a:xfrm>
            <a:off x="1435999" y="1425556"/>
            <a:ext cx="3697652" cy="4848732"/>
          </a:xfrm>
          <a:prstGeom prst="rect">
            <a:avLst/>
          </a:prstGeom>
          <a:noFill/>
          <a:ln>
            <a:noFill/>
          </a:ln>
        </p:spPr>
      </p:pic>
    </p:spTree>
    <p:extLst>
      <p:ext uri="{BB962C8B-B14F-4D97-AF65-F5344CB8AC3E}">
        <p14:creationId xmlns:p14="http://schemas.microsoft.com/office/powerpoint/2010/main" val="85537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Nadpis 1"/>
          <p:cNvSpPr>
            <a:spLocks noGrp="1"/>
          </p:cNvSpPr>
          <p:nvPr>
            <p:ph type="title"/>
          </p:nvPr>
        </p:nvSpPr>
        <p:spPr>
          <a:xfrm>
            <a:off x="420188" y="287134"/>
            <a:ext cx="11272161" cy="577267"/>
          </a:xfrm>
        </p:spPr>
        <p:txBody>
          <a:bodyPr>
            <a:noAutofit/>
          </a:bodyPr>
          <a:lstStyle/>
          <a:p>
            <a:r>
              <a:rPr lang="cs-CZ" sz="4000" dirty="0">
                <a:solidFill>
                  <a:srgbClr val="844D60"/>
                </a:solidFill>
                <a:latin typeface="Barlow SemiBold" panose="00000700000000000000" pitchFamily="2" charset="-18"/>
              </a:rPr>
              <a:t>EXEKUCE REGIONÁLNĚ</a:t>
            </a:r>
            <a:endParaRPr lang="cs-CZ" sz="4000" dirty="0">
              <a:solidFill>
                <a:srgbClr val="AE6776"/>
              </a:solidFill>
              <a:latin typeface="Barlow SemiBold" panose="00000700000000000000" pitchFamily="2" charset="-18"/>
            </a:endParaRPr>
          </a:p>
        </p:txBody>
      </p:sp>
      <p:pic>
        <p:nvPicPr>
          <p:cNvPr id="8" name="Obrázek 7">
            <a:extLst>
              <a:ext uri="{FF2B5EF4-FFF2-40B4-BE49-F238E27FC236}">
                <a16:creationId xmlns:a16="http://schemas.microsoft.com/office/drawing/2014/main" id="{FAE4AD32-EE8B-4DD5-90EE-A40EA590D699}"/>
              </a:ext>
            </a:extLst>
          </p:cNvPr>
          <p:cNvPicPr>
            <a:picLocks noChangeAspect="1"/>
          </p:cNvPicPr>
          <p:nvPr/>
        </p:nvPicPr>
        <p:blipFill>
          <a:blip r:embed="rId4"/>
          <a:stretch>
            <a:fillRect/>
          </a:stretch>
        </p:blipFill>
        <p:spPr>
          <a:xfrm>
            <a:off x="244378" y="1193387"/>
            <a:ext cx="9872581" cy="5569551"/>
          </a:xfrm>
          <a:prstGeom prst="rect">
            <a:avLst/>
          </a:prstGeom>
        </p:spPr>
      </p:pic>
      <p:sp>
        <p:nvSpPr>
          <p:cNvPr id="9" name="TextovéPole 8">
            <a:extLst>
              <a:ext uri="{FF2B5EF4-FFF2-40B4-BE49-F238E27FC236}">
                <a16:creationId xmlns:a16="http://schemas.microsoft.com/office/drawing/2014/main" id="{B6D7839C-2683-46B9-9C00-91D3B5F0D254}"/>
              </a:ext>
            </a:extLst>
          </p:cNvPr>
          <p:cNvSpPr txBox="1"/>
          <p:nvPr/>
        </p:nvSpPr>
        <p:spPr>
          <a:xfrm>
            <a:off x="2286038" y="2368288"/>
            <a:ext cx="1490328" cy="461665"/>
          </a:xfrm>
          <a:prstGeom prst="rect">
            <a:avLst/>
          </a:prstGeom>
          <a:noFill/>
        </p:spPr>
        <p:txBody>
          <a:bodyPr wrap="square" rtlCol="0">
            <a:spAutoFit/>
          </a:bodyPr>
          <a:lstStyle/>
          <a:p>
            <a:r>
              <a:rPr lang="cs-CZ" sz="2400" dirty="0">
                <a:solidFill>
                  <a:schemeClr val="bg1"/>
                </a:solidFill>
                <a:latin typeface="Arial" panose="020B0604020202020204" pitchFamily="34" charset="0"/>
                <a:cs typeface="Arial" panose="020B0604020202020204" pitchFamily="34" charset="0"/>
              </a:rPr>
              <a:t>14 %</a:t>
            </a:r>
          </a:p>
        </p:txBody>
      </p:sp>
      <p:sp>
        <p:nvSpPr>
          <p:cNvPr id="10" name="TextovéPole 9">
            <a:extLst>
              <a:ext uri="{FF2B5EF4-FFF2-40B4-BE49-F238E27FC236}">
                <a16:creationId xmlns:a16="http://schemas.microsoft.com/office/drawing/2014/main" id="{27422385-E52A-4CF1-931F-862E05E8F687}"/>
              </a:ext>
            </a:extLst>
          </p:cNvPr>
          <p:cNvSpPr txBox="1"/>
          <p:nvPr/>
        </p:nvSpPr>
        <p:spPr>
          <a:xfrm>
            <a:off x="830940" y="3148787"/>
            <a:ext cx="1490328" cy="461665"/>
          </a:xfrm>
          <a:prstGeom prst="rect">
            <a:avLst/>
          </a:prstGeom>
          <a:noFill/>
        </p:spPr>
        <p:txBody>
          <a:bodyPr wrap="square" rtlCol="0">
            <a:spAutoFit/>
          </a:bodyPr>
          <a:lstStyle/>
          <a:p>
            <a:r>
              <a:rPr lang="cs-CZ" sz="2400" dirty="0">
                <a:solidFill>
                  <a:schemeClr val="bg1"/>
                </a:solidFill>
                <a:latin typeface="Arial" panose="020B0604020202020204" pitchFamily="34" charset="0"/>
                <a:cs typeface="Arial" panose="020B0604020202020204" pitchFamily="34" charset="0"/>
              </a:rPr>
              <a:t>13 %</a:t>
            </a:r>
          </a:p>
        </p:txBody>
      </p:sp>
      <p:sp>
        <p:nvSpPr>
          <p:cNvPr id="11" name="TextovéPole 10">
            <a:extLst>
              <a:ext uri="{FF2B5EF4-FFF2-40B4-BE49-F238E27FC236}">
                <a16:creationId xmlns:a16="http://schemas.microsoft.com/office/drawing/2014/main" id="{DCB26D5E-44AF-45DB-80F8-5417AB683FE8}"/>
              </a:ext>
            </a:extLst>
          </p:cNvPr>
          <p:cNvSpPr txBox="1"/>
          <p:nvPr/>
        </p:nvSpPr>
        <p:spPr>
          <a:xfrm>
            <a:off x="4028082" y="1856606"/>
            <a:ext cx="1490328" cy="400110"/>
          </a:xfrm>
          <a:prstGeom prst="rect">
            <a:avLst/>
          </a:prstGeom>
          <a:noFill/>
        </p:spPr>
        <p:txBody>
          <a:bodyPr wrap="square" rtlCol="0">
            <a:spAutoFit/>
          </a:bodyPr>
          <a:lstStyle/>
          <a:p>
            <a:r>
              <a:rPr lang="cs-CZ" sz="2000" dirty="0">
                <a:solidFill>
                  <a:schemeClr val="bg1"/>
                </a:solidFill>
                <a:latin typeface="Arial" panose="020B0604020202020204" pitchFamily="34" charset="0"/>
                <a:cs typeface="Arial" panose="020B0604020202020204" pitchFamily="34" charset="0"/>
              </a:rPr>
              <a:t>10 %</a:t>
            </a:r>
          </a:p>
        </p:txBody>
      </p:sp>
      <p:sp>
        <p:nvSpPr>
          <p:cNvPr id="12" name="TextovéPole 11">
            <a:extLst>
              <a:ext uri="{FF2B5EF4-FFF2-40B4-BE49-F238E27FC236}">
                <a16:creationId xmlns:a16="http://schemas.microsoft.com/office/drawing/2014/main" id="{34F0C82A-E5A8-4E76-8A66-D0BBF8AE3B30}"/>
              </a:ext>
            </a:extLst>
          </p:cNvPr>
          <p:cNvSpPr txBox="1"/>
          <p:nvPr/>
        </p:nvSpPr>
        <p:spPr>
          <a:xfrm>
            <a:off x="1515921" y="4394428"/>
            <a:ext cx="1490328" cy="400110"/>
          </a:xfrm>
          <a:prstGeom prst="rect">
            <a:avLst/>
          </a:prstGeom>
          <a:noFill/>
        </p:spPr>
        <p:txBody>
          <a:bodyPr wrap="square" rtlCol="0">
            <a:spAutoFit/>
          </a:bodyPr>
          <a:lstStyle/>
          <a:p>
            <a:r>
              <a:rPr lang="cs-CZ" sz="2000" dirty="0">
                <a:solidFill>
                  <a:schemeClr val="bg1"/>
                </a:solidFill>
                <a:latin typeface="Arial" panose="020B0604020202020204" pitchFamily="34" charset="0"/>
                <a:cs typeface="Arial" panose="020B0604020202020204" pitchFamily="34" charset="0"/>
              </a:rPr>
              <a:t>8 %</a:t>
            </a:r>
          </a:p>
        </p:txBody>
      </p:sp>
      <p:sp>
        <p:nvSpPr>
          <p:cNvPr id="13" name="TextovéPole 12">
            <a:extLst>
              <a:ext uri="{FF2B5EF4-FFF2-40B4-BE49-F238E27FC236}">
                <a16:creationId xmlns:a16="http://schemas.microsoft.com/office/drawing/2014/main" id="{569C93FF-75F8-4D6D-8166-54A3EABA3C97}"/>
              </a:ext>
            </a:extLst>
          </p:cNvPr>
          <p:cNvSpPr txBox="1"/>
          <p:nvPr/>
        </p:nvSpPr>
        <p:spPr>
          <a:xfrm>
            <a:off x="3434827" y="3322462"/>
            <a:ext cx="620629" cy="338554"/>
          </a:xfrm>
          <a:prstGeom prst="rect">
            <a:avLst/>
          </a:prstGeom>
          <a:noFill/>
        </p:spPr>
        <p:txBody>
          <a:bodyPr wrap="square" rtlCol="0">
            <a:spAutoFit/>
          </a:bodyPr>
          <a:lstStyle/>
          <a:p>
            <a:r>
              <a:rPr lang="cs-CZ" sz="1600" dirty="0">
                <a:solidFill>
                  <a:schemeClr val="bg1"/>
                </a:solidFill>
                <a:latin typeface="Arial" panose="020B0604020202020204" pitchFamily="34" charset="0"/>
                <a:cs typeface="Arial" panose="020B0604020202020204" pitchFamily="34" charset="0"/>
              </a:rPr>
              <a:t>7 %</a:t>
            </a:r>
          </a:p>
        </p:txBody>
      </p:sp>
      <p:sp>
        <p:nvSpPr>
          <p:cNvPr id="14" name="TextovéPole 13">
            <a:extLst>
              <a:ext uri="{FF2B5EF4-FFF2-40B4-BE49-F238E27FC236}">
                <a16:creationId xmlns:a16="http://schemas.microsoft.com/office/drawing/2014/main" id="{FA3AA4D2-F737-4ABE-ACED-72F06AD04A0F}"/>
              </a:ext>
            </a:extLst>
          </p:cNvPr>
          <p:cNvSpPr txBox="1"/>
          <p:nvPr/>
        </p:nvSpPr>
        <p:spPr>
          <a:xfrm>
            <a:off x="3776367" y="3895699"/>
            <a:ext cx="693130" cy="338554"/>
          </a:xfrm>
          <a:prstGeom prst="rect">
            <a:avLst/>
          </a:prstGeom>
          <a:noFill/>
        </p:spPr>
        <p:txBody>
          <a:bodyPr wrap="square" rtlCol="0">
            <a:spAutoFit/>
          </a:bodyPr>
          <a:lstStyle/>
          <a:p>
            <a:r>
              <a:rPr lang="cs-CZ" sz="1600" dirty="0">
                <a:solidFill>
                  <a:schemeClr val="bg1"/>
                </a:solidFill>
                <a:latin typeface="Arial" panose="020B0604020202020204" pitchFamily="34" charset="0"/>
                <a:cs typeface="Arial" panose="020B0604020202020204" pitchFamily="34" charset="0"/>
              </a:rPr>
              <a:t>6 %</a:t>
            </a:r>
          </a:p>
        </p:txBody>
      </p:sp>
      <p:sp>
        <p:nvSpPr>
          <p:cNvPr id="15" name="TextovéPole 14">
            <a:extLst>
              <a:ext uri="{FF2B5EF4-FFF2-40B4-BE49-F238E27FC236}">
                <a16:creationId xmlns:a16="http://schemas.microsoft.com/office/drawing/2014/main" id="{5C6C9C0F-018D-4C96-9FAC-3A5595905899}"/>
              </a:ext>
            </a:extLst>
          </p:cNvPr>
          <p:cNvSpPr txBox="1"/>
          <p:nvPr/>
        </p:nvSpPr>
        <p:spPr>
          <a:xfrm>
            <a:off x="5376739" y="2645967"/>
            <a:ext cx="643815" cy="338554"/>
          </a:xfrm>
          <a:prstGeom prst="rect">
            <a:avLst/>
          </a:prstGeom>
          <a:noFill/>
        </p:spPr>
        <p:txBody>
          <a:bodyPr wrap="square" rtlCol="0">
            <a:spAutoFit/>
          </a:bodyPr>
          <a:lstStyle/>
          <a:p>
            <a:r>
              <a:rPr lang="cs-CZ" sz="1600" dirty="0">
                <a:solidFill>
                  <a:schemeClr val="bg1"/>
                </a:solidFill>
                <a:latin typeface="Arial" panose="020B0604020202020204" pitchFamily="34" charset="0"/>
                <a:cs typeface="Arial" panose="020B0604020202020204" pitchFamily="34" charset="0"/>
              </a:rPr>
              <a:t>6 %</a:t>
            </a:r>
          </a:p>
        </p:txBody>
      </p:sp>
      <p:sp>
        <p:nvSpPr>
          <p:cNvPr id="16" name="TextovéPole 15">
            <a:extLst>
              <a:ext uri="{FF2B5EF4-FFF2-40B4-BE49-F238E27FC236}">
                <a16:creationId xmlns:a16="http://schemas.microsoft.com/office/drawing/2014/main" id="{4545F9FF-72F0-4B96-AC96-DBCB0DC51DAD}"/>
              </a:ext>
            </a:extLst>
          </p:cNvPr>
          <p:cNvSpPr txBox="1"/>
          <p:nvPr/>
        </p:nvSpPr>
        <p:spPr>
          <a:xfrm>
            <a:off x="5930387" y="3705567"/>
            <a:ext cx="1490328" cy="338554"/>
          </a:xfrm>
          <a:prstGeom prst="rect">
            <a:avLst/>
          </a:prstGeom>
          <a:noFill/>
        </p:spPr>
        <p:txBody>
          <a:bodyPr wrap="square" rtlCol="0">
            <a:spAutoFit/>
          </a:bodyPr>
          <a:lstStyle/>
          <a:p>
            <a:r>
              <a:rPr lang="cs-CZ" sz="1600" dirty="0">
                <a:solidFill>
                  <a:schemeClr val="bg1"/>
                </a:solidFill>
                <a:latin typeface="Arial" panose="020B0604020202020204" pitchFamily="34" charset="0"/>
                <a:cs typeface="Arial" panose="020B0604020202020204" pitchFamily="34" charset="0"/>
              </a:rPr>
              <a:t>6 %</a:t>
            </a:r>
          </a:p>
        </p:txBody>
      </p:sp>
      <p:sp>
        <p:nvSpPr>
          <p:cNvPr id="17" name="TextovéPole 16">
            <a:extLst>
              <a:ext uri="{FF2B5EF4-FFF2-40B4-BE49-F238E27FC236}">
                <a16:creationId xmlns:a16="http://schemas.microsoft.com/office/drawing/2014/main" id="{CE65A704-6A34-4428-BACB-6BB8E030A127}"/>
              </a:ext>
            </a:extLst>
          </p:cNvPr>
          <p:cNvSpPr txBox="1"/>
          <p:nvPr/>
        </p:nvSpPr>
        <p:spPr>
          <a:xfrm>
            <a:off x="5193000" y="4970682"/>
            <a:ext cx="1490328" cy="338554"/>
          </a:xfrm>
          <a:prstGeom prst="rect">
            <a:avLst/>
          </a:prstGeom>
          <a:noFill/>
        </p:spPr>
        <p:txBody>
          <a:bodyPr wrap="square" rtlCol="0">
            <a:spAutoFit/>
          </a:bodyPr>
          <a:lstStyle/>
          <a:p>
            <a:r>
              <a:rPr lang="cs-CZ" sz="1600" dirty="0">
                <a:solidFill>
                  <a:schemeClr val="bg1">
                    <a:lumMod val="50000"/>
                  </a:schemeClr>
                </a:solidFill>
                <a:latin typeface="Arial" panose="020B0604020202020204" pitchFamily="34" charset="0"/>
                <a:cs typeface="Arial" panose="020B0604020202020204" pitchFamily="34" charset="0"/>
              </a:rPr>
              <a:t>5 %</a:t>
            </a:r>
          </a:p>
        </p:txBody>
      </p:sp>
      <p:sp>
        <p:nvSpPr>
          <p:cNvPr id="18" name="TextovéPole 17">
            <a:extLst>
              <a:ext uri="{FF2B5EF4-FFF2-40B4-BE49-F238E27FC236}">
                <a16:creationId xmlns:a16="http://schemas.microsoft.com/office/drawing/2014/main" id="{D128D100-F075-432F-8003-1195E0B61310}"/>
              </a:ext>
            </a:extLst>
          </p:cNvPr>
          <p:cNvSpPr txBox="1"/>
          <p:nvPr/>
        </p:nvSpPr>
        <p:spPr>
          <a:xfrm>
            <a:off x="8092143" y="5352401"/>
            <a:ext cx="1490328" cy="338554"/>
          </a:xfrm>
          <a:prstGeom prst="rect">
            <a:avLst/>
          </a:prstGeom>
          <a:noFill/>
        </p:spPr>
        <p:txBody>
          <a:bodyPr wrap="square" rtlCol="0">
            <a:spAutoFit/>
          </a:bodyPr>
          <a:lstStyle/>
          <a:p>
            <a:r>
              <a:rPr lang="cs-CZ" sz="1600" dirty="0">
                <a:solidFill>
                  <a:schemeClr val="bg1">
                    <a:lumMod val="50000"/>
                  </a:schemeClr>
                </a:solidFill>
                <a:latin typeface="Arial" panose="020B0604020202020204" pitchFamily="34" charset="0"/>
                <a:cs typeface="Arial" panose="020B0604020202020204" pitchFamily="34" charset="0"/>
              </a:rPr>
              <a:t>5 %</a:t>
            </a:r>
          </a:p>
        </p:txBody>
      </p:sp>
      <p:sp>
        <p:nvSpPr>
          <p:cNvPr id="19" name="TextovéPole 18">
            <a:extLst>
              <a:ext uri="{FF2B5EF4-FFF2-40B4-BE49-F238E27FC236}">
                <a16:creationId xmlns:a16="http://schemas.microsoft.com/office/drawing/2014/main" id="{7AA4FD7F-F05C-416B-8F30-EEBADDCB5E0B}"/>
              </a:ext>
            </a:extLst>
          </p:cNvPr>
          <p:cNvSpPr txBox="1"/>
          <p:nvPr/>
        </p:nvSpPr>
        <p:spPr>
          <a:xfrm>
            <a:off x="8377949" y="3849532"/>
            <a:ext cx="1490328" cy="400110"/>
          </a:xfrm>
          <a:prstGeom prst="rect">
            <a:avLst/>
          </a:prstGeom>
          <a:noFill/>
        </p:spPr>
        <p:txBody>
          <a:bodyPr wrap="square" rtlCol="0">
            <a:spAutoFit/>
          </a:bodyPr>
          <a:lstStyle/>
          <a:p>
            <a:r>
              <a:rPr lang="cs-CZ" sz="2000" dirty="0">
                <a:solidFill>
                  <a:schemeClr val="bg1"/>
                </a:solidFill>
                <a:latin typeface="Arial" panose="020B0604020202020204" pitchFamily="34" charset="0"/>
                <a:cs typeface="Arial" panose="020B0604020202020204" pitchFamily="34" charset="0"/>
              </a:rPr>
              <a:t>10 %</a:t>
            </a:r>
          </a:p>
        </p:txBody>
      </p:sp>
      <p:sp>
        <p:nvSpPr>
          <p:cNvPr id="20" name="TextovéPole 19">
            <a:extLst>
              <a:ext uri="{FF2B5EF4-FFF2-40B4-BE49-F238E27FC236}">
                <a16:creationId xmlns:a16="http://schemas.microsoft.com/office/drawing/2014/main" id="{554E2FA1-63B1-4B93-9690-A1E0E35FC24C}"/>
              </a:ext>
            </a:extLst>
          </p:cNvPr>
          <p:cNvSpPr txBox="1"/>
          <p:nvPr/>
        </p:nvSpPr>
        <p:spPr>
          <a:xfrm>
            <a:off x="7258447" y="4086651"/>
            <a:ext cx="1490328" cy="338554"/>
          </a:xfrm>
          <a:prstGeom prst="rect">
            <a:avLst/>
          </a:prstGeom>
          <a:noFill/>
        </p:spPr>
        <p:txBody>
          <a:bodyPr wrap="square" rtlCol="0">
            <a:spAutoFit/>
          </a:bodyPr>
          <a:lstStyle/>
          <a:p>
            <a:r>
              <a:rPr lang="cs-CZ" sz="1600" dirty="0">
                <a:solidFill>
                  <a:schemeClr val="bg1"/>
                </a:solidFill>
                <a:latin typeface="Arial" panose="020B0604020202020204" pitchFamily="34" charset="0"/>
                <a:cs typeface="Arial" panose="020B0604020202020204" pitchFamily="34" charset="0"/>
              </a:rPr>
              <a:t>7 %</a:t>
            </a:r>
          </a:p>
        </p:txBody>
      </p:sp>
      <p:sp>
        <p:nvSpPr>
          <p:cNvPr id="21" name="TextovéPole 20">
            <a:extLst>
              <a:ext uri="{FF2B5EF4-FFF2-40B4-BE49-F238E27FC236}">
                <a16:creationId xmlns:a16="http://schemas.microsoft.com/office/drawing/2014/main" id="{429B9992-C9C7-47E3-996A-C58E7E97542F}"/>
              </a:ext>
            </a:extLst>
          </p:cNvPr>
          <p:cNvSpPr txBox="1"/>
          <p:nvPr/>
        </p:nvSpPr>
        <p:spPr>
          <a:xfrm>
            <a:off x="6452385" y="5473729"/>
            <a:ext cx="1490328" cy="338554"/>
          </a:xfrm>
          <a:prstGeom prst="rect">
            <a:avLst/>
          </a:prstGeom>
          <a:noFill/>
        </p:spPr>
        <p:txBody>
          <a:bodyPr wrap="square" rtlCol="0">
            <a:spAutoFit/>
          </a:bodyPr>
          <a:lstStyle/>
          <a:p>
            <a:r>
              <a:rPr lang="cs-CZ" sz="1600" dirty="0">
                <a:solidFill>
                  <a:schemeClr val="bg1"/>
                </a:solidFill>
                <a:latin typeface="Arial" panose="020B0604020202020204" pitchFamily="34" charset="0"/>
                <a:cs typeface="Arial" panose="020B0604020202020204" pitchFamily="34" charset="0"/>
              </a:rPr>
              <a:t>6 %</a:t>
            </a:r>
          </a:p>
        </p:txBody>
      </p:sp>
      <p:sp>
        <p:nvSpPr>
          <p:cNvPr id="22" name="TextovéPole 21">
            <a:extLst>
              <a:ext uri="{FF2B5EF4-FFF2-40B4-BE49-F238E27FC236}">
                <a16:creationId xmlns:a16="http://schemas.microsoft.com/office/drawing/2014/main" id="{A5D23410-2353-4FAC-8D5F-746E0734C878}"/>
              </a:ext>
            </a:extLst>
          </p:cNvPr>
          <p:cNvSpPr txBox="1"/>
          <p:nvPr/>
        </p:nvSpPr>
        <p:spPr>
          <a:xfrm>
            <a:off x="3434827" y="5356835"/>
            <a:ext cx="1490328" cy="338554"/>
          </a:xfrm>
          <a:prstGeom prst="rect">
            <a:avLst/>
          </a:prstGeom>
          <a:noFill/>
        </p:spPr>
        <p:txBody>
          <a:bodyPr wrap="square" rtlCol="0">
            <a:spAutoFit/>
          </a:bodyPr>
          <a:lstStyle/>
          <a:p>
            <a:r>
              <a:rPr lang="cs-CZ" sz="1600" dirty="0">
                <a:solidFill>
                  <a:schemeClr val="bg1"/>
                </a:solidFill>
                <a:latin typeface="Arial" panose="020B0604020202020204" pitchFamily="34" charset="0"/>
                <a:cs typeface="Arial" panose="020B0604020202020204" pitchFamily="34" charset="0"/>
              </a:rPr>
              <a:t>7 %</a:t>
            </a:r>
          </a:p>
        </p:txBody>
      </p:sp>
      <p:pic>
        <p:nvPicPr>
          <p:cNvPr id="3" name="Obrázek 2">
            <a:extLst>
              <a:ext uri="{FF2B5EF4-FFF2-40B4-BE49-F238E27FC236}">
                <a16:creationId xmlns:a16="http://schemas.microsoft.com/office/drawing/2014/main" id="{A95C7C95-FF21-4D00-BE4A-45916C886D60}"/>
              </a:ext>
            </a:extLst>
          </p:cNvPr>
          <p:cNvPicPr>
            <a:picLocks noChangeAspect="1"/>
          </p:cNvPicPr>
          <p:nvPr/>
        </p:nvPicPr>
        <p:blipFill>
          <a:blip r:embed="rId5"/>
          <a:stretch>
            <a:fillRect/>
          </a:stretch>
        </p:blipFill>
        <p:spPr>
          <a:xfrm>
            <a:off x="10108892" y="1220924"/>
            <a:ext cx="1617525" cy="5542013"/>
          </a:xfrm>
          <a:prstGeom prst="rect">
            <a:avLst/>
          </a:prstGeom>
        </p:spPr>
      </p:pic>
    </p:spTree>
    <p:extLst>
      <p:ext uri="{BB962C8B-B14F-4D97-AF65-F5344CB8AC3E}">
        <p14:creationId xmlns:p14="http://schemas.microsoft.com/office/powerpoint/2010/main" val="2373132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E68DF17D-5785-4B75-85FE-A1D7BC656CD4}"/>
              </a:ext>
            </a:extLst>
          </p:cNvPr>
          <p:cNvPicPr>
            <a:picLocks noChangeAspect="1"/>
          </p:cNvPicPr>
          <p:nvPr/>
        </p:nvPicPr>
        <p:blipFill>
          <a:blip r:embed="rId2"/>
          <a:stretch>
            <a:fillRect/>
          </a:stretch>
        </p:blipFill>
        <p:spPr>
          <a:xfrm>
            <a:off x="392744" y="2059619"/>
            <a:ext cx="5768689" cy="3328802"/>
          </a:xfrm>
          <a:prstGeom prst="rect">
            <a:avLst/>
          </a:prstGeom>
        </p:spPr>
      </p:pic>
      <p:sp>
        <p:nvSpPr>
          <p:cNvPr id="7" name="Nadpis 1">
            <a:extLst>
              <a:ext uri="{FF2B5EF4-FFF2-40B4-BE49-F238E27FC236}">
                <a16:creationId xmlns:a16="http://schemas.microsoft.com/office/drawing/2014/main" id="{E5578708-31D7-47A9-9652-BFE816773ED8}"/>
              </a:ext>
            </a:extLst>
          </p:cNvPr>
          <p:cNvSpPr>
            <a:spLocks noGrp="1"/>
          </p:cNvSpPr>
          <p:nvPr>
            <p:ph type="title"/>
          </p:nvPr>
        </p:nvSpPr>
        <p:spPr>
          <a:xfrm>
            <a:off x="420188" y="287134"/>
            <a:ext cx="11272161" cy="577267"/>
          </a:xfrm>
        </p:spPr>
        <p:txBody>
          <a:bodyPr>
            <a:noAutofit/>
          </a:bodyPr>
          <a:lstStyle/>
          <a:p>
            <a:r>
              <a:rPr lang="cs-CZ" sz="4000" dirty="0">
                <a:solidFill>
                  <a:srgbClr val="844D60"/>
                </a:solidFill>
                <a:latin typeface="Barlow Medium" panose="00000600000000000000" pitchFamily="2" charset="-18"/>
              </a:rPr>
              <a:t>MAPA EXEKUCÍ A MAPA BANKROTŮ</a:t>
            </a:r>
            <a:endParaRPr lang="cs-CZ" sz="4000" dirty="0">
              <a:solidFill>
                <a:srgbClr val="AE6776"/>
              </a:solidFill>
              <a:latin typeface="Barlow Medium" panose="00000600000000000000" pitchFamily="2" charset="-18"/>
            </a:endParaRPr>
          </a:p>
        </p:txBody>
      </p:sp>
      <p:pic>
        <p:nvPicPr>
          <p:cNvPr id="8" name="Obrázek 7">
            <a:extLst>
              <a:ext uri="{FF2B5EF4-FFF2-40B4-BE49-F238E27FC236}">
                <a16:creationId xmlns:a16="http://schemas.microsoft.com/office/drawing/2014/main" id="{684DA413-4F07-4A2A-99DC-8C0EA4B254C0}"/>
              </a:ext>
            </a:extLst>
          </p:cNvPr>
          <p:cNvPicPr>
            <a:picLocks noChangeAspect="1"/>
          </p:cNvPicPr>
          <p:nvPr/>
        </p:nvPicPr>
        <p:blipFill>
          <a:blip r:embed="rId3"/>
          <a:stretch>
            <a:fillRect/>
          </a:stretch>
        </p:blipFill>
        <p:spPr>
          <a:xfrm>
            <a:off x="6378079" y="2059620"/>
            <a:ext cx="5701946" cy="3328802"/>
          </a:xfrm>
          <a:prstGeom prst="rect">
            <a:avLst/>
          </a:prstGeom>
        </p:spPr>
      </p:pic>
      <p:pic>
        <p:nvPicPr>
          <p:cNvPr id="10" name="Obrázek 9">
            <a:extLst>
              <a:ext uri="{FF2B5EF4-FFF2-40B4-BE49-F238E27FC236}">
                <a16:creationId xmlns:a16="http://schemas.microsoft.com/office/drawing/2014/main" id="{4FFC5239-6355-41E8-A631-EEAC494F21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1376" y="1469578"/>
            <a:ext cx="1935351" cy="486380"/>
          </a:xfrm>
          <a:prstGeom prst="rect">
            <a:avLst/>
          </a:prstGeom>
        </p:spPr>
      </p:pic>
      <p:pic>
        <p:nvPicPr>
          <p:cNvPr id="4098" name="Picture 2" descr="Mapa exekucí">
            <a:extLst>
              <a:ext uri="{FF2B5EF4-FFF2-40B4-BE49-F238E27FC236}">
                <a16:creationId xmlns:a16="http://schemas.microsoft.com/office/drawing/2014/main" id="{A356D996-ADB3-4A2A-BAEC-2DE8F789C32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1927" y="1487684"/>
            <a:ext cx="2090321" cy="5453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ovéPole 10">
            <a:extLst>
              <a:ext uri="{FF2B5EF4-FFF2-40B4-BE49-F238E27FC236}">
                <a16:creationId xmlns:a16="http://schemas.microsoft.com/office/drawing/2014/main" id="{9DFBDD5E-98FE-49CC-B0AD-53B37334DB40}"/>
              </a:ext>
            </a:extLst>
          </p:cNvPr>
          <p:cNvSpPr txBox="1"/>
          <p:nvPr/>
        </p:nvSpPr>
        <p:spPr>
          <a:xfrm>
            <a:off x="1128690" y="5497043"/>
            <a:ext cx="4296793" cy="369332"/>
          </a:xfrm>
          <a:prstGeom prst="rect">
            <a:avLst/>
          </a:prstGeom>
          <a:noFill/>
        </p:spPr>
        <p:txBody>
          <a:bodyPr wrap="square" rtlCol="0">
            <a:spAutoFit/>
          </a:bodyPr>
          <a:lstStyle/>
          <a:p>
            <a:pPr algn="ctr"/>
            <a:r>
              <a:rPr lang="cs-CZ" dirty="0"/>
              <a:t>www.mapaexekuci.cz</a:t>
            </a:r>
          </a:p>
        </p:txBody>
      </p:sp>
      <p:sp>
        <p:nvSpPr>
          <p:cNvPr id="13" name="TextovéPole 12">
            <a:extLst>
              <a:ext uri="{FF2B5EF4-FFF2-40B4-BE49-F238E27FC236}">
                <a16:creationId xmlns:a16="http://schemas.microsoft.com/office/drawing/2014/main" id="{C35FA2C9-302E-4578-AA56-1A51D310CCC4}"/>
              </a:ext>
            </a:extLst>
          </p:cNvPr>
          <p:cNvSpPr txBox="1"/>
          <p:nvPr/>
        </p:nvSpPr>
        <p:spPr>
          <a:xfrm>
            <a:off x="7080654" y="5497043"/>
            <a:ext cx="4296793" cy="369332"/>
          </a:xfrm>
          <a:prstGeom prst="rect">
            <a:avLst/>
          </a:prstGeom>
          <a:noFill/>
        </p:spPr>
        <p:txBody>
          <a:bodyPr wrap="square" rtlCol="0">
            <a:spAutoFit/>
          </a:bodyPr>
          <a:lstStyle/>
          <a:p>
            <a:pPr algn="ctr"/>
            <a:r>
              <a:rPr lang="cs-CZ" dirty="0"/>
              <a:t>www.mapabankrotu.cz</a:t>
            </a:r>
          </a:p>
        </p:txBody>
      </p:sp>
    </p:spTree>
    <p:extLst>
      <p:ext uri="{BB962C8B-B14F-4D97-AF65-F5344CB8AC3E}">
        <p14:creationId xmlns:p14="http://schemas.microsoft.com/office/powerpoint/2010/main" val="310596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2089741E-0C8C-40D9-AF0F-28C6038778E9}"/>
              </a:ext>
            </a:extLst>
          </p:cNvPr>
          <p:cNvPicPr>
            <a:picLocks noChangeAspect="1"/>
          </p:cNvPicPr>
          <p:nvPr/>
        </p:nvPicPr>
        <p:blipFill>
          <a:blip r:embed="rId2"/>
          <a:stretch>
            <a:fillRect/>
          </a:stretch>
        </p:blipFill>
        <p:spPr>
          <a:xfrm>
            <a:off x="5776504" y="1505358"/>
            <a:ext cx="5829300" cy="4752975"/>
          </a:xfrm>
          <a:prstGeom prst="rect">
            <a:avLst/>
          </a:prstGeom>
        </p:spPr>
      </p:pic>
      <p:pic>
        <p:nvPicPr>
          <p:cNvPr id="5" name="Obrázek 4">
            <a:extLst>
              <a:ext uri="{FF2B5EF4-FFF2-40B4-BE49-F238E27FC236}">
                <a16:creationId xmlns:a16="http://schemas.microsoft.com/office/drawing/2014/main" id="{E815132F-E519-4633-B6AE-A0C00D1588A9}"/>
              </a:ext>
            </a:extLst>
          </p:cNvPr>
          <p:cNvPicPr>
            <a:picLocks noChangeAspect="1"/>
          </p:cNvPicPr>
          <p:nvPr/>
        </p:nvPicPr>
        <p:blipFill>
          <a:blip r:embed="rId3"/>
          <a:stretch>
            <a:fillRect/>
          </a:stretch>
        </p:blipFill>
        <p:spPr>
          <a:xfrm>
            <a:off x="9913892" y="3429000"/>
            <a:ext cx="1381125" cy="638175"/>
          </a:xfrm>
          <a:prstGeom prst="rect">
            <a:avLst/>
          </a:prstGeom>
          <a:ln w="38100">
            <a:solidFill>
              <a:schemeClr val="tx1">
                <a:lumMod val="65000"/>
                <a:lumOff val="35000"/>
              </a:schemeClr>
            </a:solidFill>
          </a:ln>
        </p:spPr>
      </p:pic>
      <p:pic>
        <p:nvPicPr>
          <p:cNvPr id="6" name="Obrázek 5">
            <a:extLst>
              <a:ext uri="{FF2B5EF4-FFF2-40B4-BE49-F238E27FC236}">
                <a16:creationId xmlns:a16="http://schemas.microsoft.com/office/drawing/2014/main" id="{4A5AA784-FC06-4E63-98DB-D0C4B1615E88}"/>
              </a:ext>
            </a:extLst>
          </p:cNvPr>
          <p:cNvPicPr>
            <a:picLocks noChangeAspect="1"/>
          </p:cNvPicPr>
          <p:nvPr/>
        </p:nvPicPr>
        <p:blipFill>
          <a:blip r:embed="rId4"/>
          <a:stretch>
            <a:fillRect/>
          </a:stretch>
        </p:blipFill>
        <p:spPr>
          <a:xfrm>
            <a:off x="473388" y="1507673"/>
            <a:ext cx="3686175" cy="4800600"/>
          </a:xfrm>
          <a:prstGeom prst="rect">
            <a:avLst/>
          </a:prstGeom>
        </p:spPr>
      </p:pic>
      <p:pic>
        <p:nvPicPr>
          <p:cNvPr id="7" name="Obrázek 6">
            <a:extLst>
              <a:ext uri="{FF2B5EF4-FFF2-40B4-BE49-F238E27FC236}">
                <a16:creationId xmlns:a16="http://schemas.microsoft.com/office/drawing/2014/main" id="{24F2B419-122C-425A-9A0B-5D22B4D45FEB}"/>
              </a:ext>
            </a:extLst>
          </p:cNvPr>
          <p:cNvPicPr>
            <a:picLocks noChangeAspect="1"/>
          </p:cNvPicPr>
          <p:nvPr/>
        </p:nvPicPr>
        <p:blipFill>
          <a:blip r:embed="rId5"/>
          <a:stretch>
            <a:fillRect/>
          </a:stretch>
        </p:blipFill>
        <p:spPr>
          <a:xfrm>
            <a:off x="3604742" y="3455127"/>
            <a:ext cx="1403011" cy="638175"/>
          </a:xfrm>
          <a:prstGeom prst="rect">
            <a:avLst/>
          </a:prstGeom>
          <a:ln w="38100">
            <a:solidFill>
              <a:schemeClr val="tx1">
                <a:lumMod val="75000"/>
                <a:lumOff val="25000"/>
              </a:schemeClr>
            </a:solidFill>
          </a:ln>
        </p:spPr>
      </p:pic>
      <p:sp>
        <p:nvSpPr>
          <p:cNvPr id="8" name="Obdélník 7">
            <a:extLst>
              <a:ext uri="{FF2B5EF4-FFF2-40B4-BE49-F238E27FC236}">
                <a16:creationId xmlns:a16="http://schemas.microsoft.com/office/drawing/2014/main" id="{562AC0C6-E126-4757-8FFB-26ECC04053B4}"/>
              </a:ext>
            </a:extLst>
          </p:cNvPr>
          <p:cNvSpPr/>
          <p:nvPr/>
        </p:nvSpPr>
        <p:spPr>
          <a:xfrm>
            <a:off x="844727" y="4757875"/>
            <a:ext cx="2490651" cy="304255"/>
          </a:xfrm>
          <a:prstGeom prst="rect">
            <a:avLst/>
          </a:prstGeom>
          <a:noFill/>
          <a:ln w="38100">
            <a:solidFill>
              <a:srgbClr val="844D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a:extLst>
              <a:ext uri="{FF2B5EF4-FFF2-40B4-BE49-F238E27FC236}">
                <a16:creationId xmlns:a16="http://schemas.microsoft.com/office/drawing/2014/main" id="{DD18E573-9688-4E00-9D0E-300EE26E4A44}"/>
              </a:ext>
            </a:extLst>
          </p:cNvPr>
          <p:cNvSpPr/>
          <p:nvPr/>
        </p:nvSpPr>
        <p:spPr>
          <a:xfrm>
            <a:off x="844727" y="3535681"/>
            <a:ext cx="2503714" cy="304255"/>
          </a:xfrm>
          <a:prstGeom prst="rect">
            <a:avLst/>
          </a:prstGeom>
          <a:noFill/>
          <a:ln w="38100">
            <a:solidFill>
              <a:srgbClr val="844D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a:extLst>
              <a:ext uri="{FF2B5EF4-FFF2-40B4-BE49-F238E27FC236}">
                <a16:creationId xmlns:a16="http://schemas.microsoft.com/office/drawing/2014/main" id="{728573D7-1F56-415C-AAF6-365849FA7F7F}"/>
              </a:ext>
            </a:extLst>
          </p:cNvPr>
          <p:cNvSpPr/>
          <p:nvPr/>
        </p:nvSpPr>
        <p:spPr>
          <a:xfrm>
            <a:off x="844726" y="4444979"/>
            <a:ext cx="2490651" cy="304255"/>
          </a:xfrm>
          <a:prstGeom prst="rect">
            <a:avLst/>
          </a:prstGeom>
          <a:noFill/>
          <a:ln w="38100">
            <a:solidFill>
              <a:srgbClr val="844D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a:extLst>
              <a:ext uri="{FF2B5EF4-FFF2-40B4-BE49-F238E27FC236}">
                <a16:creationId xmlns:a16="http://schemas.microsoft.com/office/drawing/2014/main" id="{E7526669-DEEA-4154-A75C-1C856764A19D}"/>
              </a:ext>
            </a:extLst>
          </p:cNvPr>
          <p:cNvSpPr/>
          <p:nvPr/>
        </p:nvSpPr>
        <p:spPr>
          <a:xfrm>
            <a:off x="6222274" y="5290458"/>
            <a:ext cx="3104606" cy="304255"/>
          </a:xfrm>
          <a:prstGeom prst="rect">
            <a:avLst/>
          </a:prstGeom>
          <a:noFill/>
          <a:ln w="38100">
            <a:solidFill>
              <a:srgbClr val="844D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a:extLst>
              <a:ext uri="{FF2B5EF4-FFF2-40B4-BE49-F238E27FC236}">
                <a16:creationId xmlns:a16="http://schemas.microsoft.com/office/drawing/2014/main" id="{D8EBB4AE-5C07-46B7-84BB-BCB5DEE0DEB9}"/>
              </a:ext>
            </a:extLst>
          </p:cNvPr>
          <p:cNvSpPr/>
          <p:nvPr/>
        </p:nvSpPr>
        <p:spPr>
          <a:xfrm>
            <a:off x="6222274" y="5594713"/>
            <a:ext cx="3104606" cy="304255"/>
          </a:xfrm>
          <a:prstGeom prst="rect">
            <a:avLst/>
          </a:prstGeom>
          <a:noFill/>
          <a:ln w="38100">
            <a:solidFill>
              <a:srgbClr val="844D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14">
            <a:extLst>
              <a:ext uri="{FF2B5EF4-FFF2-40B4-BE49-F238E27FC236}">
                <a16:creationId xmlns:a16="http://schemas.microsoft.com/office/drawing/2014/main" id="{4E93DB99-4A23-48D8-A9EB-FA97A89989AA}"/>
              </a:ext>
            </a:extLst>
          </p:cNvPr>
          <p:cNvSpPr/>
          <p:nvPr/>
        </p:nvSpPr>
        <p:spPr>
          <a:xfrm>
            <a:off x="6222274" y="5912032"/>
            <a:ext cx="3104606" cy="304255"/>
          </a:xfrm>
          <a:prstGeom prst="rect">
            <a:avLst/>
          </a:prstGeom>
          <a:noFill/>
          <a:ln w="38100">
            <a:solidFill>
              <a:srgbClr val="844D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Nadpis 1">
            <a:extLst>
              <a:ext uri="{FF2B5EF4-FFF2-40B4-BE49-F238E27FC236}">
                <a16:creationId xmlns:a16="http://schemas.microsoft.com/office/drawing/2014/main" id="{0C6CE745-8E7F-4D94-BD26-F21657E32539}"/>
              </a:ext>
            </a:extLst>
          </p:cNvPr>
          <p:cNvSpPr>
            <a:spLocks noGrp="1"/>
          </p:cNvSpPr>
          <p:nvPr>
            <p:ph type="title"/>
          </p:nvPr>
        </p:nvSpPr>
        <p:spPr>
          <a:xfrm>
            <a:off x="420188" y="287134"/>
            <a:ext cx="11272161" cy="577267"/>
          </a:xfrm>
        </p:spPr>
        <p:txBody>
          <a:bodyPr>
            <a:noAutofit/>
          </a:bodyPr>
          <a:lstStyle/>
          <a:p>
            <a:r>
              <a:rPr lang="cs-CZ" sz="4000" dirty="0">
                <a:solidFill>
                  <a:srgbClr val="844D60"/>
                </a:solidFill>
                <a:latin typeface="Barlow Medium" panose="00000600000000000000" pitchFamily="2" charset="-18"/>
              </a:rPr>
              <a:t>REGIONÁLNÍ HDP NA OBYVATELE - VÝVOJ</a:t>
            </a:r>
            <a:endParaRPr lang="cs-CZ" sz="4000" dirty="0">
              <a:solidFill>
                <a:srgbClr val="AE6776"/>
              </a:solidFill>
              <a:latin typeface="Barlow Medium" panose="00000600000000000000" pitchFamily="2" charset="-18"/>
            </a:endParaRPr>
          </a:p>
        </p:txBody>
      </p:sp>
      <p:sp>
        <p:nvSpPr>
          <p:cNvPr id="2" name="Obdélník 1"/>
          <p:cNvSpPr/>
          <p:nvPr/>
        </p:nvSpPr>
        <p:spPr>
          <a:xfrm>
            <a:off x="5971607" y="3244334"/>
            <a:ext cx="248786" cy="369332"/>
          </a:xfrm>
          <a:prstGeom prst="rect">
            <a:avLst/>
          </a:prstGeom>
        </p:spPr>
        <p:txBody>
          <a:bodyPr wrap="none">
            <a:spAutoFit/>
          </a:bodyPr>
          <a:lstStyle/>
          <a:p>
            <a:r>
              <a:rPr lang="cs-CZ" dirty="0"/>
              <a:t> </a:t>
            </a:r>
          </a:p>
        </p:txBody>
      </p:sp>
      <p:sp>
        <p:nvSpPr>
          <p:cNvPr id="3" name="Obdélník 2"/>
          <p:cNvSpPr/>
          <p:nvPr/>
        </p:nvSpPr>
        <p:spPr>
          <a:xfrm>
            <a:off x="5971607" y="3244334"/>
            <a:ext cx="248786" cy="369332"/>
          </a:xfrm>
          <a:prstGeom prst="rect">
            <a:avLst/>
          </a:prstGeom>
        </p:spPr>
        <p:txBody>
          <a:bodyPr wrap="none">
            <a:spAutoFit/>
          </a:bodyPr>
          <a:lstStyle/>
          <a:p>
            <a:r>
              <a:rPr lang="cs-CZ" dirty="0"/>
              <a:t> </a:t>
            </a:r>
          </a:p>
        </p:txBody>
      </p:sp>
    </p:spTree>
    <p:extLst>
      <p:ext uri="{BB962C8B-B14F-4D97-AF65-F5344CB8AC3E}">
        <p14:creationId xmlns:p14="http://schemas.microsoft.com/office/powerpoint/2010/main" val="287980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844D60"/>
              </a:buClr>
              <a:buSzPts val="4000"/>
              <a:buFont typeface="Barlow Condensed Medium"/>
              <a:buNone/>
            </a:pPr>
            <a:r>
              <a:rPr lang="cs-CZ" sz="4000">
                <a:solidFill>
                  <a:srgbClr val="844D60"/>
                </a:solidFill>
                <a:latin typeface="Barlow Condensed Medium"/>
                <a:ea typeface="Barlow Condensed Medium"/>
                <a:cs typeface="Barlow Condensed Medium"/>
                <a:sym typeface="Barlow Condensed Medium"/>
              </a:rPr>
              <a:t>NADPIS</a:t>
            </a:r>
            <a:endParaRPr/>
          </a:p>
        </p:txBody>
      </p:sp>
      <p:sp>
        <p:nvSpPr>
          <p:cNvPr id="131" name="Google Shape;131;p6"/>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Font typeface="Noto Sans Symbols"/>
              <a:buChar char="▪"/>
            </a:pPr>
            <a:r>
              <a:rPr lang="cs-CZ" sz="2400"/>
              <a:t>Prázdné pozadí</a:t>
            </a:r>
            <a:endParaRPr/>
          </a:p>
        </p:txBody>
      </p:sp>
      <p:sp>
        <p:nvSpPr>
          <p:cNvPr id="3" name="Zástupný text 2">
            <a:extLst>
              <a:ext uri="{FF2B5EF4-FFF2-40B4-BE49-F238E27FC236}">
                <a16:creationId xmlns:a16="http://schemas.microsoft.com/office/drawing/2014/main" id="{B3405DD7-04FD-9D4A-A6D0-8F7885019AD6}"/>
              </a:ext>
            </a:extLst>
          </p:cNvPr>
          <p:cNvSpPr>
            <a:spLocks noGrp="1"/>
          </p:cNvSpPr>
          <p:nvPr>
            <p:ph type="body" idx="2"/>
          </p:nvPr>
        </p:nvSpPr>
        <p:spPr/>
        <p:txBody>
          <a:bodyPr/>
          <a:lstStyle/>
          <a:p>
            <a:endParaRPr lang="cs-CZ"/>
          </a:p>
        </p:txBody>
      </p:sp>
      <p:sp>
        <p:nvSpPr>
          <p:cNvPr id="4" name="Zástupný text 3">
            <a:extLst>
              <a:ext uri="{FF2B5EF4-FFF2-40B4-BE49-F238E27FC236}">
                <a16:creationId xmlns:a16="http://schemas.microsoft.com/office/drawing/2014/main" id="{58380BE9-BD22-4B49-ABDE-EC64D7058B06}"/>
              </a:ext>
            </a:extLst>
          </p:cNvPr>
          <p:cNvSpPr>
            <a:spLocks noGrp="1"/>
          </p:cNvSpPr>
          <p:nvPr>
            <p:ph type="body" idx="3"/>
          </p:nvPr>
        </p:nvSpPr>
        <p:spPr/>
        <p:txBody>
          <a:bodyPr/>
          <a:lstStyle/>
          <a:p>
            <a:endParaRPr lang="cs-CZ"/>
          </a:p>
        </p:txBody>
      </p:sp>
      <p:sp>
        <p:nvSpPr>
          <p:cNvPr id="7" name="Zástupný text 6">
            <a:extLst>
              <a:ext uri="{FF2B5EF4-FFF2-40B4-BE49-F238E27FC236}">
                <a16:creationId xmlns:a16="http://schemas.microsoft.com/office/drawing/2014/main" id="{9366293D-2262-DB48-9826-8FF6C1E002FF}"/>
              </a:ext>
            </a:extLst>
          </p:cNvPr>
          <p:cNvSpPr>
            <a:spLocks noGrp="1"/>
          </p:cNvSpPr>
          <p:nvPr>
            <p:ph type="body" idx="4"/>
          </p:nvPr>
        </p:nvSpPr>
        <p:spPr/>
        <p:txBody>
          <a:bodyPr/>
          <a:lstStyle/>
          <a:p>
            <a:endParaRPr lang="cs-CZ"/>
          </a:p>
        </p:txBody>
      </p:sp>
      <p:pic>
        <p:nvPicPr>
          <p:cNvPr id="2" name="Obrázek 1">
            <a:extLst>
              <a:ext uri="{FF2B5EF4-FFF2-40B4-BE49-F238E27FC236}">
                <a16:creationId xmlns:a16="http://schemas.microsoft.com/office/drawing/2014/main" id="{51FE9849-63C9-4640-AA11-E5758BD28525}"/>
              </a:ext>
            </a:extLst>
          </p:cNvPr>
          <p:cNvPicPr>
            <a:picLocks noChangeAspect="1"/>
          </p:cNvPicPr>
          <p:nvPr/>
        </p:nvPicPr>
        <p:blipFill>
          <a:blip r:embed="rId3"/>
          <a:stretch>
            <a:fillRect/>
          </a:stretch>
        </p:blipFill>
        <p:spPr>
          <a:xfrm>
            <a:off x="-717" y="-65585"/>
            <a:ext cx="12192717" cy="6857597"/>
          </a:xfrm>
          <a:prstGeom prst="rect">
            <a:avLst/>
          </a:prstGeom>
        </p:spPr>
      </p:pic>
      <p:sp>
        <p:nvSpPr>
          <p:cNvPr id="5" name="Google Shape;124;p5">
            <a:extLst>
              <a:ext uri="{FF2B5EF4-FFF2-40B4-BE49-F238E27FC236}">
                <a16:creationId xmlns:a16="http://schemas.microsoft.com/office/drawing/2014/main" id="{158FDD2E-3D6B-3149-AA6E-DFDC4B215451}"/>
              </a:ext>
            </a:extLst>
          </p:cNvPr>
          <p:cNvSpPr txBox="1">
            <a:spLocks/>
          </p:cNvSpPr>
          <p:nvPr/>
        </p:nvSpPr>
        <p:spPr>
          <a:xfrm>
            <a:off x="645798" y="82722"/>
            <a:ext cx="11272161" cy="57726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Barlow Condensed Medium"/>
              <a:buNone/>
              <a:defRPr sz="4400" b="0" i="0" u="none" strike="noStrike" cap="none">
                <a:solidFill>
                  <a:schemeClr val="dk1"/>
                </a:solidFill>
                <a:latin typeface="Barlow Condensed Medium"/>
                <a:ea typeface="Barlow Condensed Medium"/>
                <a:cs typeface="Barlow Condensed Medium"/>
                <a:sym typeface="Barlow Condensed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844D60"/>
              </a:buClr>
              <a:buSzPts val="4000"/>
            </a:pPr>
            <a:r>
              <a:rPr lang="cs-CZ" sz="4000" dirty="0">
                <a:solidFill>
                  <a:srgbClr val="844D60"/>
                </a:solidFill>
                <a:latin typeface="+mn-lt"/>
              </a:rPr>
              <a:t>DOPAD</a:t>
            </a:r>
          </a:p>
        </p:txBody>
      </p:sp>
      <p:sp>
        <p:nvSpPr>
          <p:cNvPr id="11" name="Google Shape;148;p9">
            <a:extLst>
              <a:ext uri="{FF2B5EF4-FFF2-40B4-BE49-F238E27FC236}">
                <a16:creationId xmlns:a16="http://schemas.microsoft.com/office/drawing/2014/main" id="{A89614C6-2336-5546-9A5E-623AA61DC8A4}"/>
              </a:ext>
            </a:extLst>
          </p:cNvPr>
          <p:cNvSpPr txBox="1">
            <a:spLocks/>
          </p:cNvSpPr>
          <p:nvPr/>
        </p:nvSpPr>
        <p:spPr>
          <a:xfrm>
            <a:off x="300751" y="1258458"/>
            <a:ext cx="11451978" cy="554001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Barlow Condensed Medium"/>
              <a:buNone/>
              <a:defRPr sz="4400" b="0" i="0" u="none" strike="noStrike" cap="none">
                <a:solidFill>
                  <a:schemeClr val="dk1"/>
                </a:solidFill>
                <a:latin typeface="Barlow Condensed Medium"/>
                <a:ea typeface="Barlow Condensed Medium"/>
                <a:cs typeface="Barlow Condensed Medium"/>
                <a:sym typeface="Barlow Condensed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844D60"/>
              </a:buClr>
              <a:buSzPts val="4000"/>
            </a:pPr>
            <a:endParaRPr lang="cs-CZ" sz="1800" b="1" dirty="0">
              <a:solidFill>
                <a:srgbClr val="5B8A8C"/>
              </a:solidFill>
              <a:latin typeface="Barlow" pitchFamily="2" charset="0"/>
              <a:cs typeface="Arial"/>
            </a:endParaRPr>
          </a:p>
          <a:p>
            <a:pPr>
              <a:buClr>
                <a:srgbClr val="844D60"/>
              </a:buClr>
              <a:buSzPts val="4000"/>
            </a:pPr>
            <a:r>
              <a:rPr lang="cs-CZ" sz="1800" dirty="0">
                <a:solidFill>
                  <a:srgbClr val="5B8A8C"/>
                </a:solidFill>
                <a:latin typeface="Barlow" pitchFamily="2" charset="0"/>
                <a:cs typeface="Arial"/>
              </a:rPr>
              <a:t>	</a:t>
            </a:r>
            <a:r>
              <a:rPr lang="cs-CZ" sz="1800" dirty="0">
                <a:latin typeface="Barlow" pitchFamily="2" charset="0"/>
              </a:rPr>
              <a:t>	</a:t>
            </a:r>
            <a:endParaRPr lang="cs-CZ" sz="1800" b="1" dirty="0">
              <a:latin typeface="Barlow" pitchFamily="2" charset="0"/>
            </a:endParaRPr>
          </a:p>
          <a:p>
            <a:pPr>
              <a:buClr>
                <a:srgbClr val="844D60"/>
              </a:buClr>
              <a:buSzPts val="4000"/>
            </a:pPr>
            <a:endParaRPr lang="cs-CZ" sz="1800" b="1" dirty="0">
              <a:solidFill>
                <a:srgbClr val="5B8A8C"/>
              </a:solidFill>
              <a:latin typeface="Barlow" pitchFamily="2" charset="0"/>
              <a:cs typeface="Arial"/>
            </a:endParaRPr>
          </a:p>
          <a:p>
            <a:pPr algn="ctr">
              <a:buClr>
                <a:srgbClr val="844D60"/>
              </a:buClr>
              <a:buSzPts val="4000"/>
            </a:pPr>
            <a:r>
              <a:rPr lang="cs-CZ" sz="1800" dirty="0">
                <a:latin typeface="+mn-lt"/>
              </a:rPr>
              <a:t>Každý člověk vrácený do legálního systému </a:t>
            </a:r>
            <a:r>
              <a:rPr lang="cs-CZ" sz="1800" b="1" dirty="0">
                <a:latin typeface="+mn-lt"/>
              </a:rPr>
              <a:t>přináší do státní kasy až 290 tisíc korun ročně.</a:t>
            </a:r>
          </a:p>
          <a:p>
            <a:pPr algn="ctr">
              <a:buClr>
                <a:srgbClr val="844D60"/>
              </a:buClr>
              <a:buSzPts val="4000"/>
            </a:pPr>
            <a:endParaRPr lang="cs-CZ" sz="1800" b="1" dirty="0">
              <a:latin typeface="+mn-lt"/>
            </a:endParaRPr>
          </a:p>
          <a:p>
            <a:pPr algn="ctr">
              <a:buClr>
                <a:srgbClr val="844D60"/>
              </a:buClr>
              <a:buSzPts val="4000"/>
            </a:pPr>
            <a:endParaRPr lang="cs-CZ" sz="1800" b="1" dirty="0">
              <a:latin typeface="+mn-lt"/>
            </a:endParaRPr>
          </a:p>
          <a:p>
            <a:pPr algn="ctr">
              <a:buClr>
                <a:srgbClr val="844D60"/>
              </a:buClr>
              <a:buSzPts val="4000"/>
            </a:pPr>
            <a:r>
              <a:rPr lang="cs-CZ" sz="1800" b="1" dirty="0">
                <a:latin typeface="+mn-lt"/>
              </a:rPr>
              <a:t>Další desetitisíce ročně </a:t>
            </a:r>
            <a:r>
              <a:rPr lang="cs-CZ" sz="1800" dirty="0">
                <a:latin typeface="+mn-lt"/>
              </a:rPr>
              <a:t>se odráží ve vyšší produktivitě a nižších společenských nákladech (na zdravotnictví, soudy, veřejné instituce a další). </a:t>
            </a:r>
          </a:p>
          <a:p>
            <a:pPr>
              <a:buClr>
                <a:srgbClr val="844D60"/>
              </a:buClr>
              <a:buSzPts val="4000"/>
            </a:pPr>
            <a:endParaRPr lang="cs-CZ" sz="1800" dirty="0">
              <a:latin typeface="+mn-lt"/>
            </a:endParaRPr>
          </a:p>
          <a:p>
            <a:pPr>
              <a:buClr>
                <a:srgbClr val="844D60"/>
              </a:buClr>
              <a:buSzPts val="4000"/>
            </a:pPr>
            <a:endParaRPr lang="cs-CZ" sz="1800" dirty="0">
              <a:latin typeface="+mn-lt"/>
            </a:endParaRPr>
          </a:p>
          <a:p>
            <a:pPr>
              <a:buClr>
                <a:srgbClr val="844D60"/>
              </a:buClr>
              <a:buSzPts val="4000"/>
            </a:pPr>
            <a:endParaRPr lang="cs-CZ" sz="1800" dirty="0">
              <a:latin typeface="+mn-lt"/>
            </a:endParaRPr>
          </a:p>
          <a:p>
            <a:pPr algn="ctr">
              <a:buClr>
                <a:srgbClr val="844D60"/>
              </a:buClr>
              <a:buSzPts val="4000"/>
            </a:pPr>
            <a:r>
              <a:rPr lang="cs-CZ" sz="2000" dirty="0">
                <a:latin typeface="+mn-lt"/>
              </a:rPr>
              <a:t>Od roku 2017 se podařilo </a:t>
            </a:r>
            <a:r>
              <a:rPr lang="cs-CZ" sz="2000" b="1" dirty="0">
                <a:latin typeface="+mn-lt"/>
              </a:rPr>
              <a:t>snížit počet osob v exekuci o 160 tisíc</a:t>
            </a:r>
            <a:r>
              <a:rPr lang="cs-CZ" sz="2000" dirty="0">
                <a:latin typeface="+mn-lt"/>
              </a:rPr>
              <a:t>, tj. přínos min. </a:t>
            </a:r>
            <a:r>
              <a:rPr lang="cs-CZ" sz="2000" b="1" dirty="0">
                <a:latin typeface="+mn-lt"/>
              </a:rPr>
              <a:t>10 miliard korun</a:t>
            </a:r>
            <a:r>
              <a:rPr lang="cs-CZ" sz="2000" dirty="0">
                <a:latin typeface="+mn-lt"/>
              </a:rPr>
              <a:t> pro veřejné rozpočty.</a:t>
            </a:r>
          </a:p>
          <a:p>
            <a:pPr>
              <a:buClr>
                <a:srgbClr val="844D60"/>
              </a:buClr>
              <a:buSzPts val="4000"/>
            </a:pPr>
            <a:r>
              <a:rPr lang="cs-CZ" sz="1800" dirty="0">
                <a:latin typeface="+mn-lt"/>
              </a:rPr>
              <a:t>	</a:t>
            </a:r>
          </a:p>
          <a:p>
            <a:pPr>
              <a:buClr>
                <a:srgbClr val="844D60"/>
              </a:buClr>
              <a:buSzPts val="4000"/>
            </a:pPr>
            <a:r>
              <a:rPr lang="cs-CZ" sz="1800" dirty="0">
                <a:latin typeface="+mn-lt"/>
              </a:rPr>
              <a:t>	</a:t>
            </a:r>
          </a:p>
          <a:p>
            <a:pPr>
              <a:buClr>
                <a:srgbClr val="844D60"/>
              </a:buClr>
              <a:buSzPts val="4000"/>
            </a:pPr>
            <a:r>
              <a:rPr lang="cs-CZ" sz="1800" dirty="0">
                <a:latin typeface="Barlow" pitchFamily="2" charset="0"/>
              </a:rPr>
              <a:t>	</a:t>
            </a:r>
          </a:p>
          <a:p>
            <a:pPr>
              <a:buClr>
                <a:srgbClr val="844D60"/>
              </a:buClr>
              <a:buSzPts val="4000"/>
            </a:pPr>
            <a:endParaRPr lang="cs-CZ" sz="1800" dirty="0">
              <a:solidFill>
                <a:srgbClr val="5B8A8C"/>
              </a:solidFill>
              <a:latin typeface="Barlow" pitchFamily="2" charset="0"/>
              <a:cs typeface="Arial"/>
            </a:endParaRPr>
          </a:p>
          <a:p>
            <a:pPr>
              <a:buClr>
                <a:srgbClr val="844D60"/>
              </a:buClr>
              <a:buSzPts val="4000"/>
            </a:pPr>
            <a:endParaRPr lang="cs-CZ" sz="1800" dirty="0">
              <a:latin typeface="Barlow" pitchFamily="2" charset="0"/>
            </a:endParaRPr>
          </a:p>
          <a:p>
            <a:pPr>
              <a:buClr>
                <a:srgbClr val="844D60"/>
              </a:buClr>
              <a:buSzPts val="4000"/>
            </a:pPr>
            <a:endParaRPr lang="cs-CZ" sz="1800" dirty="0">
              <a:solidFill>
                <a:srgbClr val="5B8A8C"/>
              </a:solidFill>
              <a:latin typeface="Barlow" pitchFamily="2" charset="0"/>
              <a:cs typeface="Arial"/>
            </a:endParaRPr>
          </a:p>
        </p:txBody>
      </p:sp>
      <p:sp>
        <p:nvSpPr>
          <p:cNvPr id="6" name="Obdélník 5">
            <a:extLst>
              <a:ext uri="{FF2B5EF4-FFF2-40B4-BE49-F238E27FC236}">
                <a16:creationId xmlns:a16="http://schemas.microsoft.com/office/drawing/2014/main" id="{2DD6B64E-52A6-4455-80E3-B6CB50FF851B}"/>
              </a:ext>
            </a:extLst>
          </p:cNvPr>
          <p:cNvSpPr/>
          <p:nvPr/>
        </p:nvSpPr>
        <p:spPr>
          <a:xfrm>
            <a:off x="300751" y="3734844"/>
            <a:ext cx="11451978" cy="1070836"/>
          </a:xfrm>
          <a:prstGeom prst="rect">
            <a:avLst/>
          </a:prstGeom>
          <a:noFill/>
          <a:ln w="76200">
            <a:solidFill>
              <a:srgbClr val="5686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134477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a:spLocks noGrp="1"/>
          </p:cNvSpPr>
          <p:nvPr>
            <p:ph type="title"/>
          </p:nvPr>
        </p:nvSpPr>
        <p:spPr>
          <a:xfrm>
            <a:off x="2430161" y="2860109"/>
            <a:ext cx="7232700" cy="1428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595959"/>
              </a:buClr>
              <a:buSzPts val="3200"/>
              <a:buFont typeface="Montserrat Medium"/>
              <a:buNone/>
            </a:pPr>
            <a:r>
              <a:rPr lang="cs-CZ" sz="3200" b="1">
                <a:solidFill>
                  <a:srgbClr val="595959"/>
                </a:solidFill>
                <a:latin typeface="Montserrat Medium"/>
                <a:ea typeface="Montserrat Medium"/>
                <a:cs typeface="Montserrat Medium"/>
                <a:sym typeface="Montserrat Medium"/>
              </a:rPr>
              <a:t>REAKCE DOMÁCNOSTÍ NA RŮST CEN ENERGIÍ</a:t>
            </a:r>
            <a:br>
              <a:rPr lang="cs-CZ" sz="3200" b="1">
                <a:solidFill>
                  <a:srgbClr val="595959"/>
                </a:solidFill>
                <a:latin typeface="Montserrat Medium"/>
                <a:ea typeface="Montserrat Medium"/>
                <a:cs typeface="Montserrat Medium"/>
                <a:sym typeface="Montserrat Medium"/>
              </a:rPr>
            </a:br>
            <a:r>
              <a:rPr lang="cs-CZ" sz="3200" b="1">
                <a:solidFill>
                  <a:srgbClr val="595959"/>
                </a:solidFill>
                <a:latin typeface="Montserrat Medium"/>
                <a:ea typeface="Montserrat Medium"/>
                <a:cs typeface="Montserrat Medium"/>
                <a:sym typeface="Montserrat Medium"/>
              </a:rPr>
              <a:t/>
            </a:r>
            <a:br>
              <a:rPr lang="cs-CZ" sz="3200" b="1">
                <a:solidFill>
                  <a:srgbClr val="595959"/>
                </a:solidFill>
                <a:latin typeface="Montserrat Medium"/>
                <a:ea typeface="Montserrat Medium"/>
                <a:cs typeface="Montserrat Medium"/>
                <a:sym typeface="Montserrat Medium"/>
              </a:rPr>
            </a:br>
            <a:r>
              <a:rPr lang="cs-CZ" sz="1800" b="1">
                <a:solidFill>
                  <a:srgbClr val="7F7F7F"/>
                </a:solidFill>
                <a:latin typeface="Montserrat Medium"/>
                <a:ea typeface="Montserrat Medium"/>
                <a:cs typeface="Montserrat Medium"/>
                <a:sym typeface="Montserrat Medium"/>
              </a:rPr>
              <a:t>(VÝZKUM PAQ RESEARCH PRO IPŘP)</a:t>
            </a:r>
            <a:endParaRPr sz="3200">
              <a:solidFill>
                <a:srgbClr val="7F7F7F"/>
              </a:solidFill>
              <a:latin typeface="Montserrat Medium"/>
              <a:ea typeface="Montserrat Medium"/>
              <a:cs typeface="Montserrat Medium"/>
              <a:sym typeface="Montserrat Medium"/>
            </a:endParaRPr>
          </a:p>
        </p:txBody>
      </p:sp>
      <p:sp>
        <p:nvSpPr>
          <p:cNvPr id="100" name="Google Shape;100;p14"/>
          <p:cNvSpPr/>
          <p:nvPr/>
        </p:nvSpPr>
        <p:spPr>
          <a:xfrm>
            <a:off x="0" y="0"/>
            <a:ext cx="12192000" cy="1696825"/>
          </a:xfrm>
          <a:prstGeom prst="rect">
            <a:avLst/>
          </a:prstGeom>
          <a:solidFill>
            <a:srgbClr val="844D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Barlow Condensed"/>
              <a:buNone/>
            </a:pPr>
            <a:endParaRPr sz="1800" b="0" i="0" u="none" strike="noStrike" cap="none">
              <a:solidFill>
                <a:schemeClr val="lt1"/>
              </a:solidFill>
              <a:latin typeface="Barlow Condensed"/>
              <a:ea typeface="Barlow Condensed"/>
              <a:cs typeface="Barlow Condensed"/>
              <a:sym typeface="Barlow Condensed"/>
            </a:endParaRPr>
          </a:p>
        </p:txBody>
      </p:sp>
      <p:sp>
        <p:nvSpPr>
          <p:cNvPr id="101" name="Google Shape;101;p14"/>
          <p:cNvSpPr/>
          <p:nvPr/>
        </p:nvSpPr>
        <p:spPr>
          <a:xfrm>
            <a:off x="0" y="1804849"/>
            <a:ext cx="12192000" cy="297329"/>
          </a:xfrm>
          <a:prstGeom prst="rect">
            <a:avLst/>
          </a:prstGeom>
          <a:solidFill>
            <a:srgbClr val="D189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Barlow Condensed"/>
              <a:buNone/>
            </a:pPr>
            <a:endParaRPr sz="1800" b="0" i="0" u="none" strike="noStrike" cap="none">
              <a:solidFill>
                <a:schemeClr val="lt1"/>
              </a:solidFill>
              <a:latin typeface="Barlow Condensed"/>
              <a:ea typeface="Barlow Condensed"/>
              <a:cs typeface="Barlow Condensed"/>
              <a:sym typeface="Barlow Condensed"/>
            </a:endParaRPr>
          </a:p>
        </p:txBody>
      </p:sp>
      <p:sp>
        <p:nvSpPr>
          <p:cNvPr id="102" name="Google Shape;102;p14"/>
          <p:cNvSpPr/>
          <p:nvPr/>
        </p:nvSpPr>
        <p:spPr>
          <a:xfrm>
            <a:off x="0" y="5403530"/>
            <a:ext cx="12192000" cy="947394"/>
          </a:xfrm>
          <a:prstGeom prst="rect">
            <a:avLst/>
          </a:prstGeom>
          <a:solidFill>
            <a:srgbClr val="D189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Barlow Condensed"/>
              <a:buNone/>
            </a:pPr>
            <a:endParaRPr sz="1800" b="0" i="0" u="none" strike="noStrike" cap="none">
              <a:solidFill>
                <a:schemeClr val="lt1"/>
              </a:solidFill>
              <a:latin typeface="Barlow Condensed"/>
              <a:ea typeface="Barlow Condensed"/>
              <a:cs typeface="Barlow Condensed"/>
              <a:sym typeface="Barlow Condensed"/>
            </a:endParaRPr>
          </a:p>
        </p:txBody>
      </p:sp>
      <p:sp>
        <p:nvSpPr>
          <p:cNvPr id="103" name="Google Shape;103;p14"/>
          <p:cNvSpPr/>
          <p:nvPr/>
        </p:nvSpPr>
        <p:spPr>
          <a:xfrm>
            <a:off x="0" y="6462459"/>
            <a:ext cx="12192000" cy="395541"/>
          </a:xfrm>
          <a:prstGeom prst="rect">
            <a:avLst/>
          </a:prstGeom>
          <a:solidFill>
            <a:srgbClr val="AE67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Barlow Condensed"/>
              <a:buNone/>
            </a:pPr>
            <a:endParaRPr sz="1800" b="0" i="0" u="none" strike="noStrike" cap="none">
              <a:solidFill>
                <a:schemeClr val="lt1"/>
              </a:solidFill>
              <a:latin typeface="Barlow Condensed"/>
              <a:ea typeface="Barlow Condensed"/>
              <a:cs typeface="Barlow Condensed"/>
              <a:sym typeface="Barlow Condensed"/>
            </a:endParaRPr>
          </a:p>
        </p:txBody>
      </p:sp>
      <p:sp>
        <p:nvSpPr>
          <p:cNvPr id="104" name="Google Shape;104;p14"/>
          <p:cNvSpPr/>
          <p:nvPr/>
        </p:nvSpPr>
        <p:spPr>
          <a:xfrm>
            <a:off x="0" y="4835951"/>
            <a:ext cx="12192000" cy="456045"/>
          </a:xfrm>
          <a:prstGeom prst="rect">
            <a:avLst/>
          </a:prstGeom>
          <a:solidFill>
            <a:srgbClr val="ECAEA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Barlow Condensed"/>
              <a:buNone/>
            </a:pPr>
            <a:endParaRPr sz="1800" b="0" i="0" u="none" strike="noStrike" cap="none">
              <a:solidFill>
                <a:schemeClr val="lt1"/>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322303496"/>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lastní 1">
      <a:majorFont>
        <a:latin typeface="Barlow Condensed Medium"/>
        <a:ea typeface=""/>
        <a:cs typeface=""/>
      </a:majorFont>
      <a:minorFont>
        <a:latin typeface="Barlow Condensed"/>
        <a:ea typeface=""/>
        <a:cs typeface=""/>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49812</TotalTime>
  <Words>1952</Words>
  <Application>Microsoft Office PowerPoint</Application>
  <PresentationFormat>Širokoúhlá obrazovka</PresentationFormat>
  <Paragraphs>280</Paragraphs>
  <Slides>28</Slides>
  <Notes>14</Notes>
  <HiddenSlides>0</HiddenSlides>
  <MMClips>0</MMClips>
  <ScaleCrop>false</ScaleCrop>
  <HeadingPairs>
    <vt:vector size="6" baseType="variant">
      <vt:variant>
        <vt:lpstr>Použitá písma</vt:lpstr>
      </vt:variant>
      <vt:variant>
        <vt:i4>16</vt:i4>
      </vt:variant>
      <vt:variant>
        <vt:lpstr>Motiv</vt:lpstr>
      </vt:variant>
      <vt:variant>
        <vt:i4>1</vt:i4>
      </vt:variant>
      <vt:variant>
        <vt:lpstr>Nadpisy snímků</vt:lpstr>
      </vt:variant>
      <vt:variant>
        <vt:i4>28</vt:i4>
      </vt:variant>
    </vt:vector>
  </HeadingPairs>
  <TitlesOfParts>
    <vt:vector size="45" baseType="lpstr">
      <vt:lpstr>Arial</vt:lpstr>
      <vt:lpstr>Barlow</vt:lpstr>
      <vt:lpstr>Barlow Condensed</vt:lpstr>
      <vt:lpstr>Barlow Condensed Medium</vt:lpstr>
      <vt:lpstr>Barlow Medium</vt:lpstr>
      <vt:lpstr>Barlow SemiBold</vt:lpstr>
      <vt:lpstr>Calibri</vt:lpstr>
      <vt:lpstr>Fira Sans</vt:lpstr>
      <vt:lpstr>Franklin Gothic Book</vt:lpstr>
      <vt:lpstr>Gotham Medium</vt:lpstr>
      <vt:lpstr>Inter</vt:lpstr>
      <vt:lpstr>Inter ExtraBold</vt:lpstr>
      <vt:lpstr>Montserrat Medium</vt:lpstr>
      <vt:lpstr>Montserrat SemiBold</vt:lpstr>
      <vt:lpstr>Noto Sans Symbols</vt:lpstr>
      <vt:lpstr>Roboto</vt:lpstr>
      <vt:lpstr>Motiv Office</vt:lpstr>
      <vt:lpstr>Prezentace aplikace PowerPoint</vt:lpstr>
      <vt:lpstr>REGIONÁLNÍ DOPADY PŘEDLUŽENÍ OBYVATEL</vt:lpstr>
      <vt:lpstr>Důležité body – Strategie sociálního začleňování</vt:lpstr>
      <vt:lpstr>EXEKUCE A ODDLUŽENÍ V DATECH</vt:lpstr>
      <vt:lpstr>EXEKUCE REGIONÁLNĚ</vt:lpstr>
      <vt:lpstr>MAPA EXEKUCÍ A MAPA BANKROTŮ</vt:lpstr>
      <vt:lpstr>REGIONÁLNÍ HDP NA OBYVATELE - VÝVOJ</vt:lpstr>
      <vt:lpstr>NADPIS</vt:lpstr>
      <vt:lpstr>REAKCE DOMÁCNOSTÍ NA RŮST CEN ENERGIÍ  (VÝZKUM PAQ RESEARCH PRO IPŘP)</vt:lpstr>
      <vt:lpstr> Jak Vaše domácnost finančně zvládá zvýšení cen energií, ke kterému došlo od podzimu 2021?</vt:lpstr>
      <vt:lpstr>S VELKÝMI/STŘEDNÍMI OBTÍŽEMI SE NEJVÍCE POTÝKAJÍ VE SČ</vt:lpstr>
      <vt:lpstr>POLOVINA DOMÁCNOSTÍ VŮBEC NESLEDUJE SVOU SPOTŘEBU</vt:lpstr>
      <vt:lpstr>KOLIK ZNÁTE LIDÍ, NA KTERÉ SE MŮŽETE OBRÁTIT V PŘÍPADĚ POTŘEBY PORADIT SE SMLOUVOU ČI S FINANCEMI</vt:lpstr>
      <vt:lpstr>ZAMĚSTNANCI BY POMOC UVÍTALI</vt:lpstr>
      <vt:lpstr>JAKOU POMOC BY ZAMĚSTNANCI UVÍTALI</vt:lpstr>
      <vt:lpstr>Možnosti a bariéry práce s hospodařením klientů dle aktuální bytové situace </vt:lpstr>
      <vt:lpstr>Bariéry v řešení předlužení </vt:lpstr>
      <vt:lpstr>Doporučení z výzkumu Sociální bydlení - MHMP</vt:lpstr>
      <vt:lpstr>Možnosti - Hospodaření </vt:lpstr>
      <vt:lpstr>Faktory odrazující od vstupu do oddlužení</vt:lpstr>
      <vt:lpstr>Klíčové metriky k oddlužení </vt:lpstr>
      <vt:lpstr>Hlavní atributy oddlužení    </vt:lpstr>
      <vt:lpstr>Prezentace aplikace PowerPoint</vt:lpstr>
      <vt:lpstr>Lhůty v oddlužení </vt:lpstr>
      <vt:lpstr>SPECIFICKÉ POSTAVENÍ KLIENTA </vt:lpstr>
      <vt:lpstr>AKTUÁLNÍ NEZABAVITELNÁ ČÁSTKA </vt:lpstr>
      <vt:lpstr>AKTUÁLNÍ NEZABAVITELNÁ ČÁSTKA</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Bára</dc:creator>
  <cp:lastModifiedBy>Barbara Halířová</cp:lastModifiedBy>
  <cp:revision>273</cp:revision>
  <cp:lastPrinted>2019-12-01T21:00:19Z</cp:lastPrinted>
  <dcterms:created xsi:type="dcterms:W3CDTF">2019-08-31T11:18:11Z</dcterms:created>
  <dcterms:modified xsi:type="dcterms:W3CDTF">2022-11-27T19:40:04Z</dcterms:modified>
</cp:coreProperties>
</file>