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1700" r:id="rId5"/>
    <p:sldId id="1702" r:id="rId6"/>
    <p:sldId id="1716" r:id="rId7"/>
    <p:sldId id="1715" r:id="rId8"/>
    <p:sldId id="1714" r:id="rId9"/>
    <p:sldId id="519" r:id="rId10"/>
    <p:sldId id="1717" r:id="rId11"/>
    <p:sldId id="1703" r:id="rId12"/>
    <p:sldId id="1705" r:id="rId13"/>
    <p:sldId id="1704" r:id="rId14"/>
    <p:sldId id="1706" r:id="rId15"/>
    <p:sldId id="1709" r:id="rId16"/>
    <p:sldId id="1710" r:id="rId17"/>
    <p:sldId id="1708" r:id="rId18"/>
    <p:sldId id="1712" r:id="rId19"/>
    <p:sldId id="509" r:id="rId20"/>
    <p:sldId id="1720" r:id="rId21"/>
    <p:sldId id="512" r:id="rId22"/>
    <p:sldId id="1721" r:id="rId23"/>
    <p:sldId id="514" r:id="rId24"/>
    <p:sldId id="510" r:id="rId25"/>
    <p:sldId id="1722" r:id="rId26"/>
    <p:sldId id="1711" r:id="rId27"/>
    <p:sldId id="1724" r:id="rId28"/>
    <p:sldId id="1725" r:id="rId29"/>
    <p:sldId id="1719" r:id="rId30"/>
    <p:sldId id="1727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82"/>
    <a:srgbClr val="350D8A"/>
    <a:srgbClr val="FFFF00"/>
    <a:srgbClr val="00602B"/>
    <a:srgbClr val="C4001E"/>
    <a:srgbClr val="128C9C"/>
    <a:srgbClr val="FB843B"/>
    <a:srgbClr val="27E94C"/>
    <a:srgbClr val="9D9DA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 autoAdjust="0"/>
    <p:restoredTop sz="94271" autoAdjust="0"/>
  </p:normalViewPr>
  <p:slideViewPr>
    <p:cSldViewPr>
      <p:cViewPr varScale="1">
        <p:scale>
          <a:sx n="104" d="100"/>
          <a:sy n="104" d="100"/>
        </p:scale>
        <p:origin x="47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23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cs-CZ" smtClean="0"/>
              <a:t>30.03.2022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cs-CZ" smtClean="0"/>
              <a:t>30.03.2022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46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33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00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13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607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138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148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93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044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208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47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>
          <a:xfrm>
            <a:off x="9840416" y="6381328"/>
            <a:ext cx="1152128" cy="2397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18" name="Nadpis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B1947CF-59DE-42FE-94DB-E3E7EBDF0EAA}"/>
              </a:ext>
            </a:extLst>
          </p:cNvPr>
          <p:cNvGrpSpPr/>
          <p:nvPr userDrawn="1"/>
        </p:nvGrpSpPr>
        <p:grpSpPr>
          <a:xfrm>
            <a:off x="0" y="6714000"/>
            <a:ext cx="12202592" cy="144000"/>
            <a:chOff x="0" y="4797152"/>
            <a:chExt cx="12202592" cy="144000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A852AF58-6ED4-44D4-B698-04534849F5F4}"/>
                </a:ext>
              </a:extLst>
            </p:cNvPr>
            <p:cNvSpPr/>
            <p:nvPr userDrawn="1"/>
          </p:nvSpPr>
          <p:spPr>
            <a:xfrm>
              <a:off x="0" y="4797152"/>
              <a:ext cx="4140200" cy="144000"/>
            </a:xfrm>
            <a:prstGeom prst="rect">
              <a:avLst/>
            </a:prstGeom>
            <a:solidFill>
              <a:srgbClr val="C4001E"/>
            </a:solidFill>
            <a:ln>
              <a:solidFill>
                <a:srgbClr val="C40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41197BD-AC3A-416D-94B4-DBEC728E8175}"/>
                </a:ext>
              </a:extLst>
            </p:cNvPr>
            <p:cNvSpPr/>
            <p:nvPr userDrawn="1"/>
          </p:nvSpPr>
          <p:spPr>
            <a:xfrm>
              <a:off x="4112692" y="4797152"/>
              <a:ext cx="4053600" cy="144000"/>
            </a:xfrm>
            <a:prstGeom prst="rect">
              <a:avLst/>
            </a:prstGeom>
            <a:solidFill>
              <a:srgbClr val="2B2B82"/>
            </a:solidFill>
            <a:ln>
              <a:solidFill>
                <a:srgbClr val="2B2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noFill/>
                </a:ln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92F8AEE3-DAFD-4D4C-9908-DD4147721C58}"/>
                </a:ext>
              </a:extLst>
            </p:cNvPr>
            <p:cNvSpPr/>
            <p:nvPr userDrawn="1"/>
          </p:nvSpPr>
          <p:spPr>
            <a:xfrm>
              <a:off x="8145392" y="4797152"/>
              <a:ext cx="4057200" cy="144000"/>
            </a:xfrm>
            <a:prstGeom prst="rect">
              <a:avLst/>
            </a:prstGeom>
            <a:solidFill>
              <a:srgbClr val="9D9DA1"/>
            </a:solidFill>
            <a:ln>
              <a:solidFill>
                <a:srgbClr val="9D9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n>
                  <a:noFill/>
                </a:ln>
              </a:endParaRPr>
            </a:p>
          </p:txBody>
        </p:sp>
      </p:grpSp>
      <p:sp>
        <p:nvSpPr>
          <p:cNvPr id="19" name="Zástupný symbol pro zápatí 14">
            <a:extLst>
              <a:ext uri="{FF2B5EF4-FFF2-40B4-BE49-F238E27FC236}">
                <a16:creationId xmlns:a16="http://schemas.microsoft.com/office/drawing/2014/main" id="{7D466B1D-E9EA-4A3D-9A4C-F0DF4D43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344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487488" y="1268760"/>
            <a:ext cx="9144000" cy="457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datum 14"/>
          <p:cNvSpPr>
            <a:spLocks noGrp="1"/>
          </p:cNvSpPr>
          <p:nvPr>
            <p:ph type="dt" sz="half" idx="10"/>
          </p:nvPr>
        </p:nvSpPr>
        <p:spPr>
          <a:xfrm>
            <a:off x="9984432" y="6381328"/>
            <a:ext cx="1066800" cy="2397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    </a:t>
            </a:r>
          </a:p>
          <a:p>
            <a:endParaRPr lang="cs-CZ" dirty="0"/>
          </a:p>
        </p:txBody>
      </p:sp>
      <p:sp>
        <p:nvSpPr>
          <p:cNvPr id="9" name="Zástupný symbol pro číslo snímku 16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14">
            <a:extLst>
              <a:ext uri="{FF2B5EF4-FFF2-40B4-BE49-F238E27FC236}">
                <a16:creationId xmlns:a16="http://schemas.microsoft.com/office/drawing/2014/main" id="{3080CFF1-5E8D-4C59-B2F8-7F244069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232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Zástupný symbol pro zápatí 14">
            <a:extLst>
              <a:ext uri="{FF2B5EF4-FFF2-40B4-BE49-F238E27FC236}">
                <a16:creationId xmlns:a16="http://schemas.microsoft.com/office/drawing/2014/main" id="{405D0E48-39DE-490E-8BB6-EE7AFF3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344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100584"/>
            <a:ext cx="10058400" cy="132588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Zástupný symbol pro zápatí 14">
            <a:extLst>
              <a:ext uri="{FF2B5EF4-FFF2-40B4-BE49-F238E27FC236}">
                <a16:creationId xmlns:a16="http://schemas.microsoft.com/office/drawing/2014/main" id="{234B1BBB-04D9-45DA-9D71-1E9ADF3C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344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Zástupný symbol pro zápatí 14">
            <a:extLst>
              <a:ext uri="{FF2B5EF4-FFF2-40B4-BE49-F238E27FC236}">
                <a16:creationId xmlns:a16="http://schemas.microsoft.com/office/drawing/2014/main" id="{C8E6CFE2-1585-4923-95A4-A5AE904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344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5" name="Obdélník 4"/>
          <p:cNvSpPr/>
          <p:nvPr userDrawn="1"/>
        </p:nvSpPr>
        <p:spPr>
          <a:xfrm>
            <a:off x="0" y="2348880"/>
            <a:ext cx="1219200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zápatí 14">
            <a:extLst>
              <a:ext uri="{FF2B5EF4-FFF2-40B4-BE49-F238E27FC236}">
                <a16:creationId xmlns:a16="http://schemas.microsoft.com/office/drawing/2014/main" id="{63B0801C-A131-4C6E-B5FE-E7F266E3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344" y="6297006"/>
            <a:ext cx="2520280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87488" y="1268760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840416" y="6381328"/>
            <a:ext cx="1152128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50D8A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208568" y="6381328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50D8A"/>
                </a:solidFill>
              </a:defRPr>
            </a:lvl1pPr>
          </a:lstStyle>
          <a:p>
            <a:endParaRPr lang="cs-CZ" dirty="0"/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0" y="6714000"/>
            <a:ext cx="12202592" cy="144000"/>
            <a:chOff x="0" y="4797152"/>
            <a:chExt cx="12202592" cy="144000"/>
          </a:xfrm>
        </p:grpSpPr>
        <p:sp>
          <p:nvSpPr>
            <p:cNvPr id="9" name="Obdélník 8"/>
            <p:cNvSpPr/>
            <p:nvPr userDrawn="1"/>
          </p:nvSpPr>
          <p:spPr>
            <a:xfrm>
              <a:off x="0" y="4797152"/>
              <a:ext cx="4140200" cy="144000"/>
            </a:xfrm>
            <a:prstGeom prst="rect">
              <a:avLst/>
            </a:prstGeom>
            <a:solidFill>
              <a:srgbClr val="C4001E"/>
            </a:solidFill>
            <a:ln>
              <a:solidFill>
                <a:srgbClr val="C40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 userDrawn="1"/>
          </p:nvSpPr>
          <p:spPr>
            <a:xfrm>
              <a:off x="4112692" y="4797152"/>
              <a:ext cx="4053600" cy="144000"/>
            </a:xfrm>
            <a:prstGeom prst="rect">
              <a:avLst/>
            </a:prstGeom>
            <a:solidFill>
              <a:srgbClr val="2B2B82"/>
            </a:solidFill>
            <a:ln>
              <a:solidFill>
                <a:srgbClr val="2B2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noFill/>
                </a:ln>
              </a:endParaRPr>
            </a:p>
          </p:txBody>
        </p:sp>
        <p:sp>
          <p:nvSpPr>
            <p:cNvPr id="11" name="Obdélník 10"/>
            <p:cNvSpPr/>
            <p:nvPr userDrawn="1"/>
          </p:nvSpPr>
          <p:spPr>
            <a:xfrm>
              <a:off x="8145392" y="4797152"/>
              <a:ext cx="4057200" cy="144000"/>
            </a:xfrm>
            <a:prstGeom prst="rect">
              <a:avLst/>
            </a:prstGeom>
            <a:solidFill>
              <a:srgbClr val="9D9DA1"/>
            </a:solidFill>
            <a:ln>
              <a:solidFill>
                <a:srgbClr val="9D9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n>
                  <a:noFill/>
                </a:ln>
              </a:endParaRPr>
            </a:p>
          </p:txBody>
        </p:sp>
      </p:grpSp>
      <p:sp>
        <p:nvSpPr>
          <p:cNvPr id="14" name="Zástupný symbol pro zápatí 14">
            <a:extLst>
              <a:ext uri="{FF2B5EF4-FFF2-40B4-BE49-F238E27FC236}">
                <a16:creationId xmlns:a16="http://schemas.microsoft.com/office/drawing/2014/main" id="{41129314-B749-45EE-9A8B-DBA8FE9C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1344" y="6297006"/>
            <a:ext cx="2664296" cy="324037"/>
          </a:xfrm>
          <a:prstGeom prst="rect">
            <a:avLst/>
          </a:prstGeom>
        </p:spPr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F7EB583-F2EB-4AEA-9C2C-7B03D7E493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1115" y="131825"/>
            <a:ext cx="1415280" cy="625339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BA3B360A-6F50-4E09-B9ED-BDA49BF7C22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623" y="131825"/>
            <a:ext cx="1318254" cy="58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 cap="small" baseline="0">
          <a:solidFill>
            <a:schemeClr val="accent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2200" kern="1200" cap="small" baseline="0">
          <a:solidFill>
            <a:schemeClr val="accent2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2000" kern="1200" cap="small" baseline="0">
          <a:solidFill>
            <a:schemeClr val="accent2"/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 cap="small" baseline="0">
          <a:solidFill>
            <a:schemeClr val="accent2"/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 cap="small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72">
          <p15:clr>
            <a:srgbClr val="F26B43"/>
          </p15:clr>
        </p15:guide>
        <p15:guide id="4" pos="7008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960">
          <p15:clr>
            <a:srgbClr val="F26B43"/>
          </p15:clr>
        </p15:guide>
        <p15:guide id="8" pos="6720">
          <p15:clr>
            <a:srgbClr val="F26B43"/>
          </p15:clr>
        </p15:guide>
        <p15:guide id="9" pos="384">
          <p15:clr>
            <a:srgbClr val="F26B43"/>
          </p15:clr>
        </p15:guide>
        <p15:guide id="10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hyperlink" Target="https://www.datakhk.cz/pages/lide-socialni-sluzby" TargetMode="External"/><Relationship Id="rId4" Type="http://schemas.openxmlformats.org/officeDocument/2006/relationships/image" Target="../media/image10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datakhk.cz/pages/covid" TargetMode="External"/><Relationship Id="rId4" Type="http://schemas.openxmlformats.org/officeDocument/2006/relationships/image" Target="../media/image10.sv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takhk.cz/pages/dashboard-nezamestnanost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datakhk.cz/pages/portal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takhk.cz/pages/aplikace" TargetMode="External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13.sv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9.pn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https://www.datakhk.cz/pages/mapa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6.arcgis.com/ogJAiK65nXL1mXAW/arcgis/rest/services/Seznam_organizac&#237;_Kr&#225;lov&#233;hradeck&#233;ho_kraje/FeatureServer/1" TargetMode="External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www.datakhk.cz/pages/otevirani-dat" TargetMode="External"/><Relationship Id="rId4" Type="http://schemas.openxmlformats.org/officeDocument/2006/relationships/hyperlink" Target="https://www.datakhk.cz/search?collection=Dataset&amp;sort=-modifi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takhk.cz/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khk.cz/pages/otevirani-dat" TargetMode="External"/><Relationship Id="rId2" Type="http://schemas.openxmlformats.org/officeDocument/2006/relationships/hyperlink" Target="https://services6.arcgis.com/ogJAiK65nXL1mXAW/arcgis/rest/services/Seznam_organizac&#237;_Kr&#225;lov&#233;hradeck&#233;ho_kraje/FeatureServer/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gov.c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uropa.eu/cs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ww.datakh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gif"/><Relationship Id="rId3" Type="http://schemas.openxmlformats.org/officeDocument/2006/relationships/image" Target="../media/image17.gif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gif"/><Relationship Id="rId2" Type="http://schemas.openxmlformats.org/officeDocument/2006/relationships/image" Target="../media/image16.pn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overnment.cz/inpage/data-portal-khk/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datakhk.cz/pages/investice" TargetMode="Externa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takhk.cz/pages/kraj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10.sv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63D1853-5A43-49FF-95EE-8B3C2A77D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188639"/>
            <a:ext cx="11568609" cy="6173510"/>
          </a:xfrm>
          <a:prstGeom prst="rect">
            <a:avLst/>
          </a:prstGeom>
        </p:spPr>
      </p:pic>
      <p:sp>
        <p:nvSpPr>
          <p:cNvPr id="10" name="Obdélník: se zakulacenými rohy 4">
            <a:extLst>
              <a:ext uri="{FF2B5EF4-FFF2-40B4-BE49-F238E27FC236}">
                <a16:creationId xmlns:a16="http://schemas.microsoft.com/office/drawing/2014/main" id="{35071F2D-7D75-4B29-9894-DDD4539AA54C}"/>
              </a:ext>
            </a:extLst>
          </p:cNvPr>
          <p:cNvSpPr txBox="1"/>
          <p:nvPr/>
        </p:nvSpPr>
        <p:spPr>
          <a:xfrm>
            <a:off x="767408" y="1661066"/>
            <a:ext cx="5826119" cy="2271990"/>
          </a:xfrm>
          <a:prstGeom prst="rect">
            <a:avLst/>
          </a:prstGeom>
          <a:ln w="28575">
            <a:solidFill>
              <a:srgbClr val="2B2B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algn="ctr"/>
            <a:r>
              <a:rPr lang="cs-CZ" sz="3200" b="1" dirty="0">
                <a:solidFill>
                  <a:srgbClr val="2B2B82"/>
                </a:solidFill>
                <a:latin typeface="Arial"/>
                <a:cs typeface="Arial"/>
              </a:rPr>
              <a:t>Datový portál Královéhradeckého kraje</a:t>
            </a:r>
          </a:p>
          <a:p>
            <a:pPr algn="ctr"/>
            <a:r>
              <a:rPr lang="cs-CZ" sz="3200" b="1" dirty="0">
                <a:solidFill>
                  <a:srgbClr val="2B2B82"/>
                </a:solidFill>
                <a:latin typeface="Arial"/>
                <a:cs typeface="Arial"/>
              </a:rPr>
              <a:t>Data KHK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5846D6A-CC0B-4115-A072-D2D9A7762754}"/>
              </a:ext>
            </a:extLst>
          </p:cNvPr>
          <p:cNvSpPr/>
          <p:nvPr/>
        </p:nvSpPr>
        <p:spPr>
          <a:xfrm>
            <a:off x="139589" y="236957"/>
            <a:ext cx="230425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21DD14A-1FC2-41AF-99FC-4D0F7A7F4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988" y="213685"/>
            <a:ext cx="1799979" cy="792088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ADD9D01-8C25-4E07-86A6-2F39718C9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6625" y="188640"/>
            <a:ext cx="1849352" cy="817133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2888D95-3F32-462B-BFB9-F98ED39AE085}"/>
              </a:ext>
            </a:extLst>
          </p:cNvPr>
          <p:cNvSpPr/>
          <p:nvPr/>
        </p:nvSpPr>
        <p:spPr>
          <a:xfrm>
            <a:off x="8121072" y="6287967"/>
            <a:ext cx="3951594" cy="32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zápatí 14">
            <a:extLst>
              <a:ext uri="{FF2B5EF4-FFF2-40B4-BE49-F238E27FC236}">
                <a16:creationId xmlns:a16="http://schemas.microsoft.com/office/drawing/2014/main" id="{CBBF6221-1164-4006-AD65-10AAACF5FF05}"/>
              </a:ext>
            </a:extLst>
          </p:cNvPr>
          <p:cNvSpPr txBox="1">
            <a:spLocks/>
          </p:cNvSpPr>
          <p:nvPr/>
        </p:nvSpPr>
        <p:spPr>
          <a:xfrm>
            <a:off x="123825" y="6230331"/>
            <a:ext cx="5900167" cy="38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rgbClr val="350D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>
                <a:solidFill>
                  <a:srgbClr val="2B2B82"/>
                </a:solidFill>
                <a:latin typeface="Arial"/>
                <a:cs typeface="Arial"/>
              </a:rPr>
              <a:t>Informovaný kraj jako aktér změny </a:t>
            </a: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31. 3. 2022</a:t>
            </a:r>
          </a:p>
        </p:txBody>
      </p:sp>
      <p:sp>
        <p:nvSpPr>
          <p:cNvPr id="14" name="Zástupný symbol pro zápatí 14">
            <a:extLst>
              <a:ext uri="{FF2B5EF4-FFF2-40B4-BE49-F238E27FC236}">
                <a16:creationId xmlns:a16="http://schemas.microsoft.com/office/drawing/2014/main" id="{9EE3FE2C-F6D8-4A15-AA54-C79B8060EE01}"/>
              </a:ext>
            </a:extLst>
          </p:cNvPr>
          <p:cNvSpPr txBox="1">
            <a:spLocks/>
          </p:cNvSpPr>
          <p:nvPr/>
        </p:nvSpPr>
        <p:spPr>
          <a:xfrm>
            <a:off x="7245268" y="3807429"/>
            <a:ext cx="4736637" cy="170314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b="1" dirty="0">
              <a:solidFill>
                <a:srgbClr val="2B2B82"/>
              </a:solidFill>
              <a:latin typeface="Arial"/>
              <a:cs typeface="Arial"/>
            </a:endParaRPr>
          </a:p>
          <a:p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Mgr. Tomáš Merta</a:t>
            </a:r>
            <a:endParaRPr lang="cs-CZ" sz="2000" dirty="0"/>
          </a:p>
          <a:p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Odborný konzultant Centra investic, </a:t>
            </a:r>
            <a:b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</a:b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rozvoje a inovací (CIRI)</a:t>
            </a:r>
          </a:p>
          <a:p>
            <a:endParaRPr lang="cs-CZ" sz="2000" b="1" dirty="0">
              <a:solidFill>
                <a:srgbClr val="2B2B82"/>
              </a:solidFill>
              <a:latin typeface="Arial"/>
              <a:cs typeface="Arial"/>
            </a:endParaRPr>
          </a:p>
          <a:p>
            <a:endParaRPr lang="cs-CZ" sz="2000" b="1" dirty="0">
              <a:solidFill>
                <a:srgbClr val="2B2B82"/>
              </a:solidFill>
              <a:latin typeface="Arial"/>
              <a:cs typeface="Arial"/>
            </a:endParaRPr>
          </a:p>
          <a:p>
            <a:endParaRPr lang="cs-CZ" sz="20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9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10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123826" y="1114989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Sekce LIDÉ A SOCIÁLNÍ SLUŽBY</a:t>
            </a:r>
            <a:endParaRPr lang="en-US" sz="2000" b="1" dirty="0">
              <a:ea typeface="+mn-lt"/>
              <a:cs typeface="+mn-lt"/>
            </a:endParaRP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0916186D-9CB2-4321-94F9-5413EB6DF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1624871"/>
            <a:ext cx="4991100" cy="2455732"/>
          </a:xfrm>
          <a:prstGeom prst="rect">
            <a:avLst/>
          </a:prstGeom>
        </p:spPr>
      </p:pic>
      <p:pic>
        <p:nvPicPr>
          <p:cNvPr id="11" name="Obrázek 11">
            <a:extLst>
              <a:ext uri="{FF2B5EF4-FFF2-40B4-BE49-F238E27FC236}">
                <a16:creationId xmlns:a16="http://schemas.microsoft.com/office/drawing/2014/main" id="{6C35ADD8-F126-46D8-884A-66F8FC514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" y="1629897"/>
            <a:ext cx="4905375" cy="2445681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7947D7EE-A63F-4E5F-BFD6-5AE1F3F3F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675" y="4074183"/>
            <a:ext cx="4991100" cy="2500583"/>
          </a:xfrm>
          <a:prstGeom prst="rect">
            <a:avLst/>
          </a:prstGeom>
        </p:spPr>
      </p:pic>
      <p:pic>
        <p:nvPicPr>
          <p:cNvPr id="13" name="Obrázek 13">
            <a:extLst>
              <a:ext uri="{FF2B5EF4-FFF2-40B4-BE49-F238E27FC236}">
                <a16:creationId xmlns:a16="http://schemas.microsoft.com/office/drawing/2014/main" id="{5476DBA1-8BA9-4A7B-9241-E801D88D6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592" y="3995433"/>
            <a:ext cx="2612583" cy="2580134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77C328EC-9D5A-4AE3-B3D5-44418061C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6" y="3996744"/>
            <a:ext cx="2533650" cy="258013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0D40D13-D00C-47CE-B3A1-D014A824DE77}"/>
              </a:ext>
            </a:extLst>
          </p:cNvPr>
          <p:cNvSpPr/>
          <p:nvPr/>
        </p:nvSpPr>
        <p:spPr>
          <a:xfrm>
            <a:off x="7536160" y="1081339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3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11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447676" y="1343589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Sekce ZDRAVOTNICTVÍ, ZDRAVÍ</a:t>
            </a:r>
            <a:endParaRPr lang="en-US" sz="2000" b="1" dirty="0">
              <a:ea typeface="+mn-lt"/>
              <a:cs typeface="+mn-lt"/>
            </a:endParaRPr>
          </a:p>
          <a:p>
            <a:pPr marL="1442720" lvl="2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Výstupy k očkování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2D4D2DC-67D0-4329-B996-0BC61FA75404}"/>
              </a:ext>
            </a:extLst>
          </p:cNvPr>
          <p:cNvSpPr/>
          <p:nvPr/>
        </p:nvSpPr>
        <p:spPr>
          <a:xfrm>
            <a:off x="7277101" y="1232482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5878A8F-8A92-4300-A57C-D96C8FB7F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46" y="1963716"/>
            <a:ext cx="4359041" cy="211335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0B40A09-7829-4DEE-92E7-B6EE34A43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897" y="4189197"/>
            <a:ext cx="4486290" cy="23233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5D489A4-F182-40F7-9689-6849A9A93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897" y="1676554"/>
            <a:ext cx="4819335" cy="24114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7AD7B32-3CEC-44C0-8152-B39AF5431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406" y="4139805"/>
            <a:ext cx="4819335" cy="249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12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B076-3E02-466F-9619-1E43BF5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409576" y="905439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DASHBOARD K NEZAMĚSTNANOSTI KRAJE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pic>
        <p:nvPicPr>
          <p:cNvPr id="9" name="Obrázek 9" descr="Obsah obrázku text&#10;&#10;Popis se vygeneroval automaticky.">
            <a:extLst>
              <a:ext uri="{FF2B5EF4-FFF2-40B4-BE49-F238E27FC236}">
                <a16:creationId xmlns:a16="http://schemas.microsoft.com/office/drawing/2014/main" id="{AA8DCD84-314E-423C-90AE-FA25FF38B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916832"/>
            <a:ext cx="4467225" cy="103942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7CC5F3C-BFBD-4E32-A20F-05ABF3B36B22}"/>
              </a:ext>
            </a:extLst>
          </p:cNvPr>
          <p:cNvSpPr/>
          <p:nvPr/>
        </p:nvSpPr>
        <p:spPr>
          <a:xfrm>
            <a:off x="7794936" y="6038477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8052CD1-A141-4594-9C12-D32FFAC9F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872" y="1915734"/>
            <a:ext cx="7168626" cy="40335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EB3996-5F53-4AC9-BC51-127ADFEE85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2" y="3353610"/>
            <a:ext cx="4467225" cy="25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B076-3E02-466F-9619-1E43BF5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409576" y="905439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ROZCESTNÍK PORTÁLŮ KRAJE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pic>
        <p:nvPicPr>
          <p:cNvPr id="6" name="Obrázek 11">
            <a:extLst>
              <a:ext uri="{FF2B5EF4-FFF2-40B4-BE49-F238E27FC236}">
                <a16:creationId xmlns:a16="http://schemas.microsoft.com/office/drawing/2014/main" id="{02ED6CC3-9F80-49CB-999E-935E03C04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5" y="1851184"/>
            <a:ext cx="4943475" cy="3993832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833C335B-7FC0-4DED-9BA5-0BDA661D5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75" y="1848884"/>
            <a:ext cx="5248275" cy="399843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BF5F365-FE84-430E-9D55-340408ED2FD0}"/>
              </a:ext>
            </a:extLst>
          </p:cNvPr>
          <p:cNvSpPr/>
          <p:nvPr/>
        </p:nvSpPr>
        <p:spPr>
          <a:xfrm>
            <a:off x="7588560" y="5997359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C796534D-5051-4659-BCA4-BBDCF4ED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</p:spPr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13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2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256021" y="1005578"/>
            <a:ext cx="6829425" cy="651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ROZCESTNÍK APLIKACÍ 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45" y="42082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pic>
        <p:nvPicPr>
          <p:cNvPr id="2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A73F8CA2-0BC9-4034-A537-AACFE68CD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" y="4170109"/>
            <a:ext cx="2178646" cy="249163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767D41D-3DEC-4B24-9416-7C64C8EBE99A}"/>
              </a:ext>
            </a:extLst>
          </p:cNvPr>
          <p:cNvSpPr/>
          <p:nvPr/>
        </p:nvSpPr>
        <p:spPr>
          <a:xfrm>
            <a:off x="7896200" y="1056532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F731418-D07F-46CE-939A-914DBA094E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1657446"/>
            <a:ext cx="2247128" cy="24916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7877687-AA71-400E-A97E-705D9642E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656932"/>
            <a:ext cx="2178645" cy="246332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F341903-F148-4DD2-9601-4C2842DC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14" y="4213508"/>
            <a:ext cx="2178645" cy="242648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D514897-F9E7-4092-AF9E-12A54E30AE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56" y="1628619"/>
            <a:ext cx="2208897" cy="24916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F168E17-790E-4119-A0FA-34C1AD797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90" y="1628700"/>
            <a:ext cx="2354174" cy="249155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D963342-FE4C-446A-A879-DDB6BC77B5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74" y="1628800"/>
            <a:ext cx="2178645" cy="24590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5570585-FEA5-4972-902C-E1050626D3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48" y="4187765"/>
            <a:ext cx="2162272" cy="243327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16FD727E-FEA0-41DA-A775-37F97301B0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08" y="4169059"/>
            <a:ext cx="2178645" cy="247068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BF4DD486-1ACF-4F87-A6CF-52A3FCFED3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187765"/>
            <a:ext cx="2042588" cy="2433722"/>
          </a:xfrm>
          <a:prstGeom prst="rect">
            <a:avLst/>
          </a:prstGeom>
        </p:spPr>
      </p:pic>
      <p:sp>
        <p:nvSpPr>
          <p:cNvPr id="18" name="Zástupný symbol pro číslo snímku 3">
            <a:extLst>
              <a:ext uri="{FF2B5EF4-FFF2-40B4-BE49-F238E27FC236}">
                <a16:creationId xmlns:a16="http://schemas.microsoft.com/office/drawing/2014/main" id="{262B9B5A-60DF-42FC-B498-60D0283A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381328"/>
            <a:ext cx="838200" cy="239715"/>
          </a:xfrm>
        </p:spPr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14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2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15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B076-3E02-466F-9619-1E43BF5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409577" y="905439"/>
            <a:ext cx="4102248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Strategická mapa kraje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5F365-FE84-430E-9D55-340408ED2FD0}"/>
              </a:ext>
            </a:extLst>
          </p:cNvPr>
          <p:cNvSpPr/>
          <p:nvPr/>
        </p:nvSpPr>
        <p:spPr>
          <a:xfrm>
            <a:off x="4611998" y="6008372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E17AE053-3FD4-40F6-8E7F-AD1C42C5D9A9}"/>
              </a:ext>
            </a:extLst>
          </p:cNvPr>
          <p:cNvSpPr txBox="1">
            <a:spLocks/>
          </p:cNvSpPr>
          <p:nvPr/>
        </p:nvSpPr>
        <p:spPr>
          <a:xfrm>
            <a:off x="5284862" y="713764"/>
            <a:ext cx="6742856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000" b="1" dirty="0">
                <a:solidFill>
                  <a:srgbClr val="2B2B82"/>
                </a:solidFill>
                <a:latin typeface="Arial"/>
                <a:cs typeface="Arial"/>
              </a:rPr>
              <a:t>Infografiky, analýzy a publikace o našem kraji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F07D1B6-0BD0-4631-824B-D177BA09E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62" y="1788802"/>
            <a:ext cx="5552733" cy="287689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B5BA856-F449-4542-B6A8-551324EB5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700985"/>
            <a:ext cx="1800200" cy="18002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0D478FE-C586-49EA-9986-573E314B8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24" y="4864174"/>
            <a:ext cx="1589162" cy="158916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C2175C5-DE82-417D-9084-1DAA3EBE5F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0"/>
          <a:stretch/>
        </p:blipFill>
        <p:spPr>
          <a:xfrm>
            <a:off x="470373" y="1702923"/>
            <a:ext cx="49082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34CF07-A502-460F-804E-1C5D93FB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AE9FB7-50BA-4A57-BA73-F59A9A75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16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2D78C3-1678-4CB2-8E2B-05A33CE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AE13E0-B830-41CB-AAE6-F15C6BC69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624" r="2222"/>
          <a:stretch/>
        </p:blipFill>
        <p:spPr>
          <a:xfrm>
            <a:off x="6154688" y="1307618"/>
            <a:ext cx="4981872" cy="5280275"/>
          </a:xfrm>
          <a:prstGeom prst="rect">
            <a:avLst/>
          </a:prstGeom>
        </p:spPr>
      </p:pic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579E3F8B-585F-48B3-BD23-A7CAA778360B}"/>
              </a:ext>
            </a:extLst>
          </p:cNvPr>
          <p:cNvSpPr txBox="1">
            <a:spLocks/>
          </p:cNvSpPr>
          <p:nvPr/>
        </p:nvSpPr>
        <p:spPr>
          <a:xfrm>
            <a:off x="2913223" y="1191"/>
            <a:ext cx="6365588" cy="90159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980A37-7230-4861-813B-F6C336301FC6}"/>
              </a:ext>
            </a:extLst>
          </p:cNvPr>
          <p:cNvSpPr txBox="1"/>
          <p:nvPr/>
        </p:nvSpPr>
        <p:spPr>
          <a:xfrm>
            <a:off x="2665512" y="843581"/>
            <a:ext cx="687263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2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Původní „katalog“ na webu Krajského úřadu KHK</a:t>
            </a:r>
            <a:endParaRPr lang="cs-CZ" sz="2200" b="1" dirty="0">
              <a:solidFill>
                <a:srgbClr val="2B2B82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F16EAC4-1172-4808-9F06-7E6BDA93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" y="1307618"/>
            <a:ext cx="5663948" cy="42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0D7A0B-3E69-4F78-B82B-FB52662E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51" y="1449295"/>
            <a:ext cx="7375022" cy="4707085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A74EF0-DE35-4286-8FF3-91BC3F8B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B929B2-3546-4796-BAB4-8663EEAA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17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5EC6E63E-C145-472D-BC62-E5B92C41DAD3}"/>
              </a:ext>
            </a:extLst>
          </p:cNvPr>
          <p:cNvSpPr txBox="1">
            <a:spLocks/>
          </p:cNvSpPr>
          <p:nvPr/>
        </p:nvSpPr>
        <p:spPr>
          <a:xfrm>
            <a:off x="3008473" y="-136889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B5632C-5EC6-46F1-B979-B63A9C9A58CE}"/>
              </a:ext>
            </a:extLst>
          </p:cNvPr>
          <p:cNvSpPr txBox="1"/>
          <p:nvPr/>
        </p:nvSpPr>
        <p:spPr>
          <a:xfrm>
            <a:off x="-130187" y="1869530"/>
            <a:ext cx="288032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200" b="1" dirty="0">
                <a:solidFill>
                  <a:srgbClr val="2B2B82"/>
                </a:solidFill>
                <a:latin typeface="Arial"/>
                <a:cs typeface="Arial"/>
              </a:rPr>
              <a:t>Nový katalog na webu Data KHK</a:t>
            </a:r>
          </a:p>
        </p:txBody>
      </p:sp>
      <p:sp>
        <p:nvSpPr>
          <p:cNvPr id="10" name="TextovéPole 9">
            <a:hlinkClick r:id="rId3"/>
            <a:extLst>
              <a:ext uri="{FF2B5EF4-FFF2-40B4-BE49-F238E27FC236}">
                <a16:creationId xmlns:a16="http://schemas.microsoft.com/office/drawing/2014/main" id="{88E1C2A2-C0AB-4698-9956-9776C7EFBDD3}"/>
              </a:ext>
            </a:extLst>
          </p:cNvPr>
          <p:cNvSpPr txBox="1"/>
          <p:nvPr/>
        </p:nvSpPr>
        <p:spPr>
          <a:xfrm>
            <a:off x="-531" y="2636912"/>
            <a:ext cx="2571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https://www.datakhk.cz/search</a:t>
            </a:r>
            <a:endParaRPr lang="cs-CZ" sz="1400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A8D1DB-AC7B-423A-9226-A7A0080E5BD0}"/>
              </a:ext>
            </a:extLst>
          </p:cNvPr>
          <p:cNvSpPr txBox="1"/>
          <p:nvPr/>
        </p:nvSpPr>
        <p:spPr>
          <a:xfrm>
            <a:off x="107139" y="3406353"/>
            <a:ext cx="254158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katalog umožňuje zcela jiný pohled běžným uživatelům na zpřístupněné datové sady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4EEEF89-7D88-4B8C-8443-07F20E50A31C}"/>
              </a:ext>
            </a:extLst>
          </p:cNvPr>
          <p:cNvSpPr txBox="1"/>
          <p:nvPr/>
        </p:nvSpPr>
        <p:spPr>
          <a:xfrm>
            <a:off x="9669491" y="3025126"/>
            <a:ext cx="249010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Seznam publikovaných sad</a:t>
            </a:r>
          </a:p>
        </p:txBody>
      </p:sp>
      <p:sp>
        <p:nvSpPr>
          <p:cNvPr id="14" name="TextovéPole 13">
            <a:hlinkClick r:id="rId3"/>
            <a:extLst>
              <a:ext uri="{FF2B5EF4-FFF2-40B4-BE49-F238E27FC236}">
                <a16:creationId xmlns:a16="http://schemas.microsoft.com/office/drawing/2014/main" id="{BB15E470-4078-4943-8D8B-A1B76672D99C}"/>
              </a:ext>
            </a:extLst>
          </p:cNvPr>
          <p:cNvSpPr txBox="1"/>
          <p:nvPr/>
        </p:nvSpPr>
        <p:spPr>
          <a:xfrm>
            <a:off x="9869173" y="3717032"/>
            <a:ext cx="2069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https://www.datakhk.cz/pages/otevirani-dat</a:t>
            </a:r>
            <a:endParaRPr lang="cs-CZ" sz="1400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9FAA403-991B-4223-AF0A-73B5AE89D9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" b="54585"/>
          <a:stretch/>
        </p:blipFill>
        <p:spPr>
          <a:xfrm>
            <a:off x="2494151" y="836712"/>
            <a:ext cx="7359540" cy="5415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BEF8AFD-DE9F-4A33-A483-CF9D0AF23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3" y="6237312"/>
            <a:ext cx="6942702" cy="4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2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1DC853-9A96-4035-AAB2-C0992D81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0C7DF9-6DFD-4FDD-8525-B6C67E04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18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D25923-CCF3-47E7-B790-0DEA20B1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6546DDAC-FC33-4AFD-B1C5-E69F8A336DE5}"/>
              </a:ext>
            </a:extLst>
          </p:cNvPr>
          <p:cNvSpPr txBox="1">
            <a:spLocks/>
          </p:cNvSpPr>
          <p:nvPr/>
        </p:nvSpPr>
        <p:spPr>
          <a:xfrm>
            <a:off x="3008473" y="-27384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F8719F-5119-47C8-AC0C-16F54FEA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" y="782679"/>
            <a:ext cx="11616227" cy="58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1DC853-9A96-4035-AAB2-C0992D81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0C7DF9-6DFD-4FDD-8525-B6C67E04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19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6FDC13-FD4F-4194-B886-B93B160A9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36" y="1018277"/>
            <a:ext cx="11555288" cy="5444551"/>
          </a:xfrm>
          <a:prstGeom prst="rect">
            <a:avLst/>
          </a:prstGeom>
        </p:spPr>
      </p:pic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6546DDAC-FC33-4AFD-B1C5-E69F8A336DE5}"/>
              </a:ext>
            </a:extLst>
          </p:cNvPr>
          <p:cNvSpPr txBox="1">
            <a:spLocks/>
          </p:cNvSpPr>
          <p:nvPr/>
        </p:nvSpPr>
        <p:spPr>
          <a:xfrm>
            <a:off x="3008473" y="-27384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</p:spTree>
    <p:extLst>
      <p:ext uri="{BB962C8B-B14F-4D97-AF65-F5344CB8AC3E}">
        <p14:creationId xmlns:p14="http://schemas.microsoft.com/office/powerpoint/2010/main" val="419490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230570-6DB5-4D81-8F81-4BCDD9861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6" y="1499172"/>
            <a:ext cx="6552728" cy="4385058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B076-3E02-466F-9619-1E43BF5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-70183" y="1039339"/>
            <a:ext cx="6153150" cy="49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985520" lvl="1" indent="-52832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985520" lvl="1" indent="-52832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Vytvoření centrálního místa </a:t>
            </a:r>
            <a:b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</a:b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 daty a mapovými aplikacemi </a:t>
            </a:r>
            <a:b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</a:b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pro veřejnost</a:t>
            </a:r>
            <a:endParaRPr lang="en-US" sz="2200" dirty="0">
              <a:ea typeface="+mn-lt"/>
              <a:cs typeface="+mn-lt"/>
            </a:endParaRPr>
          </a:p>
          <a:p>
            <a:pPr marL="985520" lvl="1" indent="-52832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Snížení časové náročnosti pro vyhledávání informací</a:t>
            </a:r>
            <a:endParaRPr lang="en-US" sz="2200" dirty="0">
              <a:ea typeface="+mn-lt"/>
              <a:cs typeface="+mn-lt"/>
            </a:endParaRPr>
          </a:p>
          <a:p>
            <a:pPr marL="985520" lvl="1" indent="-52832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Vytvoření katalogu otevřených dat </a:t>
            </a:r>
          </a:p>
          <a:p>
            <a:pPr marL="985520" lvl="1" indent="-52832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Interaktivní výstupy z veřejně dostupných dat a dat kraje </a:t>
            </a:r>
            <a:b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</a:b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vzájemně provázaných</a:t>
            </a:r>
            <a:endParaRPr lang="cs-CZ" sz="2200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445" lvl="1" indent="-436245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CFAEB5A-C81B-4A06-9733-F8D474C89D82}"/>
              </a:ext>
            </a:extLst>
          </p:cNvPr>
          <p:cNvSpPr/>
          <p:nvPr/>
        </p:nvSpPr>
        <p:spPr>
          <a:xfrm>
            <a:off x="7607509" y="5960169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298735-54AA-4405-BB93-52335109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0" y="5056039"/>
            <a:ext cx="1445146" cy="144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1DC853-9A96-4035-AAB2-C0992D81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0C7DF9-6DFD-4FDD-8525-B6C67E04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20</a:t>
            </a:fld>
            <a:endParaRPr lang="cs-CZ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D25923-CCF3-47E7-B790-0DEA20B1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6546DDAC-FC33-4AFD-B1C5-E69F8A336DE5}"/>
              </a:ext>
            </a:extLst>
          </p:cNvPr>
          <p:cNvSpPr txBox="1">
            <a:spLocks/>
          </p:cNvSpPr>
          <p:nvPr/>
        </p:nvSpPr>
        <p:spPr>
          <a:xfrm>
            <a:off x="3008473" y="-27384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1BCD66-554A-48B8-875A-FAC6E2CA2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9" y="874209"/>
            <a:ext cx="11424592" cy="57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5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78AA88-B5AF-4028-A672-94F5ED05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35D551-91C2-4DFE-9C3D-07C24A18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21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8DBED6-E7FE-4CAD-8D2F-E193EA58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1D99DB3-FB21-440D-AC44-E0B24FCB3A5F}"/>
              </a:ext>
            </a:extLst>
          </p:cNvPr>
          <p:cNvSpPr txBox="1">
            <a:spLocks/>
          </p:cNvSpPr>
          <p:nvPr/>
        </p:nvSpPr>
        <p:spPr>
          <a:xfrm>
            <a:off x="3008473" y="-27384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DDDAED-9BA5-4F56-BBCB-633192BD2819}"/>
              </a:ext>
            </a:extLst>
          </p:cNvPr>
          <p:cNvSpPr txBox="1"/>
          <p:nvPr/>
        </p:nvSpPr>
        <p:spPr>
          <a:xfrm>
            <a:off x="3719736" y="960135"/>
            <a:ext cx="4572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Ukázka otevřené datové sady</a:t>
            </a:r>
            <a:endParaRPr lang="cs-CZ" sz="2200" b="1" dirty="0">
              <a:solidFill>
                <a:srgbClr val="2B2B82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185D30-D8E9-44F7-A8BB-E08F047E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 b="756"/>
          <a:stretch/>
        </p:blipFill>
        <p:spPr>
          <a:xfrm>
            <a:off x="59912" y="1535413"/>
            <a:ext cx="6175089" cy="4773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2E726E-6581-43C8-A0C0-11CA16FBF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36" y="2132856"/>
            <a:ext cx="5843196" cy="41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63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8A7B20-0B30-45A0-8892-39FF05E3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ADAEE0-7F7A-4F77-BF09-C5555695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22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205EB-A954-4F9E-AF3F-5D45B4D4F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24B185-CE49-471E-AFB6-FBC89852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132856"/>
            <a:ext cx="4147114" cy="3213522"/>
          </a:xfrm>
          <a:prstGeom prst="rect">
            <a:avLst/>
          </a:prstGeom>
        </p:spPr>
      </p:pic>
      <p:sp>
        <p:nvSpPr>
          <p:cNvPr id="10" name="Zástupný symbol pro obsah 5">
            <a:extLst>
              <a:ext uri="{FF2B5EF4-FFF2-40B4-BE49-F238E27FC236}">
                <a16:creationId xmlns:a16="http://schemas.microsoft.com/office/drawing/2014/main" id="{2CF65A40-3F08-4F18-BC56-5E913381B3F5}"/>
              </a:ext>
            </a:extLst>
          </p:cNvPr>
          <p:cNvSpPr txBox="1">
            <a:spLocks/>
          </p:cNvSpPr>
          <p:nvPr/>
        </p:nvSpPr>
        <p:spPr>
          <a:xfrm>
            <a:off x="3008473" y="-27384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DB8F33-C4FD-4502-8C1B-F08F7F41A22A}"/>
              </a:ext>
            </a:extLst>
          </p:cNvPr>
          <p:cNvSpPr txBox="1"/>
          <p:nvPr/>
        </p:nvSpPr>
        <p:spPr>
          <a:xfrm>
            <a:off x="3701374" y="914006"/>
            <a:ext cx="4572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2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Ukázka výstupů</a:t>
            </a:r>
            <a:endParaRPr lang="cs-CZ" sz="2200" b="1" dirty="0">
              <a:solidFill>
                <a:srgbClr val="2B2B82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3E07F74-6708-4AED-88D5-89220B584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23" y="1238156"/>
            <a:ext cx="3051253" cy="47516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074BAE-780B-4FF4-A2B1-B9FEAC16A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2786"/>
          <a:stretch/>
        </p:blipFill>
        <p:spPr>
          <a:xfrm>
            <a:off x="4439816" y="1391092"/>
            <a:ext cx="3095624" cy="52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0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A74EF0-DE35-4286-8FF3-91BC3F8B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B929B2-3546-4796-BAB4-8663EEAA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23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5EC6E63E-C145-472D-BC62-E5B92C41DAD3}"/>
              </a:ext>
            </a:extLst>
          </p:cNvPr>
          <p:cNvSpPr txBox="1">
            <a:spLocks/>
          </p:cNvSpPr>
          <p:nvPr/>
        </p:nvSpPr>
        <p:spPr>
          <a:xfrm>
            <a:off x="3008473" y="-20378"/>
            <a:ext cx="617508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otevřených dat</a:t>
            </a:r>
          </a:p>
        </p:txBody>
      </p:sp>
      <p:sp>
        <p:nvSpPr>
          <p:cNvPr id="14" name="TextovéPole 13">
            <a:hlinkClick r:id="rId2"/>
            <a:extLst>
              <a:ext uri="{FF2B5EF4-FFF2-40B4-BE49-F238E27FC236}">
                <a16:creationId xmlns:a16="http://schemas.microsoft.com/office/drawing/2014/main" id="{BB15E470-4078-4943-8D8B-A1B76672D99C}"/>
              </a:ext>
            </a:extLst>
          </p:cNvPr>
          <p:cNvSpPr txBox="1"/>
          <p:nvPr/>
        </p:nvSpPr>
        <p:spPr>
          <a:xfrm>
            <a:off x="3503712" y="1469856"/>
            <a:ext cx="518457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7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https://www.datakhk.cz/pages/otevirani-dat</a:t>
            </a:r>
            <a:endParaRPr lang="cs-CZ" sz="1700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CF309BF-8361-4D0F-8D12-B1F5CD7EB1A8}"/>
              </a:ext>
            </a:extLst>
          </p:cNvPr>
          <p:cNvSpPr txBox="1"/>
          <p:nvPr/>
        </p:nvSpPr>
        <p:spPr>
          <a:xfrm>
            <a:off x="2665512" y="960092"/>
            <a:ext cx="687263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2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publikovaných sad</a:t>
            </a:r>
            <a:endParaRPr lang="cs-CZ" sz="2200" b="1" dirty="0">
              <a:solidFill>
                <a:srgbClr val="2B2B82"/>
              </a:solidFill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8F3B0662-4BC8-4031-B5CB-BD5152476FEF}"/>
              </a:ext>
            </a:extLst>
          </p:cNvPr>
          <p:cNvSpPr txBox="1">
            <a:spLocks/>
          </p:cNvSpPr>
          <p:nvPr/>
        </p:nvSpPr>
        <p:spPr>
          <a:xfrm>
            <a:off x="259108" y="2175534"/>
            <a:ext cx="5476852" cy="63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Vybrané otevřené datové sady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21C6BAF0-B41A-4F39-8F7A-E99E26187374}"/>
              </a:ext>
            </a:extLst>
          </p:cNvPr>
          <p:cNvSpPr txBox="1">
            <a:spLocks/>
          </p:cNvSpPr>
          <p:nvPr/>
        </p:nvSpPr>
        <p:spPr>
          <a:xfrm>
            <a:off x="767408" y="2741291"/>
            <a:ext cx="8416153" cy="370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Seznam organizací Královéhradeckého kraje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Úřední deska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pt-BR" sz="1600" b="1" dirty="0">
                <a:solidFill>
                  <a:srgbClr val="2B2B82"/>
                </a:solidFill>
                <a:latin typeface="Arial"/>
                <a:cs typeface="Arial"/>
              </a:rPr>
              <a:t>Nadregionální a regionální ÚSES vymezený v ZÚR</a:t>
            </a:r>
            <a:endParaRPr lang="cs-CZ" sz="1600" b="1" dirty="0">
              <a:solidFill>
                <a:srgbClr val="2B2B82"/>
              </a:solidFill>
              <a:latin typeface="Arial"/>
              <a:cs typeface="Arial"/>
            </a:endParaRP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Poskytovatelé sociálních služeb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Počty žáků v oborech středních škol zřizovaných krajem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Plochy a koridory pro veřejně prospěšné stavby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autobusových zastávek IREDO</a:t>
            </a:r>
            <a:endParaRPr lang="cs-CZ" sz="1600" b="1" dirty="0">
              <a:solidFill>
                <a:srgbClr val="2B2B82"/>
              </a:solidFill>
              <a:latin typeface="Arial"/>
              <a:cs typeface="Arial"/>
            </a:endParaRP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Stanice a pracoviště hasičského záchranného sboru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Válečné hroby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1600" b="1" dirty="0">
                <a:solidFill>
                  <a:srgbClr val="2B2B82"/>
                </a:solidFill>
                <a:latin typeface="Arial"/>
                <a:cs typeface="Arial"/>
              </a:rPr>
              <a:t>Knihovny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F5DA42C9-0A97-41BF-A1F2-2565BEFC06C3}"/>
              </a:ext>
            </a:extLst>
          </p:cNvPr>
          <p:cNvSpPr txBox="1">
            <a:spLocks/>
          </p:cNvSpPr>
          <p:nvPr/>
        </p:nvSpPr>
        <p:spPr>
          <a:xfrm>
            <a:off x="7036643" y="2303923"/>
            <a:ext cx="4387949" cy="63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lnSpc>
                <a:spcPct val="10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Vybrané datové sady, </a:t>
            </a:r>
            <a:b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</a:br>
            <a:r>
              <a:rPr lang="cs-CZ" sz="2000" b="1" dirty="0">
                <a:solidFill>
                  <a:srgbClr val="2B2B82"/>
                </a:solidFill>
                <a:latin typeface="Arial"/>
                <a:cs typeface="Arial"/>
              </a:rPr>
              <a:t>které se chystáme otevřít</a:t>
            </a:r>
            <a:endParaRPr lang="cs-CZ" sz="20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17E486AD-598B-45DE-93A7-AC0DE20136D7}"/>
              </a:ext>
            </a:extLst>
          </p:cNvPr>
          <p:cNvSpPr txBox="1">
            <a:spLocks/>
          </p:cNvSpPr>
          <p:nvPr/>
        </p:nvSpPr>
        <p:spPr>
          <a:xfrm>
            <a:off x="7586117" y="3099446"/>
            <a:ext cx="4460651" cy="355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3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Průmyslové zóny</a:t>
            </a:r>
          </a:p>
          <a:p>
            <a:pPr marL="985520" lvl="1" indent="-528320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Průmyslové provozovny nad 10 zaměstnanců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Investiční pobídky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Studenti a absolventi vysokých škol podle oborů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Dálkové a regionální cyklotrasy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Naučné stezky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3400" b="1" dirty="0">
                <a:solidFill>
                  <a:srgbClr val="2B2B82"/>
                </a:solidFill>
                <a:latin typeface="Arial"/>
                <a:cs typeface="Arial"/>
              </a:rPr>
              <a:t>Památkové rezervace a zóny</a:t>
            </a:r>
          </a:p>
          <a:p>
            <a:pPr marL="985520" lvl="1" indent="-528320">
              <a:lnSpc>
                <a:spcPct val="12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1700" b="1" dirty="0">
              <a:solidFill>
                <a:srgbClr val="2B2B82"/>
              </a:solidFill>
              <a:latin typeface="Arial"/>
              <a:cs typeface="Arial"/>
            </a:endParaRPr>
          </a:p>
          <a:p>
            <a:pPr marL="985520" lvl="1" indent="-52832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1700" b="1" dirty="0">
              <a:solidFill>
                <a:srgbClr val="2B2B82"/>
              </a:solidFill>
              <a:latin typeface="Arial"/>
              <a:cs typeface="Arial"/>
            </a:endParaRPr>
          </a:p>
          <a:p>
            <a:pPr marL="985520" lvl="1" indent="-52832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1700" b="1" dirty="0">
              <a:solidFill>
                <a:srgbClr val="2B2B82"/>
              </a:solidFill>
              <a:latin typeface="Arial"/>
              <a:cs typeface="Arial"/>
            </a:endParaRPr>
          </a:p>
          <a:p>
            <a:pPr marL="895350" lvl="1" indent="-438150"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76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B27834F-6E3E-4FE6-904A-9D986D9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6AC510-3861-42D8-845C-ABDBDDB4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24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7FAB5-6495-4E9A-84BD-8B4B07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FCF1E20F-CBB6-4FF6-9764-AE1FC7793C3B}"/>
              </a:ext>
            </a:extLst>
          </p:cNvPr>
          <p:cNvSpPr txBox="1">
            <a:spLocks/>
          </p:cNvSpPr>
          <p:nvPr/>
        </p:nvSpPr>
        <p:spPr>
          <a:xfrm>
            <a:off x="1902408" y="-27384"/>
            <a:ext cx="8387232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Katalog Otevřených Dat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863B7E-E6B2-4C40-8D21-29D067AD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" y="1124744"/>
            <a:ext cx="5878760" cy="38725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06B6E29-F99B-4D41-B972-A97BA6B6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0628" y="1335286"/>
            <a:ext cx="6130922" cy="477691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3C4A1068-0E34-45B6-BB85-E68F6758A994}"/>
              </a:ext>
            </a:extLst>
          </p:cNvPr>
          <p:cNvSpPr/>
          <p:nvPr/>
        </p:nvSpPr>
        <p:spPr>
          <a:xfrm>
            <a:off x="1350836" y="5257511"/>
            <a:ext cx="2946255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https://data.gov.cz/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81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B27834F-6E3E-4FE6-904A-9D986D9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6AC510-3861-42D8-845C-ABDBDDB4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25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7FAB5-6495-4E9A-84BD-8B4B07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FCF1E20F-CBB6-4FF6-9764-AE1FC7793C3B}"/>
              </a:ext>
            </a:extLst>
          </p:cNvPr>
          <p:cNvSpPr txBox="1">
            <a:spLocks/>
          </p:cNvSpPr>
          <p:nvPr/>
        </p:nvSpPr>
        <p:spPr>
          <a:xfrm>
            <a:off x="3143645" y="-27384"/>
            <a:ext cx="5904758" cy="90159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Portál evropských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8BCFF0-5739-4396-876E-7DF03FBD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256" y="2113853"/>
            <a:ext cx="5211933" cy="397944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6CBF6DC-2D09-4D50-8DFF-75CEB0BC919F}"/>
              </a:ext>
            </a:extLst>
          </p:cNvPr>
          <p:cNvSpPr/>
          <p:nvPr/>
        </p:nvSpPr>
        <p:spPr>
          <a:xfrm>
            <a:off x="7383482" y="1445665"/>
            <a:ext cx="382508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https://data.europa.eu/cs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841524-1517-46D3-B919-7056ED14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2" y="964409"/>
            <a:ext cx="6165087" cy="53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0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91A2D1-EAE7-45B6-B630-864722CA4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DB9D51-1CAC-4730-AAFD-B6D166A9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26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C1BC1D-CA84-48B4-9A7A-EFED57A8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75E0CBF-9A08-41DC-9836-E11EAC2E3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721" y="188640"/>
            <a:ext cx="653255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nás čeká v roce 2022?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06E33B7-E93C-4ABB-80C5-66249661F539}"/>
              </a:ext>
            </a:extLst>
          </p:cNvPr>
          <p:cNvSpPr txBox="1">
            <a:spLocks/>
          </p:cNvSpPr>
          <p:nvPr/>
        </p:nvSpPr>
        <p:spPr>
          <a:xfrm>
            <a:off x="0" y="1772816"/>
            <a:ext cx="11856639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lvl="1" indent="-438150">
              <a:spcAft>
                <a:spcPts val="1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cs typeface="Arial"/>
              </a:rPr>
              <a:t>Aktualizace a přidávání nových otevřených datových sad</a:t>
            </a:r>
          </a:p>
          <a:p>
            <a:pPr marL="895350" lvl="1" indent="-438150">
              <a:spcAft>
                <a:spcPts val="1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Automatizace toku dat do portálu </a:t>
            </a:r>
            <a:r>
              <a:rPr lang="cs-CZ" sz="2200" dirty="0">
                <a:solidFill>
                  <a:srgbClr val="2B2B82"/>
                </a:solidFill>
                <a:latin typeface="Arial"/>
                <a:cs typeface="Arial"/>
              </a:rPr>
              <a:t>– </a:t>
            </a: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redukce množství ručních aktualizací</a:t>
            </a:r>
            <a:endParaRPr lang="cs-CZ" sz="2200" dirty="0">
              <a:solidFill>
                <a:srgbClr val="2B2B82"/>
              </a:solidFill>
              <a:latin typeface="Arial"/>
              <a:cs typeface="Arial"/>
            </a:endParaRPr>
          </a:p>
          <a:p>
            <a:pPr marL="895350" lvl="1" indent="-438150">
              <a:spcAft>
                <a:spcPts val="1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Vizualizace dalších ukazatelů prostřednictvím interaktivních grafů a dashboardů</a:t>
            </a:r>
          </a:p>
          <a:p>
            <a:pPr marL="895350" lvl="1" indent="-438150">
              <a:spcAft>
                <a:spcPts val="1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Hledání dalších partnerů </a:t>
            </a:r>
            <a:r>
              <a:rPr lang="cs-CZ" sz="2200" dirty="0">
                <a:solidFill>
                  <a:srgbClr val="2B2B82"/>
                </a:solidFill>
                <a:latin typeface="Arial"/>
                <a:cs typeface="Arial"/>
              </a:rPr>
              <a:t>–</a:t>
            </a: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publikace či vizualizace jejich dat včetně otevřených dat</a:t>
            </a:r>
          </a:p>
          <a:p>
            <a:pPr marL="895350" lvl="1" indent="-438150">
              <a:spcAft>
                <a:spcPts val="1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Tvorba nových aplikací a update starších aplikací</a:t>
            </a:r>
          </a:p>
          <a:p>
            <a:pPr marL="895350" lvl="1" indent="-438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 2022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DEFD258-1787-4F5A-80F3-4D653DAE6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7" y="4184355"/>
            <a:ext cx="4292611" cy="24366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CE4D8B-BAEB-4197-842E-CCEC70C8F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12" y="4857320"/>
            <a:ext cx="1763615" cy="17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3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F5D20D7-9C9C-4319-AF4B-E600E5E0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2F66B5-86FD-4A97-9D9E-F96181B8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EA985-370D-4911-8D7B-55F4246A0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681" y="811213"/>
            <a:ext cx="6450015" cy="9015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909D03-B18C-48C5-8CA4-3D79ED7BFAF1}"/>
              </a:ext>
            </a:extLst>
          </p:cNvPr>
          <p:cNvSpPr/>
          <p:nvPr/>
        </p:nvSpPr>
        <p:spPr>
          <a:xfrm>
            <a:off x="3133725" y="2897568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  <a:latin typeface="Arial"/>
                <a:cs typeface="Arial"/>
              </a:rPr>
              <a:t>Odbor analýz a podpory řízení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7331A34-325C-4536-A9FF-32A68E0D01C7}"/>
              </a:ext>
            </a:extLst>
          </p:cNvPr>
          <p:cNvSpPr/>
          <p:nvPr/>
        </p:nvSpPr>
        <p:spPr>
          <a:xfrm>
            <a:off x="3344302" y="1866527"/>
            <a:ext cx="5506572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54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5400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8">
            <a:extLst>
              <a:ext uri="{FF2B5EF4-FFF2-40B4-BE49-F238E27FC236}">
                <a16:creationId xmlns:a16="http://schemas.microsoft.com/office/drawing/2014/main" id="{C3B4D374-F22B-4867-BBA7-1BC60186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42" y="4797152"/>
            <a:ext cx="1754737" cy="77327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8BE898A-A5B3-45E0-B7F3-F71A61B8278C}"/>
              </a:ext>
            </a:extLst>
          </p:cNvPr>
          <p:cNvSpPr/>
          <p:nvPr/>
        </p:nvSpPr>
        <p:spPr>
          <a:xfrm>
            <a:off x="2423592" y="3602418"/>
            <a:ext cx="741573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3200" b="1" dirty="0">
                <a:solidFill>
                  <a:srgbClr val="2B2B82"/>
                </a:solidFill>
                <a:latin typeface="Arial"/>
                <a:cs typeface="Arial"/>
              </a:rPr>
              <a:t>Centrum investic, rozvoje a inovací</a:t>
            </a:r>
            <a:endParaRPr lang="cs-CZ" dirty="0">
              <a:solidFill>
                <a:srgbClr val="2B2B82"/>
              </a:solidFill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F3BEE2-6365-40BB-B236-181B9F7E6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3592" y="4744326"/>
            <a:ext cx="2223083" cy="8261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51BFF2-436D-4E22-A6C1-C3C5D0EDC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46" y="4735911"/>
            <a:ext cx="2710142" cy="7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9637F1-635D-44EE-87CF-2995CCA7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42F291-DC1F-48E5-AEF4-F6A35A7E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8909CFD-DD7A-437F-AFB8-0BC7D36C2ED1}"/>
              </a:ext>
            </a:extLst>
          </p:cNvPr>
          <p:cNvSpPr txBox="1">
            <a:spLocks/>
          </p:cNvSpPr>
          <p:nvPr/>
        </p:nvSpPr>
        <p:spPr>
          <a:xfrm>
            <a:off x="1631504" y="1556792"/>
            <a:ext cx="6928294" cy="2664952"/>
          </a:xfrm>
          <a:prstGeom prst="rect">
            <a:avLst/>
          </a:prstGeom>
          <a:ln w="28575">
            <a:solidFill>
              <a:srgbClr val="2B2B82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4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Nevymýšleli jsme již vymyšlené, </a:t>
            </a:r>
          </a:p>
          <a:p>
            <a:pPr marL="457200" lvl="1" indent="0">
              <a:buNone/>
            </a:pPr>
            <a:endParaRPr lang="cs-CZ" sz="4000" b="1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457200" lvl="1" indent="0">
              <a:buNone/>
            </a:pPr>
            <a:r>
              <a:rPr lang="cs-CZ" sz="4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      ale </a:t>
            </a:r>
            <a:r>
              <a:rPr lang="cs-CZ" sz="4000" b="1" dirty="0">
                <a:solidFill>
                  <a:srgbClr val="C00000"/>
                </a:solidFill>
                <a:latin typeface="Arial"/>
                <a:ea typeface="+mn-lt"/>
                <a:cs typeface="Arial"/>
              </a:rPr>
              <a:t>INSPIROVALI</a:t>
            </a:r>
            <a:r>
              <a:rPr lang="cs-CZ" sz="4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 jsme se. </a:t>
            </a:r>
            <a:r>
              <a:rPr lang="cs-CZ" sz="4000" dirty="0">
                <a:ea typeface="+mn-lt"/>
                <a:cs typeface="+mn-lt"/>
              </a:rPr>
              <a:t> </a:t>
            </a:r>
            <a:endParaRPr lang="cs-CZ" sz="4000" b="1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457200" lvl="1" indent="0">
              <a:buNone/>
            </a:pPr>
            <a:endParaRPr lang="cs-CZ" sz="4000" b="1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457200" lvl="1" indent="0">
              <a:buNone/>
            </a:pPr>
            <a:r>
              <a:rPr lang="cs-CZ" sz="4000" b="1" dirty="0">
                <a:solidFill>
                  <a:srgbClr val="C00000"/>
                </a:solidFill>
                <a:latin typeface="Arial"/>
                <a:ea typeface="+mn-lt"/>
                <a:cs typeface="Arial"/>
              </a:rPr>
              <a:t>              </a:t>
            </a:r>
            <a:r>
              <a:rPr lang="cs-CZ" sz="4800" b="1" dirty="0">
                <a:solidFill>
                  <a:srgbClr val="C00000"/>
                </a:solidFill>
                <a:latin typeface="Arial"/>
                <a:ea typeface="+mn-lt"/>
                <a:cs typeface="Arial"/>
              </a:rPr>
              <a:t>data.brno.cz</a:t>
            </a:r>
            <a:endParaRPr lang="cs-CZ" sz="4800" dirty="0">
              <a:solidFill>
                <a:srgbClr val="C00000"/>
              </a:solidFill>
              <a:latin typeface="Franklin Gothic Medium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A5DB5565-412A-AB30-D00D-220A40FC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344" y="3863461"/>
            <a:ext cx="2284047" cy="22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123595-FB90-4E01-920A-18AD2E5F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AA7307-6917-4491-AE2D-0270C0CD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b="1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b="1" dirty="0">
              <a:solidFill>
                <a:srgbClr val="2B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81348E6-6BA2-468D-A9D3-5FFACAEE09ED}"/>
              </a:ext>
            </a:extLst>
          </p:cNvPr>
          <p:cNvSpPr txBox="1">
            <a:spLocks/>
          </p:cNvSpPr>
          <p:nvPr/>
        </p:nvSpPr>
        <p:spPr>
          <a:xfrm>
            <a:off x="335360" y="980728"/>
            <a:ext cx="8568952" cy="514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cs-CZ" sz="2200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893445" lvl="1" indent="-436245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076325" algn="l"/>
              </a:tabLst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12/2020 – za podpory politického vedení schválen záměr realizace datového portálu Radou Královéhradeckého kraje</a:t>
            </a:r>
          </a:p>
          <a:p>
            <a:pPr marL="893445" lvl="1" indent="-436245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076325" algn="l"/>
              </a:tabLst>
            </a:pP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K realizaci byl osloven </a:t>
            </a:r>
            <a:r>
              <a:rPr lang="cs-CZ" sz="22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Odbor analýz a podpory řízení KÚ KHK </a:t>
            </a:r>
            <a:br>
              <a:rPr lang="cs-CZ" sz="22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</a:br>
            <a:r>
              <a:rPr lang="cs-CZ" sz="2200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a</a:t>
            </a:r>
            <a:r>
              <a:rPr lang="cs-CZ" sz="22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 CIRI</a:t>
            </a:r>
            <a:endParaRPr lang="cs-CZ" sz="2200" b="1" dirty="0">
              <a:solidFill>
                <a:srgbClr val="000000"/>
              </a:solidFill>
              <a:ea typeface="+mn-lt"/>
              <a:cs typeface="Arial"/>
            </a:endParaRP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architektury webu, tvorba portálu svépomoci</a:t>
            </a:r>
            <a:endParaRPr lang="cs-CZ" sz="2200" dirty="0">
              <a:solidFill>
                <a:srgbClr val="2B2B8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Aktualizace dat v otevřených datových sadách kraje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Sdílení dat odbory ke zpracování do interaktivních grafů, </a:t>
            </a:r>
            <a:r>
              <a:rPr lang="cs-CZ" sz="2200" b="1" dirty="0">
                <a:solidFill>
                  <a:srgbClr val="2B2B8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velký zájem, prezentace jejich práce a daného odvětví veřejnosti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b="1" dirty="0">
                <a:solidFill>
                  <a:srgbClr val="2B2B82"/>
                </a:solidFill>
                <a:latin typeface="Arial"/>
                <a:cs typeface="Arial"/>
              </a:rPr>
              <a:t>16. 11. 2021 – oficiální spuštění portálu Data KHK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dalšího hackathonu k vývoji nových aplikací 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Navázána spolupráce se školami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cs typeface="Arial"/>
              </a:rPr>
              <a:t>Spolupráce s Univerzitou Hradec Králové (UHK)</a:t>
            </a:r>
          </a:p>
          <a:p>
            <a:pPr marL="893445" lvl="1" indent="-436245">
              <a:lnSpc>
                <a:spcPct val="11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cs-CZ" sz="2200" dirty="0">
                <a:solidFill>
                  <a:srgbClr val="2B2B82"/>
                </a:solidFill>
                <a:latin typeface="Arial"/>
                <a:cs typeface="Arial"/>
              </a:rPr>
              <a:t>Zájem o portál projevily další kraje – Liberecký, Pardubický, Olomoucký, Moravskoslezský, Zlínský a Kraj Vysočina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334D1383-F489-4526-8F2D-4EAC668812C9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portálu Data KHK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B68D83-5121-4E19-8F9E-A2A2C5F1D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922" y="1230003"/>
            <a:ext cx="2437222" cy="24384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328E08-7BB2-4BDB-A7D4-E894F0B4D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328" y="3695817"/>
            <a:ext cx="2446410" cy="24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E7ED2D-629C-42A0-8BB2-A9F1DACB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FACF8A-BEDC-48CA-9A3C-823563BC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84702ECC-F3AA-4F1F-884D-55141E60518D}"/>
              </a:ext>
            </a:extLst>
          </p:cNvPr>
          <p:cNvSpPr/>
          <p:nvPr/>
        </p:nvSpPr>
        <p:spPr>
          <a:xfrm>
            <a:off x="194379" y="1131619"/>
            <a:ext cx="11878285" cy="5028246"/>
          </a:xfrm>
          <a:prstGeom prst="triangle">
            <a:avLst>
              <a:gd name="adj" fmla="val 49769"/>
            </a:avLst>
          </a:prstGeom>
          <a:solidFill>
            <a:schemeClr val="accent6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140672-E3BB-44A0-9AFF-059ABA0D375C}"/>
              </a:ext>
            </a:extLst>
          </p:cNvPr>
          <p:cNvSpPr txBox="1">
            <a:spLocks/>
          </p:cNvSpPr>
          <p:nvPr/>
        </p:nvSpPr>
        <p:spPr>
          <a:xfrm>
            <a:off x="4668452" y="-59217"/>
            <a:ext cx="2595062" cy="607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cs-CZ" sz="26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Rekapitulace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9E1A35A7-972F-434A-91C3-316DE1F86CEA}"/>
              </a:ext>
            </a:extLst>
          </p:cNvPr>
          <p:cNvSpPr/>
          <p:nvPr/>
        </p:nvSpPr>
        <p:spPr>
          <a:xfrm>
            <a:off x="3998339" y="306990"/>
            <a:ext cx="4195322" cy="69369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DATAKHK.CZ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DATOVÝ WEB PRO VEŘEJNOST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13E1AB7-B57A-4655-B255-02E126D0C35E}"/>
              </a:ext>
            </a:extLst>
          </p:cNvPr>
          <p:cNvSpPr/>
          <p:nvPr/>
        </p:nvSpPr>
        <p:spPr>
          <a:xfrm>
            <a:off x="1792487" y="2636887"/>
            <a:ext cx="9001363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b="1" dirty="0">
                <a:latin typeface="Arial"/>
                <a:cs typeface="Arial"/>
              </a:rPr>
              <a:t>SYSTEMATICKY SETŘÍDĚNÁ A ZPRACOVANÁ DATA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5EAE3F1-83BF-4B0F-9979-65E722DC6620}"/>
              </a:ext>
            </a:extLst>
          </p:cNvPr>
          <p:cNvSpPr/>
          <p:nvPr/>
        </p:nvSpPr>
        <p:spPr>
          <a:xfrm>
            <a:off x="5759572" y="4857713"/>
            <a:ext cx="6138605" cy="13075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15980AA-3603-459D-90AD-3E6739569DAC}"/>
              </a:ext>
            </a:extLst>
          </p:cNvPr>
          <p:cNvSpPr txBox="1">
            <a:spLocks/>
          </p:cNvSpPr>
          <p:nvPr/>
        </p:nvSpPr>
        <p:spPr>
          <a:xfrm rot="5400000">
            <a:off x="8521454" y="1296583"/>
            <a:ext cx="581703" cy="6592825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cs-CZ" sz="23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Různě umístěná a ad hoc sbíraná data KHK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6CA04ECB-F541-4611-9AC4-D257368CE54A}"/>
              </a:ext>
            </a:extLst>
          </p:cNvPr>
          <p:cNvSpPr/>
          <p:nvPr/>
        </p:nvSpPr>
        <p:spPr>
          <a:xfrm>
            <a:off x="6293169" y="5202300"/>
            <a:ext cx="2287643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DATA Z ODBORŮ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KÚ KHK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286CFBD1-5B28-48B6-8DF3-B34BDA26BDBD}"/>
              </a:ext>
            </a:extLst>
          </p:cNvPr>
          <p:cNvSpPr/>
          <p:nvPr/>
        </p:nvSpPr>
        <p:spPr>
          <a:xfrm>
            <a:off x="595758" y="5145856"/>
            <a:ext cx="1703980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DATA ČSÚ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5403825-4E7B-43F8-8A2A-3520801689E5}"/>
              </a:ext>
            </a:extLst>
          </p:cNvPr>
          <p:cNvSpPr/>
          <p:nvPr/>
        </p:nvSpPr>
        <p:spPr>
          <a:xfrm>
            <a:off x="413511" y="4857713"/>
            <a:ext cx="4910130" cy="13075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57D5EC7D-5877-4FE2-8BBC-9671468F4107}"/>
              </a:ext>
            </a:extLst>
          </p:cNvPr>
          <p:cNvSpPr txBox="1">
            <a:spLocks/>
          </p:cNvSpPr>
          <p:nvPr/>
        </p:nvSpPr>
        <p:spPr>
          <a:xfrm rot="5400000">
            <a:off x="2591302" y="1955214"/>
            <a:ext cx="581703" cy="5275565"/>
          </a:xfrm>
          <a:prstGeom prst="rect">
            <a:avLst/>
          </a:prstGeom>
        </p:spPr>
        <p:txBody>
          <a:bodyPr vert="vert270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cs-CZ" sz="23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Otevřená a veřejně dostupná data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06C8E292-7F4E-4724-A5BE-4F8F747F5E72}"/>
              </a:ext>
            </a:extLst>
          </p:cNvPr>
          <p:cNvSpPr/>
          <p:nvPr/>
        </p:nvSpPr>
        <p:spPr>
          <a:xfrm>
            <a:off x="9038011" y="5197089"/>
            <a:ext cx="2287643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DATA KRAJSKÝCH ORGANIZACÍ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90B36849-5469-40B8-899A-59CE2F52A86E}"/>
              </a:ext>
            </a:extLst>
          </p:cNvPr>
          <p:cNvSpPr/>
          <p:nvPr/>
        </p:nvSpPr>
        <p:spPr>
          <a:xfrm>
            <a:off x="2481985" y="5147604"/>
            <a:ext cx="756824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5A5C2585-C118-4064-BB5D-459B678A1E96}"/>
              </a:ext>
            </a:extLst>
          </p:cNvPr>
          <p:cNvSpPr/>
          <p:nvPr/>
        </p:nvSpPr>
        <p:spPr>
          <a:xfrm>
            <a:off x="3363529" y="5145721"/>
            <a:ext cx="756824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88EBC44B-9A0C-44C9-8C94-207D29220A5E}"/>
              </a:ext>
            </a:extLst>
          </p:cNvPr>
          <p:cNvSpPr/>
          <p:nvPr/>
        </p:nvSpPr>
        <p:spPr>
          <a:xfrm>
            <a:off x="4266606" y="5145721"/>
            <a:ext cx="756824" cy="654972"/>
          </a:xfrm>
          <a:prstGeom prst="roundRect">
            <a:avLst/>
          </a:prstGeom>
          <a:solidFill>
            <a:srgbClr val="0C2F8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10FCEC8-EF61-4715-AF97-0F650E6F6093}"/>
              </a:ext>
            </a:extLst>
          </p:cNvPr>
          <p:cNvSpPr/>
          <p:nvPr/>
        </p:nvSpPr>
        <p:spPr>
          <a:xfrm rot="19095030">
            <a:off x="3319853" y="3618462"/>
            <a:ext cx="581703" cy="512530"/>
          </a:xfrm>
          <a:prstGeom prst="rightArrow">
            <a:avLst/>
          </a:prstGeom>
          <a:solidFill>
            <a:srgbClr val="C4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: doprava 23">
            <a:extLst>
              <a:ext uri="{FF2B5EF4-FFF2-40B4-BE49-F238E27FC236}">
                <a16:creationId xmlns:a16="http://schemas.microsoft.com/office/drawing/2014/main" id="{18DA61E8-65E2-4F21-A6CD-2F5257FBB311}"/>
              </a:ext>
            </a:extLst>
          </p:cNvPr>
          <p:cNvSpPr/>
          <p:nvPr/>
        </p:nvSpPr>
        <p:spPr>
          <a:xfrm rot="13695030">
            <a:off x="8362299" y="3652806"/>
            <a:ext cx="581703" cy="512530"/>
          </a:xfrm>
          <a:prstGeom prst="rightArrow">
            <a:avLst/>
          </a:prstGeom>
          <a:solidFill>
            <a:srgbClr val="C4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E9D31707-93BC-4712-8B0C-3469711A4862}"/>
              </a:ext>
            </a:extLst>
          </p:cNvPr>
          <p:cNvSpPr/>
          <p:nvPr/>
        </p:nvSpPr>
        <p:spPr>
          <a:xfrm rot="16200000">
            <a:off x="5613878" y="1717516"/>
            <a:ext cx="964244" cy="5125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A402D40B-5E12-4575-AF91-35197CAFF9A8}"/>
              </a:ext>
            </a:extLst>
          </p:cNvPr>
          <p:cNvSpPr/>
          <p:nvPr/>
        </p:nvSpPr>
        <p:spPr>
          <a:xfrm rot="16200000">
            <a:off x="5768514" y="3670685"/>
            <a:ext cx="654972" cy="512530"/>
          </a:xfrm>
          <a:prstGeom prst="rightArrow">
            <a:avLst/>
          </a:prstGeom>
          <a:solidFill>
            <a:srgbClr val="C4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zápatí 4">
            <a:extLst>
              <a:ext uri="{FF2B5EF4-FFF2-40B4-BE49-F238E27FC236}">
                <a16:creationId xmlns:a16="http://schemas.microsoft.com/office/drawing/2014/main" id="{3DC5954A-73A0-4E72-B92A-5CCAB1DC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232" y="6297006"/>
            <a:ext cx="2520280" cy="324037"/>
          </a:xfrm>
        </p:spPr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4115964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C0964E-6A47-4178-AEFD-229A778C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95F992-7EEE-4A9E-9A93-74282FE4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6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8D0761DE-17EC-4B93-BFCC-B57EFBA6E5A9}"/>
              </a:ext>
            </a:extLst>
          </p:cNvPr>
          <p:cNvGrpSpPr/>
          <p:nvPr/>
        </p:nvGrpSpPr>
        <p:grpSpPr>
          <a:xfrm>
            <a:off x="2683186" y="188640"/>
            <a:ext cx="6825651" cy="6108366"/>
            <a:chOff x="2683186" y="188640"/>
            <a:chExt cx="6825651" cy="6108366"/>
          </a:xfrm>
        </p:grpSpPr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AE0602DB-4330-4F97-A230-9F0EADC1CE63}"/>
                </a:ext>
              </a:extLst>
            </p:cNvPr>
            <p:cNvSpPr/>
            <p:nvPr/>
          </p:nvSpPr>
          <p:spPr>
            <a:xfrm>
              <a:off x="2927648" y="1273651"/>
              <a:ext cx="6120680" cy="5023355"/>
            </a:xfrm>
            <a:prstGeom prst="rect">
              <a:avLst/>
            </a:prstGeom>
            <a:blipFill dpi="0" rotWithShape="1">
              <a:blip r:embed="rId2">
                <a:alphaModFix amt="2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Zástupný symbol pro obsah 5">
              <a:extLst>
                <a:ext uri="{FF2B5EF4-FFF2-40B4-BE49-F238E27FC236}">
                  <a16:creationId xmlns:a16="http://schemas.microsoft.com/office/drawing/2014/main" id="{BE90256B-AC9B-45AB-A6EC-A25C73774719}"/>
                </a:ext>
              </a:extLst>
            </p:cNvPr>
            <p:cNvSpPr txBox="1">
              <a:spLocks/>
            </p:cNvSpPr>
            <p:nvPr/>
          </p:nvSpPr>
          <p:spPr>
            <a:xfrm>
              <a:off x="2683186" y="188640"/>
              <a:ext cx="6825651" cy="90159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SzPct val="80000"/>
                <a:buFont typeface="Wingdings" pitchFamily="2" charset="2"/>
                <a:buChar char="§"/>
                <a:defRPr sz="2400" kern="1200" cap="sm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SzPct val="80000"/>
                <a:buFont typeface="Wingdings" pitchFamily="2" charset="2"/>
                <a:buChar char="§"/>
                <a:defRPr sz="2200" kern="1200" cap="sm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685800" indent="-18288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SzPct val="80000"/>
                <a:buFont typeface="Wingdings" pitchFamily="2" charset="2"/>
                <a:buChar char="§"/>
                <a:defRPr sz="2000" kern="1200" cap="sm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868680" indent="-18256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SzPct val="80000"/>
                <a:buFont typeface="Wingdings" pitchFamily="2" charset="2"/>
                <a:buChar char="§"/>
                <a:defRPr sz="1800" kern="1200" cap="sm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051560" indent="-18288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SzPct val="80000"/>
                <a:buFont typeface="Wingdings" pitchFamily="2" charset="2"/>
                <a:buChar char="§"/>
                <a:defRPr sz="1600" kern="1200" cap="sm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123444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buSzPct val="80000"/>
                <a:buFont typeface="Wingdings" pitchFamily="2" charset="2"/>
                <a:buChar char="§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41732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buSzPct val="80000"/>
                <a:buFont typeface="Wingdings" pitchFamily="2" charset="2"/>
                <a:buChar char="§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60020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buSzPct val="80000"/>
                <a:buFont typeface="Wingdings" pitchFamily="2" charset="2"/>
                <a:buChar char="§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8308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buSzPct val="80000"/>
                <a:buFont typeface="Wingdings" pitchFamily="2" charset="2"/>
                <a:buChar char="§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ct val="0"/>
                </a:spcBef>
                <a:buFont typeface="Wingdings" pitchFamily="2" charset="2"/>
                <a:buNone/>
                <a:defRPr/>
              </a:pPr>
              <a:r>
                <a:rPr lang="cs-CZ" sz="4000" b="1" dirty="0">
                  <a:solidFill>
                    <a:srgbClr val="2B2B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Portál Data KHK v číslech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68E5302-E3C9-43FF-819E-1E8C52328E05}"/>
              </a:ext>
            </a:extLst>
          </p:cNvPr>
          <p:cNvGrpSpPr/>
          <p:nvPr/>
        </p:nvGrpSpPr>
        <p:grpSpPr>
          <a:xfrm>
            <a:off x="9193187" y="1273651"/>
            <a:ext cx="2572861" cy="2178331"/>
            <a:chOff x="9193187" y="1273651"/>
            <a:chExt cx="2572861" cy="2178331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32B067E9-00CB-410C-9C6C-85C6C0BDC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7551" y="1823083"/>
              <a:ext cx="1628899" cy="1628899"/>
            </a:xfrm>
            <a:prstGeom prst="rect">
              <a:avLst/>
            </a:prstGeom>
          </p:spPr>
        </p:pic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7FB35CE6-D51C-47D1-8A55-E0CCC8A3B498}"/>
                </a:ext>
              </a:extLst>
            </p:cNvPr>
            <p:cNvSpPr txBox="1"/>
            <p:nvPr/>
          </p:nvSpPr>
          <p:spPr>
            <a:xfrm>
              <a:off x="9193187" y="1273651"/>
              <a:ext cx="2572861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  <a:t>54 datových sad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8313F6E-54BE-447C-9516-857DA9AF3301}"/>
              </a:ext>
            </a:extLst>
          </p:cNvPr>
          <p:cNvGrpSpPr/>
          <p:nvPr/>
        </p:nvGrpSpPr>
        <p:grpSpPr>
          <a:xfrm>
            <a:off x="9365456" y="3628470"/>
            <a:ext cx="2353090" cy="2849696"/>
            <a:chOff x="9365456" y="3628470"/>
            <a:chExt cx="2353090" cy="284969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F1DE30DF-4A26-45D4-A656-CFAC304D35B3}"/>
                </a:ext>
              </a:extLst>
            </p:cNvPr>
            <p:cNvSpPr txBox="1"/>
            <p:nvPr/>
          </p:nvSpPr>
          <p:spPr>
            <a:xfrm>
              <a:off x="9365456" y="3628470"/>
              <a:ext cx="235309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  <a:t>15+1 portálů </a:t>
              </a:r>
              <a:b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</a:br>
              <a: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  <a:t>a 36 aplikací </a:t>
              </a:r>
              <a:b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</a:br>
              <a: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  <a:t>v rozcestníku</a:t>
              </a:r>
            </a:p>
          </p:txBody>
        </p:sp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78A45230-CC2D-414D-ABF1-D8664E68D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83962" y="4874787"/>
              <a:ext cx="1603379" cy="1603379"/>
            </a:xfrm>
            <a:prstGeom prst="rect">
              <a:avLst/>
            </a:prstGeom>
          </p:spPr>
        </p:pic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C2C78F97-B257-474E-AA3A-ECE7C39D9E56}"/>
              </a:ext>
            </a:extLst>
          </p:cNvPr>
          <p:cNvGrpSpPr/>
          <p:nvPr/>
        </p:nvGrpSpPr>
        <p:grpSpPr>
          <a:xfrm>
            <a:off x="166885" y="1199140"/>
            <a:ext cx="8524550" cy="4438919"/>
            <a:chOff x="166885" y="1199140"/>
            <a:chExt cx="8524550" cy="4438919"/>
          </a:xfrm>
        </p:grpSpPr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CDACC464-5A85-49D8-A9CE-F8BDC6C08067}"/>
                </a:ext>
              </a:extLst>
            </p:cNvPr>
            <p:cNvGrpSpPr/>
            <p:nvPr/>
          </p:nvGrpSpPr>
          <p:grpSpPr>
            <a:xfrm>
              <a:off x="3222466" y="1888268"/>
              <a:ext cx="5468969" cy="3749791"/>
              <a:chOff x="3222466" y="1888268"/>
              <a:chExt cx="5468969" cy="3749791"/>
            </a:xfrm>
          </p:grpSpPr>
          <p:pic>
            <p:nvPicPr>
              <p:cNvPr id="8" name="Grafický objekt 7">
                <a:extLst>
                  <a:ext uri="{FF2B5EF4-FFF2-40B4-BE49-F238E27FC236}">
                    <a16:creationId xmlns:a16="http://schemas.microsoft.com/office/drawing/2014/main" id="{88007C51-2EC8-447A-AFB0-AB3715F80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527199" y="3193578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9" name="Grafický objekt 8">
                <a:extLst>
                  <a:ext uri="{FF2B5EF4-FFF2-40B4-BE49-F238E27FC236}">
                    <a16:creationId xmlns:a16="http://schemas.microsoft.com/office/drawing/2014/main" id="{B8066CA3-E264-4D60-8106-EA68D7CBA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991785" y="1888268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0" name="Grafický objekt 9">
                <a:extLst>
                  <a:ext uri="{FF2B5EF4-FFF2-40B4-BE49-F238E27FC236}">
                    <a16:creationId xmlns:a16="http://schemas.microsoft.com/office/drawing/2014/main" id="{248E132D-995A-46FC-AF9C-F42E41348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7380027" y="4394199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1" name="Grafický objekt 10">
                <a:extLst>
                  <a:ext uri="{FF2B5EF4-FFF2-40B4-BE49-F238E27FC236}">
                    <a16:creationId xmlns:a16="http://schemas.microsoft.com/office/drawing/2014/main" id="{5D1FB997-8845-482C-B256-EC4057BD2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611450" y="2281613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2" name="Grafický objekt 11">
                <a:extLst>
                  <a:ext uri="{FF2B5EF4-FFF2-40B4-BE49-F238E27FC236}">
                    <a16:creationId xmlns:a16="http://schemas.microsoft.com/office/drawing/2014/main" id="{4C67366C-46C5-455B-816A-EBE4956B3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360656" y="4361063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3" name="Grafický objekt 12">
                <a:extLst>
                  <a:ext uri="{FF2B5EF4-FFF2-40B4-BE49-F238E27FC236}">
                    <a16:creationId xmlns:a16="http://schemas.microsoft.com/office/drawing/2014/main" id="{9934CE1E-1CCD-4ADB-9695-041D53590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3222466" y="3294448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4" name="Grafický objekt 13">
                <a:extLst>
                  <a:ext uri="{FF2B5EF4-FFF2-40B4-BE49-F238E27FC236}">
                    <a16:creationId xmlns:a16="http://schemas.microsoft.com/office/drawing/2014/main" id="{CF012258-B65A-4B76-8423-7D1FA8D71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>
              <a:xfrm>
                <a:off x="4196267" y="4431443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5" name="Grafický objekt 14">
                <a:extLst>
                  <a:ext uri="{FF2B5EF4-FFF2-40B4-BE49-F238E27FC236}">
                    <a16:creationId xmlns:a16="http://schemas.microsoft.com/office/drawing/2014/main" id="{4BF82169-8742-4B70-AE1D-86712B26D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6473304" y="4736466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6" name="Grafický objekt 15">
                <a:extLst>
                  <a:ext uri="{FF2B5EF4-FFF2-40B4-BE49-F238E27FC236}">
                    <a16:creationId xmlns:a16="http://schemas.microsoft.com/office/drawing/2014/main" id="{5727ADB5-A4F8-4259-91F4-AE5B26CA9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/>
            </p:blipFill>
            <p:spPr>
              <a:xfrm>
                <a:off x="5668531" y="2656171"/>
                <a:ext cx="1311408" cy="901593"/>
              </a:xfrm>
              <a:prstGeom prst="rect">
                <a:avLst/>
              </a:prstGeom>
            </p:spPr>
          </p:pic>
          <p:pic>
            <p:nvPicPr>
              <p:cNvPr id="17" name="Grafický objekt 16">
                <a:extLst>
                  <a:ext uri="{FF2B5EF4-FFF2-40B4-BE49-F238E27FC236}">
                    <a16:creationId xmlns:a16="http://schemas.microsoft.com/office/drawing/2014/main" id="{5D2F7868-6811-42B9-8E1B-8338D918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/>
            </p:blipFill>
            <p:spPr>
              <a:xfrm>
                <a:off x="6368768" y="3525185"/>
                <a:ext cx="1311408" cy="901593"/>
              </a:xfrm>
              <a:prstGeom prst="rect">
                <a:avLst/>
              </a:prstGeom>
            </p:spPr>
          </p:pic>
        </p:grpSp>
        <p:grpSp>
          <p:nvGrpSpPr>
            <p:cNvPr id="38" name="Skupina 37">
              <a:extLst>
                <a:ext uri="{FF2B5EF4-FFF2-40B4-BE49-F238E27FC236}">
                  <a16:creationId xmlns:a16="http://schemas.microsoft.com/office/drawing/2014/main" id="{D68AAF0E-2EF8-4B92-AC41-28C1D9C61CA6}"/>
                </a:ext>
              </a:extLst>
            </p:cNvPr>
            <p:cNvGrpSpPr/>
            <p:nvPr/>
          </p:nvGrpSpPr>
          <p:grpSpPr>
            <a:xfrm>
              <a:off x="166885" y="1199140"/>
              <a:ext cx="3002499" cy="2521722"/>
              <a:chOff x="166885" y="1199140"/>
              <a:chExt cx="3002499" cy="2521722"/>
            </a:xfrm>
          </p:grpSpPr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FB461F21-A87D-491B-8887-F897AC923F01}"/>
                  </a:ext>
                </a:extLst>
              </p:cNvPr>
              <p:cNvSpPr txBox="1"/>
              <p:nvPr/>
            </p:nvSpPr>
            <p:spPr>
              <a:xfrm>
                <a:off x="166885" y="1199140"/>
                <a:ext cx="3002499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cs-CZ" sz="2200" b="1" dirty="0">
                    <a:solidFill>
                      <a:srgbClr val="2B2B82"/>
                    </a:solidFill>
                    <a:latin typeface="Arial"/>
                    <a:cs typeface="Arial"/>
                  </a:rPr>
                  <a:t>Bezmála 500 </a:t>
                </a:r>
                <a:br>
                  <a:rPr lang="cs-CZ" sz="2200" b="1" dirty="0">
                    <a:solidFill>
                      <a:srgbClr val="2B2B82"/>
                    </a:solidFill>
                    <a:latin typeface="Arial"/>
                    <a:cs typeface="Arial"/>
                  </a:rPr>
                </a:br>
                <a:r>
                  <a:rPr lang="cs-CZ" sz="2200" b="1" dirty="0">
                    <a:solidFill>
                      <a:srgbClr val="2B2B82"/>
                    </a:solidFill>
                    <a:latin typeface="Arial"/>
                    <a:cs typeface="Arial"/>
                  </a:rPr>
                  <a:t>ukazatelů v grafech</a:t>
                </a:r>
              </a:p>
            </p:txBody>
          </p:sp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EBBC9D0B-7641-4187-A743-369AF0E1D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7152" y="2005916"/>
                <a:ext cx="1714946" cy="1714946"/>
              </a:xfrm>
              <a:prstGeom prst="rect">
                <a:avLst/>
              </a:prstGeom>
            </p:spPr>
          </p:pic>
        </p:grp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C2A0CF41-AACD-4960-AA87-5765B3E9F82C}"/>
              </a:ext>
            </a:extLst>
          </p:cNvPr>
          <p:cNvGrpSpPr/>
          <p:nvPr/>
        </p:nvGrpSpPr>
        <p:grpSpPr>
          <a:xfrm>
            <a:off x="121094" y="4426778"/>
            <a:ext cx="3002499" cy="2136104"/>
            <a:chOff x="121094" y="4426778"/>
            <a:chExt cx="3002499" cy="2136104"/>
          </a:xfrm>
        </p:grpSpPr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5DB665D9-E3BD-4C5C-90FB-1F4D8C0B45CF}"/>
                </a:ext>
              </a:extLst>
            </p:cNvPr>
            <p:cNvSpPr txBox="1"/>
            <p:nvPr/>
          </p:nvSpPr>
          <p:spPr>
            <a:xfrm>
              <a:off x="121094" y="4426778"/>
              <a:ext cx="3002499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cs-CZ" sz="2200" b="1" dirty="0">
                  <a:solidFill>
                    <a:srgbClr val="2B2B82"/>
                  </a:solidFill>
                  <a:latin typeface="Arial"/>
                  <a:cs typeface="Arial"/>
                </a:rPr>
                <a:t>29 datových karet</a:t>
              </a:r>
            </a:p>
          </p:txBody>
        </p:sp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EE1A44E0-CEF4-4146-9356-6E6950E5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90" y="4882239"/>
              <a:ext cx="1680643" cy="1680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77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B076-3E02-466F-9619-1E43BF5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 anchor="t"/>
          <a:lstStyle/>
          <a:p>
            <a:r>
              <a:rPr lang="cs-CZ" b="1" dirty="0">
                <a:solidFill>
                  <a:srgbClr val="2B2B82"/>
                </a:solidFill>
                <a:latin typeface="Arial"/>
                <a:cs typeface="Arial"/>
              </a:rPr>
              <a:t>Královéhradecký kraj</a:t>
            </a:r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198700" y="1083593"/>
            <a:ext cx="11907576" cy="4948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5520" lvl="1" indent="-528320">
              <a:lnSpc>
                <a:spcPct val="11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sz="2600" dirty="0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985520" lvl="1" indent="-528320">
              <a:lnSpc>
                <a:spcPct val="11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dirty="0">
              <a:solidFill>
                <a:srgbClr val="2B2B82"/>
              </a:solidFill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portálu Data KHK</a:t>
            </a:r>
          </a:p>
        </p:txBody>
      </p:sp>
      <p:pic>
        <p:nvPicPr>
          <p:cNvPr id="10" name="Obrázek 10" descr="Obsah obrázku text&#10;&#10;Popis se vygeneroval automaticky.">
            <a:extLst>
              <a:ext uri="{FF2B5EF4-FFF2-40B4-BE49-F238E27FC236}">
                <a16:creationId xmlns:a16="http://schemas.microsoft.com/office/drawing/2014/main" id="{7EE4BF4D-D4E8-4C13-93EE-58E01545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7" y="1789642"/>
            <a:ext cx="2592562" cy="3664181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9EE387B0-550C-47D2-8F3E-F52ACA50D074}"/>
              </a:ext>
            </a:extLst>
          </p:cNvPr>
          <p:cNvSpPr txBox="1">
            <a:spLocks/>
          </p:cNvSpPr>
          <p:nvPr/>
        </p:nvSpPr>
        <p:spPr>
          <a:xfrm>
            <a:off x="2504605" y="2204864"/>
            <a:ext cx="6755753" cy="3318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5520" lvl="1" indent="-528320">
              <a:lnSpc>
                <a:spcPct val="11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sz="2600" noProof="1">
              <a:solidFill>
                <a:srgbClr val="2B2B82"/>
              </a:solidFill>
              <a:latin typeface="Arial"/>
              <a:ea typeface="+mn-lt"/>
              <a:cs typeface="Arial"/>
            </a:endParaRPr>
          </a:p>
          <a:p>
            <a:pPr marL="985520" lvl="1" indent="-528320">
              <a:lnSpc>
                <a:spcPct val="120000"/>
              </a:lnSpc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000" b="1" noProof="1">
                <a:solidFill>
                  <a:srgbClr val="C00000"/>
                </a:solidFill>
                <a:latin typeface="Arial"/>
                <a:ea typeface="+mn-lt"/>
                <a:cs typeface="+mn-lt"/>
              </a:rPr>
              <a:t>1. místo v soutěži</a:t>
            </a:r>
            <a:r>
              <a:rPr lang="cs-CZ" sz="2000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  <a:t> </a:t>
            </a:r>
            <a:r>
              <a:rPr lang="cs-CZ" sz="2000" b="1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  <a:t>EGOVERNMENT THE BEST 2021</a:t>
            </a:r>
            <a:r>
              <a:rPr lang="cs-CZ" sz="2000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  <a:t> v kategorii krajů</a:t>
            </a:r>
          </a:p>
          <a:p>
            <a:pPr marL="985520" lvl="1" indent="-528320">
              <a:lnSpc>
                <a:spcPct val="120000"/>
              </a:lnSpc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2000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  <a:t>Prestižní soutěž nejzajímavějších projektů </a:t>
            </a:r>
            <a:br>
              <a:rPr lang="cs-CZ" sz="2000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</a:br>
            <a:r>
              <a:rPr lang="cs-CZ" sz="2000" noProof="1">
                <a:solidFill>
                  <a:srgbClr val="2B2B82"/>
                </a:solidFill>
                <a:latin typeface="Arial"/>
                <a:ea typeface="+mn-lt"/>
                <a:cs typeface="+mn-lt"/>
              </a:rPr>
              <a:t>elektronizace veřejné správy v ČR</a:t>
            </a:r>
            <a:endParaRPr lang="en-US" sz="2000" noProof="1">
              <a:solidFill>
                <a:srgbClr val="000000"/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2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A212B38F-7666-49E3-90BA-E5F85B185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348" y="1967673"/>
            <a:ext cx="2495550" cy="348615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22758AB-4F82-4721-B4A4-55987B79D517}"/>
              </a:ext>
            </a:extLst>
          </p:cNvPr>
          <p:cNvSpPr/>
          <p:nvPr/>
        </p:nvSpPr>
        <p:spPr>
          <a:xfrm>
            <a:off x="4608029" y="4365104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5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8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263352" y="1284816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Sekce INVESTICE KRAJE</a:t>
            </a:r>
            <a:endParaRPr lang="en-US" sz="2000" b="1" dirty="0">
              <a:ea typeface="+mn-lt"/>
              <a:cs typeface="+mn-lt"/>
            </a:endParaRP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9FC64BA-F286-4B0A-9080-B7D0F793D018}"/>
              </a:ext>
            </a:extLst>
          </p:cNvPr>
          <p:cNvSpPr/>
          <p:nvPr/>
        </p:nvSpPr>
        <p:spPr>
          <a:xfrm>
            <a:off x="8040216" y="1239143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5C647C-FA53-40EA-80E8-9B5457A6C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97" y="1830793"/>
            <a:ext cx="9336360" cy="45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58A9D1-D8F9-4600-96C5-C2900C9A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   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69E3E8-E820-4E6E-8CD0-EAD5557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b="1" dirty="0" smtClean="0">
                <a:solidFill>
                  <a:srgbClr val="2B2B82"/>
                </a:solidFill>
                <a:latin typeface="Arial"/>
                <a:cs typeface="Arial"/>
              </a:rPr>
              <a:pPr/>
              <a:t>9</a:t>
            </a:fld>
            <a:endParaRPr lang="cs-CZ" b="1">
              <a:solidFill>
                <a:srgbClr val="2B2B82"/>
              </a:solidFill>
              <a:latin typeface="Arial"/>
              <a:cs typeface="Arial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7D7D3A7-0EF7-4D43-931B-D8DEC976A2B8}"/>
              </a:ext>
            </a:extLst>
          </p:cNvPr>
          <p:cNvSpPr txBox="1">
            <a:spLocks/>
          </p:cNvSpPr>
          <p:nvPr/>
        </p:nvSpPr>
        <p:spPr>
          <a:xfrm>
            <a:off x="447676" y="1200714"/>
            <a:ext cx="6829425" cy="120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985520" lvl="1" indent="-52832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cs-CZ" sz="2000" b="1" dirty="0">
                <a:solidFill>
                  <a:srgbClr val="2B2B82"/>
                </a:solidFill>
                <a:latin typeface="Arial"/>
                <a:ea typeface="+mn-lt"/>
                <a:cs typeface="Arial"/>
              </a:rPr>
              <a:t>Sekce KRAJ, DOTACE</a:t>
            </a:r>
            <a:endParaRPr lang="en-US" sz="2000" b="1" dirty="0">
              <a:ea typeface="+mn-lt"/>
              <a:cs typeface="+mn-lt"/>
            </a:endParaRP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438150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84806BD-0AC3-444E-BEE4-4F5441EE6D94}"/>
              </a:ext>
            </a:extLst>
          </p:cNvPr>
          <p:cNvSpPr txBox="1">
            <a:spLocks/>
          </p:cNvSpPr>
          <p:nvPr/>
        </p:nvSpPr>
        <p:spPr>
          <a:xfrm>
            <a:off x="3474560" y="188640"/>
            <a:ext cx="5242910" cy="90159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2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20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 cap="sm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4000" b="1" dirty="0">
                <a:solidFill>
                  <a:srgbClr val="2B2B82"/>
                </a:solidFill>
                <a:latin typeface="Arial"/>
                <a:cs typeface="Arial"/>
              </a:rPr>
              <a:t>O portálu Data KHK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A83ED07-1455-4C81-901D-7A327D5548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438"/>
          <a:stretch/>
        </p:blipFill>
        <p:spPr>
          <a:xfrm>
            <a:off x="612932" y="1679426"/>
            <a:ext cx="7356474" cy="59744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3A7FB79-D3F9-4F5E-857E-11ED8194EC0B}"/>
              </a:ext>
            </a:extLst>
          </p:cNvPr>
          <p:cNvSpPr/>
          <p:nvPr/>
        </p:nvSpPr>
        <p:spPr>
          <a:xfrm>
            <a:off x="8843545" y="1145753"/>
            <a:ext cx="25489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2400" b="1" dirty="0">
                <a:solidFill>
                  <a:srgbClr val="2B2B8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www.datakhk.cz</a:t>
            </a:r>
            <a:endParaRPr lang="cs-CZ" sz="2400" b="1" dirty="0">
              <a:solidFill>
                <a:srgbClr val="2B2B82"/>
              </a:solidFill>
              <a:latin typeface="Arial"/>
              <a:cs typeface="Arial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965AA6B-912E-4FCA-9D24-AB942BD73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0" y="5247144"/>
            <a:ext cx="7543338" cy="129992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9B13208-6588-4FE1-AD93-96D9424C2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9" y="2420888"/>
            <a:ext cx="7395634" cy="286835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A4DB79E-43BE-450D-859C-999975B9F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22" y="4024066"/>
            <a:ext cx="4037960" cy="221324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689DE21-5194-4A85-8514-D9B56E052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28" y="1679426"/>
            <a:ext cx="3857539" cy="21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heme/theme1.xml><?xml version="1.0" encoding="utf-8"?>
<a:theme xmlns:a="http://schemas.openxmlformats.org/drawingml/2006/main" name="MedicalHealth_16x9">
  <a:themeElements>
    <a:clrScheme name="Vlastní 1">
      <a:dk1>
        <a:sysClr val="windowText" lastClr="000000"/>
      </a:dk1>
      <a:lt1>
        <a:sysClr val="window" lastClr="FFFFFF"/>
      </a:lt1>
      <a:dk2>
        <a:srgbClr val="2B2B82"/>
      </a:dk2>
      <a:lt2>
        <a:srgbClr val="E7E6E6"/>
      </a:lt2>
      <a:accent1>
        <a:srgbClr val="FF2916"/>
      </a:accent1>
      <a:accent2>
        <a:srgbClr val="2B2B82"/>
      </a:accent2>
      <a:accent3>
        <a:srgbClr val="999999"/>
      </a:accent3>
      <a:accent4>
        <a:srgbClr val="333333"/>
      </a:accent4>
      <a:accent5>
        <a:srgbClr val="4472C4"/>
      </a:accent5>
      <a:accent6>
        <a:srgbClr val="FFFFFF"/>
      </a:accent6>
      <a:hlink>
        <a:srgbClr val="350D8A"/>
      </a:hlink>
      <a:folHlink>
        <a:srgbClr val="FF2916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Health_16x9_TP102901021.potx" id="{4F6D0DCB-C1C6-447B-A5EF-663DB22015D8}" vid="{9A8E70B8-D8CA-4817-BC3E-F5BDBB02DF32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E02BA68F47F542919780803EAADC53" ma:contentTypeVersion="15" ma:contentTypeDescription="Vytvoří nový dokument" ma:contentTypeScope="" ma:versionID="a58ddc459b39e8e191ca127340fbe725">
  <xsd:schema xmlns:xsd="http://www.w3.org/2001/XMLSchema" xmlns:xs="http://www.w3.org/2001/XMLSchema" xmlns:p="http://schemas.microsoft.com/office/2006/metadata/properties" xmlns:ns2="766e70fa-7670-43a6-99e2-cc25946fa8ea" xmlns:ns3="51c87a23-54e2-47a3-a146-26b65f65cada" targetNamespace="http://schemas.microsoft.com/office/2006/metadata/properties" ma:root="true" ma:fieldsID="257501db92f6944840c8e57a7322ccad" ns2:_="" ns3:_="">
    <xsd:import namespace="766e70fa-7670-43a6-99e2-cc25946fa8ea"/>
    <xsd:import namespace="51c87a23-54e2-47a3-a146-26b65f65ca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Datum" minOccurs="0"/>
                <xsd:element ref="ns3:Datuma_x010d_as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e70fa-7670-43a6-99e2-cc25946fa8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87a23-54e2-47a3-a146-26b65f65c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um" ma:index="18" nillable="true" ma:displayName="Datum" ma:format="DateTime" ma:internalName="Datum">
      <xsd:simpleType>
        <xsd:restriction base="dms:DateTime"/>
      </xsd:simpleType>
    </xsd:element>
    <xsd:element name="Datuma_x010d_as" ma:index="19" nillable="true" ma:displayName="Datum a čas" ma:format="DateOnly" ma:internalName="Datuma_x010d_as">
      <xsd:simpleType>
        <xsd:restriction base="dms:DateTim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51c87a23-54e2-47a3-a146-26b65f65cada" xsi:nil="true"/>
    <Datuma_x010d_as xmlns="51c87a23-54e2-47a3-a146-26b65f65cada" xsi:nil="true"/>
  </documentManagement>
</p:properties>
</file>

<file path=customXml/itemProps1.xml><?xml version="1.0" encoding="utf-8"?>
<ds:datastoreItem xmlns:ds="http://schemas.openxmlformats.org/officeDocument/2006/customXml" ds:itemID="{D12AC114-7AA1-48C0-9651-B66A8FE4F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e70fa-7670-43a6-99e2-cc25946fa8ea"/>
    <ds:schemaRef ds:uri="51c87a23-54e2-47a3-a146-26b65f65c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520B5A-6A58-444C-9B29-D89872F228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596514-9CFB-4D04-AB84-7DD5A4E64C3B}">
  <ds:schemaRefs>
    <ds:schemaRef ds:uri="http://purl.org/dc/terms/"/>
    <ds:schemaRef ds:uri="http://purl.org/dc/elements/1.1/"/>
    <ds:schemaRef ds:uri="http://schemas.microsoft.com/office/2006/documentManagement/types"/>
    <ds:schemaRef ds:uri="51c87a23-54e2-47a3-a146-26b65f65cada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766e70fa-7670-43a6-99e2-cc25946fa8e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780</Words>
  <Application>Microsoft Office PowerPoint</Application>
  <PresentationFormat>Širokoúhlá obrazovka</PresentationFormat>
  <Paragraphs>229</Paragraphs>
  <Slides>27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Franklin Gothic Medium</vt:lpstr>
      <vt:lpstr>Wingdings</vt:lpstr>
      <vt:lpstr>MedicalHealth_16x9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keywords/>
  <cp:lastModifiedBy/>
  <cp:revision>1005</cp:revision>
  <dcterms:created xsi:type="dcterms:W3CDTF">2017-05-18T08:47:59Z</dcterms:created>
  <dcterms:modified xsi:type="dcterms:W3CDTF">2022-03-30T21:54:11Z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TC029010249991</vt:lpwstr>
  </property>
  <property fmtid="{D5CDD505-2E9C-101B-9397-08002B2CF9AE}" pid="3" name="ContentTypeId">
    <vt:lpwstr>0x0101007EE02BA68F47F542919780803EAADC53</vt:lpwstr>
  </property>
</Properties>
</file>