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4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5.xml" ContentType="application/vnd.openxmlformats-officedocument.themeOverr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6.xml" ContentType="application/vnd.openxmlformats-officedocument.themeOverr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4"/>
  </p:sldMasterIdLst>
  <p:notesMasterIdLst>
    <p:notesMasterId r:id="rId45"/>
  </p:notesMasterIdLst>
  <p:handoutMasterIdLst>
    <p:handoutMasterId r:id="rId46"/>
  </p:handoutMasterIdLst>
  <p:sldIdLst>
    <p:sldId id="345" r:id="rId5"/>
    <p:sldId id="264" r:id="rId6"/>
    <p:sldId id="329" r:id="rId7"/>
    <p:sldId id="304" r:id="rId8"/>
    <p:sldId id="303" r:id="rId9"/>
    <p:sldId id="299" r:id="rId10"/>
    <p:sldId id="343" r:id="rId11"/>
    <p:sldId id="339" r:id="rId12"/>
    <p:sldId id="330" r:id="rId13"/>
    <p:sldId id="306" r:id="rId14"/>
    <p:sldId id="318" r:id="rId15"/>
    <p:sldId id="334" r:id="rId16"/>
    <p:sldId id="308" r:id="rId17"/>
    <p:sldId id="348" r:id="rId18"/>
    <p:sldId id="338" r:id="rId19"/>
    <p:sldId id="347" r:id="rId20"/>
    <p:sldId id="341" r:id="rId21"/>
    <p:sldId id="309" r:id="rId22"/>
    <p:sldId id="322" r:id="rId23"/>
    <p:sldId id="311" r:id="rId24"/>
    <p:sldId id="320" r:id="rId25"/>
    <p:sldId id="349" r:id="rId26"/>
    <p:sldId id="331" r:id="rId27"/>
    <p:sldId id="313" r:id="rId28"/>
    <p:sldId id="326" r:id="rId29"/>
    <p:sldId id="333" r:id="rId30"/>
    <p:sldId id="342" r:id="rId31"/>
    <p:sldId id="315" r:id="rId32"/>
    <p:sldId id="314" r:id="rId33"/>
    <p:sldId id="266" r:id="rId34"/>
    <p:sldId id="344" r:id="rId35"/>
    <p:sldId id="317" r:id="rId36"/>
    <p:sldId id="316" r:id="rId37"/>
    <p:sldId id="335" r:id="rId38"/>
    <p:sldId id="340" r:id="rId39"/>
    <p:sldId id="351" r:id="rId40"/>
    <p:sldId id="332" r:id="rId41"/>
    <p:sldId id="336" r:id="rId42"/>
    <p:sldId id="346" r:id="rId43"/>
    <p:sldId id="337" r:id="rId44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přková Radka" initials="VR" lastIdx="2" clrIdx="0">
    <p:extLst>
      <p:ext uri="{19B8F6BF-5375-455C-9EA6-DF929625EA0E}">
        <p15:presenceInfo xmlns:p15="http://schemas.microsoft.com/office/powerpoint/2012/main" userId="S::radka.veprkova@mmr.cz::659b730a-32b6-4e46-a8ea-80c277efac3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F9E300"/>
    <a:srgbClr val="000099"/>
    <a:srgbClr val="DB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E42914-F1E9-F89B-BA55-89CA71FB5975}" v="238" dt="2022-11-06T11:16:09.7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22" autoAdjust="0"/>
    <p:restoredTop sz="73678" autoAdjust="0"/>
  </p:normalViewPr>
  <p:slideViewPr>
    <p:cSldViewPr>
      <p:cViewPr varScale="1">
        <p:scale>
          <a:sx n="67" d="100"/>
          <a:sy n="67" d="100"/>
        </p:scale>
        <p:origin x="5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376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chťák Jan" userId="S::jan.mochtak@mmr.cz::2c2a937f-2125-4300-bcde-b81316f7fb9b" providerId="AD" clId="Web-{D1E42914-F1E9-F89B-BA55-89CA71FB5975}"/>
    <pc:docChg chg="addSld delSld modSld">
      <pc:chgData name="Mochťák Jan" userId="S::jan.mochtak@mmr.cz::2c2a937f-2125-4300-bcde-b81316f7fb9b" providerId="AD" clId="Web-{D1E42914-F1E9-F89B-BA55-89CA71FB5975}" dt="2022-11-06T11:16:09.744" v="171" actId="1076"/>
      <pc:docMkLst>
        <pc:docMk/>
      </pc:docMkLst>
      <pc:sldChg chg="modSp">
        <pc:chgData name="Mochťák Jan" userId="S::jan.mochtak@mmr.cz::2c2a937f-2125-4300-bcde-b81316f7fb9b" providerId="AD" clId="Web-{D1E42914-F1E9-F89B-BA55-89CA71FB5975}" dt="2022-11-06T11:15:05.023" v="165" actId="20577"/>
        <pc:sldMkLst>
          <pc:docMk/>
          <pc:sldMk cId="2280688801" sldId="341"/>
        </pc:sldMkLst>
        <pc:spChg chg="mod">
          <ac:chgData name="Mochťák Jan" userId="S::jan.mochtak@mmr.cz::2c2a937f-2125-4300-bcde-b81316f7fb9b" providerId="AD" clId="Web-{D1E42914-F1E9-F89B-BA55-89CA71FB5975}" dt="2022-11-06T11:15:05.023" v="165" actId="20577"/>
          <ac:spMkLst>
            <pc:docMk/>
            <pc:sldMk cId="2280688801" sldId="341"/>
            <ac:spMk id="2" creationId="{00000000-0000-0000-0000-000000000000}"/>
          </ac:spMkLst>
        </pc:spChg>
      </pc:sldChg>
      <pc:sldChg chg="modSp">
        <pc:chgData name="Mochťák Jan" userId="S::jan.mochtak@mmr.cz::2c2a937f-2125-4300-bcde-b81316f7fb9b" providerId="AD" clId="Web-{D1E42914-F1E9-F89B-BA55-89CA71FB5975}" dt="2022-11-06T11:14:02.740" v="164" actId="20577"/>
        <pc:sldMkLst>
          <pc:docMk/>
          <pc:sldMk cId="2611217497" sldId="342"/>
        </pc:sldMkLst>
        <pc:spChg chg="mod">
          <ac:chgData name="Mochťák Jan" userId="S::jan.mochtak@mmr.cz::2c2a937f-2125-4300-bcde-b81316f7fb9b" providerId="AD" clId="Web-{D1E42914-F1E9-F89B-BA55-89CA71FB5975}" dt="2022-11-06T11:14:02.740" v="164" actId="20577"/>
          <ac:spMkLst>
            <pc:docMk/>
            <pc:sldMk cId="2611217497" sldId="342"/>
            <ac:spMk id="2" creationId="{00000000-0000-0000-0000-000000000000}"/>
          </ac:spMkLst>
        </pc:spChg>
      </pc:sldChg>
      <pc:sldChg chg="addSp delSp new del">
        <pc:chgData name="Mochťák Jan" userId="S::jan.mochtak@mmr.cz::2c2a937f-2125-4300-bcde-b81316f7fb9b" providerId="AD" clId="Web-{D1E42914-F1E9-F89B-BA55-89CA71FB5975}" dt="2022-11-06T11:05:07.375" v="11"/>
        <pc:sldMkLst>
          <pc:docMk/>
          <pc:sldMk cId="1497474000" sldId="350"/>
        </pc:sldMkLst>
        <pc:spChg chg="add del">
          <ac:chgData name="Mochťák Jan" userId="S::jan.mochtak@mmr.cz::2c2a937f-2125-4300-bcde-b81316f7fb9b" providerId="AD" clId="Web-{D1E42914-F1E9-F89B-BA55-89CA71FB5975}" dt="2022-11-06T11:04:00.435" v="4"/>
          <ac:spMkLst>
            <pc:docMk/>
            <pc:sldMk cId="1497474000" sldId="350"/>
            <ac:spMk id="2" creationId="{FE9D43E7-CAAF-8C0E-9FDB-964A781112B7}"/>
          </ac:spMkLst>
        </pc:spChg>
        <pc:spChg chg="del">
          <ac:chgData name="Mochťák Jan" userId="S::jan.mochtak@mmr.cz::2c2a937f-2125-4300-bcde-b81316f7fb9b" providerId="AD" clId="Web-{D1E42914-F1E9-F89B-BA55-89CA71FB5975}" dt="2022-11-06T11:03:49.216" v="1"/>
          <ac:spMkLst>
            <pc:docMk/>
            <pc:sldMk cId="1497474000" sldId="350"/>
            <ac:spMk id="3" creationId="{267B0399-6D73-7920-AC7A-1B345CDC07A3}"/>
          </ac:spMkLst>
        </pc:spChg>
        <pc:picChg chg="add">
          <ac:chgData name="Mochťák Jan" userId="S::jan.mochtak@mmr.cz::2c2a937f-2125-4300-bcde-b81316f7fb9b" providerId="AD" clId="Web-{D1E42914-F1E9-F89B-BA55-89CA71FB5975}" dt="2022-11-06T11:04:05.514" v="5"/>
          <ac:picMkLst>
            <pc:docMk/>
            <pc:sldMk cId="1497474000" sldId="350"/>
            <ac:picMk id="5" creationId="{ABF9353E-3617-4739-E17D-BE80A48800CE}"/>
          </ac:picMkLst>
        </pc:picChg>
      </pc:sldChg>
      <pc:sldChg chg="addSp delSp modSp new">
        <pc:chgData name="Mochťák Jan" userId="S::jan.mochtak@mmr.cz::2c2a937f-2125-4300-bcde-b81316f7fb9b" providerId="AD" clId="Web-{D1E42914-F1E9-F89B-BA55-89CA71FB5975}" dt="2022-11-06T11:16:09.744" v="171" actId="1076"/>
        <pc:sldMkLst>
          <pc:docMk/>
          <pc:sldMk cId="3437889974" sldId="351"/>
        </pc:sldMkLst>
        <pc:spChg chg="mod">
          <ac:chgData name="Mochťák Jan" userId="S::jan.mochtak@mmr.cz::2c2a937f-2125-4300-bcde-b81316f7fb9b" providerId="AD" clId="Web-{D1E42914-F1E9-F89B-BA55-89CA71FB5975}" dt="2022-11-06T11:16:09.744" v="171" actId="1076"/>
          <ac:spMkLst>
            <pc:docMk/>
            <pc:sldMk cId="3437889974" sldId="351"/>
            <ac:spMk id="2" creationId="{B32966A6-A710-1081-2162-EBE2F6DD73CD}"/>
          </ac:spMkLst>
        </pc:spChg>
        <pc:spChg chg="del">
          <ac:chgData name="Mochťák Jan" userId="S::jan.mochtak@mmr.cz::2c2a937f-2125-4300-bcde-b81316f7fb9b" providerId="AD" clId="Web-{D1E42914-F1E9-F89B-BA55-89CA71FB5975}" dt="2022-11-06T11:04:56.562" v="7"/>
          <ac:spMkLst>
            <pc:docMk/>
            <pc:sldMk cId="3437889974" sldId="351"/>
            <ac:spMk id="3" creationId="{D1B26321-6FA2-67E6-C5FE-2C3197E59B36}"/>
          </ac:spMkLst>
        </pc:spChg>
        <pc:spChg chg="add mod">
          <ac:chgData name="Mochťák Jan" userId="S::jan.mochtak@mmr.cz::2c2a937f-2125-4300-bcde-b81316f7fb9b" providerId="AD" clId="Web-{D1E42914-F1E9-F89B-BA55-89CA71FB5975}" dt="2022-11-06T11:13:03.378" v="163" actId="1076"/>
          <ac:spMkLst>
            <pc:docMk/>
            <pc:sldMk cId="3437889974" sldId="351"/>
            <ac:spMk id="6" creationId="{13410458-EB65-5BB1-E12A-24231FDFB3B0}"/>
          </ac:spMkLst>
        </pc:spChg>
        <pc:picChg chg="add">
          <ac:chgData name="Mochťák Jan" userId="S::jan.mochtak@mmr.cz::2c2a937f-2125-4300-bcde-b81316f7fb9b" providerId="AD" clId="Web-{D1E42914-F1E9-F89B-BA55-89CA71FB5975}" dt="2022-11-06T11:05:05.641" v="10"/>
          <ac:picMkLst>
            <pc:docMk/>
            <pc:sldMk cId="3437889974" sldId="351"/>
            <ac:picMk id="5" creationId="{CCA45406-9E4E-3F0B-234B-2C893F20652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List_aplikace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List_aplikace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List_aplikac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800" b="1" dirty="0">
                <a:solidFill>
                  <a:schemeClr val="tx1"/>
                </a:solidFill>
              </a:rPr>
              <a:t>Q2</a:t>
            </a:r>
            <a:r>
              <a:rPr lang="cs-CZ" sz="1800" dirty="0">
                <a:solidFill>
                  <a:schemeClr val="tx1"/>
                </a:solidFill>
              </a:rPr>
              <a:t>.</a:t>
            </a:r>
            <a:r>
              <a:rPr lang="cs-CZ" sz="1800" baseline="0" dirty="0">
                <a:solidFill>
                  <a:schemeClr val="tx1"/>
                </a:solidFill>
              </a:rPr>
              <a:t> Jak jste celkově spokojen/a s prací Agentury pro sociální začleňování ve Vaší obci? </a:t>
            </a:r>
            <a:r>
              <a:rPr lang="cs-CZ" sz="1800" dirty="0">
                <a:solidFill>
                  <a:schemeClr val="tx1"/>
                </a:solidFill>
              </a:rPr>
              <a:t>(v %)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'Q2 + Q2.RC'!$C$12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Q2.RC'!$C$13:$C$16</c:f>
              <c:numCache>
                <c:formatCode>0</c:formatCode>
                <c:ptCount val="4"/>
                <c:pt idx="0">
                  <c:v>43.478260869565219</c:v>
                </c:pt>
                <c:pt idx="1">
                  <c:v>40</c:v>
                </c:pt>
                <c:pt idx="2">
                  <c:v>40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5E-4A0F-88E7-4FB7E21D8309}"/>
            </c:ext>
          </c:extLst>
        </c:ser>
        <c:ser>
          <c:idx val="1"/>
          <c:order val="1"/>
          <c:tx>
            <c:strRef>
              <c:f>'Q2 + Q2.RC'!$D$12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Q2.RC'!$D$13:$D$16</c:f>
              <c:numCache>
                <c:formatCode>0</c:formatCode>
                <c:ptCount val="4"/>
                <c:pt idx="0">
                  <c:v>39.130434782608695</c:v>
                </c:pt>
                <c:pt idx="1">
                  <c:v>33.333333333333329</c:v>
                </c:pt>
                <c:pt idx="2">
                  <c:v>33.333333333333329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5E-4A0F-88E7-4FB7E21D8309}"/>
            </c:ext>
          </c:extLst>
        </c:ser>
        <c:ser>
          <c:idx val="2"/>
          <c:order val="2"/>
          <c:tx>
            <c:strRef>
              <c:f>'Q2 + Q2.RC'!$E$12</c:f>
              <c:strCache>
                <c:ptCount val="1"/>
                <c:pt idx="0">
                  <c:v>Ani spokojen/a, ani nespokojen/a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Q2.RC'!$E$13:$E$16</c:f>
              <c:numCache>
                <c:formatCode>0</c:formatCode>
                <c:ptCount val="4"/>
                <c:pt idx="0">
                  <c:v>8.695652173913043</c:v>
                </c:pt>
                <c:pt idx="1">
                  <c:v>13.333333333333334</c:v>
                </c:pt>
                <c:pt idx="2">
                  <c:v>13.333333333333334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5E-4A0F-88E7-4FB7E21D8309}"/>
            </c:ext>
          </c:extLst>
        </c:ser>
        <c:ser>
          <c:idx val="3"/>
          <c:order val="3"/>
          <c:tx>
            <c:strRef>
              <c:f>'Q2 + Q2.RC'!$F$12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Q2.RC'!$F$13:$F$16</c:f>
              <c:numCache>
                <c:formatCode>0</c:formatCode>
                <c:ptCount val="4"/>
                <c:pt idx="0">
                  <c:v>8.695652173913043</c:v>
                </c:pt>
                <c:pt idx="1">
                  <c:v>13.333333333333334</c:v>
                </c:pt>
                <c:pt idx="2">
                  <c:v>13.333333333333334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5E-4A0F-88E7-4FB7E21D8309}"/>
            </c:ext>
          </c:extLst>
        </c:ser>
        <c:ser>
          <c:idx val="4"/>
          <c:order val="4"/>
          <c:tx>
            <c:strRef>
              <c:f>'Q2 + Q2.RC'!$G$12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Q2.RC'!$G$13:$G$16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35E-4A0F-88E7-4FB7E21D8309}"/>
            </c:ext>
          </c:extLst>
        </c:ser>
        <c:ser>
          <c:idx val="5"/>
          <c:order val="5"/>
          <c:tx>
            <c:strRef>
              <c:f>'Q2 + Q2.RC'!$H$12</c:f>
              <c:strCache>
                <c:ptCount val="1"/>
                <c:pt idx="0">
                  <c:v>Nevím, neumím posoudit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'Q2 + Q2.RC'!$B$13:$B$16</c:f>
              <c:strCache>
                <c:ptCount val="4"/>
                <c:pt idx="0">
                  <c:v>ASZ (N=46)</c:v>
                </c:pt>
                <c:pt idx="1">
                  <c:v>RCZ (N=15)</c:v>
                </c:pt>
                <c:pt idx="2">
                  <c:v>RCS (N=15)</c:v>
                </c:pt>
                <c:pt idx="3">
                  <c:v>RCV (N=16)</c:v>
                </c:pt>
              </c:strCache>
            </c:strRef>
          </c:cat>
          <c:val>
            <c:numRef>
              <c:f>'Q2 + Q2.RC'!$H$13:$H$16</c:f>
              <c:numCache>
                <c:formatCode>0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35E-4A0F-88E7-4FB7E21D83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7334024"/>
        <c:axId val="597328448"/>
      </c:barChart>
      <c:catAx>
        <c:axId val="5973340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28448"/>
        <c:crosses val="autoZero"/>
        <c:auto val="1"/>
        <c:lblAlgn val="ctr"/>
        <c:lblOffset val="100"/>
        <c:noMultiLvlLbl val="0"/>
      </c:catAx>
      <c:valAx>
        <c:axId val="597328448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34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b="1" dirty="0">
                <a:solidFill>
                  <a:schemeClr val="tx1"/>
                </a:solidFill>
              </a:rPr>
              <a:t>Q1</a:t>
            </a:r>
            <a:r>
              <a:rPr lang="cs-CZ" dirty="0">
                <a:solidFill>
                  <a:schemeClr val="tx1"/>
                </a:solidFill>
              </a:rPr>
              <a:t>.</a:t>
            </a:r>
            <a:r>
              <a:rPr lang="cs-CZ" baseline="0" dirty="0">
                <a:solidFill>
                  <a:schemeClr val="tx1"/>
                </a:solidFill>
              </a:rPr>
              <a:t> J</a:t>
            </a:r>
            <a:r>
              <a:rPr lang="cs-CZ" dirty="0">
                <a:solidFill>
                  <a:schemeClr val="tx1"/>
                </a:solidFill>
              </a:rPr>
              <a:t>ak jste spokojen/a s konkrétními aktivitami Agentury ve Vaší obci? (v %;</a:t>
            </a:r>
            <a:r>
              <a:rPr lang="cs-CZ" baseline="0" dirty="0">
                <a:solidFill>
                  <a:schemeClr val="tx1"/>
                </a:solidFill>
              </a:rPr>
              <a:t> N=46)</a:t>
            </a:r>
            <a:endParaRPr lang="cs-CZ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'Q1'!$C$50</c:f>
              <c:strCache>
                <c:ptCount val="1"/>
                <c:pt idx="0">
                  <c:v>Velmi spokojen/a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'Q1'!$C$51:$C$69</c:f>
              <c:numCache>
                <c:formatCode>0</c:formatCode>
                <c:ptCount val="19"/>
                <c:pt idx="0">
                  <c:v>41.304347826086953</c:v>
                </c:pt>
                <c:pt idx="1">
                  <c:v>54.347826086956516</c:v>
                </c:pt>
                <c:pt idx="2">
                  <c:v>30.434782608695656</c:v>
                </c:pt>
                <c:pt idx="3">
                  <c:v>39.130434782608695</c:v>
                </c:pt>
                <c:pt idx="4">
                  <c:v>41.304347826086953</c:v>
                </c:pt>
                <c:pt idx="5">
                  <c:v>41.304347826086953</c:v>
                </c:pt>
                <c:pt idx="6">
                  <c:v>34.782608695652172</c:v>
                </c:pt>
                <c:pt idx="7">
                  <c:v>26.086956521739129</c:v>
                </c:pt>
                <c:pt idx="8">
                  <c:v>32.608695652173914</c:v>
                </c:pt>
                <c:pt idx="9">
                  <c:v>34.782608695652172</c:v>
                </c:pt>
                <c:pt idx="10">
                  <c:v>19.565217391304348</c:v>
                </c:pt>
                <c:pt idx="11">
                  <c:v>34.782608695652172</c:v>
                </c:pt>
                <c:pt idx="12">
                  <c:v>21.739130434782609</c:v>
                </c:pt>
                <c:pt idx="13">
                  <c:v>19.565217391304348</c:v>
                </c:pt>
                <c:pt idx="14">
                  <c:v>23.913043478260871</c:v>
                </c:pt>
                <c:pt idx="15">
                  <c:v>26.086956521739129</c:v>
                </c:pt>
                <c:pt idx="16">
                  <c:v>23.913043478260871</c:v>
                </c:pt>
                <c:pt idx="17">
                  <c:v>15.217391304347828</c:v>
                </c:pt>
                <c:pt idx="18">
                  <c:v>4.3478260869565215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D1-43AF-8119-4DD783770CE4}"/>
            </c:ext>
          </c:extLst>
        </c:ser>
        <c:ser>
          <c:idx val="1"/>
          <c:order val="1"/>
          <c:tx>
            <c:strRef>
              <c:f>'Q1'!$D$50</c:f>
              <c:strCache>
                <c:ptCount val="1"/>
                <c:pt idx="0">
                  <c:v>Spíše spokojen/a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'Q1'!$D$51:$D$69</c:f>
              <c:numCache>
                <c:formatCode>0</c:formatCode>
                <c:ptCount val="19"/>
                <c:pt idx="0">
                  <c:v>50</c:v>
                </c:pt>
                <c:pt idx="1">
                  <c:v>23.913043478260871</c:v>
                </c:pt>
                <c:pt idx="2">
                  <c:v>43.478260869565219</c:v>
                </c:pt>
                <c:pt idx="3">
                  <c:v>32.608695652173914</c:v>
                </c:pt>
                <c:pt idx="4">
                  <c:v>30.434782608695656</c:v>
                </c:pt>
                <c:pt idx="5">
                  <c:v>28.260869565217391</c:v>
                </c:pt>
                <c:pt idx="6">
                  <c:v>32.608695652173914</c:v>
                </c:pt>
                <c:pt idx="7">
                  <c:v>39.130434782608695</c:v>
                </c:pt>
                <c:pt idx="8">
                  <c:v>30.434782608695656</c:v>
                </c:pt>
                <c:pt idx="9">
                  <c:v>26.086956521739129</c:v>
                </c:pt>
                <c:pt idx="10">
                  <c:v>39.130434782608695</c:v>
                </c:pt>
                <c:pt idx="11">
                  <c:v>23.913043478260871</c:v>
                </c:pt>
                <c:pt idx="12">
                  <c:v>30.434782608695656</c:v>
                </c:pt>
                <c:pt idx="13">
                  <c:v>30.434782608695656</c:v>
                </c:pt>
                <c:pt idx="14">
                  <c:v>21.739130434782609</c:v>
                </c:pt>
                <c:pt idx="15">
                  <c:v>19.565217391304348</c:v>
                </c:pt>
                <c:pt idx="16">
                  <c:v>19.565217391304348</c:v>
                </c:pt>
                <c:pt idx="17">
                  <c:v>21.739130434782609</c:v>
                </c:pt>
                <c:pt idx="18">
                  <c:v>10.869565217391305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D1-43AF-8119-4DD783770CE4}"/>
            </c:ext>
          </c:extLst>
        </c:ser>
        <c:ser>
          <c:idx val="2"/>
          <c:order val="2"/>
          <c:tx>
            <c:strRef>
              <c:f>'Q1'!$E$50</c:f>
              <c:strCache>
                <c:ptCount val="1"/>
                <c:pt idx="0">
                  <c:v>Ani spokojen/a, ani nespokojen/a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'Q1'!$E$51:$E$69</c:f>
              <c:numCache>
                <c:formatCode>0</c:formatCode>
                <c:ptCount val="19"/>
                <c:pt idx="0">
                  <c:v>4.3478260869565215</c:v>
                </c:pt>
                <c:pt idx="1">
                  <c:v>10.869565217391305</c:v>
                </c:pt>
                <c:pt idx="2">
                  <c:v>13.043478260869565</c:v>
                </c:pt>
                <c:pt idx="3">
                  <c:v>15.217391304347828</c:v>
                </c:pt>
                <c:pt idx="4">
                  <c:v>6.5217391304347823</c:v>
                </c:pt>
                <c:pt idx="5">
                  <c:v>17.391304347826086</c:v>
                </c:pt>
                <c:pt idx="6">
                  <c:v>21.739130434782609</c:v>
                </c:pt>
                <c:pt idx="7">
                  <c:v>19.565217391304348</c:v>
                </c:pt>
                <c:pt idx="8">
                  <c:v>15.217391304347828</c:v>
                </c:pt>
                <c:pt idx="9">
                  <c:v>17.391304347826086</c:v>
                </c:pt>
                <c:pt idx="10">
                  <c:v>13.043478260869565</c:v>
                </c:pt>
                <c:pt idx="11">
                  <c:v>15.217391304347828</c:v>
                </c:pt>
                <c:pt idx="12">
                  <c:v>21.739130434782609</c:v>
                </c:pt>
                <c:pt idx="13">
                  <c:v>21.739130434782609</c:v>
                </c:pt>
                <c:pt idx="14">
                  <c:v>21.739130434782609</c:v>
                </c:pt>
                <c:pt idx="15">
                  <c:v>15.217391304347828</c:v>
                </c:pt>
                <c:pt idx="16">
                  <c:v>26.086956521739129</c:v>
                </c:pt>
                <c:pt idx="17">
                  <c:v>34.782608695652172</c:v>
                </c:pt>
                <c:pt idx="18">
                  <c:v>26.086956521739129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D1-43AF-8119-4DD783770CE4}"/>
            </c:ext>
          </c:extLst>
        </c:ser>
        <c:ser>
          <c:idx val="3"/>
          <c:order val="3"/>
          <c:tx>
            <c:strRef>
              <c:f>'Q1'!$F$50</c:f>
              <c:strCache>
                <c:ptCount val="1"/>
                <c:pt idx="0">
                  <c:v>Spíše nespokojen/a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'Q1'!$F$51:$F$69</c:f>
              <c:numCache>
                <c:formatCode>0</c:formatCode>
                <c:ptCount val="19"/>
                <c:pt idx="0">
                  <c:v>2.1739130434782608</c:v>
                </c:pt>
                <c:pt idx="1">
                  <c:v>4.3478260869565215</c:v>
                </c:pt>
                <c:pt idx="2">
                  <c:v>4.3478260869565215</c:v>
                </c:pt>
                <c:pt idx="3">
                  <c:v>2.1739130434782608</c:v>
                </c:pt>
                <c:pt idx="4">
                  <c:v>4.3478260869565215</c:v>
                </c:pt>
                <c:pt idx="5">
                  <c:v>6.5217391304347823</c:v>
                </c:pt>
                <c:pt idx="6">
                  <c:v>4.3478260869565215</c:v>
                </c:pt>
                <c:pt idx="7">
                  <c:v>2.1739130434782608</c:v>
                </c:pt>
                <c:pt idx="8">
                  <c:v>2.1739130434782608</c:v>
                </c:pt>
                <c:pt idx="9">
                  <c:v>4.3478260869565215</c:v>
                </c:pt>
                <c:pt idx="10">
                  <c:v>2.1739130434782608</c:v>
                </c:pt>
                <c:pt idx="11">
                  <c:v>2.1739130434782608</c:v>
                </c:pt>
                <c:pt idx="12">
                  <c:v>2.1739130434782608</c:v>
                </c:pt>
                <c:pt idx="13">
                  <c:v>6.5217391304347823</c:v>
                </c:pt>
                <c:pt idx="14">
                  <c:v>2.1739130434782608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D1-43AF-8119-4DD783770CE4}"/>
            </c:ext>
          </c:extLst>
        </c:ser>
        <c:ser>
          <c:idx val="4"/>
          <c:order val="4"/>
          <c:tx>
            <c:strRef>
              <c:f>'Q1'!$G$50</c:f>
              <c:strCache>
                <c:ptCount val="1"/>
                <c:pt idx="0">
                  <c:v>Velmi nespokojen/a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'Q1'!$G$51:$G$69</c:f>
              <c:numCache>
                <c:formatCode>0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4.3478260869565215</c:v>
                </c:pt>
                <c:pt idx="8">
                  <c:v>2.1739130434782608</c:v>
                </c:pt>
                <c:pt idx="9">
                  <c:v>0</c:v>
                </c:pt>
                <c:pt idx="10">
                  <c:v>2.1739130434782608</c:v>
                </c:pt>
                <c:pt idx="11">
                  <c:v>2.1739130434782608</c:v>
                </c:pt>
                <c:pt idx="12">
                  <c:v>0</c:v>
                </c:pt>
                <c:pt idx="13">
                  <c:v>0</c:v>
                </c:pt>
                <c:pt idx="14">
                  <c:v>2.1739130434782608</c:v>
                </c:pt>
                <c:pt idx="15">
                  <c:v>2.1739130434782608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D1-43AF-8119-4DD783770CE4}"/>
            </c:ext>
          </c:extLst>
        </c:ser>
        <c:ser>
          <c:idx val="5"/>
          <c:order val="5"/>
          <c:tx>
            <c:strRef>
              <c:f>'Q1'!$H$50</c:f>
              <c:strCache>
                <c:ptCount val="1"/>
                <c:pt idx="0">
                  <c:v>Nevím, neumím posoudit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'Q1'!$H$51:$H$69</c:f>
              <c:numCache>
                <c:formatCode>0</c:formatCode>
                <c:ptCount val="19"/>
                <c:pt idx="0">
                  <c:v>2.1739130434782608</c:v>
                </c:pt>
                <c:pt idx="1">
                  <c:v>0</c:v>
                </c:pt>
                <c:pt idx="2">
                  <c:v>2.1739130434782608</c:v>
                </c:pt>
                <c:pt idx="3">
                  <c:v>2.1739130434782608</c:v>
                </c:pt>
                <c:pt idx="4">
                  <c:v>6.5217391304347823</c:v>
                </c:pt>
                <c:pt idx="5">
                  <c:v>4.3478260869565215</c:v>
                </c:pt>
                <c:pt idx="6">
                  <c:v>0</c:v>
                </c:pt>
                <c:pt idx="7">
                  <c:v>4.3478260869565215</c:v>
                </c:pt>
                <c:pt idx="8">
                  <c:v>8.695652173913043</c:v>
                </c:pt>
                <c:pt idx="9">
                  <c:v>4.3478260869565215</c:v>
                </c:pt>
                <c:pt idx="10">
                  <c:v>10.869565217391305</c:v>
                </c:pt>
                <c:pt idx="11">
                  <c:v>8.695652173913043</c:v>
                </c:pt>
                <c:pt idx="12">
                  <c:v>6.5217391304347823</c:v>
                </c:pt>
                <c:pt idx="13">
                  <c:v>6.5217391304347823</c:v>
                </c:pt>
                <c:pt idx="14">
                  <c:v>6.5217391304347823</c:v>
                </c:pt>
                <c:pt idx="15">
                  <c:v>8.695652173913043</c:v>
                </c:pt>
                <c:pt idx="16">
                  <c:v>2.1739130434782608</c:v>
                </c:pt>
                <c:pt idx="17">
                  <c:v>13.043478260869565</c:v>
                </c:pt>
                <c:pt idx="18">
                  <c:v>17.391304347826086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1D1-43AF-8119-4DD783770CE4}"/>
            </c:ext>
          </c:extLst>
        </c:ser>
        <c:ser>
          <c:idx val="6"/>
          <c:order val="6"/>
          <c:tx>
            <c:strRef>
              <c:f>'Q1'!$I$50</c:f>
              <c:strCache>
                <c:ptCount val="1"/>
                <c:pt idx="0">
                  <c:v>Aktivita nebyla realizována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'Q1'!$B$51:$B$69</c:f>
              <c:strCache>
                <c:ptCount val="19"/>
                <c:pt idx="0">
                  <c:v>Výzkumná činnost (tvorba vstupní analýzy, dílčích analýz)</c:v>
                </c:pt>
                <c:pt idx="1">
                  <c:v>Projektové poradenství</c:v>
                </c:pt>
                <c:pt idx="2">
                  <c:v>Odborná podpora a poradenství v oblasti bydlení</c:v>
                </c:pt>
                <c:pt idx="3">
                  <c:v>Metodická podpora (plánování a řízení lokálního partnerství a pracovních skupin)</c:v>
                </c:pt>
                <c:pt idx="4">
                  <c:v>Podpora při strategickém plánování a řízení</c:v>
                </c:pt>
                <c:pt idx="5">
                  <c:v>Koordinační činnost Agentury ve Vaší obci</c:v>
                </c:pt>
                <c:pt idx="6">
                  <c:v>Aktivizace místních aktérů (vznik lokálního partnerství a pracovních skupin v dílčích oblastech, zapojení aktérů, kteří se doposud o problematiku sociálního začleňování nezajímali)</c:v>
                </c:pt>
                <c:pt idx="7">
                  <c:v>Odborná podpora a poradenství v oblasti vzdělávání</c:v>
                </c:pt>
                <c:pt idx="8">
                  <c:v>Odborná podpora a poradenství v oblasti zadluženosti</c:v>
                </c:pt>
                <c:pt idx="9">
                  <c:v>Odborná podpora a poradenství v oblasti sociálních služeb</c:v>
                </c:pt>
                <c:pt idx="10">
                  <c:v>Evaluační činnost</c:v>
                </c:pt>
                <c:pt idx="11">
                  <c:v>Facilitace odborných setkání (facilitace jako technika vedení diskuze, která umožňuje dovést debatu k předem určenému cíli)</c:v>
                </c:pt>
                <c:pt idx="12">
                  <c:v>Odborná podpora a poradenství v oblasti bezpečnosti</c:v>
                </c:pt>
                <c:pt idx="13">
                  <c:v>Realizace vzdělávacích akcí</c:v>
                </c:pt>
                <c:pt idx="14">
                  <c:v>Odborná podpora a poradenství v oblasti zaměstnanosti</c:v>
                </c:pt>
                <c:pt idx="15">
                  <c:v>Odborná podpora a poradenství v oblasti komunitní práce</c:v>
                </c:pt>
                <c:pt idx="16">
                  <c:v>Podpora při komunikaci s veřejností</c:v>
                </c:pt>
                <c:pt idx="17">
                  <c:v>Podpora realizace participativních aktivit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'Q1'!$I$51:$I$69</c:f>
              <c:numCache>
                <c:formatCode>0</c:formatCode>
                <c:ptCount val="19"/>
                <c:pt idx="0">
                  <c:v>0</c:v>
                </c:pt>
                <c:pt idx="1">
                  <c:v>6.5217391304347823</c:v>
                </c:pt>
                <c:pt idx="2">
                  <c:v>6.5217391304347823</c:v>
                </c:pt>
                <c:pt idx="3">
                  <c:v>8.695652173913043</c:v>
                </c:pt>
                <c:pt idx="4">
                  <c:v>10.869565217391305</c:v>
                </c:pt>
                <c:pt idx="5">
                  <c:v>2.1739130434782608</c:v>
                </c:pt>
                <c:pt idx="6">
                  <c:v>6.5217391304347823</c:v>
                </c:pt>
                <c:pt idx="7">
                  <c:v>4.3478260869565215</c:v>
                </c:pt>
                <c:pt idx="8">
                  <c:v>8.695652173913043</c:v>
                </c:pt>
                <c:pt idx="9">
                  <c:v>13.043478260869565</c:v>
                </c:pt>
                <c:pt idx="10">
                  <c:v>13.043478260869565</c:v>
                </c:pt>
                <c:pt idx="11">
                  <c:v>13.043478260869565</c:v>
                </c:pt>
                <c:pt idx="12">
                  <c:v>17.391304347826086</c:v>
                </c:pt>
                <c:pt idx="13">
                  <c:v>15.217391304347828</c:v>
                </c:pt>
                <c:pt idx="14">
                  <c:v>21.739130434782609</c:v>
                </c:pt>
                <c:pt idx="15">
                  <c:v>28.260869565217391</c:v>
                </c:pt>
                <c:pt idx="16">
                  <c:v>28.260869565217391</c:v>
                </c:pt>
                <c:pt idx="17">
                  <c:v>15.217391304347828</c:v>
                </c:pt>
                <c:pt idx="18">
                  <c:v>41.304347826086953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D1-43AF-8119-4DD783770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7334024"/>
        <c:axId val="597328448"/>
      </c:barChart>
      <c:catAx>
        <c:axId val="5973340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28448"/>
        <c:crosses val="autoZero"/>
        <c:auto val="1"/>
        <c:lblAlgn val="ctr"/>
        <c:lblOffset val="100"/>
        <c:noMultiLvlLbl val="0"/>
      </c:catAx>
      <c:valAx>
        <c:axId val="597328448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34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b="1" dirty="0">
                <a:solidFill>
                  <a:schemeClr val="tx1"/>
                </a:solidFill>
              </a:rPr>
              <a:t>Q12.</a:t>
            </a:r>
            <a:r>
              <a:rPr lang="cs-CZ" b="1" baseline="0" dirty="0">
                <a:solidFill>
                  <a:schemeClr val="tx1"/>
                </a:solidFill>
              </a:rPr>
              <a:t> </a:t>
            </a:r>
            <a:r>
              <a:rPr lang="cs-CZ" baseline="0" dirty="0">
                <a:solidFill>
                  <a:schemeClr val="tx1"/>
                </a:solidFill>
              </a:rPr>
              <a:t>Jaké jsou Vaše priority v případě budoucí spolupráce s Agenturou? </a:t>
            </a:r>
            <a:r>
              <a:rPr lang="cs-CZ" dirty="0">
                <a:solidFill>
                  <a:schemeClr val="tx1"/>
                </a:solidFill>
              </a:rPr>
              <a:t>(v %;</a:t>
            </a:r>
            <a:r>
              <a:rPr lang="cs-CZ" baseline="0" dirty="0">
                <a:solidFill>
                  <a:schemeClr val="tx1"/>
                </a:solidFill>
              </a:rPr>
              <a:t> N=44)</a:t>
            </a:r>
            <a:endParaRPr lang="cs-CZ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0497557888742286"/>
          <c:y val="8.4068051415461169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'Q12'!$C$50</c:f>
              <c:strCache>
                <c:ptCount val="1"/>
                <c:pt idx="0">
                  <c:v>Vysoká priorita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'Q12'!$B$51:$B$69</c:f>
              <c:strCache>
                <c:ptCount val="19"/>
                <c:pt idx="0">
                  <c:v>Projektové poradenství</c:v>
                </c:pt>
                <c:pt idx="1">
                  <c:v>Odborná podpora a poradenství v oblasti zadluženosti</c:v>
                </c:pt>
                <c:pt idx="2">
                  <c:v>Odborná podpora a poradenství v oblasti bydlení</c:v>
                </c:pt>
                <c:pt idx="3">
                  <c:v>Odborná podpora a poradenství v oblasti vzdělávání</c:v>
                </c:pt>
                <c:pt idx="4">
                  <c:v>Odborná podpora a poradenství v oblasti zaměstnanosti</c:v>
                </c:pt>
                <c:pt idx="5">
                  <c:v>Podpora při strategickém plánování a řízení</c:v>
                </c:pt>
                <c:pt idx="6">
                  <c:v>Realizace vzdělávacích akcí</c:v>
                </c:pt>
                <c:pt idx="7">
                  <c:v>Koordinační činnost Agentury ve Vaší obci</c:v>
                </c:pt>
                <c:pt idx="8">
                  <c:v>Podpora při komunikaci s veřejností</c:v>
                </c:pt>
                <c:pt idx="9">
                  <c:v>Evaluační činnost</c:v>
                </c:pt>
                <c:pt idx="10">
                  <c:v>Odborná podpora a poradenství v oblasti bezpečnosti</c:v>
                </c:pt>
                <c:pt idx="11">
                  <c:v>Odborná podpora a poradenství v oblasti sociálních služeb</c:v>
                </c:pt>
                <c:pt idx="12">
                  <c:v>Odborná podpora a poradenství v oblasti komunitní práce</c:v>
                </c:pt>
                <c:pt idx="13">
                  <c:v>Aktivizace místních aktérů (vznik lokálního partnerství a pracovních skupin v dílčích oblastech, zapojení aktérů, kteří se doposud o problematiku SZ nezajímali)</c:v>
                </c:pt>
                <c:pt idx="14">
                  <c:v>Metodická podpora (plánování a řízení lokálního partnerství a pracovních skupin)</c:v>
                </c:pt>
                <c:pt idx="15">
                  <c:v>Podpora realizace participativních aktivit</c:v>
                </c:pt>
                <c:pt idx="16">
                  <c:v>Výzkumná činnost (tvorba vstupní analýzy, dílčích analýz)</c:v>
                </c:pt>
                <c:pt idx="17">
                  <c:v>Facilitace odborných setkání (facilitace jako technika vedení diskuze, která umožňuje dovést debatu k předem určenému cíli)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'Q12'!$C$51:$C$69</c:f>
              <c:numCache>
                <c:formatCode>0</c:formatCode>
                <c:ptCount val="19"/>
                <c:pt idx="0">
                  <c:v>61.363636363636367</c:v>
                </c:pt>
                <c:pt idx="1">
                  <c:v>45.454545454545453</c:v>
                </c:pt>
                <c:pt idx="2">
                  <c:v>47.727272727272727</c:v>
                </c:pt>
                <c:pt idx="3">
                  <c:v>36.363636363636367</c:v>
                </c:pt>
                <c:pt idx="4">
                  <c:v>25</c:v>
                </c:pt>
                <c:pt idx="5">
                  <c:v>31.818181818181817</c:v>
                </c:pt>
                <c:pt idx="6">
                  <c:v>18.181818181818183</c:v>
                </c:pt>
                <c:pt idx="7">
                  <c:v>29.545454545454547</c:v>
                </c:pt>
                <c:pt idx="8">
                  <c:v>31.818181818181817</c:v>
                </c:pt>
                <c:pt idx="9">
                  <c:v>27.27272727272727</c:v>
                </c:pt>
                <c:pt idx="10">
                  <c:v>25</c:v>
                </c:pt>
                <c:pt idx="11">
                  <c:v>29.545454545454547</c:v>
                </c:pt>
                <c:pt idx="12">
                  <c:v>15.909090909090908</c:v>
                </c:pt>
                <c:pt idx="13">
                  <c:v>22.727272727272727</c:v>
                </c:pt>
                <c:pt idx="14">
                  <c:v>29.545454545454547</c:v>
                </c:pt>
                <c:pt idx="15">
                  <c:v>15.909090909090908</c:v>
                </c:pt>
                <c:pt idx="16">
                  <c:v>18.181818181818183</c:v>
                </c:pt>
                <c:pt idx="17">
                  <c:v>27.27272727272727</c:v>
                </c:pt>
                <c:pt idx="18">
                  <c:v>13.636363636363635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68-4515-A50E-DAAC2539F2E3}"/>
            </c:ext>
          </c:extLst>
        </c:ser>
        <c:ser>
          <c:idx val="1"/>
          <c:order val="1"/>
          <c:tx>
            <c:strRef>
              <c:f>'Q12'!$D$50</c:f>
              <c:strCache>
                <c:ptCount val="1"/>
                <c:pt idx="0">
                  <c:v>Středně vysoká priorita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'Q12'!$B$51:$B$69</c:f>
              <c:strCache>
                <c:ptCount val="19"/>
                <c:pt idx="0">
                  <c:v>Projektové poradenství</c:v>
                </c:pt>
                <c:pt idx="1">
                  <c:v>Odborná podpora a poradenství v oblasti zadluženosti</c:v>
                </c:pt>
                <c:pt idx="2">
                  <c:v>Odborná podpora a poradenství v oblasti bydlení</c:v>
                </c:pt>
                <c:pt idx="3">
                  <c:v>Odborná podpora a poradenství v oblasti vzdělávání</c:v>
                </c:pt>
                <c:pt idx="4">
                  <c:v>Odborná podpora a poradenství v oblasti zaměstnanosti</c:v>
                </c:pt>
                <c:pt idx="5">
                  <c:v>Podpora při strategickém plánování a řízení</c:v>
                </c:pt>
                <c:pt idx="6">
                  <c:v>Realizace vzdělávacích akcí</c:v>
                </c:pt>
                <c:pt idx="7">
                  <c:v>Koordinační činnost Agentury ve Vaší obci</c:v>
                </c:pt>
                <c:pt idx="8">
                  <c:v>Podpora při komunikaci s veřejností</c:v>
                </c:pt>
                <c:pt idx="9">
                  <c:v>Evaluační činnost</c:v>
                </c:pt>
                <c:pt idx="10">
                  <c:v>Odborná podpora a poradenství v oblasti bezpečnosti</c:v>
                </c:pt>
                <c:pt idx="11">
                  <c:v>Odborná podpora a poradenství v oblasti sociálních služeb</c:v>
                </c:pt>
                <c:pt idx="12">
                  <c:v>Odborná podpora a poradenství v oblasti komunitní práce</c:v>
                </c:pt>
                <c:pt idx="13">
                  <c:v>Aktivizace místních aktérů (vznik lokálního partnerství a pracovních skupin v dílčích oblastech, zapojení aktérů, kteří se doposud o problematiku SZ nezajímali)</c:v>
                </c:pt>
                <c:pt idx="14">
                  <c:v>Metodická podpora (plánování a řízení lokálního partnerství a pracovních skupin)</c:v>
                </c:pt>
                <c:pt idx="15">
                  <c:v>Podpora realizace participativních aktivit</c:v>
                </c:pt>
                <c:pt idx="16">
                  <c:v>Výzkumná činnost (tvorba vstupní analýzy, dílčích analýz)</c:v>
                </c:pt>
                <c:pt idx="17">
                  <c:v>Facilitace odborných setkání (facilitace jako technika vedení diskuze, která umožňuje dovést debatu k předem určenému cíli)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'Q12'!$D$51:$D$69</c:f>
              <c:numCache>
                <c:formatCode>0</c:formatCode>
                <c:ptCount val="19"/>
                <c:pt idx="0">
                  <c:v>25</c:v>
                </c:pt>
                <c:pt idx="1">
                  <c:v>38.636363636363633</c:v>
                </c:pt>
                <c:pt idx="2">
                  <c:v>34.090909090909086</c:v>
                </c:pt>
                <c:pt idx="3">
                  <c:v>43.18181818181818</c:v>
                </c:pt>
                <c:pt idx="4">
                  <c:v>50</c:v>
                </c:pt>
                <c:pt idx="5">
                  <c:v>43.18181818181818</c:v>
                </c:pt>
                <c:pt idx="6">
                  <c:v>54.54545454545454</c:v>
                </c:pt>
                <c:pt idx="7">
                  <c:v>40.909090909090914</c:v>
                </c:pt>
                <c:pt idx="8">
                  <c:v>36.363636363636367</c:v>
                </c:pt>
                <c:pt idx="9">
                  <c:v>38.636363636363633</c:v>
                </c:pt>
                <c:pt idx="10">
                  <c:v>40.909090909090914</c:v>
                </c:pt>
                <c:pt idx="11">
                  <c:v>36.363636363636367</c:v>
                </c:pt>
                <c:pt idx="12">
                  <c:v>50</c:v>
                </c:pt>
                <c:pt idx="13">
                  <c:v>43.18181818181818</c:v>
                </c:pt>
                <c:pt idx="14">
                  <c:v>36.363636363636367</c:v>
                </c:pt>
                <c:pt idx="15">
                  <c:v>47.727272727272727</c:v>
                </c:pt>
                <c:pt idx="16">
                  <c:v>40.909090909090914</c:v>
                </c:pt>
                <c:pt idx="17">
                  <c:v>22.727272727272727</c:v>
                </c:pt>
                <c:pt idx="18">
                  <c:v>29.545454545454547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68-4515-A50E-DAAC2539F2E3}"/>
            </c:ext>
          </c:extLst>
        </c:ser>
        <c:ser>
          <c:idx val="2"/>
          <c:order val="2"/>
          <c:tx>
            <c:strRef>
              <c:f>'Q12'!$E$50</c:f>
              <c:strCache>
                <c:ptCount val="1"/>
                <c:pt idx="0">
                  <c:v>Nízká priorita</c:v>
                </c:pt>
              </c:strCache>
            </c:strRef>
          </c:tx>
          <c:spPr>
            <a:solidFill>
              <a:srgbClr val="05B2E1"/>
            </a:solidFill>
            <a:ln>
              <a:noFill/>
            </a:ln>
            <a:effectLst/>
          </c:spPr>
          <c:invertIfNegative val="0"/>
          <c:cat>
            <c:strRef>
              <c:f>'Q12'!$B$51:$B$69</c:f>
              <c:strCache>
                <c:ptCount val="19"/>
                <c:pt idx="0">
                  <c:v>Projektové poradenství</c:v>
                </c:pt>
                <c:pt idx="1">
                  <c:v>Odborná podpora a poradenství v oblasti zadluženosti</c:v>
                </c:pt>
                <c:pt idx="2">
                  <c:v>Odborná podpora a poradenství v oblasti bydlení</c:v>
                </c:pt>
                <c:pt idx="3">
                  <c:v>Odborná podpora a poradenství v oblasti vzdělávání</c:v>
                </c:pt>
                <c:pt idx="4">
                  <c:v>Odborná podpora a poradenství v oblasti zaměstnanosti</c:v>
                </c:pt>
                <c:pt idx="5">
                  <c:v>Podpora při strategickém plánování a řízení</c:v>
                </c:pt>
                <c:pt idx="6">
                  <c:v>Realizace vzdělávacích akcí</c:v>
                </c:pt>
                <c:pt idx="7">
                  <c:v>Koordinační činnost Agentury ve Vaší obci</c:v>
                </c:pt>
                <c:pt idx="8">
                  <c:v>Podpora při komunikaci s veřejností</c:v>
                </c:pt>
                <c:pt idx="9">
                  <c:v>Evaluační činnost</c:v>
                </c:pt>
                <c:pt idx="10">
                  <c:v>Odborná podpora a poradenství v oblasti bezpečnosti</c:v>
                </c:pt>
                <c:pt idx="11">
                  <c:v>Odborná podpora a poradenství v oblasti sociálních služeb</c:v>
                </c:pt>
                <c:pt idx="12">
                  <c:v>Odborná podpora a poradenství v oblasti komunitní práce</c:v>
                </c:pt>
                <c:pt idx="13">
                  <c:v>Aktivizace místních aktérů (vznik lokálního partnerství a pracovních skupin v dílčích oblastech, zapojení aktérů, kteří se doposud o problematiku SZ nezajímali)</c:v>
                </c:pt>
                <c:pt idx="14">
                  <c:v>Metodická podpora (plánování a řízení lokálního partnerství a pracovních skupin)</c:v>
                </c:pt>
                <c:pt idx="15">
                  <c:v>Podpora realizace participativních aktivit</c:v>
                </c:pt>
                <c:pt idx="16">
                  <c:v>Výzkumná činnost (tvorba vstupní analýzy, dílčích analýz)</c:v>
                </c:pt>
                <c:pt idx="17">
                  <c:v>Facilitace odborných setkání (facilitace jako technika vedení diskuze, která umožňuje dovést debatu k předem určenému cíli)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'Q12'!$E$51:$E$69</c:f>
              <c:numCache>
                <c:formatCode>0</c:formatCode>
                <c:ptCount val="19"/>
                <c:pt idx="0">
                  <c:v>11.363636363636363</c:v>
                </c:pt>
                <c:pt idx="1">
                  <c:v>9.0909090909090917</c:v>
                </c:pt>
                <c:pt idx="2">
                  <c:v>13.636363636363635</c:v>
                </c:pt>
                <c:pt idx="3">
                  <c:v>13.636363636363635</c:v>
                </c:pt>
                <c:pt idx="4">
                  <c:v>13.636363636363635</c:v>
                </c:pt>
                <c:pt idx="5">
                  <c:v>22.727272727272727</c:v>
                </c:pt>
                <c:pt idx="6">
                  <c:v>22.727272727272727</c:v>
                </c:pt>
                <c:pt idx="7">
                  <c:v>22.727272727272727</c:v>
                </c:pt>
                <c:pt idx="8">
                  <c:v>22.727272727272727</c:v>
                </c:pt>
                <c:pt idx="9">
                  <c:v>22.727272727272727</c:v>
                </c:pt>
                <c:pt idx="10">
                  <c:v>25</c:v>
                </c:pt>
                <c:pt idx="11">
                  <c:v>20.454545454545457</c:v>
                </c:pt>
                <c:pt idx="12">
                  <c:v>22.727272727272727</c:v>
                </c:pt>
                <c:pt idx="13">
                  <c:v>25</c:v>
                </c:pt>
                <c:pt idx="14">
                  <c:v>25</c:v>
                </c:pt>
                <c:pt idx="15">
                  <c:v>27.27272727272727</c:v>
                </c:pt>
                <c:pt idx="16">
                  <c:v>25</c:v>
                </c:pt>
                <c:pt idx="17">
                  <c:v>40.909090909090914</c:v>
                </c:pt>
                <c:pt idx="18">
                  <c:v>38.636363636363633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68-4515-A50E-DAAC2539F2E3}"/>
            </c:ext>
          </c:extLst>
        </c:ser>
        <c:ser>
          <c:idx val="3"/>
          <c:order val="3"/>
          <c:tx>
            <c:strRef>
              <c:f>'Q12'!$F$50</c:f>
              <c:strCache>
                <c:ptCount val="1"/>
                <c:pt idx="0">
                  <c:v>Nejedná se o prioritu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'Q12'!$B$51:$B$69</c:f>
              <c:strCache>
                <c:ptCount val="19"/>
                <c:pt idx="0">
                  <c:v>Projektové poradenství</c:v>
                </c:pt>
                <c:pt idx="1">
                  <c:v>Odborná podpora a poradenství v oblasti zadluženosti</c:v>
                </c:pt>
                <c:pt idx="2">
                  <c:v>Odborná podpora a poradenství v oblasti bydlení</c:v>
                </c:pt>
                <c:pt idx="3">
                  <c:v>Odborná podpora a poradenství v oblasti vzdělávání</c:v>
                </c:pt>
                <c:pt idx="4">
                  <c:v>Odborná podpora a poradenství v oblasti zaměstnanosti</c:v>
                </c:pt>
                <c:pt idx="5">
                  <c:v>Podpora při strategickém plánování a řízení</c:v>
                </c:pt>
                <c:pt idx="6">
                  <c:v>Realizace vzdělávacích akcí</c:v>
                </c:pt>
                <c:pt idx="7">
                  <c:v>Koordinační činnost Agentury ve Vaší obci</c:v>
                </c:pt>
                <c:pt idx="8">
                  <c:v>Podpora při komunikaci s veřejností</c:v>
                </c:pt>
                <c:pt idx="9">
                  <c:v>Evaluační činnost</c:v>
                </c:pt>
                <c:pt idx="10">
                  <c:v>Odborná podpora a poradenství v oblasti bezpečnosti</c:v>
                </c:pt>
                <c:pt idx="11">
                  <c:v>Odborná podpora a poradenství v oblasti sociálních služeb</c:v>
                </c:pt>
                <c:pt idx="12">
                  <c:v>Odborná podpora a poradenství v oblasti komunitní práce</c:v>
                </c:pt>
                <c:pt idx="13">
                  <c:v>Aktivizace místních aktérů (vznik lokálního partnerství a pracovních skupin v dílčích oblastech, zapojení aktérů, kteří se doposud o problematiku SZ nezajímali)</c:v>
                </c:pt>
                <c:pt idx="14">
                  <c:v>Metodická podpora (plánování a řízení lokálního partnerství a pracovních skupin)</c:v>
                </c:pt>
                <c:pt idx="15">
                  <c:v>Podpora realizace participativních aktivit</c:v>
                </c:pt>
                <c:pt idx="16">
                  <c:v>Výzkumná činnost (tvorba vstupní analýzy, dílčích analýz)</c:v>
                </c:pt>
                <c:pt idx="17">
                  <c:v>Facilitace odborných setkání (facilitace jako technika vedení diskuze, která umožňuje dovést debatu k předem určenému cíli)</c:v>
                </c:pt>
                <c:pt idx="18">
                  <c:v>Odborná podpora a poradenství v oblasti zdraví</c:v>
                </c:pt>
              </c:strCache>
            </c:strRef>
          </c:cat>
          <c:val>
            <c:numRef>
              <c:f>'Q12'!$F$51:$F$69</c:f>
              <c:numCache>
                <c:formatCode>0</c:formatCode>
                <c:ptCount val="19"/>
                <c:pt idx="0">
                  <c:v>2.2727272727272729</c:v>
                </c:pt>
                <c:pt idx="1">
                  <c:v>6.8181818181818175</c:v>
                </c:pt>
                <c:pt idx="2">
                  <c:v>4.5454545454545459</c:v>
                </c:pt>
                <c:pt idx="3">
                  <c:v>6.8181818181818175</c:v>
                </c:pt>
                <c:pt idx="4">
                  <c:v>11.363636363636363</c:v>
                </c:pt>
                <c:pt idx="5">
                  <c:v>2.2727272727272729</c:v>
                </c:pt>
                <c:pt idx="6">
                  <c:v>4.5454545454545459</c:v>
                </c:pt>
                <c:pt idx="7">
                  <c:v>6.8181818181818175</c:v>
                </c:pt>
                <c:pt idx="8">
                  <c:v>9.0909090909090917</c:v>
                </c:pt>
                <c:pt idx="9">
                  <c:v>11.363636363636363</c:v>
                </c:pt>
                <c:pt idx="10">
                  <c:v>9.0909090909090917</c:v>
                </c:pt>
                <c:pt idx="11">
                  <c:v>13.636363636363635</c:v>
                </c:pt>
                <c:pt idx="12">
                  <c:v>11.363636363636363</c:v>
                </c:pt>
                <c:pt idx="13">
                  <c:v>9.0909090909090917</c:v>
                </c:pt>
                <c:pt idx="14">
                  <c:v>9.0909090909090917</c:v>
                </c:pt>
                <c:pt idx="15">
                  <c:v>9.0909090909090917</c:v>
                </c:pt>
                <c:pt idx="16">
                  <c:v>15.909090909090908</c:v>
                </c:pt>
                <c:pt idx="17">
                  <c:v>9.0909090909090917</c:v>
                </c:pt>
                <c:pt idx="18">
                  <c:v>18.181818181818183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A68-4515-A50E-DAAC2539F2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7334024"/>
        <c:axId val="597328448"/>
      </c:barChart>
      <c:catAx>
        <c:axId val="59733402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28448"/>
        <c:crosses val="autoZero"/>
        <c:auto val="1"/>
        <c:lblAlgn val="ctr"/>
        <c:lblOffset val="100"/>
        <c:noMultiLvlLbl val="0"/>
      </c:catAx>
      <c:valAx>
        <c:axId val="597328448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7334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eg"/><Relationship Id="rId4" Type="http://schemas.openxmlformats.org/officeDocument/2006/relationships/image" Target="../media/image7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image" Target="../media/image12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eg"/><Relationship Id="rId4" Type="http://schemas.openxmlformats.org/officeDocument/2006/relationships/image" Target="../media/image7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4C87EB-8C13-49F2-8908-6B74FF71FB56}" type="doc">
      <dgm:prSet loTypeId="urn:microsoft.com/office/officeart/2008/layout/HexagonCluster" loCatId="relationship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98E13D3B-5ADF-4702-BA25-ECBF88292B25}">
      <dgm:prSet phldrT="[Text]" custT="1"/>
      <dgm:spPr>
        <a:solidFill>
          <a:srgbClr val="FF0000"/>
        </a:solidFill>
      </dgm:spPr>
      <dgm:t>
        <a:bodyPr/>
        <a:lstStyle/>
        <a:p>
          <a:r>
            <a:rPr lang="cs-CZ" sz="3200" b="1" dirty="0"/>
            <a:t>6218 </a:t>
          </a:r>
          <a:r>
            <a:rPr lang="cs-CZ" sz="1800" b="0" dirty="0"/>
            <a:t>podpořených osob</a:t>
          </a:r>
        </a:p>
      </dgm:t>
    </dgm:pt>
    <dgm:pt modelId="{F1AF747E-D583-4B50-B8E4-763863529590}" type="parTrans" cxnId="{17FBDF7E-D371-4F03-A95E-2FE5D236FF6D}">
      <dgm:prSet/>
      <dgm:spPr/>
      <dgm:t>
        <a:bodyPr/>
        <a:lstStyle/>
        <a:p>
          <a:endParaRPr lang="cs-CZ" sz="2400" b="0"/>
        </a:p>
      </dgm:t>
    </dgm:pt>
    <dgm:pt modelId="{3AABE1A9-F2EF-4EC0-817A-A10663A0341F}" type="sibTrans" cxnId="{17FBDF7E-D371-4F03-A95E-2FE5D236FF6D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cs-CZ" sz="2400" b="0"/>
        </a:p>
      </dgm:t>
    </dgm:pt>
    <dgm:pt modelId="{5BAF3825-6390-44A4-AC2F-8605102BCCB4}">
      <dgm:prSet phldrT="[Text]" custT="1"/>
      <dgm:spPr>
        <a:solidFill>
          <a:srgbClr val="00B050"/>
        </a:solidFill>
      </dgm:spPr>
      <dgm:t>
        <a:bodyPr/>
        <a:lstStyle/>
        <a:p>
          <a:r>
            <a:rPr lang="cs-CZ" sz="3200" b="1" dirty="0"/>
            <a:t>130 </a:t>
          </a:r>
        </a:p>
        <a:p>
          <a:r>
            <a:rPr lang="cs-CZ" sz="2400" b="0" dirty="0"/>
            <a:t>obcí </a:t>
          </a:r>
        </a:p>
      </dgm:t>
    </dgm:pt>
    <dgm:pt modelId="{0122F70D-F48C-4B17-94CD-1A9F5D3AF0A9}" type="parTrans" cxnId="{CDA001C1-B1F5-472D-9438-9C5C44763E78}">
      <dgm:prSet/>
      <dgm:spPr/>
      <dgm:t>
        <a:bodyPr/>
        <a:lstStyle/>
        <a:p>
          <a:endParaRPr lang="cs-CZ" sz="2400" b="0"/>
        </a:p>
      </dgm:t>
    </dgm:pt>
    <dgm:pt modelId="{E8846F9D-59A4-40BD-9721-5DE6289FDBD6}" type="sibTrans" cxnId="{CDA001C1-B1F5-472D-9438-9C5C44763E78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cs-CZ" sz="2400" b="0"/>
        </a:p>
      </dgm:t>
    </dgm:pt>
    <dgm:pt modelId="{6FF940E8-2AEA-40F2-96BD-7675BB9E1B48}">
      <dgm:prSet phldrT="[Text]" custT="1"/>
      <dgm:spPr>
        <a:solidFill>
          <a:srgbClr val="FFFF00"/>
        </a:solidFill>
      </dgm:spPr>
      <dgm:t>
        <a:bodyPr/>
        <a:lstStyle/>
        <a:p>
          <a:r>
            <a:rPr lang="cs-CZ" sz="3200" b="1" dirty="0"/>
            <a:t>53</a:t>
          </a:r>
          <a:r>
            <a:rPr lang="cs-CZ" sz="2400" b="1" dirty="0"/>
            <a:t> </a:t>
          </a:r>
        </a:p>
        <a:p>
          <a:r>
            <a:rPr lang="cs-CZ" sz="2400" b="0" dirty="0"/>
            <a:t>lokalit</a:t>
          </a:r>
        </a:p>
      </dgm:t>
    </dgm:pt>
    <dgm:pt modelId="{7A85AD22-1927-406D-B522-EF2685BAFCAE}" type="parTrans" cxnId="{0DCA5BEC-74EC-43C0-8FE0-78CF83C54EA6}">
      <dgm:prSet/>
      <dgm:spPr/>
      <dgm:t>
        <a:bodyPr/>
        <a:lstStyle/>
        <a:p>
          <a:endParaRPr lang="cs-CZ" sz="2400" b="0"/>
        </a:p>
      </dgm:t>
    </dgm:pt>
    <dgm:pt modelId="{D70ADD69-94A1-48C2-983E-FB30EA28E58A}" type="sibTrans" cxnId="{0DCA5BEC-74EC-43C0-8FE0-78CF83C54EA6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cs-CZ" sz="2400" b="0"/>
        </a:p>
      </dgm:t>
    </dgm:pt>
    <dgm:pt modelId="{BD9CD64A-E18F-48C5-9307-1E0AC1DE7D3B}">
      <dgm:prSet custT="1"/>
      <dgm:spPr>
        <a:solidFill>
          <a:srgbClr val="00B0F0"/>
        </a:solidFill>
      </dgm:spPr>
      <dgm:t>
        <a:bodyPr/>
        <a:lstStyle/>
        <a:p>
          <a:r>
            <a:rPr lang="cs-CZ" sz="3200" b="1" dirty="0"/>
            <a:t>400</a:t>
          </a:r>
          <a:r>
            <a:rPr lang="cs-CZ" sz="2400" b="0" dirty="0"/>
            <a:t> </a:t>
          </a:r>
          <a:r>
            <a:rPr lang="cs-CZ" sz="2000" b="0" dirty="0"/>
            <a:t>dokumentů</a:t>
          </a:r>
        </a:p>
      </dgm:t>
    </dgm:pt>
    <dgm:pt modelId="{98A19EBF-B157-4B48-B76E-0D8AD5898909}" type="parTrans" cxnId="{435DE8E6-0831-42D2-9E98-3E168A8F5E5B}">
      <dgm:prSet/>
      <dgm:spPr/>
      <dgm:t>
        <a:bodyPr/>
        <a:lstStyle/>
        <a:p>
          <a:endParaRPr lang="cs-CZ" sz="2400" b="0"/>
        </a:p>
      </dgm:t>
    </dgm:pt>
    <dgm:pt modelId="{8C946CE4-5916-4BA0-8DDC-3C0C68E9A146}" type="sibTrans" cxnId="{435DE8E6-0831-42D2-9E98-3E168A8F5E5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cs-CZ" sz="2400" b="0"/>
        </a:p>
      </dgm:t>
    </dgm:pt>
    <dgm:pt modelId="{0977FDC5-92AC-4E91-BC12-7F4E551ADB09}" type="pres">
      <dgm:prSet presAssocID="{6D4C87EB-8C13-49F2-8908-6B74FF71FB56}" presName="Name0" presStyleCnt="0">
        <dgm:presLayoutVars>
          <dgm:chMax val="21"/>
          <dgm:chPref val="21"/>
        </dgm:presLayoutVars>
      </dgm:prSet>
      <dgm:spPr/>
    </dgm:pt>
    <dgm:pt modelId="{AEEECFB8-D69C-4736-AF4B-52F1E4621BEF}" type="pres">
      <dgm:prSet presAssocID="{98E13D3B-5ADF-4702-BA25-ECBF88292B25}" presName="text1" presStyleCnt="0"/>
      <dgm:spPr/>
    </dgm:pt>
    <dgm:pt modelId="{593F8C74-7EF3-4C9F-B30C-7FF342D87A84}" type="pres">
      <dgm:prSet presAssocID="{98E13D3B-5ADF-4702-BA25-ECBF88292B25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C7E7281F-7064-4EBE-B1EE-914264DBFECC}" type="pres">
      <dgm:prSet presAssocID="{98E13D3B-5ADF-4702-BA25-ECBF88292B25}" presName="textaccent1" presStyleCnt="0"/>
      <dgm:spPr/>
    </dgm:pt>
    <dgm:pt modelId="{86251BB1-D3D6-4D4F-A1BE-BFB1178A8C06}" type="pres">
      <dgm:prSet presAssocID="{98E13D3B-5ADF-4702-BA25-ECBF88292B25}" presName="accentRepeatNode" presStyleLbl="solidAlignAcc1" presStyleIdx="0" presStyleCnt="8"/>
      <dgm:spPr/>
    </dgm:pt>
    <dgm:pt modelId="{052A2438-386C-4FCC-99C8-DCABF0196656}" type="pres">
      <dgm:prSet presAssocID="{3AABE1A9-F2EF-4EC0-817A-A10663A0341F}" presName="image1" presStyleCnt="0"/>
      <dgm:spPr/>
    </dgm:pt>
    <dgm:pt modelId="{938E0DCB-6D00-4C30-B1CC-732E41D43AAD}" type="pres">
      <dgm:prSet presAssocID="{3AABE1A9-F2EF-4EC0-817A-A10663A0341F}" presName="imageRepeatNode" presStyleLbl="alignAcc1" presStyleIdx="0" presStyleCnt="4"/>
      <dgm:spPr/>
    </dgm:pt>
    <dgm:pt modelId="{601C1A9A-FFC3-48B4-AE74-9947FE875022}" type="pres">
      <dgm:prSet presAssocID="{3AABE1A9-F2EF-4EC0-817A-A10663A0341F}" presName="imageaccent1" presStyleCnt="0"/>
      <dgm:spPr/>
    </dgm:pt>
    <dgm:pt modelId="{2C5E1A0E-2CE0-4F6D-9F6C-CA713CFA45A9}" type="pres">
      <dgm:prSet presAssocID="{3AABE1A9-F2EF-4EC0-817A-A10663A0341F}" presName="accentRepeatNode" presStyleLbl="solidAlignAcc1" presStyleIdx="1" presStyleCnt="8"/>
      <dgm:spPr/>
    </dgm:pt>
    <dgm:pt modelId="{6EC06F6D-9328-4732-91AC-72D2A1B4B7BA}" type="pres">
      <dgm:prSet presAssocID="{5BAF3825-6390-44A4-AC2F-8605102BCCB4}" presName="text2" presStyleCnt="0"/>
      <dgm:spPr/>
    </dgm:pt>
    <dgm:pt modelId="{308E367C-7633-4252-AAF8-59BACE6862DD}" type="pres">
      <dgm:prSet presAssocID="{5BAF3825-6390-44A4-AC2F-8605102BCCB4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0B4E0375-A94F-40E8-8229-9E70ADEF6403}" type="pres">
      <dgm:prSet presAssocID="{5BAF3825-6390-44A4-AC2F-8605102BCCB4}" presName="textaccent2" presStyleCnt="0"/>
      <dgm:spPr/>
    </dgm:pt>
    <dgm:pt modelId="{F482955A-2207-4EB7-8E71-CACED42328D3}" type="pres">
      <dgm:prSet presAssocID="{5BAF3825-6390-44A4-AC2F-8605102BCCB4}" presName="accentRepeatNode" presStyleLbl="solidAlignAcc1" presStyleIdx="2" presStyleCnt="8"/>
      <dgm:spPr/>
    </dgm:pt>
    <dgm:pt modelId="{822A9723-C183-43C3-8305-5B2950AA4256}" type="pres">
      <dgm:prSet presAssocID="{E8846F9D-59A4-40BD-9721-5DE6289FDBD6}" presName="image2" presStyleCnt="0"/>
      <dgm:spPr/>
    </dgm:pt>
    <dgm:pt modelId="{0FB09417-ABEC-4F6A-80C5-5BD34C2BB5D2}" type="pres">
      <dgm:prSet presAssocID="{E8846F9D-59A4-40BD-9721-5DE6289FDBD6}" presName="imageRepeatNode" presStyleLbl="alignAcc1" presStyleIdx="1" presStyleCnt="4"/>
      <dgm:spPr/>
    </dgm:pt>
    <dgm:pt modelId="{151A439F-47D3-474F-A14C-3A16E79A386B}" type="pres">
      <dgm:prSet presAssocID="{E8846F9D-59A4-40BD-9721-5DE6289FDBD6}" presName="imageaccent2" presStyleCnt="0"/>
      <dgm:spPr/>
    </dgm:pt>
    <dgm:pt modelId="{DAF061D2-119F-4AFA-9FC4-2BF608C28C08}" type="pres">
      <dgm:prSet presAssocID="{E8846F9D-59A4-40BD-9721-5DE6289FDBD6}" presName="accentRepeatNode" presStyleLbl="solidAlignAcc1" presStyleIdx="3" presStyleCnt="8"/>
      <dgm:spPr/>
    </dgm:pt>
    <dgm:pt modelId="{2E25A093-7A66-458F-9ECF-328DFA003CD3}" type="pres">
      <dgm:prSet presAssocID="{6FF940E8-2AEA-40F2-96BD-7675BB9E1B48}" presName="text3" presStyleCnt="0"/>
      <dgm:spPr/>
    </dgm:pt>
    <dgm:pt modelId="{6595E94D-2752-49C6-8FE7-0961DCF55516}" type="pres">
      <dgm:prSet presAssocID="{6FF940E8-2AEA-40F2-96BD-7675BB9E1B48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A49CB69A-003E-40CD-9049-E274ACB474A3}" type="pres">
      <dgm:prSet presAssocID="{6FF940E8-2AEA-40F2-96BD-7675BB9E1B48}" presName="textaccent3" presStyleCnt="0"/>
      <dgm:spPr/>
    </dgm:pt>
    <dgm:pt modelId="{DFC94C59-0174-47E4-88DF-0343B2037C11}" type="pres">
      <dgm:prSet presAssocID="{6FF940E8-2AEA-40F2-96BD-7675BB9E1B48}" presName="accentRepeatNode" presStyleLbl="solidAlignAcc1" presStyleIdx="4" presStyleCnt="8"/>
      <dgm:spPr/>
    </dgm:pt>
    <dgm:pt modelId="{E168005B-C96E-4B15-8D6A-AB47978BC470}" type="pres">
      <dgm:prSet presAssocID="{D70ADD69-94A1-48C2-983E-FB30EA28E58A}" presName="image3" presStyleCnt="0"/>
      <dgm:spPr/>
    </dgm:pt>
    <dgm:pt modelId="{BB91C730-B10F-424F-94EB-B7894443FA43}" type="pres">
      <dgm:prSet presAssocID="{D70ADD69-94A1-48C2-983E-FB30EA28E58A}" presName="imageRepeatNode" presStyleLbl="alignAcc1" presStyleIdx="2" presStyleCnt="4"/>
      <dgm:spPr/>
    </dgm:pt>
    <dgm:pt modelId="{DA867CF9-2A47-4F83-826A-8FC78473E83B}" type="pres">
      <dgm:prSet presAssocID="{D70ADD69-94A1-48C2-983E-FB30EA28E58A}" presName="imageaccent3" presStyleCnt="0"/>
      <dgm:spPr/>
    </dgm:pt>
    <dgm:pt modelId="{84922682-2CD4-456F-8001-6A6546A54DA4}" type="pres">
      <dgm:prSet presAssocID="{D70ADD69-94A1-48C2-983E-FB30EA28E58A}" presName="accentRepeatNode" presStyleLbl="solidAlignAcc1" presStyleIdx="5" presStyleCnt="8"/>
      <dgm:spPr/>
    </dgm:pt>
    <dgm:pt modelId="{122B56BC-899D-4C91-9BFF-83FA7CC81F85}" type="pres">
      <dgm:prSet presAssocID="{BD9CD64A-E18F-48C5-9307-1E0AC1DE7D3B}" presName="text4" presStyleCnt="0"/>
      <dgm:spPr/>
    </dgm:pt>
    <dgm:pt modelId="{28321A7F-5DD0-4CC3-B285-6CF617852D0A}" type="pres">
      <dgm:prSet presAssocID="{BD9CD64A-E18F-48C5-9307-1E0AC1DE7D3B}" presName="textRepeatNode" presStyleLbl="alignNode1" presStyleIdx="3" presStyleCnt="4" custScaleX="102074" custScaleY="106397">
        <dgm:presLayoutVars>
          <dgm:chMax val="0"/>
          <dgm:chPref val="0"/>
          <dgm:bulletEnabled val="1"/>
        </dgm:presLayoutVars>
      </dgm:prSet>
      <dgm:spPr/>
    </dgm:pt>
    <dgm:pt modelId="{8438167D-A432-4874-8225-71B69AE18970}" type="pres">
      <dgm:prSet presAssocID="{BD9CD64A-E18F-48C5-9307-1E0AC1DE7D3B}" presName="textaccent4" presStyleCnt="0"/>
      <dgm:spPr/>
    </dgm:pt>
    <dgm:pt modelId="{07C69A87-F9B0-4BA5-A680-F4E1A8B24E4D}" type="pres">
      <dgm:prSet presAssocID="{BD9CD64A-E18F-48C5-9307-1E0AC1DE7D3B}" presName="accentRepeatNode" presStyleLbl="solidAlignAcc1" presStyleIdx="6" presStyleCnt="8"/>
      <dgm:spPr/>
    </dgm:pt>
    <dgm:pt modelId="{583729FD-CEBC-434B-B15B-BAC532DE46A5}" type="pres">
      <dgm:prSet presAssocID="{8C946CE4-5916-4BA0-8DDC-3C0C68E9A146}" presName="image4" presStyleCnt="0"/>
      <dgm:spPr/>
    </dgm:pt>
    <dgm:pt modelId="{A71ED3AB-0EAE-4A9C-A0DA-DC7F80E79A02}" type="pres">
      <dgm:prSet presAssocID="{8C946CE4-5916-4BA0-8DDC-3C0C68E9A146}" presName="imageRepeatNode" presStyleLbl="alignAcc1" presStyleIdx="3" presStyleCnt="4"/>
      <dgm:spPr/>
    </dgm:pt>
    <dgm:pt modelId="{5ED0D2F1-0AAC-4E15-ABB2-37794436B7FB}" type="pres">
      <dgm:prSet presAssocID="{8C946CE4-5916-4BA0-8DDC-3C0C68E9A146}" presName="imageaccent4" presStyleCnt="0"/>
      <dgm:spPr/>
    </dgm:pt>
    <dgm:pt modelId="{A0D6BAA1-0B86-46F3-B1C5-07FC9F6FF721}" type="pres">
      <dgm:prSet presAssocID="{8C946CE4-5916-4BA0-8DDC-3C0C68E9A146}" presName="accentRepeatNode" presStyleLbl="solidAlignAcc1" presStyleIdx="7" presStyleCnt="8"/>
      <dgm:spPr/>
    </dgm:pt>
  </dgm:ptLst>
  <dgm:cxnLst>
    <dgm:cxn modelId="{F9E4A812-1C1E-4359-9F93-71930293C217}" type="presOf" srcId="{8C946CE4-5916-4BA0-8DDC-3C0C68E9A146}" destId="{A71ED3AB-0EAE-4A9C-A0DA-DC7F80E79A02}" srcOrd="0" destOrd="0" presId="urn:microsoft.com/office/officeart/2008/layout/HexagonCluster"/>
    <dgm:cxn modelId="{64A9A85B-9E5F-4E9A-BB63-FD426C73BA27}" type="presOf" srcId="{3AABE1A9-F2EF-4EC0-817A-A10663A0341F}" destId="{938E0DCB-6D00-4C30-B1CC-732E41D43AAD}" srcOrd="0" destOrd="0" presId="urn:microsoft.com/office/officeart/2008/layout/HexagonCluster"/>
    <dgm:cxn modelId="{CDB81270-061F-4CB5-85F2-F66BFB7D29EF}" type="presOf" srcId="{D70ADD69-94A1-48C2-983E-FB30EA28E58A}" destId="{BB91C730-B10F-424F-94EB-B7894443FA43}" srcOrd="0" destOrd="0" presId="urn:microsoft.com/office/officeart/2008/layout/HexagonCluster"/>
    <dgm:cxn modelId="{431B5159-9C81-4AEF-95F6-3FF8C2DE8701}" type="presOf" srcId="{6FF940E8-2AEA-40F2-96BD-7675BB9E1B48}" destId="{6595E94D-2752-49C6-8FE7-0961DCF55516}" srcOrd="0" destOrd="0" presId="urn:microsoft.com/office/officeart/2008/layout/HexagonCluster"/>
    <dgm:cxn modelId="{17FBDF7E-D371-4F03-A95E-2FE5D236FF6D}" srcId="{6D4C87EB-8C13-49F2-8908-6B74FF71FB56}" destId="{98E13D3B-5ADF-4702-BA25-ECBF88292B25}" srcOrd="0" destOrd="0" parTransId="{F1AF747E-D583-4B50-B8E4-763863529590}" sibTransId="{3AABE1A9-F2EF-4EC0-817A-A10663A0341F}"/>
    <dgm:cxn modelId="{A4BF41AA-1FA7-4DA0-BF68-9309A9DAA5B0}" type="presOf" srcId="{98E13D3B-5ADF-4702-BA25-ECBF88292B25}" destId="{593F8C74-7EF3-4C9F-B30C-7FF342D87A84}" srcOrd="0" destOrd="0" presId="urn:microsoft.com/office/officeart/2008/layout/HexagonCluster"/>
    <dgm:cxn modelId="{CDA001C1-B1F5-472D-9438-9C5C44763E78}" srcId="{6D4C87EB-8C13-49F2-8908-6B74FF71FB56}" destId="{5BAF3825-6390-44A4-AC2F-8605102BCCB4}" srcOrd="1" destOrd="0" parTransId="{0122F70D-F48C-4B17-94CD-1A9F5D3AF0A9}" sibTransId="{E8846F9D-59A4-40BD-9721-5DE6289FDBD6}"/>
    <dgm:cxn modelId="{55E8EAC5-D97E-49FB-8331-4971A4FE8FA7}" type="presOf" srcId="{6D4C87EB-8C13-49F2-8908-6B74FF71FB56}" destId="{0977FDC5-92AC-4E91-BC12-7F4E551ADB09}" srcOrd="0" destOrd="0" presId="urn:microsoft.com/office/officeart/2008/layout/HexagonCluster"/>
    <dgm:cxn modelId="{4B871DC9-1E80-4AE6-92A5-72A84766720C}" type="presOf" srcId="{BD9CD64A-E18F-48C5-9307-1E0AC1DE7D3B}" destId="{28321A7F-5DD0-4CC3-B285-6CF617852D0A}" srcOrd="0" destOrd="0" presId="urn:microsoft.com/office/officeart/2008/layout/HexagonCluster"/>
    <dgm:cxn modelId="{C4FC5DD3-1458-4D31-8EDC-DB28CF5CC13E}" type="presOf" srcId="{E8846F9D-59A4-40BD-9721-5DE6289FDBD6}" destId="{0FB09417-ABEC-4F6A-80C5-5BD34C2BB5D2}" srcOrd="0" destOrd="0" presId="urn:microsoft.com/office/officeart/2008/layout/HexagonCluster"/>
    <dgm:cxn modelId="{435DE8E6-0831-42D2-9E98-3E168A8F5E5B}" srcId="{6D4C87EB-8C13-49F2-8908-6B74FF71FB56}" destId="{BD9CD64A-E18F-48C5-9307-1E0AC1DE7D3B}" srcOrd="3" destOrd="0" parTransId="{98A19EBF-B157-4B48-B76E-0D8AD5898909}" sibTransId="{8C946CE4-5916-4BA0-8DDC-3C0C68E9A146}"/>
    <dgm:cxn modelId="{0DCA5BEC-74EC-43C0-8FE0-78CF83C54EA6}" srcId="{6D4C87EB-8C13-49F2-8908-6B74FF71FB56}" destId="{6FF940E8-2AEA-40F2-96BD-7675BB9E1B48}" srcOrd="2" destOrd="0" parTransId="{7A85AD22-1927-406D-B522-EF2685BAFCAE}" sibTransId="{D70ADD69-94A1-48C2-983E-FB30EA28E58A}"/>
    <dgm:cxn modelId="{8E00ADF7-BC2F-4F25-B95A-48078CFF591B}" type="presOf" srcId="{5BAF3825-6390-44A4-AC2F-8605102BCCB4}" destId="{308E367C-7633-4252-AAF8-59BACE6862DD}" srcOrd="0" destOrd="0" presId="urn:microsoft.com/office/officeart/2008/layout/HexagonCluster"/>
    <dgm:cxn modelId="{78144EC4-7605-4E4C-B262-F3129D8E9EE6}" type="presParOf" srcId="{0977FDC5-92AC-4E91-BC12-7F4E551ADB09}" destId="{AEEECFB8-D69C-4736-AF4B-52F1E4621BEF}" srcOrd="0" destOrd="0" presId="urn:microsoft.com/office/officeart/2008/layout/HexagonCluster"/>
    <dgm:cxn modelId="{2B296D25-B206-4F8D-9990-A1E68E6B1715}" type="presParOf" srcId="{AEEECFB8-D69C-4736-AF4B-52F1E4621BEF}" destId="{593F8C74-7EF3-4C9F-B30C-7FF342D87A84}" srcOrd="0" destOrd="0" presId="urn:microsoft.com/office/officeart/2008/layout/HexagonCluster"/>
    <dgm:cxn modelId="{CF04E2A1-F593-4408-9D44-86BC4025B72B}" type="presParOf" srcId="{0977FDC5-92AC-4E91-BC12-7F4E551ADB09}" destId="{C7E7281F-7064-4EBE-B1EE-914264DBFECC}" srcOrd="1" destOrd="0" presId="urn:microsoft.com/office/officeart/2008/layout/HexagonCluster"/>
    <dgm:cxn modelId="{CAA29ADF-61F3-4DCE-B940-D5344B4D41F2}" type="presParOf" srcId="{C7E7281F-7064-4EBE-B1EE-914264DBFECC}" destId="{86251BB1-D3D6-4D4F-A1BE-BFB1178A8C06}" srcOrd="0" destOrd="0" presId="urn:microsoft.com/office/officeart/2008/layout/HexagonCluster"/>
    <dgm:cxn modelId="{9E4ACFB0-7EB8-47E7-A542-2EF09619767C}" type="presParOf" srcId="{0977FDC5-92AC-4E91-BC12-7F4E551ADB09}" destId="{052A2438-386C-4FCC-99C8-DCABF0196656}" srcOrd="2" destOrd="0" presId="urn:microsoft.com/office/officeart/2008/layout/HexagonCluster"/>
    <dgm:cxn modelId="{32A14AF1-C446-4AA5-B1EE-A2610FA75BF7}" type="presParOf" srcId="{052A2438-386C-4FCC-99C8-DCABF0196656}" destId="{938E0DCB-6D00-4C30-B1CC-732E41D43AAD}" srcOrd="0" destOrd="0" presId="urn:microsoft.com/office/officeart/2008/layout/HexagonCluster"/>
    <dgm:cxn modelId="{71776B84-759F-4FC0-9B36-7CFAD300A4E9}" type="presParOf" srcId="{0977FDC5-92AC-4E91-BC12-7F4E551ADB09}" destId="{601C1A9A-FFC3-48B4-AE74-9947FE875022}" srcOrd="3" destOrd="0" presId="urn:microsoft.com/office/officeart/2008/layout/HexagonCluster"/>
    <dgm:cxn modelId="{A1C49724-7F9C-46A8-8C48-A3546A9990CC}" type="presParOf" srcId="{601C1A9A-FFC3-48B4-AE74-9947FE875022}" destId="{2C5E1A0E-2CE0-4F6D-9F6C-CA713CFA45A9}" srcOrd="0" destOrd="0" presId="urn:microsoft.com/office/officeart/2008/layout/HexagonCluster"/>
    <dgm:cxn modelId="{BE8E95BE-2BA5-4544-A21A-98BAAB9B68A7}" type="presParOf" srcId="{0977FDC5-92AC-4E91-BC12-7F4E551ADB09}" destId="{6EC06F6D-9328-4732-91AC-72D2A1B4B7BA}" srcOrd="4" destOrd="0" presId="urn:microsoft.com/office/officeart/2008/layout/HexagonCluster"/>
    <dgm:cxn modelId="{3A52C585-C85C-472C-8070-3EEE796F730A}" type="presParOf" srcId="{6EC06F6D-9328-4732-91AC-72D2A1B4B7BA}" destId="{308E367C-7633-4252-AAF8-59BACE6862DD}" srcOrd="0" destOrd="0" presId="urn:microsoft.com/office/officeart/2008/layout/HexagonCluster"/>
    <dgm:cxn modelId="{793EEB21-8ED8-4826-8BD1-4671B582643A}" type="presParOf" srcId="{0977FDC5-92AC-4E91-BC12-7F4E551ADB09}" destId="{0B4E0375-A94F-40E8-8229-9E70ADEF6403}" srcOrd="5" destOrd="0" presId="urn:microsoft.com/office/officeart/2008/layout/HexagonCluster"/>
    <dgm:cxn modelId="{7AB99FB2-3EC9-497B-B1CC-34037FD8AA1C}" type="presParOf" srcId="{0B4E0375-A94F-40E8-8229-9E70ADEF6403}" destId="{F482955A-2207-4EB7-8E71-CACED42328D3}" srcOrd="0" destOrd="0" presId="urn:microsoft.com/office/officeart/2008/layout/HexagonCluster"/>
    <dgm:cxn modelId="{2D38FE92-A94F-4E99-B26E-AAC6C39D4B0C}" type="presParOf" srcId="{0977FDC5-92AC-4E91-BC12-7F4E551ADB09}" destId="{822A9723-C183-43C3-8305-5B2950AA4256}" srcOrd="6" destOrd="0" presId="urn:microsoft.com/office/officeart/2008/layout/HexagonCluster"/>
    <dgm:cxn modelId="{90ECE751-7CCD-4A77-8ECE-00CF1BC0EF03}" type="presParOf" srcId="{822A9723-C183-43C3-8305-5B2950AA4256}" destId="{0FB09417-ABEC-4F6A-80C5-5BD34C2BB5D2}" srcOrd="0" destOrd="0" presId="urn:microsoft.com/office/officeart/2008/layout/HexagonCluster"/>
    <dgm:cxn modelId="{FE76556A-3F97-427E-8994-AF48DA3CE3AE}" type="presParOf" srcId="{0977FDC5-92AC-4E91-BC12-7F4E551ADB09}" destId="{151A439F-47D3-474F-A14C-3A16E79A386B}" srcOrd="7" destOrd="0" presId="urn:microsoft.com/office/officeart/2008/layout/HexagonCluster"/>
    <dgm:cxn modelId="{3B805141-9207-441C-B8FC-F1886C9A88FE}" type="presParOf" srcId="{151A439F-47D3-474F-A14C-3A16E79A386B}" destId="{DAF061D2-119F-4AFA-9FC4-2BF608C28C08}" srcOrd="0" destOrd="0" presId="urn:microsoft.com/office/officeart/2008/layout/HexagonCluster"/>
    <dgm:cxn modelId="{36C56E17-FF2E-42C5-8CA1-B418433DF0FA}" type="presParOf" srcId="{0977FDC5-92AC-4E91-BC12-7F4E551ADB09}" destId="{2E25A093-7A66-458F-9ECF-328DFA003CD3}" srcOrd="8" destOrd="0" presId="urn:microsoft.com/office/officeart/2008/layout/HexagonCluster"/>
    <dgm:cxn modelId="{0EADD586-E8BB-437D-B7DB-B3305392C039}" type="presParOf" srcId="{2E25A093-7A66-458F-9ECF-328DFA003CD3}" destId="{6595E94D-2752-49C6-8FE7-0961DCF55516}" srcOrd="0" destOrd="0" presId="urn:microsoft.com/office/officeart/2008/layout/HexagonCluster"/>
    <dgm:cxn modelId="{44E301F9-8BA3-4510-823F-0D42D4A5F8C1}" type="presParOf" srcId="{0977FDC5-92AC-4E91-BC12-7F4E551ADB09}" destId="{A49CB69A-003E-40CD-9049-E274ACB474A3}" srcOrd="9" destOrd="0" presId="urn:microsoft.com/office/officeart/2008/layout/HexagonCluster"/>
    <dgm:cxn modelId="{1BFBAA00-0EB3-4837-ABC6-2BCDC2FD975C}" type="presParOf" srcId="{A49CB69A-003E-40CD-9049-E274ACB474A3}" destId="{DFC94C59-0174-47E4-88DF-0343B2037C11}" srcOrd="0" destOrd="0" presId="urn:microsoft.com/office/officeart/2008/layout/HexagonCluster"/>
    <dgm:cxn modelId="{4485B5F0-190A-4BCC-AA3D-3434F08153BD}" type="presParOf" srcId="{0977FDC5-92AC-4E91-BC12-7F4E551ADB09}" destId="{E168005B-C96E-4B15-8D6A-AB47978BC470}" srcOrd="10" destOrd="0" presId="urn:microsoft.com/office/officeart/2008/layout/HexagonCluster"/>
    <dgm:cxn modelId="{516D7A09-551C-45A7-B3D7-35E7E5EAE8E3}" type="presParOf" srcId="{E168005B-C96E-4B15-8D6A-AB47978BC470}" destId="{BB91C730-B10F-424F-94EB-B7894443FA43}" srcOrd="0" destOrd="0" presId="urn:microsoft.com/office/officeart/2008/layout/HexagonCluster"/>
    <dgm:cxn modelId="{1CCA9482-8B45-4D9C-9F42-FFC93B8CD15D}" type="presParOf" srcId="{0977FDC5-92AC-4E91-BC12-7F4E551ADB09}" destId="{DA867CF9-2A47-4F83-826A-8FC78473E83B}" srcOrd="11" destOrd="0" presId="urn:microsoft.com/office/officeart/2008/layout/HexagonCluster"/>
    <dgm:cxn modelId="{A4A684ED-E781-4259-98ED-E24B02FC2B9E}" type="presParOf" srcId="{DA867CF9-2A47-4F83-826A-8FC78473E83B}" destId="{84922682-2CD4-456F-8001-6A6546A54DA4}" srcOrd="0" destOrd="0" presId="urn:microsoft.com/office/officeart/2008/layout/HexagonCluster"/>
    <dgm:cxn modelId="{03CE0BD4-9DCC-4369-8BF8-727814F68F6B}" type="presParOf" srcId="{0977FDC5-92AC-4E91-BC12-7F4E551ADB09}" destId="{122B56BC-899D-4C91-9BFF-83FA7CC81F85}" srcOrd="12" destOrd="0" presId="urn:microsoft.com/office/officeart/2008/layout/HexagonCluster"/>
    <dgm:cxn modelId="{7DCF0516-60FF-4CF8-BA56-DF39B8A2BD14}" type="presParOf" srcId="{122B56BC-899D-4C91-9BFF-83FA7CC81F85}" destId="{28321A7F-5DD0-4CC3-B285-6CF617852D0A}" srcOrd="0" destOrd="0" presId="urn:microsoft.com/office/officeart/2008/layout/HexagonCluster"/>
    <dgm:cxn modelId="{0774731D-212F-4A3D-8397-45A50B94538C}" type="presParOf" srcId="{0977FDC5-92AC-4E91-BC12-7F4E551ADB09}" destId="{8438167D-A432-4874-8225-71B69AE18970}" srcOrd="13" destOrd="0" presId="urn:microsoft.com/office/officeart/2008/layout/HexagonCluster"/>
    <dgm:cxn modelId="{127B4A16-ACA2-44A8-9BD4-5A9F3682EDDE}" type="presParOf" srcId="{8438167D-A432-4874-8225-71B69AE18970}" destId="{07C69A87-F9B0-4BA5-A680-F4E1A8B24E4D}" srcOrd="0" destOrd="0" presId="urn:microsoft.com/office/officeart/2008/layout/HexagonCluster"/>
    <dgm:cxn modelId="{90C5C1A4-8689-4BBB-A6C2-DCE47D630793}" type="presParOf" srcId="{0977FDC5-92AC-4E91-BC12-7F4E551ADB09}" destId="{583729FD-CEBC-434B-B15B-BAC532DE46A5}" srcOrd="14" destOrd="0" presId="urn:microsoft.com/office/officeart/2008/layout/HexagonCluster"/>
    <dgm:cxn modelId="{7B5F1063-70FF-4183-A94C-0F4DD4EA15FA}" type="presParOf" srcId="{583729FD-CEBC-434B-B15B-BAC532DE46A5}" destId="{A71ED3AB-0EAE-4A9C-A0DA-DC7F80E79A02}" srcOrd="0" destOrd="0" presId="urn:microsoft.com/office/officeart/2008/layout/HexagonCluster"/>
    <dgm:cxn modelId="{D4DD78F5-9209-4E89-8224-6D90F36451D6}" type="presParOf" srcId="{0977FDC5-92AC-4E91-BC12-7F4E551ADB09}" destId="{5ED0D2F1-0AAC-4E15-ABB2-37794436B7FB}" srcOrd="15" destOrd="0" presId="urn:microsoft.com/office/officeart/2008/layout/HexagonCluster"/>
    <dgm:cxn modelId="{483229B0-5E28-436E-A65C-C84A0DC9612F}" type="presParOf" srcId="{5ED0D2F1-0AAC-4E15-ABB2-37794436B7FB}" destId="{A0D6BAA1-0B86-46F3-B1C5-07FC9F6FF72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8E7C62-2482-40A8-BD06-87D0E56BD090}" type="doc">
      <dgm:prSet loTypeId="urn:microsoft.com/office/officeart/2005/8/layout/cycle6" loCatId="cycle" qsTypeId="urn:microsoft.com/office/officeart/2005/8/quickstyle/simple1" qsCatId="simple" csTypeId="urn:microsoft.com/office/officeart/2005/8/colors/accent0_2" csCatId="mainScheme" phldr="1"/>
      <dgm:spPr/>
    </dgm:pt>
    <dgm:pt modelId="{C62A7DC6-4D4F-49EC-B240-90F875068291}">
      <dgm:prSet phldrT="[Text]" custT="1"/>
      <dgm:spPr>
        <a:ln w="57150">
          <a:solidFill>
            <a:srgbClr val="FF0000"/>
          </a:solidFill>
        </a:ln>
      </dgm:spPr>
      <dgm:t>
        <a:bodyPr/>
        <a:lstStyle/>
        <a:p>
          <a:r>
            <a:rPr lang="cs-CZ" sz="1600" b="1" dirty="0">
              <a:solidFill>
                <a:schemeClr val="tx1"/>
              </a:solidFill>
            </a:rPr>
            <a:t>ANALÝZA PROSTŘEDÍ</a:t>
          </a:r>
        </a:p>
        <a:p>
          <a:r>
            <a:rPr lang="cs-CZ" sz="1400" dirty="0">
              <a:solidFill>
                <a:schemeClr val="tx1"/>
              </a:solidFill>
            </a:rPr>
            <a:t> V</a:t>
          </a:r>
          <a:r>
            <a:rPr lang="cs-CZ" sz="1400" dirty="0">
              <a:solidFill>
                <a:schemeClr val="accent1"/>
              </a:solidFill>
            </a:rPr>
            <a:t>stupní analýza, tematický výzkum</a:t>
          </a:r>
        </a:p>
      </dgm:t>
    </dgm:pt>
    <dgm:pt modelId="{D8A516AD-C344-4DA0-9AAE-EEAAAEAE42D5}" type="parTrans" cxnId="{F854B66E-1661-4FD8-946B-54AC28ACFE78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86B2F14-4B42-4C9F-96F9-0CF74FE10C7A}" type="sibTrans" cxnId="{F854B66E-1661-4FD8-946B-54AC28ACFE78}">
      <dgm:prSet/>
      <dgm:spPr>
        <a:ln w="9525">
          <a:solidFill>
            <a:schemeClr val="tx2"/>
          </a:solidFill>
        </a:ln>
      </dgm:spPr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58690567-18AC-4893-A90A-4B91B8082D62}">
      <dgm:prSet phldrT="[Text]" custT="1"/>
      <dgm:spPr>
        <a:solidFill>
          <a:schemeClr val="bg1"/>
        </a:solidFill>
        <a:ln w="57150">
          <a:solidFill>
            <a:schemeClr val="tx1"/>
          </a:solidFill>
        </a:ln>
      </dgm:spPr>
      <dgm:t>
        <a:bodyPr/>
        <a:lstStyle/>
        <a:p>
          <a:r>
            <a:rPr lang="cs-CZ" sz="1600" b="1" dirty="0">
              <a:solidFill>
                <a:schemeClr val="tx1"/>
              </a:solidFill>
            </a:rPr>
            <a:t>LOKÁLNÍ PARTNERSTVÍ </a:t>
          </a:r>
        </a:p>
        <a:p>
          <a:r>
            <a:rPr lang="cs-CZ" sz="1700" dirty="0">
              <a:solidFill>
                <a:schemeClr val="tx2"/>
              </a:solidFill>
            </a:rPr>
            <a:t>Spolupráce, odbornost, komplexnost</a:t>
          </a:r>
        </a:p>
      </dgm:t>
    </dgm:pt>
    <dgm:pt modelId="{4674B49B-93A9-40FA-8A1C-5A0D76D63912}" type="parTrans" cxnId="{51CDB391-ED26-48C2-B23A-A75E0BAA98F4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92EE7742-09D8-4739-8DFA-3E1514327EFD}" type="sibTrans" cxnId="{51CDB391-ED26-48C2-B23A-A75E0BAA98F4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91BDAFC0-335D-4F75-86A6-5C6249CA3806}">
      <dgm:prSet phldrT="[Text]" custT="1"/>
      <dgm:spPr>
        <a:solidFill>
          <a:schemeClr val="bg1"/>
        </a:solidFill>
        <a:ln w="57150">
          <a:solidFill>
            <a:srgbClr val="FFFF00"/>
          </a:solidFill>
        </a:ln>
      </dgm:spPr>
      <dgm:t>
        <a:bodyPr/>
        <a:lstStyle/>
        <a:p>
          <a:r>
            <a:rPr lang="cs-CZ" sz="1600" b="1" dirty="0">
              <a:solidFill>
                <a:schemeClr val="tx1"/>
              </a:solidFill>
            </a:rPr>
            <a:t>STRATEGICKÝ DOKUMENT </a:t>
          </a:r>
        </a:p>
        <a:p>
          <a:r>
            <a:rPr lang="cs-CZ" sz="1600" dirty="0">
              <a:solidFill>
                <a:schemeClr val="tx2"/>
              </a:solidFill>
            </a:rPr>
            <a:t>SPSZ/TAP</a:t>
          </a:r>
        </a:p>
      </dgm:t>
    </dgm:pt>
    <dgm:pt modelId="{928B0940-F7CE-45E3-AB94-7646123722B9}" type="parTrans" cxnId="{01596D3B-629B-40CD-B11C-787B8B505690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E86E0742-6578-47D6-ACD7-82D14DCD58C4}" type="sibTrans" cxnId="{01596D3B-629B-40CD-B11C-787B8B505690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812A1A84-8FCF-4031-80B7-70D584E48B0C}">
      <dgm:prSet custT="1"/>
      <dgm:spPr>
        <a:ln w="57150">
          <a:solidFill>
            <a:schemeClr val="tx2"/>
          </a:solidFill>
        </a:ln>
      </dgm:spPr>
      <dgm:t>
        <a:bodyPr/>
        <a:lstStyle/>
        <a:p>
          <a:r>
            <a:rPr lang="cs-CZ" sz="1600" b="1" dirty="0">
              <a:solidFill>
                <a:schemeClr val="tx1"/>
              </a:solidFill>
            </a:rPr>
            <a:t>IMPLEMENTACE</a:t>
          </a:r>
        </a:p>
        <a:p>
          <a:r>
            <a:rPr lang="cs-CZ" sz="1300" dirty="0">
              <a:solidFill>
                <a:schemeClr val="tx2"/>
              </a:solidFill>
            </a:rPr>
            <a:t>Podpora realizace aktivit, OPZ, IROP</a:t>
          </a:r>
        </a:p>
      </dgm:t>
    </dgm:pt>
    <dgm:pt modelId="{C4986A0F-4FF0-41AB-8C81-5F60D0622F70}" type="parTrans" cxnId="{8D7A62A3-07B3-4DF9-BB69-98D62363CC8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A67FE582-057F-4D72-B5F9-2C21DC42626F}" type="sibTrans" cxnId="{8D7A62A3-07B3-4DF9-BB69-98D62363CC86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F10633C4-915B-4C87-81A9-6ED290CF3B8C}">
      <dgm:prSet/>
      <dgm:spPr>
        <a:ln w="57150">
          <a:solidFill>
            <a:schemeClr val="accent2"/>
          </a:solidFill>
        </a:ln>
      </dgm:spPr>
      <dgm:t>
        <a:bodyPr/>
        <a:lstStyle/>
        <a:p>
          <a:r>
            <a:rPr lang="cs-CZ" b="1" dirty="0">
              <a:solidFill>
                <a:schemeClr val="tx1"/>
              </a:solidFill>
            </a:rPr>
            <a:t>VYHODNOCENÍ A REVIZE OPATŘENÍ</a:t>
          </a:r>
        </a:p>
      </dgm:t>
    </dgm:pt>
    <dgm:pt modelId="{14856568-44F8-4491-9780-84BE6834ACD7}" type="parTrans" cxnId="{1BCB8564-09A5-436E-9DAF-59EF8D589B39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246B4002-B793-4A71-8013-B4BAAD3CD0FD}" type="sibTrans" cxnId="{1BCB8564-09A5-436E-9DAF-59EF8D589B39}">
      <dgm:prSet/>
      <dgm:spPr>
        <a:ln w="19050" cmpd="sng">
          <a:solidFill>
            <a:schemeClr val="tx2"/>
          </a:solidFill>
          <a:prstDash val="solid"/>
        </a:ln>
      </dgm:spPr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C3FAA1FF-E1A3-4836-A66E-354CB32D75C7}" type="pres">
      <dgm:prSet presAssocID="{D28E7C62-2482-40A8-BD06-87D0E56BD090}" presName="cycle" presStyleCnt="0">
        <dgm:presLayoutVars>
          <dgm:dir/>
          <dgm:resizeHandles val="exact"/>
        </dgm:presLayoutVars>
      </dgm:prSet>
      <dgm:spPr/>
    </dgm:pt>
    <dgm:pt modelId="{79A6DC80-93A2-4C41-8AD0-6253CCD3811C}" type="pres">
      <dgm:prSet presAssocID="{C62A7DC6-4D4F-49EC-B240-90F875068291}" presName="node" presStyleLbl="node1" presStyleIdx="0" presStyleCnt="5">
        <dgm:presLayoutVars>
          <dgm:bulletEnabled val="1"/>
        </dgm:presLayoutVars>
      </dgm:prSet>
      <dgm:spPr/>
    </dgm:pt>
    <dgm:pt modelId="{516860FE-63E6-4314-A87C-0DFF58F539E0}" type="pres">
      <dgm:prSet presAssocID="{C62A7DC6-4D4F-49EC-B240-90F875068291}" presName="spNode" presStyleCnt="0"/>
      <dgm:spPr/>
    </dgm:pt>
    <dgm:pt modelId="{0C347516-6C65-4C46-9B97-1A2F62169710}" type="pres">
      <dgm:prSet presAssocID="{B86B2F14-4B42-4C9F-96F9-0CF74FE10C7A}" presName="sibTrans" presStyleLbl="sibTrans1D1" presStyleIdx="0" presStyleCnt="5"/>
      <dgm:spPr/>
    </dgm:pt>
    <dgm:pt modelId="{F3413743-971A-4006-9B64-6ECAAC6F600F}" type="pres">
      <dgm:prSet presAssocID="{58690567-18AC-4893-A90A-4B91B8082D62}" presName="node" presStyleLbl="node1" presStyleIdx="1" presStyleCnt="5">
        <dgm:presLayoutVars>
          <dgm:bulletEnabled val="1"/>
        </dgm:presLayoutVars>
      </dgm:prSet>
      <dgm:spPr/>
    </dgm:pt>
    <dgm:pt modelId="{853033EB-6E4B-4BC4-B2FB-E422ACABCFDF}" type="pres">
      <dgm:prSet presAssocID="{58690567-18AC-4893-A90A-4B91B8082D62}" presName="spNode" presStyleCnt="0"/>
      <dgm:spPr/>
    </dgm:pt>
    <dgm:pt modelId="{847F5B40-E4A7-4F90-A3B4-EF553E06A7DB}" type="pres">
      <dgm:prSet presAssocID="{92EE7742-09D8-4739-8DFA-3E1514327EFD}" presName="sibTrans" presStyleLbl="sibTrans1D1" presStyleIdx="1" presStyleCnt="5"/>
      <dgm:spPr/>
    </dgm:pt>
    <dgm:pt modelId="{A2C303CD-B526-44A6-BEEE-6097C1DB9FF0}" type="pres">
      <dgm:prSet presAssocID="{91BDAFC0-335D-4F75-86A6-5C6249CA3806}" presName="node" presStyleLbl="node1" presStyleIdx="2" presStyleCnt="5">
        <dgm:presLayoutVars>
          <dgm:bulletEnabled val="1"/>
        </dgm:presLayoutVars>
      </dgm:prSet>
      <dgm:spPr/>
    </dgm:pt>
    <dgm:pt modelId="{0F159C81-7A86-4EDC-85C1-35DD63D9E9FD}" type="pres">
      <dgm:prSet presAssocID="{91BDAFC0-335D-4F75-86A6-5C6249CA3806}" presName="spNode" presStyleCnt="0"/>
      <dgm:spPr/>
    </dgm:pt>
    <dgm:pt modelId="{D8E6A6CE-177D-4242-A195-1B8C1B2C001A}" type="pres">
      <dgm:prSet presAssocID="{E86E0742-6578-47D6-ACD7-82D14DCD58C4}" presName="sibTrans" presStyleLbl="sibTrans1D1" presStyleIdx="2" presStyleCnt="5"/>
      <dgm:spPr/>
    </dgm:pt>
    <dgm:pt modelId="{82542C6E-23F5-4FD3-A57C-4D6535666B65}" type="pres">
      <dgm:prSet presAssocID="{812A1A84-8FCF-4031-80B7-70D584E48B0C}" presName="node" presStyleLbl="node1" presStyleIdx="3" presStyleCnt="5">
        <dgm:presLayoutVars>
          <dgm:bulletEnabled val="1"/>
        </dgm:presLayoutVars>
      </dgm:prSet>
      <dgm:spPr/>
    </dgm:pt>
    <dgm:pt modelId="{E8AF5E9E-158B-4916-94D2-1A4801A5DBB3}" type="pres">
      <dgm:prSet presAssocID="{812A1A84-8FCF-4031-80B7-70D584E48B0C}" presName="spNode" presStyleCnt="0"/>
      <dgm:spPr/>
    </dgm:pt>
    <dgm:pt modelId="{5070404B-BC55-4B3E-BB71-B9881A726CE2}" type="pres">
      <dgm:prSet presAssocID="{A67FE582-057F-4D72-B5F9-2C21DC42626F}" presName="sibTrans" presStyleLbl="sibTrans1D1" presStyleIdx="3" presStyleCnt="5"/>
      <dgm:spPr/>
    </dgm:pt>
    <dgm:pt modelId="{4A043158-81B8-4B94-8AFD-C1EB1A701A33}" type="pres">
      <dgm:prSet presAssocID="{F10633C4-915B-4C87-81A9-6ED290CF3B8C}" presName="node" presStyleLbl="node1" presStyleIdx="4" presStyleCnt="5">
        <dgm:presLayoutVars>
          <dgm:bulletEnabled val="1"/>
        </dgm:presLayoutVars>
      </dgm:prSet>
      <dgm:spPr/>
    </dgm:pt>
    <dgm:pt modelId="{3E9BC1DC-940E-4EEB-8FB4-BA834F73DA15}" type="pres">
      <dgm:prSet presAssocID="{F10633C4-915B-4C87-81A9-6ED290CF3B8C}" presName="spNode" presStyleCnt="0"/>
      <dgm:spPr/>
    </dgm:pt>
    <dgm:pt modelId="{348D5300-6285-438C-A111-525755F02F54}" type="pres">
      <dgm:prSet presAssocID="{246B4002-B793-4A71-8013-B4BAAD3CD0FD}" presName="sibTrans" presStyleLbl="sibTrans1D1" presStyleIdx="4" presStyleCnt="5"/>
      <dgm:spPr/>
    </dgm:pt>
  </dgm:ptLst>
  <dgm:cxnLst>
    <dgm:cxn modelId="{EB0BD706-0B90-4D0E-B4BE-639DCAFEBF89}" type="presOf" srcId="{C62A7DC6-4D4F-49EC-B240-90F875068291}" destId="{79A6DC80-93A2-4C41-8AD0-6253CCD3811C}" srcOrd="0" destOrd="0" presId="urn:microsoft.com/office/officeart/2005/8/layout/cycle6"/>
    <dgm:cxn modelId="{B444DF07-8E80-48FC-A306-9BA9328588DE}" type="presOf" srcId="{92EE7742-09D8-4739-8DFA-3E1514327EFD}" destId="{847F5B40-E4A7-4F90-A3B4-EF553E06A7DB}" srcOrd="0" destOrd="0" presId="urn:microsoft.com/office/officeart/2005/8/layout/cycle6"/>
    <dgm:cxn modelId="{43FE4411-4BCB-4500-ADFF-61A02019564B}" type="presOf" srcId="{812A1A84-8FCF-4031-80B7-70D584E48B0C}" destId="{82542C6E-23F5-4FD3-A57C-4D6535666B65}" srcOrd="0" destOrd="0" presId="urn:microsoft.com/office/officeart/2005/8/layout/cycle6"/>
    <dgm:cxn modelId="{D1548818-1443-4A58-99EE-32E4247C6AF5}" type="presOf" srcId="{58690567-18AC-4893-A90A-4B91B8082D62}" destId="{F3413743-971A-4006-9B64-6ECAAC6F600F}" srcOrd="0" destOrd="0" presId="urn:microsoft.com/office/officeart/2005/8/layout/cycle6"/>
    <dgm:cxn modelId="{01596D3B-629B-40CD-B11C-787B8B505690}" srcId="{D28E7C62-2482-40A8-BD06-87D0E56BD090}" destId="{91BDAFC0-335D-4F75-86A6-5C6249CA3806}" srcOrd="2" destOrd="0" parTransId="{928B0940-F7CE-45E3-AB94-7646123722B9}" sibTransId="{E86E0742-6578-47D6-ACD7-82D14DCD58C4}"/>
    <dgm:cxn modelId="{1BCB8564-09A5-436E-9DAF-59EF8D589B39}" srcId="{D28E7C62-2482-40A8-BD06-87D0E56BD090}" destId="{F10633C4-915B-4C87-81A9-6ED290CF3B8C}" srcOrd="4" destOrd="0" parTransId="{14856568-44F8-4491-9780-84BE6834ACD7}" sibTransId="{246B4002-B793-4A71-8013-B4BAAD3CD0FD}"/>
    <dgm:cxn modelId="{6537FE65-4971-40B6-9201-444D449EC9E1}" type="presOf" srcId="{E86E0742-6578-47D6-ACD7-82D14DCD58C4}" destId="{D8E6A6CE-177D-4242-A195-1B8C1B2C001A}" srcOrd="0" destOrd="0" presId="urn:microsoft.com/office/officeart/2005/8/layout/cycle6"/>
    <dgm:cxn modelId="{B5AFCF4C-E4A1-44FC-9749-EEA97FA7C9ED}" type="presOf" srcId="{246B4002-B793-4A71-8013-B4BAAD3CD0FD}" destId="{348D5300-6285-438C-A111-525755F02F54}" srcOrd="0" destOrd="0" presId="urn:microsoft.com/office/officeart/2005/8/layout/cycle6"/>
    <dgm:cxn modelId="{F854B66E-1661-4FD8-946B-54AC28ACFE78}" srcId="{D28E7C62-2482-40A8-BD06-87D0E56BD090}" destId="{C62A7DC6-4D4F-49EC-B240-90F875068291}" srcOrd="0" destOrd="0" parTransId="{D8A516AD-C344-4DA0-9AAE-EEAAAEAE42D5}" sibTransId="{B86B2F14-4B42-4C9F-96F9-0CF74FE10C7A}"/>
    <dgm:cxn modelId="{CD06C68E-60C0-469D-9970-852539D995B6}" type="presOf" srcId="{91BDAFC0-335D-4F75-86A6-5C6249CA3806}" destId="{A2C303CD-B526-44A6-BEEE-6097C1DB9FF0}" srcOrd="0" destOrd="0" presId="urn:microsoft.com/office/officeart/2005/8/layout/cycle6"/>
    <dgm:cxn modelId="{51CDB391-ED26-48C2-B23A-A75E0BAA98F4}" srcId="{D28E7C62-2482-40A8-BD06-87D0E56BD090}" destId="{58690567-18AC-4893-A90A-4B91B8082D62}" srcOrd="1" destOrd="0" parTransId="{4674B49B-93A9-40FA-8A1C-5A0D76D63912}" sibTransId="{92EE7742-09D8-4739-8DFA-3E1514327EFD}"/>
    <dgm:cxn modelId="{8D7A62A3-07B3-4DF9-BB69-98D62363CC86}" srcId="{D28E7C62-2482-40A8-BD06-87D0E56BD090}" destId="{812A1A84-8FCF-4031-80B7-70D584E48B0C}" srcOrd="3" destOrd="0" parTransId="{C4986A0F-4FF0-41AB-8C81-5F60D0622F70}" sibTransId="{A67FE582-057F-4D72-B5F9-2C21DC42626F}"/>
    <dgm:cxn modelId="{4E62ECA3-1DBB-4512-8E2A-A938FBFB5CAD}" type="presOf" srcId="{F10633C4-915B-4C87-81A9-6ED290CF3B8C}" destId="{4A043158-81B8-4B94-8AFD-C1EB1A701A33}" srcOrd="0" destOrd="0" presId="urn:microsoft.com/office/officeart/2005/8/layout/cycle6"/>
    <dgm:cxn modelId="{1F7BB4BC-1BF5-4622-B8B9-48C2EDF490BD}" type="presOf" srcId="{B86B2F14-4B42-4C9F-96F9-0CF74FE10C7A}" destId="{0C347516-6C65-4C46-9B97-1A2F62169710}" srcOrd="0" destOrd="0" presId="urn:microsoft.com/office/officeart/2005/8/layout/cycle6"/>
    <dgm:cxn modelId="{04AF88DF-3FEF-4883-A623-ABA71558A99B}" type="presOf" srcId="{D28E7C62-2482-40A8-BD06-87D0E56BD090}" destId="{C3FAA1FF-E1A3-4836-A66E-354CB32D75C7}" srcOrd="0" destOrd="0" presId="urn:microsoft.com/office/officeart/2005/8/layout/cycle6"/>
    <dgm:cxn modelId="{D62CDDEA-BD55-43CF-A4E4-FD7BB0AD1D1C}" type="presOf" srcId="{A67FE582-057F-4D72-B5F9-2C21DC42626F}" destId="{5070404B-BC55-4B3E-BB71-B9881A726CE2}" srcOrd="0" destOrd="0" presId="urn:microsoft.com/office/officeart/2005/8/layout/cycle6"/>
    <dgm:cxn modelId="{93FED27B-A888-45E1-AE39-98A7C915ACFC}" type="presParOf" srcId="{C3FAA1FF-E1A3-4836-A66E-354CB32D75C7}" destId="{79A6DC80-93A2-4C41-8AD0-6253CCD3811C}" srcOrd="0" destOrd="0" presId="urn:microsoft.com/office/officeart/2005/8/layout/cycle6"/>
    <dgm:cxn modelId="{B1256DAB-2C29-43C1-8E2E-6CE3922B3095}" type="presParOf" srcId="{C3FAA1FF-E1A3-4836-A66E-354CB32D75C7}" destId="{516860FE-63E6-4314-A87C-0DFF58F539E0}" srcOrd="1" destOrd="0" presId="urn:microsoft.com/office/officeart/2005/8/layout/cycle6"/>
    <dgm:cxn modelId="{29C2480B-9250-4613-8D6B-448DB740AB27}" type="presParOf" srcId="{C3FAA1FF-E1A3-4836-A66E-354CB32D75C7}" destId="{0C347516-6C65-4C46-9B97-1A2F62169710}" srcOrd="2" destOrd="0" presId="urn:microsoft.com/office/officeart/2005/8/layout/cycle6"/>
    <dgm:cxn modelId="{20AC6744-4091-455A-A937-2B61AB19255C}" type="presParOf" srcId="{C3FAA1FF-E1A3-4836-A66E-354CB32D75C7}" destId="{F3413743-971A-4006-9B64-6ECAAC6F600F}" srcOrd="3" destOrd="0" presId="urn:microsoft.com/office/officeart/2005/8/layout/cycle6"/>
    <dgm:cxn modelId="{F9E9311E-4C51-4238-ADC3-12164BC18B1A}" type="presParOf" srcId="{C3FAA1FF-E1A3-4836-A66E-354CB32D75C7}" destId="{853033EB-6E4B-4BC4-B2FB-E422ACABCFDF}" srcOrd="4" destOrd="0" presId="urn:microsoft.com/office/officeart/2005/8/layout/cycle6"/>
    <dgm:cxn modelId="{E5896A7B-8DEB-4A78-80FF-DC8760321663}" type="presParOf" srcId="{C3FAA1FF-E1A3-4836-A66E-354CB32D75C7}" destId="{847F5B40-E4A7-4F90-A3B4-EF553E06A7DB}" srcOrd="5" destOrd="0" presId="urn:microsoft.com/office/officeart/2005/8/layout/cycle6"/>
    <dgm:cxn modelId="{8C80C212-DF12-49A4-812D-840EF6B75F87}" type="presParOf" srcId="{C3FAA1FF-E1A3-4836-A66E-354CB32D75C7}" destId="{A2C303CD-B526-44A6-BEEE-6097C1DB9FF0}" srcOrd="6" destOrd="0" presId="urn:microsoft.com/office/officeart/2005/8/layout/cycle6"/>
    <dgm:cxn modelId="{99ACD1D7-3401-4199-B78F-704E96952F24}" type="presParOf" srcId="{C3FAA1FF-E1A3-4836-A66E-354CB32D75C7}" destId="{0F159C81-7A86-4EDC-85C1-35DD63D9E9FD}" srcOrd="7" destOrd="0" presId="urn:microsoft.com/office/officeart/2005/8/layout/cycle6"/>
    <dgm:cxn modelId="{D79CCCE7-1086-467A-9055-5C6992D370CB}" type="presParOf" srcId="{C3FAA1FF-E1A3-4836-A66E-354CB32D75C7}" destId="{D8E6A6CE-177D-4242-A195-1B8C1B2C001A}" srcOrd="8" destOrd="0" presId="urn:microsoft.com/office/officeart/2005/8/layout/cycle6"/>
    <dgm:cxn modelId="{F0A7BA76-C9B4-49F9-8276-CC1FAB516361}" type="presParOf" srcId="{C3FAA1FF-E1A3-4836-A66E-354CB32D75C7}" destId="{82542C6E-23F5-4FD3-A57C-4D6535666B65}" srcOrd="9" destOrd="0" presId="urn:microsoft.com/office/officeart/2005/8/layout/cycle6"/>
    <dgm:cxn modelId="{24FE42EA-74B8-4DD6-AF2B-7D47DB384F16}" type="presParOf" srcId="{C3FAA1FF-E1A3-4836-A66E-354CB32D75C7}" destId="{E8AF5E9E-158B-4916-94D2-1A4801A5DBB3}" srcOrd="10" destOrd="0" presId="urn:microsoft.com/office/officeart/2005/8/layout/cycle6"/>
    <dgm:cxn modelId="{02124CA6-E43B-4E44-8333-09CD247FB452}" type="presParOf" srcId="{C3FAA1FF-E1A3-4836-A66E-354CB32D75C7}" destId="{5070404B-BC55-4B3E-BB71-B9881A726CE2}" srcOrd="11" destOrd="0" presId="urn:microsoft.com/office/officeart/2005/8/layout/cycle6"/>
    <dgm:cxn modelId="{B103F7D3-A49A-4BCB-974E-1E3C91F10C09}" type="presParOf" srcId="{C3FAA1FF-E1A3-4836-A66E-354CB32D75C7}" destId="{4A043158-81B8-4B94-8AFD-C1EB1A701A33}" srcOrd="12" destOrd="0" presId="urn:microsoft.com/office/officeart/2005/8/layout/cycle6"/>
    <dgm:cxn modelId="{3E2B9472-3A01-45CF-8467-0D10D987CE07}" type="presParOf" srcId="{C3FAA1FF-E1A3-4836-A66E-354CB32D75C7}" destId="{3E9BC1DC-940E-4EEB-8FB4-BA834F73DA15}" srcOrd="13" destOrd="0" presId="urn:microsoft.com/office/officeart/2005/8/layout/cycle6"/>
    <dgm:cxn modelId="{15B3D0CE-C56F-4EC4-B900-4ED0236B04A8}" type="presParOf" srcId="{C3FAA1FF-E1A3-4836-A66E-354CB32D75C7}" destId="{348D5300-6285-438C-A111-525755F02F54}" srcOrd="14" destOrd="0" presId="urn:microsoft.com/office/officeart/2005/8/layout/cycle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BBB63F-99AA-4AB4-8896-74AC2025A9CA}" type="doc">
      <dgm:prSet loTypeId="urn:microsoft.com/office/officeart/2005/8/layout/venn1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cs-CZ"/>
        </a:p>
      </dgm:t>
    </dgm:pt>
    <dgm:pt modelId="{5D76182A-1261-4FF1-8146-6CF0B14725CF}">
      <dgm:prSet phldrT="[Text]" custT="1"/>
      <dgm:spPr>
        <a:ln w="57150">
          <a:solidFill>
            <a:schemeClr val="accent2"/>
          </a:solidFill>
        </a:ln>
      </dgm:spPr>
      <dgm:t>
        <a:bodyPr/>
        <a:lstStyle/>
        <a:p>
          <a:r>
            <a:rPr lang="cs-CZ" sz="2000" b="1" dirty="0"/>
            <a:t>Absence zákona o sociálním (dostupném) bydlení</a:t>
          </a:r>
        </a:p>
      </dgm:t>
    </dgm:pt>
    <dgm:pt modelId="{3BD8A40C-4448-453E-9ED5-4EED5251094B}" type="parTrans" cxnId="{895D7D6D-BB6F-41B9-9102-719BF912F949}">
      <dgm:prSet/>
      <dgm:spPr/>
      <dgm:t>
        <a:bodyPr/>
        <a:lstStyle/>
        <a:p>
          <a:endParaRPr lang="cs-CZ" sz="2000"/>
        </a:p>
      </dgm:t>
    </dgm:pt>
    <dgm:pt modelId="{0464A19C-BAFE-4F2E-A418-5E47387395DA}" type="sibTrans" cxnId="{895D7D6D-BB6F-41B9-9102-719BF912F949}">
      <dgm:prSet/>
      <dgm:spPr/>
      <dgm:t>
        <a:bodyPr/>
        <a:lstStyle/>
        <a:p>
          <a:endParaRPr lang="cs-CZ" sz="2000"/>
        </a:p>
      </dgm:t>
    </dgm:pt>
    <dgm:pt modelId="{9D5DF655-96FC-4C3D-8165-8C05CDA0AA41}">
      <dgm:prSet custT="1"/>
      <dgm:spPr>
        <a:ln w="57150">
          <a:solidFill>
            <a:srgbClr val="FF0000"/>
          </a:solidFill>
        </a:ln>
      </dgm:spPr>
      <dgm:t>
        <a:bodyPr/>
        <a:lstStyle/>
        <a:p>
          <a:r>
            <a:rPr lang="cs-CZ" sz="2000" b="1" dirty="0"/>
            <a:t>Obchod s chudobou, spekulativní trh s byty a s ním spojené soustředění</a:t>
          </a:r>
        </a:p>
      </dgm:t>
    </dgm:pt>
    <dgm:pt modelId="{B2F19512-3063-46A7-943B-7486458B5B13}" type="parTrans" cxnId="{C44C6E95-366A-44CE-836A-6037A53B5C6F}">
      <dgm:prSet/>
      <dgm:spPr/>
      <dgm:t>
        <a:bodyPr/>
        <a:lstStyle/>
        <a:p>
          <a:endParaRPr lang="cs-CZ" sz="2000"/>
        </a:p>
      </dgm:t>
    </dgm:pt>
    <dgm:pt modelId="{9614128D-5EC5-4671-A304-E0C0D4925F4A}" type="sibTrans" cxnId="{C44C6E95-366A-44CE-836A-6037A53B5C6F}">
      <dgm:prSet/>
      <dgm:spPr/>
      <dgm:t>
        <a:bodyPr/>
        <a:lstStyle/>
        <a:p>
          <a:endParaRPr lang="cs-CZ" sz="2000"/>
        </a:p>
      </dgm:t>
    </dgm:pt>
    <dgm:pt modelId="{EF657C5E-7891-49E6-9F81-AD5F0CF09F40}">
      <dgm:prSet custT="1"/>
      <dgm:spPr>
        <a:ln w="57150">
          <a:solidFill>
            <a:schemeClr val="tx1"/>
          </a:solidFill>
        </a:ln>
      </dgm:spPr>
      <dgm:t>
        <a:bodyPr/>
        <a:lstStyle/>
        <a:p>
          <a:r>
            <a:rPr lang="cs-CZ" sz="2000" b="1" dirty="0"/>
            <a:t>Zadluženost obyvatel  + obtížná zaměstnatelnost těchto osob</a:t>
          </a:r>
        </a:p>
      </dgm:t>
    </dgm:pt>
    <dgm:pt modelId="{A7E5BC57-5543-4BC3-8BB3-7F85DD69A7F2}" type="parTrans" cxnId="{8DAF1D58-ECCE-428B-8F79-054AB0B9A4E6}">
      <dgm:prSet/>
      <dgm:spPr/>
      <dgm:t>
        <a:bodyPr/>
        <a:lstStyle/>
        <a:p>
          <a:endParaRPr lang="cs-CZ" sz="2000"/>
        </a:p>
      </dgm:t>
    </dgm:pt>
    <dgm:pt modelId="{24DEFA3C-FB15-4E24-87B8-6E40E3B67581}" type="sibTrans" cxnId="{8DAF1D58-ECCE-428B-8F79-054AB0B9A4E6}">
      <dgm:prSet/>
      <dgm:spPr/>
      <dgm:t>
        <a:bodyPr/>
        <a:lstStyle/>
        <a:p>
          <a:endParaRPr lang="cs-CZ" sz="2000"/>
        </a:p>
      </dgm:t>
    </dgm:pt>
    <dgm:pt modelId="{0381DC16-30CF-49EC-A348-89A4231A9C55}" type="pres">
      <dgm:prSet presAssocID="{A7BBB63F-99AA-4AB4-8896-74AC2025A9CA}" presName="compositeShape" presStyleCnt="0">
        <dgm:presLayoutVars>
          <dgm:chMax val="7"/>
          <dgm:dir/>
          <dgm:resizeHandles val="exact"/>
        </dgm:presLayoutVars>
      </dgm:prSet>
      <dgm:spPr/>
    </dgm:pt>
    <dgm:pt modelId="{455DEDC6-0DAE-405F-BF29-93E2494A3B7A}" type="pres">
      <dgm:prSet presAssocID="{5D76182A-1261-4FF1-8146-6CF0B14725CF}" presName="circ1" presStyleLbl="vennNode1" presStyleIdx="0" presStyleCnt="3"/>
      <dgm:spPr/>
    </dgm:pt>
    <dgm:pt modelId="{3BE844C1-E7AD-49C0-B110-62DFBDF07ED1}" type="pres">
      <dgm:prSet presAssocID="{5D76182A-1261-4FF1-8146-6CF0B14725C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CCDC09C-3D04-42A1-88AE-F5611A035776}" type="pres">
      <dgm:prSet presAssocID="{9D5DF655-96FC-4C3D-8165-8C05CDA0AA41}" presName="circ2" presStyleLbl="vennNode1" presStyleIdx="1" presStyleCnt="3" custLinFactNeighborX="5071" custLinFactNeighborY="908"/>
      <dgm:spPr/>
    </dgm:pt>
    <dgm:pt modelId="{1D6D0B5E-CFE9-4C9D-A919-21587613EB33}" type="pres">
      <dgm:prSet presAssocID="{9D5DF655-96FC-4C3D-8165-8C05CDA0AA4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0E088FE-1F05-40D9-9C79-FE859BB381D3}" type="pres">
      <dgm:prSet presAssocID="{EF657C5E-7891-49E6-9F81-AD5F0CF09F40}" presName="circ3" presStyleLbl="vennNode1" presStyleIdx="2" presStyleCnt="3" custLinFactNeighborX="-5626" custLinFactNeighborY="-1620"/>
      <dgm:spPr/>
    </dgm:pt>
    <dgm:pt modelId="{3D3A7E6B-8DE8-4D97-84AA-84D160AFEE9B}" type="pres">
      <dgm:prSet presAssocID="{EF657C5E-7891-49E6-9F81-AD5F0CF09F4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4B05A39-3D49-4692-A6A4-C24849FC0F37}" type="presOf" srcId="{9D5DF655-96FC-4C3D-8165-8C05CDA0AA41}" destId="{0CCDC09C-3D04-42A1-88AE-F5611A035776}" srcOrd="0" destOrd="0" presId="urn:microsoft.com/office/officeart/2005/8/layout/venn1"/>
    <dgm:cxn modelId="{67A1703E-8A05-4FDF-89A8-2499D2E5337C}" type="presOf" srcId="{5D76182A-1261-4FF1-8146-6CF0B14725CF}" destId="{3BE844C1-E7AD-49C0-B110-62DFBDF07ED1}" srcOrd="1" destOrd="0" presId="urn:microsoft.com/office/officeart/2005/8/layout/venn1"/>
    <dgm:cxn modelId="{3E4CEA49-4C8F-4BB7-A270-6B99CCAA523F}" type="presOf" srcId="{9D5DF655-96FC-4C3D-8165-8C05CDA0AA41}" destId="{1D6D0B5E-CFE9-4C9D-A919-21587613EB33}" srcOrd="1" destOrd="0" presId="urn:microsoft.com/office/officeart/2005/8/layout/venn1"/>
    <dgm:cxn modelId="{895D7D6D-BB6F-41B9-9102-719BF912F949}" srcId="{A7BBB63F-99AA-4AB4-8896-74AC2025A9CA}" destId="{5D76182A-1261-4FF1-8146-6CF0B14725CF}" srcOrd="0" destOrd="0" parTransId="{3BD8A40C-4448-453E-9ED5-4EED5251094B}" sibTransId="{0464A19C-BAFE-4F2E-A418-5E47387395DA}"/>
    <dgm:cxn modelId="{CD929672-9C18-4305-B23F-E762C6D5A805}" type="presOf" srcId="{EF657C5E-7891-49E6-9F81-AD5F0CF09F40}" destId="{90E088FE-1F05-40D9-9C79-FE859BB381D3}" srcOrd="0" destOrd="0" presId="urn:microsoft.com/office/officeart/2005/8/layout/venn1"/>
    <dgm:cxn modelId="{8DAF1D58-ECCE-428B-8F79-054AB0B9A4E6}" srcId="{A7BBB63F-99AA-4AB4-8896-74AC2025A9CA}" destId="{EF657C5E-7891-49E6-9F81-AD5F0CF09F40}" srcOrd="2" destOrd="0" parTransId="{A7E5BC57-5543-4BC3-8BB3-7F85DD69A7F2}" sibTransId="{24DEFA3C-FB15-4E24-87B8-6E40E3B67581}"/>
    <dgm:cxn modelId="{C44C6E95-366A-44CE-836A-6037A53B5C6F}" srcId="{A7BBB63F-99AA-4AB4-8896-74AC2025A9CA}" destId="{9D5DF655-96FC-4C3D-8165-8C05CDA0AA41}" srcOrd="1" destOrd="0" parTransId="{B2F19512-3063-46A7-943B-7486458B5B13}" sibTransId="{9614128D-5EC5-4671-A304-E0C0D4925F4A}"/>
    <dgm:cxn modelId="{770587BE-C526-41B3-BABB-0B8D94CA4177}" type="presOf" srcId="{5D76182A-1261-4FF1-8146-6CF0B14725CF}" destId="{455DEDC6-0DAE-405F-BF29-93E2494A3B7A}" srcOrd="0" destOrd="0" presId="urn:microsoft.com/office/officeart/2005/8/layout/venn1"/>
    <dgm:cxn modelId="{3C1430ED-5F82-4D2A-BA9D-35469414F801}" type="presOf" srcId="{EF657C5E-7891-49E6-9F81-AD5F0CF09F40}" destId="{3D3A7E6B-8DE8-4D97-84AA-84D160AFEE9B}" srcOrd="1" destOrd="0" presId="urn:microsoft.com/office/officeart/2005/8/layout/venn1"/>
    <dgm:cxn modelId="{7C6474ED-F139-4AE6-AD11-0B62D34B795F}" type="presOf" srcId="{A7BBB63F-99AA-4AB4-8896-74AC2025A9CA}" destId="{0381DC16-30CF-49EC-A348-89A4231A9C55}" srcOrd="0" destOrd="0" presId="urn:microsoft.com/office/officeart/2005/8/layout/venn1"/>
    <dgm:cxn modelId="{AB5EB4D9-8762-4A0E-8E8C-5A27883342D4}" type="presParOf" srcId="{0381DC16-30CF-49EC-A348-89A4231A9C55}" destId="{455DEDC6-0DAE-405F-BF29-93E2494A3B7A}" srcOrd="0" destOrd="0" presId="urn:microsoft.com/office/officeart/2005/8/layout/venn1"/>
    <dgm:cxn modelId="{40F52608-8BDC-4826-AAC7-7E0914DA1239}" type="presParOf" srcId="{0381DC16-30CF-49EC-A348-89A4231A9C55}" destId="{3BE844C1-E7AD-49C0-B110-62DFBDF07ED1}" srcOrd="1" destOrd="0" presId="urn:microsoft.com/office/officeart/2005/8/layout/venn1"/>
    <dgm:cxn modelId="{AD994D89-ECA4-4AEC-AC63-0268CA7603BC}" type="presParOf" srcId="{0381DC16-30CF-49EC-A348-89A4231A9C55}" destId="{0CCDC09C-3D04-42A1-88AE-F5611A035776}" srcOrd="2" destOrd="0" presId="urn:microsoft.com/office/officeart/2005/8/layout/venn1"/>
    <dgm:cxn modelId="{F3B45151-97BC-4D9E-8530-593EF899A014}" type="presParOf" srcId="{0381DC16-30CF-49EC-A348-89A4231A9C55}" destId="{1D6D0B5E-CFE9-4C9D-A919-21587613EB33}" srcOrd="3" destOrd="0" presId="urn:microsoft.com/office/officeart/2005/8/layout/venn1"/>
    <dgm:cxn modelId="{11AABAEE-EF84-4573-9C78-E9427BF0C916}" type="presParOf" srcId="{0381DC16-30CF-49EC-A348-89A4231A9C55}" destId="{90E088FE-1F05-40D9-9C79-FE859BB381D3}" srcOrd="4" destOrd="0" presId="urn:microsoft.com/office/officeart/2005/8/layout/venn1"/>
    <dgm:cxn modelId="{1BD11CBB-1A0A-4909-A318-8449A350773D}" type="presParOf" srcId="{0381DC16-30CF-49EC-A348-89A4231A9C55}" destId="{3D3A7E6B-8DE8-4D97-84AA-84D160AFEE9B}" srcOrd="5" destOrd="0" presId="urn:microsoft.com/office/officeart/2005/8/layout/venn1"/>
  </dgm:cxnLst>
  <dgm:bg/>
  <dgm:whole>
    <a:ln w="22225"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23201D-28C7-4D48-9A12-19C85FEAB698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726E24A9-E527-4E83-AFDA-693707C9915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cs-CZ" b="1" dirty="0"/>
            <a:t>ZVYŠOVÁNÍ </a:t>
          </a:r>
          <a:r>
            <a:rPr lang="cs-CZ" b="1" cap="all" baseline="0" dirty="0"/>
            <a:t>POVĚDOMÍ řešení sociálního vyloučení v území</a:t>
          </a:r>
          <a:endParaRPr lang="cs-CZ" cap="all" baseline="0" dirty="0"/>
        </a:p>
      </dgm:t>
    </dgm:pt>
    <dgm:pt modelId="{9EAE6955-39AE-42C1-80D1-4B9C9D3622E9}" type="parTrans" cxnId="{F07D5216-98AB-4840-BAE7-A3C2EF7AFEAF}">
      <dgm:prSet/>
      <dgm:spPr/>
      <dgm:t>
        <a:bodyPr/>
        <a:lstStyle/>
        <a:p>
          <a:endParaRPr lang="cs-CZ"/>
        </a:p>
      </dgm:t>
    </dgm:pt>
    <dgm:pt modelId="{4E98DFBD-2F7C-4E27-BA49-49DEBDC34585}" type="sibTrans" cxnId="{F07D5216-98AB-4840-BAE7-A3C2EF7AFEAF}">
      <dgm:prSet/>
      <dgm:spPr/>
      <dgm:t>
        <a:bodyPr/>
        <a:lstStyle/>
        <a:p>
          <a:endParaRPr lang="cs-CZ"/>
        </a:p>
      </dgm:t>
    </dgm:pt>
    <dgm:pt modelId="{8ABFA1CB-3A06-49AC-AE99-A23824C3452E}">
      <dgm:prSet phldrT="[Text]"/>
      <dgm:spPr>
        <a:ln w="57150">
          <a:solidFill>
            <a:srgbClr val="FF0000"/>
          </a:solidFill>
        </a:ln>
      </dgm:spPr>
      <dgm:t>
        <a:bodyPr/>
        <a:lstStyle/>
        <a:p>
          <a:r>
            <a:rPr lang="cs-CZ" b="1"/>
            <a:t>PROPOJENÍ MÍSTNÍCH AKTÉRŮ</a:t>
          </a:r>
          <a:endParaRPr lang="cs-CZ" dirty="0"/>
        </a:p>
      </dgm:t>
    </dgm:pt>
    <dgm:pt modelId="{0B7F5ADC-1011-4601-9D08-74A07E9D015F}" type="parTrans" cxnId="{87739709-3029-4E20-9AAA-B828C5CA326D}">
      <dgm:prSet/>
      <dgm:spPr/>
      <dgm:t>
        <a:bodyPr/>
        <a:lstStyle/>
        <a:p>
          <a:endParaRPr lang="cs-CZ"/>
        </a:p>
      </dgm:t>
    </dgm:pt>
    <dgm:pt modelId="{D01D5F7E-7384-49BE-9419-460465AAA517}" type="sibTrans" cxnId="{87739709-3029-4E20-9AAA-B828C5CA326D}">
      <dgm:prSet/>
      <dgm:spPr/>
      <dgm:t>
        <a:bodyPr/>
        <a:lstStyle/>
        <a:p>
          <a:endParaRPr lang="cs-CZ"/>
        </a:p>
      </dgm:t>
    </dgm:pt>
    <dgm:pt modelId="{9FFFC389-CBB2-494D-B0DA-F2B7EBE05B6A}">
      <dgm:prSet phldrT="[Text]"/>
      <dgm:spPr>
        <a:ln w="57150">
          <a:solidFill>
            <a:srgbClr val="FFFF00"/>
          </a:solidFill>
        </a:ln>
      </dgm:spPr>
      <dgm:t>
        <a:bodyPr/>
        <a:lstStyle/>
        <a:p>
          <a:r>
            <a:rPr lang="cs-CZ" b="1" dirty="0"/>
            <a:t>DETAILNÍ ANALÝZA</a:t>
          </a:r>
          <a:endParaRPr lang="cs-CZ" dirty="0"/>
        </a:p>
      </dgm:t>
    </dgm:pt>
    <dgm:pt modelId="{587D1DE0-21FD-43EE-9B66-CD2AE8838438}" type="parTrans" cxnId="{94F350E7-E161-4DA1-8DBD-8BE2A514743E}">
      <dgm:prSet/>
      <dgm:spPr/>
      <dgm:t>
        <a:bodyPr/>
        <a:lstStyle/>
        <a:p>
          <a:endParaRPr lang="cs-CZ"/>
        </a:p>
      </dgm:t>
    </dgm:pt>
    <dgm:pt modelId="{ADD4172A-694C-4331-9BF4-6538B69DAB80}" type="sibTrans" cxnId="{94F350E7-E161-4DA1-8DBD-8BE2A514743E}">
      <dgm:prSet/>
      <dgm:spPr/>
      <dgm:t>
        <a:bodyPr/>
        <a:lstStyle/>
        <a:p>
          <a:endParaRPr lang="cs-CZ"/>
        </a:p>
      </dgm:t>
    </dgm:pt>
    <dgm:pt modelId="{9247C2E9-C80D-4EF4-9BC0-7B2B4EF30BAC}">
      <dgm:prSet phldrT="[Text]"/>
      <dgm:spPr>
        <a:ln w="38100"/>
      </dgm:spPr>
      <dgm:t>
        <a:bodyPr/>
        <a:lstStyle/>
        <a:p>
          <a:r>
            <a:rPr lang="cs-CZ" b="1" dirty="0"/>
            <a:t>STRATEGICKÉ PLÁNOVÁNÍ</a:t>
          </a:r>
          <a:endParaRPr lang="cs-CZ" dirty="0"/>
        </a:p>
      </dgm:t>
    </dgm:pt>
    <dgm:pt modelId="{B8D11E88-82FE-47FD-9857-CE649EED9D85}" type="parTrans" cxnId="{2403C272-EBF8-4504-8B8B-60BDC8159190}">
      <dgm:prSet/>
      <dgm:spPr/>
      <dgm:t>
        <a:bodyPr/>
        <a:lstStyle/>
        <a:p>
          <a:endParaRPr lang="cs-CZ"/>
        </a:p>
      </dgm:t>
    </dgm:pt>
    <dgm:pt modelId="{99929EE4-B086-4790-AE7A-B70EA0EBC933}" type="sibTrans" cxnId="{2403C272-EBF8-4504-8B8B-60BDC8159190}">
      <dgm:prSet/>
      <dgm:spPr/>
      <dgm:t>
        <a:bodyPr/>
        <a:lstStyle/>
        <a:p>
          <a:endParaRPr lang="cs-CZ"/>
        </a:p>
      </dgm:t>
    </dgm:pt>
    <dgm:pt modelId="{97FDE219-39A1-4B29-8376-B807014066E1}">
      <dgm:prSet phldrT="[Text]"/>
      <dgm:spPr>
        <a:ln w="57150">
          <a:solidFill>
            <a:schemeClr val="accent2"/>
          </a:solidFill>
        </a:ln>
      </dgm:spPr>
      <dgm:t>
        <a:bodyPr/>
        <a:lstStyle/>
        <a:p>
          <a:r>
            <a:rPr lang="cs-CZ" b="1" dirty="0"/>
            <a:t>NAVÝŠENÍ KAPACIT</a:t>
          </a:r>
          <a:endParaRPr lang="cs-CZ" dirty="0"/>
        </a:p>
      </dgm:t>
    </dgm:pt>
    <dgm:pt modelId="{17959B8F-001C-401C-BC61-E0D350E17884}" type="parTrans" cxnId="{706A16E1-9529-4CBF-A29D-FE67A814284E}">
      <dgm:prSet/>
      <dgm:spPr/>
      <dgm:t>
        <a:bodyPr/>
        <a:lstStyle/>
        <a:p>
          <a:endParaRPr lang="cs-CZ"/>
        </a:p>
      </dgm:t>
    </dgm:pt>
    <dgm:pt modelId="{8D8E8555-D877-4E85-A30D-44E86938CCB9}" type="sibTrans" cxnId="{706A16E1-9529-4CBF-A29D-FE67A814284E}">
      <dgm:prSet/>
      <dgm:spPr/>
      <dgm:t>
        <a:bodyPr/>
        <a:lstStyle/>
        <a:p>
          <a:endParaRPr lang="cs-CZ"/>
        </a:p>
      </dgm:t>
    </dgm:pt>
    <dgm:pt modelId="{CC60B734-69DE-4759-BAAB-35002E9A5709}" type="pres">
      <dgm:prSet presAssocID="{1923201D-28C7-4D48-9A12-19C85FEAB698}" presName="diagram" presStyleCnt="0">
        <dgm:presLayoutVars>
          <dgm:dir/>
          <dgm:resizeHandles val="exact"/>
        </dgm:presLayoutVars>
      </dgm:prSet>
      <dgm:spPr/>
    </dgm:pt>
    <dgm:pt modelId="{350F79C3-E35A-4F7F-8090-FD61C199C1CA}" type="pres">
      <dgm:prSet presAssocID="{726E24A9-E527-4E83-AFDA-693707C99151}" presName="node" presStyleLbl="node1" presStyleIdx="0" presStyleCnt="5">
        <dgm:presLayoutVars>
          <dgm:bulletEnabled val="1"/>
        </dgm:presLayoutVars>
      </dgm:prSet>
      <dgm:spPr/>
    </dgm:pt>
    <dgm:pt modelId="{57F4ADF0-290F-4663-9DB5-491866639A9C}" type="pres">
      <dgm:prSet presAssocID="{4E98DFBD-2F7C-4E27-BA49-49DEBDC34585}" presName="sibTrans" presStyleCnt="0"/>
      <dgm:spPr/>
    </dgm:pt>
    <dgm:pt modelId="{A7D03422-78EC-40F0-AE31-4362246764FE}" type="pres">
      <dgm:prSet presAssocID="{8ABFA1CB-3A06-49AC-AE99-A23824C3452E}" presName="node" presStyleLbl="node1" presStyleIdx="1" presStyleCnt="5">
        <dgm:presLayoutVars>
          <dgm:bulletEnabled val="1"/>
        </dgm:presLayoutVars>
      </dgm:prSet>
      <dgm:spPr/>
    </dgm:pt>
    <dgm:pt modelId="{2B9FD63B-8217-405F-8D37-45B865BC6A9D}" type="pres">
      <dgm:prSet presAssocID="{D01D5F7E-7384-49BE-9419-460465AAA517}" presName="sibTrans" presStyleCnt="0"/>
      <dgm:spPr/>
    </dgm:pt>
    <dgm:pt modelId="{0335ACA2-F6D6-495F-A20C-30B0D06EB058}" type="pres">
      <dgm:prSet presAssocID="{9FFFC389-CBB2-494D-B0DA-F2B7EBE05B6A}" presName="node" presStyleLbl="node1" presStyleIdx="2" presStyleCnt="5">
        <dgm:presLayoutVars>
          <dgm:bulletEnabled val="1"/>
        </dgm:presLayoutVars>
      </dgm:prSet>
      <dgm:spPr/>
    </dgm:pt>
    <dgm:pt modelId="{17A60787-C9DC-49F6-A730-1DBE2231E694}" type="pres">
      <dgm:prSet presAssocID="{ADD4172A-694C-4331-9BF4-6538B69DAB80}" presName="sibTrans" presStyleCnt="0"/>
      <dgm:spPr/>
    </dgm:pt>
    <dgm:pt modelId="{E8CCEE41-DD51-4569-A924-BFC055F12D4F}" type="pres">
      <dgm:prSet presAssocID="{9247C2E9-C80D-4EF4-9BC0-7B2B4EF30BAC}" presName="node" presStyleLbl="node1" presStyleIdx="3" presStyleCnt="5">
        <dgm:presLayoutVars>
          <dgm:bulletEnabled val="1"/>
        </dgm:presLayoutVars>
      </dgm:prSet>
      <dgm:spPr/>
    </dgm:pt>
    <dgm:pt modelId="{FBE46165-F69B-4FEE-A96C-A6CAF3C31115}" type="pres">
      <dgm:prSet presAssocID="{99929EE4-B086-4790-AE7A-B70EA0EBC933}" presName="sibTrans" presStyleCnt="0"/>
      <dgm:spPr/>
    </dgm:pt>
    <dgm:pt modelId="{F0DA2E50-0825-4CC2-8485-B3372B642E94}" type="pres">
      <dgm:prSet presAssocID="{97FDE219-39A1-4B29-8376-B807014066E1}" presName="node" presStyleLbl="node1" presStyleIdx="4" presStyleCnt="5">
        <dgm:presLayoutVars>
          <dgm:bulletEnabled val="1"/>
        </dgm:presLayoutVars>
      </dgm:prSet>
      <dgm:spPr/>
    </dgm:pt>
  </dgm:ptLst>
  <dgm:cxnLst>
    <dgm:cxn modelId="{87739709-3029-4E20-9AAA-B828C5CA326D}" srcId="{1923201D-28C7-4D48-9A12-19C85FEAB698}" destId="{8ABFA1CB-3A06-49AC-AE99-A23824C3452E}" srcOrd="1" destOrd="0" parTransId="{0B7F5ADC-1011-4601-9D08-74A07E9D015F}" sibTransId="{D01D5F7E-7384-49BE-9419-460465AAA517}"/>
    <dgm:cxn modelId="{F07D5216-98AB-4840-BAE7-A3C2EF7AFEAF}" srcId="{1923201D-28C7-4D48-9A12-19C85FEAB698}" destId="{726E24A9-E527-4E83-AFDA-693707C99151}" srcOrd="0" destOrd="0" parTransId="{9EAE6955-39AE-42C1-80D1-4B9C9D3622E9}" sibTransId="{4E98DFBD-2F7C-4E27-BA49-49DEBDC34585}"/>
    <dgm:cxn modelId="{6C27E82B-1AD0-47F6-A319-7CD23152AF65}" type="presOf" srcId="{8ABFA1CB-3A06-49AC-AE99-A23824C3452E}" destId="{A7D03422-78EC-40F0-AE31-4362246764FE}" srcOrd="0" destOrd="0" presId="urn:microsoft.com/office/officeart/2005/8/layout/default"/>
    <dgm:cxn modelId="{2403C272-EBF8-4504-8B8B-60BDC8159190}" srcId="{1923201D-28C7-4D48-9A12-19C85FEAB698}" destId="{9247C2E9-C80D-4EF4-9BC0-7B2B4EF30BAC}" srcOrd="3" destOrd="0" parTransId="{B8D11E88-82FE-47FD-9857-CE649EED9D85}" sibTransId="{99929EE4-B086-4790-AE7A-B70EA0EBC933}"/>
    <dgm:cxn modelId="{B0403695-0DC4-46A0-9BAB-5112B56B6F64}" type="presOf" srcId="{9FFFC389-CBB2-494D-B0DA-F2B7EBE05B6A}" destId="{0335ACA2-F6D6-495F-A20C-30B0D06EB058}" srcOrd="0" destOrd="0" presId="urn:microsoft.com/office/officeart/2005/8/layout/default"/>
    <dgm:cxn modelId="{C85AE596-E837-4062-BDE1-68406D6054E9}" type="presOf" srcId="{1923201D-28C7-4D48-9A12-19C85FEAB698}" destId="{CC60B734-69DE-4759-BAAB-35002E9A5709}" srcOrd="0" destOrd="0" presId="urn:microsoft.com/office/officeart/2005/8/layout/default"/>
    <dgm:cxn modelId="{2139B997-42CB-4817-B6A7-F8E68F90EECD}" type="presOf" srcId="{97FDE219-39A1-4B29-8376-B807014066E1}" destId="{F0DA2E50-0825-4CC2-8485-B3372B642E94}" srcOrd="0" destOrd="0" presId="urn:microsoft.com/office/officeart/2005/8/layout/default"/>
    <dgm:cxn modelId="{2AA969A4-39A6-4504-9BF3-392745E514B1}" type="presOf" srcId="{726E24A9-E527-4E83-AFDA-693707C99151}" destId="{350F79C3-E35A-4F7F-8090-FD61C199C1CA}" srcOrd="0" destOrd="0" presId="urn:microsoft.com/office/officeart/2005/8/layout/default"/>
    <dgm:cxn modelId="{706A16E1-9529-4CBF-A29D-FE67A814284E}" srcId="{1923201D-28C7-4D48-9A12-19C85FEAB698}" destId="{97FDE219-39A1-4B29-8376-B807014066E1}" srcOrd="4" destOrd="0" parTransId="{17959B8F-001C-401C-BC61-E0D350E17884}" sibTransId="{8D8E8555-D877-4E85-A30D-44E86938CCB9}"/>
    <dgm:cxn modelId="{94F350E7-E161-4DA1-8DBD-8BE2A514743E}" srcId="{1923201D-28C7-4D48-9A12-19C85FEAB698}" destId="{9FFFC389-CBB2-494D-B0DA-F2B7EBE05B6A}" srcOrd="2" destOrd="0" parTransId="{587D1DE0-21FD-43EE-9B66-CD2AE8838438}" sibTransId="{ADD4172A-694C-4331-9BF4-6538B69DAB80}"/>
    <dgm:cxn modelId="{C72309E9-CE13-4E45-9BBC-35DFF6DDA773}" type="presOf" srcId="{9247C2E9-C80D-4EF4-9BC0-7B2B4EF30BAC}" destId="{E8CCEE41-DD51-4569-A924-BFC055F12D4F}" srcOrd="0" destOrd="0" presId="urn:microsoft.com/office/officeart/2005/8/layout/default"/>
    <dgm:cxn modelId="{1419B866-7DA7-44C3-9E6A-852C20B3617C}" type="presParOf" srcId="{CC60B734-69DE-4759-BAAB-35002E9A5709}" destId="{350F79C3-E35A-4F7F-8090-FD61C199C1CA}" srcOrd="0" destOrd="0" presId="urn:microsoft.com/office/officeart/2005/8/layout/default"/>
    <dgm:cxn modelId="{C7F6B23B-784C-4242-8F41-C1C1533189EA}" type="presParOf" srcId="{CC60B734-69DE-4759-BAAB-35002E9A5709}" destId="{57F4ADF0-290F-4663-9DB5-491866639A9C}" srcOrd="1" destOrd="0" presId="urn:microsoft.com/office/officeart/2005/8/layout/default"/>
    <dgm:cxn modelId="{9E5FA597-08CF-4697-8014-2C2692DD7859}" type="presParOf" srcId="{CC60B734-69DE-4759-BAAB-35002E9A5709}" destId="{A7D03422-78EC-40F0-AE31-4362246764FE}" srcOrd="2" destOrd="0" presId="urn:microsoft.com/office/officeart/2005/8/layout/default"/>
    <dgm:cxn modelId="{13272D02-DBD3-4727-A0B9-5A5F58EAB562}" type="presParOf" srcId="{CC60B734-69DE-4759-BAAB-35002E9A5709}" destId="{2B9FD63B-8217-405F-8D37-45B865BC6A9D}" srcOrd="3" destOrd="0" presId="urn:microsoft.com/office/officeart/2005/8/layout/default"/>
    <dgm:cxn modelId="{D9E96F4C-14B6-436C-9710-4D8A8B7D524C}" type="presParOf" srcId="{CC60B734-69DE-4759-BAAB-35002E9A5709}" destId="{0335ACA2-F6D6-495F-A20C-30B0D06EB058}" srcOrd="4" destOrd="0" presId="urn:microsoft.com/office/officeart/2005/8/layout/default"/>
    <dgm:cxn modelId="{1E5C1238-46A1-4C6A-889E-02C9037139AC}" type="presParOf" srcId="{CC60B734-69DE-4759-BAAB-35002E9A5709}" destId="{17A60787-C9DC-49F6-A730-1DBE2231E694}" srcOrd="5" destOrd="0" presId="urn:microsoft.com/office/officeart/2005/8/layout/default"/>
    <dgm:cxn modelId="{19080831-6731-4D0D-A2A6-751D1C9FD615}" type="presParOf" srcId="{CC60B734-69DE-4759-BAAB-35002E9A5709}" destId="{E8CCEE41-DD51-4569-A924-BFC055F12D4F}" srcOrd="6" destOrd="0" presId="urn:microsoft.com/office/officeart/2005/8/layout/default"/>
    <dgm:cxn modelId="{C5C2FD27-55DC-41BB-B3C0-E8EB9A48E911}" type="presParOf" srcId="{CC60B734-69DE-4759-BAAB-35002E9A5709}" destId="{FBE46165-F69B-4FEE-A96C-A6CAF3C31115}" srcOrd="7" destOrd="0" presId="urn:microsoft.com/office/officeart/2005/8/layout/default"/>
    <dgm:cxn modelId="{F931959E-9900-4E98-9A6A-035043E6BDB0}" type="presParOf" srcId="{CC60B734-69DE-4759-BAAB-35002E9A5709}" destId="{F0DA2E50-0825-4CC2-8485-B3372B642E9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42A1DF-9FC5-4BEB-ADC0-2E292412569C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C29C83C6-67E1-4E31-B274-2F978F9E1C97}">
      <dgm:prSet phldrT="[Text]" custT="1"/>
      <dgm:spPr>
        <a:ln w="57150"/>
      </dgm:spPr>
      <dgm:t>
        <a:bodyPr/>
        <a:lstStyle/>
        <a:p>
          <a:r>
            <a:rPr lang="cs-CZ" sz="2000" b="1" dirty="0">
              <a:latin typeface="Calibri" panose="020F0502020204030204" pitchFamily="34" charset="0"/>
              <a:ea typeface="Calibri" panose="020F0502020204030204" pitchFamily="34" charset="0"/>
            </a:rPr>
            <a:t>Personálně</a:t>
          </a:r>
          <a:r>
            <a:rPr lang="it-IT" sz="2000" b="1" dirty="0">
              <a:latin typeface="Calibri" panose="020F0502020204030204" pitchFamily="34" charset="0"/>
              <a:ea typeface="Calibri" panose="020F0502020204030204" pitchFamily="34" charset="0"/>
            </a:rPr>
            <a:t> stabilizovat a konsolidovat ASZ</a:t>
          </a:r>
          <a:endParaRPr lang="cs-CZ" sz="2000" dirty="0"/>
        </a:p>
      </dgm:t>
    </dgm:pt>
    <dgm:pt modelId="{90CCF6BE-12CC-42A8-A8D8-C5C89EDF5558}" type="parTrans" cxnId="{73BA78EB-A0B9-410B-BB26-04B5172DB2A2}">
      <dgm:prSet/>
      <dgm:spPr/>
      <dgm:t>
        <a:bodyPr/>
        <a:lstStyle/>
        <a:p>
          <a:endParaRPr lang="cs-CZ" sz="2000"/>
        </a:p>
      </dgm:t>
    </dgm:pt>
    <dgm:pt modelId="{5B0A3974-97D6-47B5-BE98-4F33C1D1EA73}" type="sibTrans" cxnId="{73BA78EB-A0B9-410B-BB26-04B5172DB2A2}">
      <dgm:prSet/>
      <dgm:spPr/>
      <dgm:t>
        <a:bodyPr/>
        <a:lstStyle/>
        <a:p>
          <a:endParaRPr lang="cs-CZ" sz="2000"/>
        </a:p>
      </dgm:t>
    </dgm:pt>
    <dgm:pt modelId="{FEC44B60-A2A2-439B-971F-852673AA33DB}">
      <dgm:prSet phldrT="[Text]" custT="1"/>
      <dgm:spPr>
        <a:ln w="57150">
          <a:solidFill>
            <a:srgbClr val="FF0000"/>
          </a:solidFill>
        </a:ln>
      </dgm:spPr>
      <dgm:t>
        <a:bodyPr/>
        <a:lstStyle/>
        <a:p>
          <a:r>
            <a:rPr lang="cs-CZ" sz="2000" dirty="0">
              <a:latin typeface="Calibri" panose="020F0502020204030204" pitchFamily="34" charset="0"/>
              <a:ea typeface="Calibri" panose="020F0502020204030204" pitchFamily="34" charset="0"/>
            </a:rPr>
            <a:t>Financovat aktivity / projekty ASZ ze </a:t>
          </a:r>
          <a:r>
            <a:rPr lang="cs-CZ" sz="2000" b="1" dirty="0">
              <a:latin typeface="Calibri" panose="020F0502020204030204" pitchFamily="34" charset="0"/>
              <a:ea typeface="Calibri" panose="020F0502020204030204" pitchFamily="34" charset="0"/>
            </a:rPr>
            <a:t>státního rozpočtu</a:t>
          </a:r>
          <a:r>
            <a:rPr lang="cs-CZ" sz="2000" dirty="0">
              <a:latin typeface="Calibri" panose="020F0502020204030204" pitchFamily="34" charset="0"/>
              <a:ea typeface="Calibri" panose="020F0502020204030204" pitchFamily="34" charset="0"/>
            </a:rPr>
            <a:t>. </a:t>
          </a:r>
          <a:endParaRPr lang="cs-CZ" sz="2000" dirty="0"/>
        </a:p>
      </dgm:t>
    </dgm:pt>
    <dgm:pt modelId="{721DD465-184F-4A05-A512-0F584986F628}" type="parTrans" cxnId="{E73015BE-FE96-49F3-850C-1D6B32CEC414}">
      <dgm:prSet/>
      <dgm:spPr/>
      <dgm:t>
        <a:bodyPr/>
        <a:lstStyle/>
        <a:p>
          <a:endParaRPr lang="cs-CZ" sz="2000"/>
        </a:p>
      </dgm:t>
    </dgm:pt>
    <dgm:pt modelId="{3317593E-3AA9-4F6E-A1A9-F2FB341B0685}" type="sibTrans" cxnId="{E73015BE-FE96-49F3-850C-1D6B32CEC414}">
      <dgm:prSet/>
      <dgm:spPr/>
      <dgm:t>
        <a:bodyPr/>
        <a:lstStyle/>
        <a:p>
          <a:endParaRPr lang="cs-CZ" sz="2000"/>
        </a:p>
      </dgm:t>
    </dgm:pt>
    <dgm:pt modelId="{4FF39704-AD70-414B-AE61-C21FAD7EB928}">
      <dgm:prSet custT="1"/>
      <dgm:spPr>
        <a:ln w="57150">
          <a:solidFill>
            <a:srgbClr val="00AF3F"/>
          </a:solidFill>
        </a:ln>
      </dgm:spPr>
      <dgm:t>
        <a:bodyPr/>
        <a:lstStyle/>
        <a:p>
          <a:r>
            <a:rPr lang="cs-CZ" sz="2000" b="1">
              <a:latin typeface="Calibri" panose="020F0502020204030204" pitchFamily="34" charset="0"/>
              <a:ea typeface="Calibri" panose="020F0502020204030204" pitchFamily="34" charset="0"/>
            </a:rPr>
            <a:t>Zvýšit kompetence ASZ</a:t>
          </a:r>
          <a:endParaRPr lang="cs-CZ" sz="2000" dirty="0"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0CB92EFC-CACF-4C42-AC66-5589988E8DFB}" type="parTrans" cxnId="{42A7F2BD-D15E-4E11-8C7B-9A82E6AF36E0}">
      <dgm:prSet/>
      <dgm:spPr/>
      <dgm:t>
        <a:bodyPr/>
        <a:lstStyle/>
        <a:p>
          <a:endParaRPr lang="cs-CZ" sz="2000"/>
        </a:p>
      </dgm:t>
    </dgm:pt>
    <dgm:pt modelId="{5C785F40-3580-4D01-8D19-1FECA0D6695E}" type="sibTrans" cxnId="{42A7F2BD-D15E-4E11-8C7B-9A82E6AF36E0}">
      <dgm:prSet/>
      <dgm:spPr/>
      <dgm:t>
        <a:bodyPr/>
        <a:lstStyle/>
        <a:p>
          <a:endParaRPr lang="cs-CZ" sz="2000"/>
        </a:p>
      </dgm:t>
    </dgm:pt>
    <dgm:pt modelId="{BAE2D2EB-AAC6-43E0-9219-E7A17AA64DB8}">
      <dgm:prSet custT="1"/>
      <dgm:spPr>
        <a:ln w="57150">
          <a:solidFill>
            <a:srgbClr val="FFFF00"/>
          </a:solidFill>
        </a:ln>
      </dgm:spPr>
      <dgm:t>
        <a:bodyPr/>
        <a:lstStyle/>
        <a:p>
          <a:r>
            <a:rPr lang="cs-CZ" sz="2000" b="1">
              <a:latin typeface="Calibri" panose="020F0502020204030204" pitchFamily="34" charset="0"/>
              <a:ea typeface="Times New Roman" panose="02020603050405020304" pitchFamily="18" charset="0"/>
            </a:rPr>
            <a:t>Přijmout zákon o sociálním bydlení</a:t>
          </a:r>
          <a:endParaRPr lang="cs-CZ" sz="2000" dirty="0"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DE591AA6-8CA5-43FD-98A7-4701C4248359}" type="parTrans" cxnId="{C59DDEB8-5146-43AC-B7DA-BA35F644F113}">
      <dgm:prSet/>
      <dgm:spPr/>
      <dgm:t>
        <a:bodyPr/>
        <a:lstStyle/>
        <a:p>
          <a:endParaRPr lang="cs-CZ" sz="2000"/>
        </a:p>
      </dgm:t>
    </dgm:pt>
    <dgm:pt modelId="{A2661293-5348-415D-9AB7-6E13973FE334}" type="sibTrans" cxnId="{C59DDEB8-5146-43AC-B7DA-BA35F644F113}">
      <dgm:prSet/>
      <dgm:spPr/>
      <dgm:t>
        <a:bodyPr/>
        <a:lstStyle/>
        <a:p>
          <a:endParaRPr lang="cs-CZ" sz="2000"/>
        </a:p>
      </dgm:t>
    </dgm:pt>
    <dgm:pt modelId="{7611AF1A-499F-456A-AC70-05EFCBF1E185}">
      <dgm:prSet custT="1"/>
      <dgm:spPr>
        <a:ln w="57150">
          <a:solidFill>
            <a:schemeClr val="tx2"/>
          </a:solidFill>
        </a:ln>
      </dgm:spPr>
      <dgm:t>
        <a:bodyPr/>
        <a:lstStyle/>
        <a:p>
          <a:r>
            <a:rPr lang="cs-CZ" sz="2000">
              <a:latin typeface="Calibri" panose="020F0502020204030204" pitchFamily="34" charset="0"/>
              <a:ea typeface="Calibri" panose="020F0502020204030204" pitchFamily="34" charset="0"/>
            </a:rPr>
            <a:t>Vypracovat </a:t>
          </a:r>
          <a:r>
            <a:rPr lang="cs-CZ" sz="2000" b="1">
              <a:latin typeface="Calibri" panose="020F0502020204030204" pitchFamily="34" charset="0"/>
              <a:ea typeface="Calibri" panose="020F0502020204030204" pitchFamily="34" charset="0"/>
            </a:rPr>
            <a:t>studii proveditelnosti na systémové financování </a:t>
          </a:r>
          <a:r>
            <a:rPr lang="cs-CZ" sz="2000">
              <a:latin typeface="Calibri" panose="020F0502020204030204" pitchFamily="34" charset="0"/>
              <a:ea typeface="Calibri" panose="020F0502020204030204" pitchFamily="34" charset="0"/>
            </a:rPr>
            <a:t>sociálního začleňování z </a:t>
          </a:r>
          <a:r>
            <a:rPr lang="cs-CZ" sz="2000" b="1">
              <a:latin typeface="Calibri" panose="020F0502020204030204" pitchFamily="34" charset="0"/>
              <a:ea typeface="Calibri" panose="020F0502020204030204" pitchFamily="34" charset="0"/>
            </a:rPr>
            <a:t>RUD</a:t>
          </a:r>
          <a:r>
            <a:rPr lang="cs-CZ" sz="2000">
              <a:latin typeface="Calibri" panose="020F0502020204030204" pitchFamily="34" charset="0"/>
              <a:ea typeface="Calibri" panose="020F0502020204030204" pitchFamily="34" charset="0"/>
            </a:rPr>
            <a:t> </a:t>
          </a:r>
          <a:endParaRPr lang="cs-CZ" sz="2000" dirty="0">
            <a:latin typeface="Calibri" panose="020F0502020204030204" pitchFamily="34" charset="0"/>
            <a:ea typeface="Calibri" panose="020F0502020204030204" pitchFamily="34" charset="0"/>
          </a:endParaRPr>
        </a:p>
      </dgm:t>
    </dgm:pt>
    <dgm:pt modelId="{ED38AA8E-5BCF-4AD0-BBE1-969F45448AA8}" type="parTrans" cxnId="{EEBFF5F7-A2C8-492C-905A-B02930AF3A8C}">
      <dgm:prSet/>
      <dgm:spPr/>
      <dgm:t>
        <a:bodyPr/>
        <a:lstStyle/>
        <a:p>
          <a:endParaRPr lang="cs-CZ" sz="2000"/>
        </a:p>
      </dgm:t>
    </dgm:pt>
    <dgm:pt modelId="{BA9FE0A5-158E-46FE-A18E-075D45F7F6BE}" type="sibTrans" cxnId="{EEBFF5F7-A2C8-492C-905A-B02930AF3A8C}">
      <dgm:prSet/>
      <dgm:spPr/>
      <dgm:t>
        <a:bodyPr/>
        <a:lstStyle/>
        <a:p>
          <a:endParaRPr lang="cs-CZ" sz="2000"/>
        </a:p>
      </dgm:t>
    </dgm:pt>
    <dgm:pt modelId="{86DCA0C3-AC38-4EFE-94A7-94D557DB78F8}" type="pres">
      <dgm:prSet presAssocID="{FE42A1DF-9FC5-4BEB-ADC0-2E292412569C}" presName="diagram" presStyleCnt="0">
        <dgm:presLayoutVars>
          <dgm:dir/>
          <dgm:resizeHandles val="exact"/>
        </dgm:presLayoutVars>
      </dgm:prSet>
      <dgm:spPr/>
    </dgm:pt>
    <dgm:pt modelId="{846219FD-38B7-4591-A91E-663500A12A96}" type="pres">
      <dgm:prSet presAssocID="{C29C83C6-67E1-4E31-B274-2F978F9E1C97}" presName="node" presStyleLbl="node1" presStyleIdx="0" presStyleCnt="5">
        <dgm:presLayoutVars>
          <dgm:bulletEnabled val="1"/>
        </dgm:presLayoutVars>
      </dgm:prSet>
      <dgm:spPr/>
    </dgm:pt>
    <dgm:pt modelId="{53A73D26-203B-4BA6-A59B-143106C11B2C}" type="pres">
      <dgm:prSet presAssocID="{5B0A3974-97D6-47B5-BE98-4F33C1D1EA73}" presName="sibTrans" presStyleCnt="0"/>
      <dgm:spPr/>
    </dgm:pt>
    <dgm:pt modelId="{2C3C7B2B-32BB-4734-B1D9-588B791F0D7B}" type="pres">
      <dgm:prSet presAssocID="{FEC44B60-A2A2-439B-971F-852673AA33DB}" presName="node" presStyleLbl="node1" presStyleIdx="1" presStyleCnt="5">
        <dgm:presLayoutVars>
          <dgm:bulletEnabled val="1"/>
        </dgm:presLayoutVars>
      </dgm:prSet>
      <dgm:spPr/>
    </dgm:pt>
    <dgm:pt modelId="{C4ACC990-2A36-4843-AB15-25C2932FBA9E}" type="pres">
      <dgm:prSet presAssocID="{3317593E-3AA9-4F6E-A1A9-F2FB341B0685}" presName="sibTrans" presStyleCnt="0"/>
      <dgm:spPr/>
    </dgm:pt>
    <dgm:pt modelId="{C6132779-9292-475E-8D48-A321C602ACF7}" type="pres">
      <dgm:prSet presAssocID="{4FF39704-AD70-414B-AE61-C21FAD7EB928}" presName="node" presStyleLbl="node1" presStyleIdx="2" presStyleCnt="5">
        <dgm:presLayoutVars>
          <dgm:bulletEnabled val="1"/>
        </dgm:presLayoutVars>
      </dgm:prSet>
      <dgm:spPr/>
    </dgm:pt>
    <dgm:pt modelId="{FF84A763-F794-4A1E-A3B4-2D86D0F08C90}" type="pres">
      <dgm:prSet presAssocID="{5C785F40-3580-4D01-8D19-1FECA0D6695E}" presName="sibTrans" presStyleCnt="0"/>
      <dgm:spPr/>
    </dgm:pt>
    <dgm:pt modelId="{49D9A1CD-1063-4CD0-921E-D724883D8935}" type="pres">
      <dgm:prSet presAssocID="{BAE2D2EB-AAC6-43E0-9219-E7A17AA64DB8}" presName="node" presStyleLbl="node1" presStyleIdx="3" presStyleCnt="5">
        <dgm:presLayoutVars>
          <dgm:bulletEnabled val="1"/>
        </dgm:presLayoutVars>
      </dgm:prSet>
      <dgm:spPr/>
    </dgm:pt>
    <dgm:pt modelId="{AB9EC623-9AE7-4861-83D2-5C3E24BB1C95}" type="pres">
      <dgm:prSet presAssocID="{A2661293-5348-415D-9AB7-6E13973FE334}" presName="sibTrans" presStyleCnt="0"/>
      <dgm:spPr/>
    </dgm:pt>
    <dgm:pt modelId="{A280E2CC-B2BF-4924-BF31-81C90EBE1487}" type="pres">
      <dgm:prSet presAssocID="{7611AF1A-499F-456A-AC70-05EFCBF1E185}" presName="node" presStyleLbl="node1" presStyleIdx="4" presStyleCnt="5">
        <dgm:presLayoutVars>
          <dgm:bulletEnabled val="1"/>
        </dgm:presLayoutVars>
      </dgm:prSet>
      <dgm:spPr/>
    </dgm:pt>
  </dgm:ptLst>
  <dgm:cxnLst>
    <dgm:cxn modelId="{96691C0E-13CA-4304-B579-15EAB289BF4E}" type="presOf" srcId="{FE42A1DF-9FC5-4BEB-ADC0-2E292412569C}" destId="{86DCA0C3-AC38-4EFE-94A7-94D557DB78F8}" srcOrd="0" destOrd="0" presId="urn:microsoft.com/office/officeart/2005/8/layout/default"/>
    <dgm:cxn modelId="{F1D44E70-B022-44E7-A375-3D016B5FDE55}" type="presOf" srcId="{4FF39704-AD70-414B-AE61-C21FAD7EB928}" destId="{C6132779-9292-475E-8D48-A321C602ACF7}" srcOrd="0" destOrd="0" presId="urn:microsoft.com/office/officeart/2005/8/layout/default"/>
    <dgm:cxn modelId="{8CF5BCA5-CE65-4C91-9CE0-719645A41ED4}" type="presOf" srcId="{BAE2D2EB-AAC6-43E0-9219-E7A17AA64DB8}" destId="{49D9A1CD-1063-4CD0-921E-D724883D8935}" srcOrd="0" destOrd="0" presId="urn:microsoft.com/office/officeart/2005/8/layout/default"/>
    <dgm:cxn modelId="{E95D15AC-DE2A-4639-9617-625643C994F7}" type="presOf" srcId="{C29C83C6-67E1-4E31-B274-2F978F9E1C97}" destId="{846219FD-38B7-4591-A91E-663500A12A96}" srcOrd="0" destOrd="0" presId="urn:microsoft.com/office/officeart/2005/8/layout/default"/>
    <dgm:cxn modelId="{928C5CB3-D11F-4D96-8F00-959809959502}" type="presOf" srcId="{FEC44B60-A2A2-439B-971F-852673AA33DB}" destId="{2C3C7B2B-32BB-4734-B1D9-588B791F0D7B}" srcOrd="0" destOrd="0" presId="urn:microsoft.com/office/officeart/2005/8/layout/default"/>
    <dgm:cxn modelId="{C59DDEB8-5146-43AC-B7DA-BA35F644F113}" srcId="{FE42A1DF-9FC5-4BEB-ADC0-2E292412569C}" destId="{BAE2D2EB-AAC6-43E0-9219-E7A17AA64DB8}" srcOrd="3" destOrd="0" parTransId="{DE591AA6-8CA5-43FD-98A7-4701C4248359}" sibTransId="{A2661293-5348-415D-9AB7-6E13973FE334}"/>
    <dgm:cxn modelId="{42A7F2BD-D15E-4E11-8C7B-9A82E6AF36E0}" srcId="{FE42A1DF-9FC5-4BEB-ADC0-2E292412569C}" destId="{4FF39704-AD70-414B-AE61-C21FAD7EB928}" srcOrd="2" destOrd="0" parTransId="{0CB92EFC-CACF-4C42-AC66-5589988E8DFB}" sibTransId="{5C785F40-3580-4D01-8D19-1FECA0D6695E}"/>
    <dgm:cxn modelId="{E73015BE-FE96-49F3-850C-1D6B32CEC414}" srcId="{FE42A1DF-9FC5-4BEB-ADC0-2E292412569C}" destId="{FEC44B60-A2A2-439B-971F-852673AA33DB}" srcOrd="1" destOrd="0" parTransId="{721DD465-184F-4A05-A512-0F584986F628}" sibTransId="{3317593E-3AA9-4F6E-A1A9-F2FB341B0685}"/>
    <dgm:cxn modelId="{73BA78EB-A0B9-410B-BB26-04B5172DB2A2}" srcId="{FE42A1DF-9FC5-4BEB-ADC0-2E292412569C}" destId="{C29C83C6-67E1-4E31-B274-2F978F9E1C97}" srcOrd="0" destOrd="0" parTransId="{90CCF6BE-12CC-42A8-A8D8-C5C89EDF5558}" sibTransId="{5B0A3974-97D6-47B5-BE98-4F33C1D1EA73}"/>
    <dgm:cxn modelId="{D0937DED-A98E-47E5-AA4C-23194D5E7E78}" type="presOf" srcId="{7611AF1A-499F-456A-AC70-05EFCBF1E185}" destId="{A280E2CC-B2BF-4924-BF31-81C90EBE1487}" srcOrd="0" destOrd="0" presId="urn:microsoft.com/office/officeart/2005/8/layout/default"/>
    <dgm:cxn modelId="{EEBFF5F7-A2C8-492C-905A-B02930AF3A8C}" srcId="{FE42A1DF-9FC5-4BEB-ADC0-2E292412569C}" destId="{7611AF1A-499F-456A-AC70-05EFCBF1E185}" srcOrd="4" destOrd="0" parTransId="{ED38AA8E-5BCF-4AD0-BBE1-969F45448AA8}" sibTransId="{BA9FE0A5-158E-46FE-A18E-075D45F7F6BE}"/>
    <dgm:cxn modelId="{C6F9D37A-1207-4DAA-A9D7-7350D991ADDB}" type="presParOf" srcId="{86DCA0C3-AC38-4EFE-94A7-94D557DB78F8}" destId="{846219FD-38B7-4591-A91E-663500A12A96}" srcOrd="0" destOrd="0" presId="urn:microsoft.com/office/officeart/2005/8/layout/default"/>
    <dgm:cxn modelId="{4B0ECCAA-7F85-4AB6-AB53-3925A9446435}" type="presParOf" srcId="{86DCA0C3-AC38-4EFE-94A7-94D557DB78F8}" destId="{53A73D26-203B-4BA6-A59B-143106C11B2C}" srcOrd="1" destOrd="0" presId="urn:microsoft.com/office/officeart/2005/8/layout/default"/>
    <dgm:cxn modelId="{3858F8FA-8B7E-430E-B4AD-CF36C5256292}" type="presParOf" srcId="{86DCA0C3-AC38-4EFE-94A7-94D557DB78F8}" destId="{2C3C7B2B-32BB-4734-B1D9-588B791F0D7B}" srcOrd="2" destOrd="0" presId="urn:microsoft.com/office/officeart/2005/8/layout/default"/>
    <dgm:cxn modelId="{F5EA1952-327D-4439-8D91-217FC2B5E84D}" type="presParOf" srcId="{86DCA0C3-AC38-4EFE-94A7-94D557DB78F8}" destId="{C4ACC990-2A36-4843-AB15-25C2932FBA9E}" srcOrd="3" destOrd="0" presId="urn:microsoft.com/office/officeart/2005/8/layout/default"/>
    <dgm:cxn modelId="{B91D06FB-DDBE-409C-A8FC-8B170D395398}" type="presParOf" srcId="{86DCA0C3-AC38-4EFE-94A7-94D557DB78F8}" destId="{C6132779-9292-475E-8D48-A321C602ACF7}" srcOrd="4" destOrd="0" presId="urn:microsoft.com/office/officeart/2005/8/layout/default"/>
    <dgm:cxn modelId="{69742625-6C15-43C7-B38F-A35891CC1B1A}" type="presParOf" srcId="{86DCA0C3-AC38-4EFE-94A7-94D557DB78F8}" destId="{FF84A763-F794-4A1E-A3B4-2D86D0F08C90}" srcOrd="5" destOrd="0" presId="urn:microsoft.com/office/officeart/2005/8/layout/default"/>
    <dgm:cxn modelId="{D60C7559-94E8-426E-95E6-4BC407DCF68C}" type="presParOf" srcId="{86DCA0C3-AC38-4EFE-94A7-94D557DB78F8}" destId="{49D9A1CD-1063-4CD0-921E-D724883D8935}" srcOrd="6" destOrd="0" presId="urn:microsoft.com/office/officeart/2005/8/layout/default"/>
    <dgm:cxn modelId="{6A2BF3D9-DE76-400F-88DF-3F93BA619658}" type="presParOf" srcId="{86DCA0C3-AC38-4EFE-94A7-94D557DB78F8}" destId="{AB9EC623-9AE7-4861-83D2-5C3E24BB1C95}" srcOrd="7" destOrd="0" presId="urn:microsoft.com/office/officeart/2005/8/layout/default"/>
    <dgm:cxn modelId="{9F4F09F6-0466-49F1-879F-EE2422E514A4}" type="presParOf" srcId="{86DCA0C3-AC38-4EFE-94A7-94D557DB78F8}" destId="{A280E2CC-B2BF-4924-BF31-81C90EBE148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AAFEEF-F447-468E-81F3-656F630EC85E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048D1A2E-EDFC-4D65-9183-F71E1B875094}">
      <dgm:prSet phldrT="[Text]" custT="1"/>
      <dgm:spPr>
        <a:solidFill>
          <a:srgbClr val="FFFF00"/>
        </a:solidFill>
      </dgm:spPr>
      <dgm:t>
        <a:bodyPr/>
        <a:lstStyle/>
        <a:p>
          <a:r>
            <a:rPr lang="cs-CZ" altLang="cs-CZ" sz="1800" b="1" dirty="0">
              <a:solidFill>
                <a:schemeClr val="tx1"/>
              </a:solidFill>
            </a:rPr>
            <a:t>Zajištění financí na projekty v území ze zdrojů ESF</a:t>
          </a:r>
          <a:endParaRPr lang="cs-CZ" sz="1800" b="1" dirty="0">
            <a:solidFill>
              <a:schemeClr val="tx1"/>
            </a:solidFill>
          </a:endParaRPr>
        </a:p>
      </dgm:t>
    </dgm:pt>
    <dgm:pt modelId="{B10EB125-3196-45A6-95E1-BCE0D1DD7895}" type="parTrans" cxnId="{127A7984-962F-4EBC-A3BD-EF496D83D403}">
      <dgm:prSet/>
      <dgm:spPr/>
      <dgm:t>
        <a:bodyPr/>
        <a:lstStyle/>
        <a:p>
          <a:endParaRPr lang="cs-CZ"/>
        </a:p>
      </dgm:t>
    </dgm:pt>
    <dgm:pt modelId="{56332895-0C95-42B0-95E8-6BAFA8D05B51}" type="sibTrans" cxnId="{127A7984-962F-4EBC-A3BD-EF496D83D403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cs-CZ"/>
        </a:p>
      </dgm:t>
    </dgm:pt>
    <dgm:pt modelId="{9AFAA34E-7DDF-4152-9979-A5E768B73870}">
      <dgm:prSet phldrT="[Text]" custT="1"/>
      <dgm:spPr>
        <a:solidFill>
          <a:srgbClr val="00B0F0"/>
        </a:solidFill>
      </dgm:spPr>
      <dgm:t>
        <a:bodyPr/>
        <a:lstStyle/>
        <a:p>
          <a:r>
            <a:rPr lang="cs-CZ" altLang="cs-CZ" sz="1600" b="1" dirty="0">
              <a:solidFill>
                <a:schemeClr val="tx1"/>
              </a:solidFill>
            </a:rPr>
            <a:t>Propojení a aktivizace aktérů. Kvalitní analýza potřeb sociálně vyloučených obyvatel obce.</a:t>
          </a:r>
          <a:endParaRPr lang="cs-CZ" sz="1600" b="1" dirty="0">
            <a:solidFill>
              <a:schemeClr val="tx1"/>
            </a:solidFill>
          </a:endParaRPr>
        </a:p>
      </dgm:t>
    </dgm:pt>
    <dgm:pt modelId="{9B27CD1E-3EA8-4E50-8CF9-776B381D8EE7}" type="parTrans" cxnId="{0147B29B-9ED7-4FE5-BAF6-EEB487DE6BFF}">
      <dgm:prSet/>
      <dgm:spPr/>
      <dgm:t>
        <a:bodyPr/>
        <a:lstStyle/>
        <a:p>
          <a:endParaRPr lang="cs-CZ"/>
        </a:p>
      </dgm:t>
    </dgm:pt>
    <dgm:pt modelId="{7301F782-55A5-4B4A-9367-E3DC241C9FFD}" type="sibTrans" cxnId="{0147B29B-9ED7-4FE5-BAF6-EEB487DE6BFF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cs-CZ"/>
        </a:p>
      </dgm:t>
    </dgm:pt>
    <dgm:pt modelId="{A2ECAF4D-C451-4B7F-BEB1-EBBEBEC13E89}">
      <dgm:prSet custT="1"/>
      <dgm:spPr>
        <a:solidFill>
          <a:schemeClr val="accent2"/>
        </a:solidFill>
      </dgm:spPr>
      <dgm:t>
        <a:bodyPr/>
        <a:lstStyle/>
        <a:p>
          <a:r>
            <a:rPr lang="cs-CZ" altLang="cs-CZ" sz="1600" b="1" dirty="0">
              <a:solidFill>
                <a:schemeClr val="tx1"/>
              </a:solidFill>
            </a:rPr>
            <a:t>Celková strategicko-koncepční činnost v rámci sociálního začleňování v obci.</a:t>
          </a:r>
          <a:endParaRPr lang="cs-CZ" sz="1600" b="1" dirty="0">
            <a:solidFill>
              <a:schemeClr val="tx1"/>
            </a:solidFill>
          </a:endParaRPr>
        </a:p>
      </dgm:t>
    </dgm:pt>
    <dgm:pt modelId="{3034E475-1B03-401D-BEEF-BA3CB3BFA406}" type="parTrans" cxnId="{659A287E-D630-437C-9079-7B07A92F3156}">
      <dgm:prSet/>
      <dgm:spPr/>
      <dgm:t>
        <a:bodyPr/>
        <a:lstStyle/>
        <a:p>
          <a:endParaRPr lang="cs-CZ"/>
        </a:p>
      </dgm:t>
    </dgm:pt>
    <dgm:pt modelId="{FE0E92CA-DC25-4C38-BB8C-D15BE87A930D}" type="sibTrans" cxnId="{659A287E-D630-437C-9079-7B07A92F3156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cs-CZ"/>
        </a:p>
      </dgm:t>
    </dgm:pt>
    <dgm:pt modelId="{6F4E44CC-A842-46D6-885A-B39251B041B1}" type="pres">
      <dgm:prSet presAssocID="{73AAFEEF-F447-468E-81F3-656F630EC85E}" presName="Name0" presStyleCnt="0">
        <dgm:presLayoutVars>
          <dgm:chMax val="21"/>
          <dgm:chPref val="21"/>
        </dgm:presLayoutVars>
      </dgm:prSet>
      <dgm:spPr/>
    </dgm:pt>
    <dgm:pt modelId="{D2B67E59-401A-40A6-8EBC-855F281BCA4D}" type="pres">
      <dgm:prSet presAssocID="{A2ECAF4D-C451-4B7F-BEB1-EBBEBEC13E89}" presName="text1" presStyleCnt="0"/>
      <dgm:spPr/>
    </dgm:pt>
    <dgm:pt modelId="{130E2D3D-F480-47FC-823E-A3158B3A29DE}" type="pres">
      <dgm:prSet presAssocID="{A2ECAF4D-C451-4B7F-BEB1-EBBEBEC13E89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C2902CB-87CF-413E-9E3A-BCC694B5DDDF}" type="pres">
      <dgm:prSet presAssocID="{A2ECAF4D-C451-4B7F-BEB1-EBBEBEC13E89}" presName="textaccent1" presStyleCnt="0"/>
      <dgm:spPr/>
    </dgm:pt>
    <dgm:pt modelId="{705FE2C1-AC57-4B7E-A6FF-763679D5B535}" type="pres">
      <dgm:prSet presAssocID="{A2ECAF4D-C451-4B7F-BEB1-EBBEBEC13E89}" presName="accentRepeatNode" presStyleLbl="solidAlignAcc1" presStyleIdx="0" presStyleCnt="6"/>
      <dgm:spPr/>
    </dgm:pt>
    <dgm:pt modelId="{52F13BA6-3A3F-46AB-9647-F75DD0F7CBB5}" type="pres">
      <dgm:prSet presAssocID="{FE0E92CA-DC25-4C38-BB8C-D15BE87A930D}" presName="image1" presStyleCnt="0"/>
      <dgm:spPr/>
    </dgm:pt>
    <dgm:pt modelId="{24972F34-51B8-4711-9E7C-13633B3B442A}" type="pres">
      <dgm:prSet presAssocID="{FE0E92CA-DC25-4C38-BB8C-D15BE87A930D}" presName="imageRepeatNode" presStyleLbl="alignAcc1" presStyleIdx="0" presStyleCnt="3"/>
      <dgm:spPr/>
    </dgm:pt>
    <dgm:pt modelId="{FD7269A7-31CB-414A-A4CE-66F7DB767A1A}" type="pres">
      <dgm:prSet presAssocID="{FE0E92CA-DC25-4C38-BB8C-D15BE87A930D}" presName="imageaccent1" presStyleCnt="0"/>
      <dgm:spPr/>
    </dgm:pt>
    <dgm:pt modelId="{AD9706C6-A0BB-4CA7-BD3E-E0A76D08FDC9}" type="pres">
      <dgm:prSet presAssocID="{FE0E92CA-DC25-4C38-BB8C-D15BE87A930D}" presName="accentRepeatNode" presStyleLbl="solidAlignAcc1" presStyleIdx="1" presStyleCnt="6"/>
      <dgm:spPr/>
    </dgm:pt>
    <dgm:pt modelId="{FE65AF95-9B29-4471-9BF8-0EE2CFB98DE7}" type="pres">
      <dgm:prSet presAssocID="{048D1A2E-EDFC-4D65-9183-F71E1B875094}" presName="text2" presStyleCnt="0"/>
      <dgm:spPr/>
    </dgm:pt>
    <dgm:pt modelId="{303D0EF5-C5DC-4EBD-B7BC-678377F93052}" type="pres">
      <dgm:prSet presAssocID="{048D1A2E-EDFC-4D65-9183-F71E1B875094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532B208-1B36-47F5-A045-7E07EED1D185}" type="pres">
      <dgm:prSet presAssocID="{048D1A2E-EDFC-4D65-9183-F71E1B875094}" presName="textaccent2" presStyleCnt="0"/>
      <dgm:spPr/>
    </dgm:pt>
    <dgm:pt modelId="{6883BC5F-9650-46EE-8BCF-5DA4D7624666}" type="pres">
      <dgm:prSet presAssocID="{048D1A2E-EDFC-4D65-9183-F71E1B875094}" presName="accentRepeatNode" presStyleLbl="solidAlignAcc1" presStyleIdx="2" presStyleCnt="6"/>
      <dgm:spPr/>
    </dgm:pt>
    <dgm:pt modelId="{C8C2AD31-9F16-4049-A83F-127D7C73D0E8}" type="pres">
      <dgm:prSet presAssocID="{56332895-0C95-42B0-95E8-6BAFA8D05B51}" presName="image2" presStyleCnt="0"/>
      <dgm:spPr/>
    </dgm:pt>
    <dgm:pt modelId="{86B4A2A9-0B6B-4024-8D7E-430820D15F6E}" type="pres">
      <dgm:prSet presAssocID="{56332895-0C95-42B0-95E8-6BAFA8D05B51}" presName="imageRepeatNode" presStyleLbl="alignAcc1" presStyleIdx="1" presStyleCnt="3"/>
      <dgm:spPr/>
    </dgm:pt>
    <dgm:pt modelId="{ABDD646F-1363-49CC-B6A4-1AA6F79684D1}" type="pres">
      <dgm:prSet presAssocID="{56332895-0C95-42B0-95E8-6BAFA8D05B51}" presName="imageaccent2" presStyleCnt="0"/>
      <dgm:spPr/>
    </dgm:pt>
    <dgm:pt modelId="{63DCB9CA-5BFC-4E2D-9B92-68459BB63629}" type="pres">
      <dgm:prSet presAssocID="{56332895-0C95-42B0-95E8-6BAFA8D05B51}" presName="accentRepeatNode" presStyleLbl="solidAlignAcc1" presStyleIdx="3" presStyleCnt="6"/>
      <dgm:spPr/>
    </dgm:pt>
    <dgm:pt modelId="{3FCE6621-5DDB-4C55-BEC5-00F8CDEB0FED}" type="pres">
      <dgm:prSet presAssocID="{9AFAA34E-7DDF-4152-9979-A5E768B73870}" presName="text3" presStyleCnt="0"/>
      <dgm:spPr/>
    </dgm:pt>
    <dgm:pt modelId="{C8EFE524-1BB2-4568-A62F-E8F341A6FC12}" type="pres">
      <dgm:prSet presAssocID="{9AFAA34E-7DDF-4152-9979-A5E768B73870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EA087C2C-C507-423C-828B-AE35865EE929}" type="pres">
      <dgm:prSet presAssocID="{9AFAA34E-7DDF-4152-9979-A5E768B73870}" presName="textaccent3" presStyleCnt="0"/>
      <dgm:spPr/>
    </dgm:pt>
    <dgm:pt modelId="{FB90A381-AB64-4885-A121-AFBAB57FEAC1}" type="pres">
      <dgm:prSet presAssocID="{9AFAA34E-7DDF-4152-9979-A5E768B73870}" presName="accentRepeatNode" presStyleLbl="solidAlignAcc1" presStyleIdx="4" presStyleCnt="6"/>
      <dgm:spPr/>
    </dgm:pt>
    <dgm:pt modelId="{0B388F46-E2E1-40E3-83CE-2DC87D96F163}" type="pres">
      <dgm:prSet presAssocID="{7301F782-55A5-4B4A-9367-E3DC241C9FFD}" presName="image3" presStyleCnt="0"/>
      <dgm:spPr/>
    </dgm:pt>
    <dgm:pt modelId="{0BB13A5A-5F5D-4CCC-B842-E5F45A29E960}" type="pres">
      <dgm:prSet presAssocID="{7301F782-55A5-4B4A-9367-E3DC241C9FFD}" presName="imageRepeatNode" presStyleLbl="alignAcc1" presStyleIdx="2" presStyleCnt="3"/>
      <dgm:spPr/>
    </dgm:pt>
    <dgm:pt modelId="{9D98F900-F8FB-49EB-BC1B-D89CED356029}" type="pres">
      <dgm:prSet presAssocID="{7301F782-55A5-4B4A-9367-E3DC241C9FFD}" presName="imageaccent3" presStyleCnt="0"/>
      <dgm:spPr/>
    </dgm:pt>
    <dgm:pt modelId="{FAFE978E-5441-4A3F-8793-BE30504022FC}" type="pres">
      <dgm:prSet presAssocID="{7301F782-55A5-4B4A-9367-E3DC241C9FFD}" presName="accentRepeatNode" presStyleLbl="solidAlignAcc1" presStyleIdx="5" presStyleCnt="6"/>
      <dgm:spPr/>
    </dgm:pt>
  </dgm:ptLst>
  <dgm:cxnLst>
    <dgm:cxn modelId="{F1959D18-EF07-4F5D-92FD-D9C3D934A529}" type="presOf" srcId="{FE0E92CA-DC25-4C38-BB8C-D15BE87A930D}" destId="{24972F34-51B8-4711-9E7C-13633B3B442A}" srcOrd="0" destOrd="0" presId="urn:microsoft.com/office/officeart/2008/layout/HexagonCluster"/>
    <dgm:cxn modelId="{E0FA1C32-C13F-49EB-AC1A-EA7F73DB42F4}" type="presOf" srcId="{7301F782-55A5-4B4A-9367-E3DC241C9FFD}" destId="{0BB13A5A-5F5D-4CCC-B842-E5F45A29E960}" srcOrd="0" destOrd="0" presId="urn:microsoft.com/office/officeart/2008/layout/HexagonCluster"/>
    <dgm:cxn modelId="{724D7638-F6EE-4B8F-B2AC-2CB07D15EFB6}" type="presOf" srcId="{56332895-0C95-42B0-95E8-6BAFA8D05B51}" destId="{86B4A2A9-0B6B-4024-8D7E-430820D15F6E}" srcOrd="0" destOrd="0" presId="urn:microsoft.com/office/officeart/2008/layout/HexagonCluster"/>
    <dgm:cxn modelId="{71575A64-D0BE-46E1-8C30-F6A8865BB917}" type="presOf" srcId="{73AAFEEF-F447-468E-81F3-656F630EC85E}" destId="{6F4E44CC-A842-46D6-885A-B39251B041B1}" srcOrd="0" destOrd="0" presId="urn:microsoft.com/office/officeart/2008/layout/HexagonCluster"/>
    <dgm:cxn modelId="{852F664F-1247-4D6D-811B-96934D8B20C4}" type="presOf" srcId="{048D1A2E-EDFC-4D65-9183-F71E1B875094}" destId="{303D0EF5-C5DC-4EBD-B7BC-678377F93052}" srcOrd="0" destOrd="0" presId="urn:microsoft.com/office/officeart/2008/layout/HexagonCluster"/>
    <dgm:cxn modelId="{659A287E-D630-437C-9079-7B07A92F3156}" srcId="{73AAFEEF-F447-468E-81F3-656F630EC85E}" destId="{A2ECAF4D-C451-4B7F-BEB1-EBBEBEC13E89}" srcOrd="0" destOrd="0" parTransId="{3034E475-1B03-401D-BEEF-BA3CB3BFA406}" sibTransId="{FE0E92CA-DC25-4C38-BB8C-D15BE87A930D}"/>
    <dgm:cxn modelId="{127A7984-962F-4EBC-A3BD-EF496D83D403}" srcId="{73AAFEEF-F447-468E-81F3-656F630EC85E}" destId="{048D1A2E-EDFC-4D65-9183-F71E1B875094}" srcOrd="1" destOrd="0" parTransId="{B10EB125-3196-45A6-95E1-BCE0D1DD7895}" sibTransId="{56332895-0C95-42B0-95E8-6BAFA8D05B51}"/>
    <dgm:cxn modelId="{0147B29B-9ED7-4FE5-BAF6-EEB487DE6BFF}" srcId="{73AAFEEF-F447-468E-81F3-656F630EC85E}" destId="{9AFAA34E-7DDF-4152-9979-A5E768B73870}" srcOrd="2" destOrd="0" parTransId="{9B27CD1E-3EA8-4E50-8CF9-776B381D8EE7}" sibTransId="{7301F782-55A5-4B4A-9367-E3DC241C9FFD}"/>
    <dgm:cxn modelId="{7357A7D7-7147-45AE-B9AF-081CBB23F38B}" type="presOf" srcId="{9AFAA34E-7DDF-4152-9979-A5E768B73870}" destId="{C8EFE524-1BB2-4568-A62F-E8F341A6FC12}" srcOrd="0" destOrd="0" presId="urn:microsoft.com/office/officeart/2008/layout/HexagonCluster"/>
    <dgm:cxn modelId="{7D8B09E2-0FF7-48F5-B6B4-0C833E0179C1}" type="presOf" srcId="{A2ECAF4D-C451-4B7F-BEB1-EBBEBEC13E89}" destId="{130E2D3D-F480-47FC-823E-A3158B3A29DE}" srcOrd="0" destOrd="0" presId="urn:microsoft.com/office/officeart/2008/layout/HexagonCluster"/>
    <dgm:cxn modelId="{81294314-B8FA-4C44-A762-3B4872407AC1}" type="presParOf" srcId="{6F4E44CC-A842-46D6-885A-B39251B041B1}" destId="{D2B67E59-401A-40A6-8EBC-855F281BCA4D}" srcOrd="0" destOrd="0" presId="urn:microsoft.com/office/officeart/2008/layout/HexagonCluster"/>
    <dgm:cxn modelId="{D28D1DEE-2F9E-450E-9DBF-0FB612284F90}" type="presParOf" srcId="{D2B67E59-401A-40A6-8EBC-855F281BCA4D}" destId="{130E2D3D-F480-47FC-823E-A3158B3A29DE}" srcOrd="0" destOrd="0" presId="urn:microsoft.com/office/officeart/2008/layout/HexagonCluster"/>
    <dgm:cxn modelId="{AB8F2B9D-BDE8-4521-8328-53EEDC60D421}" type="presParOf" srcId="{6F4E44CC-A842-46D6-885A-B39251B041B1}" destId="{2C2902CB-87CF-413E-9E3A-BCC694B5DDDF}" srcOrd="1" destOrd="0" presId="urn:microsoft.com/office/officeart/2008/layout/HexagonCluster"/>
    <dgm:cxn modelId="{4C2209E9-EF08-44AC-8FC1-AB5E187FF30D}" type="presParOf" srcId="{2C2902CB-87CF-413E-9E3A-BCC694B5DDDF}" destId="{705FE2C1-AC57-4B7E-A6FF-763679D5B535}" srcOrd="0" destOrd="0" presId="urn:microsoft.com/office/officeart/2008/layout/HexagonCluster"/>
    <dgm:cxn modelId="{7E91843C-F2FC-44E1-8BCA-7EFE31972A9F}" type="presParOf" srcId="{6F4E44CC-A842-46D6-885A-B39251B041B1}" destId="{52F13BA6-3A3F-46AB-9647-F75DD0F7CBB5}" srcOrd="2" destOrd="0" presId="urn:microsoft.com/office/officeart/2008/layout/HexagonCluster"/>
    <dgm:cxn modelId="{B0AD4BA4-F213-4FF5-9414-FC767A59AAC8}" type="presParOf" srcId="{52F13BA6-3A3F-46AB-9647-F75DD0F7CBB5}" destId="{24972F34-51B8-4711-9E7C-13633B3B442A}" srcOrd="0" destOrd="0" presId="urn:microsoft.com/office/officeart/2008/layout/HexagonCluster"/>
    <dgm:cxn modelId="{C395A6D1-3FF6-4205-A73F-940805540A22}" type="presParOf" srcId="{6F4E44CC-A842-46D6-885A-B39251B041B1}" destId="{FD7269A7-31CB-414A-A4CE-66F7DB767A1A}" srcOrd="3" destOrd="0" presId="urn:microsoft.com/office/officeart/2008/layout/HexagonCluster"/>
    <dgm:cxn modelId="{6AE244C3-2719-48A1-94E5-8A86467FDC21}" type="presParOf" srcId="{FD7269A7-31CB-414A-A4CE-66F7DB767A1A}" destId="{AD9706C6-A0BB-4CA7-BD3E-E0A76D08FDC9}" srcOrd="0" destOrd="0" presId="urn:microsoft.com/office/officeart/2008/layout/HexagonCluster"/>
    <dgm:cxn modelId="{B944FDF2-8863-45F2-AEB8-6BF65019D26F}" type="presParOf" srcId="{6F4E44CC-A842-46D6-885A-B39251B041B1}" destId="{FE65AF95-9B29-4471-9BF8-0EE2CFB98DE7}" srcOrd="4" destOrd="0" presId="urn:microsoft.com/office/officeart/2008/layout/HexagonCluster"/>
    <dgm:cxn modelId="{FE0A2403-067C-48B1-B8F8-C659F4D5741C}" type="presParOf" srcId="{FE65AF95-9B29-4471-9BF8-0EE2CFB98DE7}" destId="{303D0EF5-C5DC-4EBD-B7BC-678377F93052}" srcOrd="0" destOrd="0" presId="urn:microsoft.com/office/officeart/2008/layout/HexagonCluster"/>
    <dgm:cxn modelId="{477E1FA6-4EC1-44D3-B611-E256A2C1AA28}" type="presParOf" srcId="{6F4E44CC-A842-46D6-885A-B39251B041B1}" destId="{3532B208-1B36-47F5-A045-7E07EED1D185}" srcOrd="5" destOrd="0" presId="urn:microsoft.com/office/officeart/2008/layout/HexagonCluster"/>
    <dgm:cxn modelId="{892D2AE2-7E00-4C3F-86A0-B5E3905E71D4}" type="presParOf" srcId="{3532B208-1B36-47F5-A045-7E07EED1D185}" destId="{6883BC5F-9650-46EE-8BCF-5DA4D7624666}" srcOrd="0" destOrd="0" presId="urn:microsoft.com/office/officeart/2008/layout/HexagonCluster"/>
    <dgm:cxn modelId="{F1795437-6365-4097-89E0-19050DA33200}" type="presParOf" srcId="{6F4E44CC-A842-46D6-885A-B39251B041B1}" destId="{C8C2AD31-9F16-4049-A83F-127D7C73D0E8}" srcOrd="6" destOrd="0" presId="urn:microsoft.com/office/officeart/2008/layout/HexagonCluster"/>
    <dgm:cxn modelId="{FA25184C-7739-4881-9C64-DEF4F0A04DC2}" type="presParOf" srcId="{C8C2AD31-9F16-4049-A83F-127D7C73D0E8}" destId="{86B4A2A9-0B6B-4024-8D7E-430820D15F6E}" srcOrd="0" destOrd="0" presId="urn:microsoft.com/office/officeart/2008/layout/HexagonCluster"/>
    <dgm:cxn modelId="{CE4B3F02-E88D-490F-840B-3FC5CF7B1A9A}" type="presParOf" srcId="{6F4E44CC-A842-46D6-885A-B39251B041B1}" destId="{ABDD646F-1363-49CC-B6A4-1AA6F79684D1}" srcOrd="7" destOrd="0" presId="urn:microsoft.com/office/officeart/2008/layout/HexagonCluster"/>
    <dgm:cxn modelId="{71FE7506-3C7B-46A1-8931-620BB235211B}" type="presParOf" srcId="{ABDD646F-1363-49CC-B6A4-1AA6F79684D1}" destId="{63DCB9CA-5BFC-4E2D-9B92-68459BB63629}" srcOrd="0" destOrd="0" presId="urn:microsoft.com/office/officeart/2008/layout/HexagonCluster"/>
    <dgm:cxn modelId="{C0A21CC2-451A-4C0E-BE67-697B6A50E12E}" type="presParOf" srcId="{6F4E44CC-A842-46D6-885A-B39251B041B1}" destId="{3FCE6621-5DDB-4C55-BEC5-00F8CDEB0FED}" srcOrd="8" destOrd="0" presId="urn:microsoft.com/office/officeart/2008/layout/HexagonCluster"/>
    <dgm:cxn modelId="{9E7FAADB-B95F-4AB0-984A-013AD50C1FA6}" type="presParOf" srcId="{3FCE6621-5DDB-4C55-BEC5-00F8CDEB0FED}" destId="{C8EFE524-1BB2-4568-A62F-E8F341A6FC12}" srcOrd="0" destOrd="0" presId="urn:microsoft.com/office/officeart/2008/layout/HexagonCluster"/>
    <dgm:cxn modelId="{986E5FAC-8F65-4CB0-928F-88F8038B21BF}" type="presParOf" srcId="{6F4E44CC-A842-46D6-885A-B39251B041B1}" destId="{EA087C2C-C507-423C-828B-AE35865EE929}" srcOrd="9" destOrd="0" presId="urn:microsoft.com/office/officeart/2008/layout/HexagonCluster"/>
    <dgm:cxn modelId="{C647D01F-2188-47CB-8443-28E33468EF2E}" type="presParOf" srcId="{EA087C2C-C507-423C-828B-AE35865EE929}" destId="{FB90A381-AB64-4885-A121-AFBAB57FEAC1}" srcOrd="0" destOrd="0" presId="urn:microsoft.com/office/officeart/2008/layout/HexagonCluster"/>
    <dgm:cxn modelId="{8081B246-E29C-445C-B655-06576271CDCF}" type="presParOf" srcId="{6F4E44CC-A842-46D6-885A-B39251B041B1}" destId="{0B388F46-E2E1-40E3-83CE-2DC87D96F163}" srcOrd="10" destOrd="0" presId="urn:microsoft.com/office/officeart/2008/layout/HexagonCluster"/>
    <dgm:cxn modelId="{5F50FBF6-AAF1-4FD7-A9AB-B666C0E9BF9D}" type="presParOf" srcId="{0B388F46-E2E1-40E3-83CE-2DC87D96F163}" destId="{0BB13A5A-5F5D-4CCC-B842-E5F45A29E960}" srcOrd="0" destOrd="0" presId="urn:microsoft.com/office/officeart/2008/layout/HexagonCluster"/>
    <dgm:cxn modelId="{272584C4-CD97-4C00-9D7E-97452F1BA41F}" type="presParOf" srcId="{6F4E44CC-A842-46D6-885A-B39251B041B1}" destId="{9D98F900-F8FB-49EB-BC1B-D89CED356029}" srcOrd="11" destOrd="0" presId="urn:microsoft.com/office/officeart/2008/layout/HexagonCluster"/>
    <dgm:cxn modelId="{7B8765AD-F942-4257-BFD7-7C3943392162}" type="presParOf" srcId="{9D98F900-F8FB-49EB-BC1B-D89CED356029}" destId="{FAFE978E-5441-4A3F-8793-BE30504022FC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A8CD0C-FA76-4DA6-96B5-31E185DFAAA1}" type="doc">
      <dgm:prSet loTypeId="urn:microsoft.com/office/officeart/2005/8/layout/venn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cs-CZ"/>
        </a:p>
      </dgm:t>
    </dgm:pt>
    <dgm:pt modelId="{53E22F8B-8930-4FEA-8D04-FE543DD3D37B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cs-CZ" sz="1600" b="1" dirty="0"/>
            <a:t>MAKRO ÚROVEŇ</a:t>
          </a:r>
        </a:p>
        <a:p>
          <a:r>
            <a:rPr lang="cs-CZ" sz="1200" dirty="0"/>
            <a:t>(národní perspektiva, legislativa, systém atd.)</a:t>
          </a:r>
        </a:p>
      </dgm:t>
    </dgm:pt>
    <dgm:pt modelId="{50CC3024-E41C-4DCA-9F19-72462FCDB35B}" type="parTrans" cxnId="{68827A41-C387-465B-8BEA-0F09FA206407}">
      <dgm:prSet/>
      <dgm:spPr/>
      <dgm:t>
        <a:bodyPr/>
        <a:lstStyle/>
        <a:p>
          <a:endParaRPr lang="cs-CZ" sz="1200"/>
        </a:p>
      </dgm:t>
    </dgm:pt>
    <dgm:pt modelId="{2E06E932-C411-463F-B17B-E57548BEF629}" type="sibTrans" cxnId="{68827A41-C387-465B-8BEA-0F09FA206407}">
      <dgm:prSet/>
      <dgm:spPr/>
      <dgm:t>
        <a:bodyPr/>
        <a:lstStyle/>
        <a:p>
          <a:endParaRPr lang="cs-CZ" sz="1200"/>
        </a:p>
      </dgm:t>
    </dgm:pt>
    <dgm:pt modelId="{CDE8B448-F98E-4A85-A034-4A50221D8EE8}">
      <dgm:prSet phldrT="[Text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ln w="57150"/>
      </dgm:spPr>
      <dgm:t>
        <a:bodyPr/>
        <a:lstStyle/>
        <a:p>
          <a:r>
            <a:rPr lang="cs-CZ" sz="1600" b="1" dirty="0"/>
            <a:t>MEZO ÚROVEŇ</a:t>
          </a:r>
        </a:p>
        <a:p>
          <a:r>
            <a:rPr lang="cs-CZ" sz="1200" dirty="0"/>
            <a:t>(subjekty a nástroje v území, koordinace, řízení atd.)</a:t>
          </a:r>
        </a:p>
      </dgm:t>
    </dgm:pt>
    <dgm:pt modelId="{995792A8-B5D2-4204-BCA2-4262C59A1314}" type="parTrans" cxnId="{1C689FDB-C559-43E3-AFEE-FFBD2D223236}">
      <dgm:prSet/>
      <dgm:spPr/>
      <dgm:t>
        <a:bodyPr/>
        <a:lstStyle/>
        <a:p>
          <a:endParaRPr lang="cs-CZ" sz="1200"/>
        </a:p>
      </dgm:t>
    </dgm:pt>
    <dgm:pt modelId="{9E89D1B4-0397-45C8-842E-AD2EEA764C42}" type="sibTrans" cxnId="{1C689FDB-C559-43E3-AFEE-FFBD2D223236}">
      <dgm:prSet/>
      <dgm:spPr/>
      <dgm:t>
        <a:bodyPr/>
        <a:lstStyle/>
        <a:p>
          <a:endParaRPr lang="cs-CZ" sz="1200"/>
        </a:p>
      </dgm:t>
    </dgm:pt>
    <dgm:pt modelId="{8EDA95DA-D997-48C7-AB64-9C38ED1ACBE9}">
      <dgm:prSet custT="1"/>
      <dgm:spPr>
        <a:ln w="57150">
          <a:solidFill>
            <a:srgbClr val="FFFF00"/>
          </a:solidFill>
        </a:ln>
      </dgm:spPr>
      <dgm:t>
        <a:bodyPr/>
        <a:lstStyle/>
        <a:p>
          <a:r>
            <a:rPr lang="cs-CZ" sz="1600" b="1" dirty="0"/>
            <a:t>MIKRO ÚROVEŇ</a:t>
          </a:r>
        </a:p>
        <a:p>
          <a:r>
            <a:rPr lang="cs-CZ" sz="1200" dirty="0"/>
            <a:t>(klient a nejbližší okolí) </a:t>
          </a:r>
        </a:p>
        <a:p>
          <a:endParaRPr lang="cs-CZ" sz="1200" dirty="0"/>
        </a:p>
      </dgm:t>
    </dgm:pt>
    <dgm:pt modelId="{221218B6-EE6E-4470-9C18-D869671ACB00}" type="parTrans" cxnId="{84380854-5F4B-45CA-8F8B-CBFC1B7EC2F6}">
      <dgm:prSet/>
      <dgm:spPr/>
      <dgm:t>
        <a:bodyPr/>
        <a:lstStyle/>
        <a:p>
          <a:endParaRPr lang="cs-CZ" sz="1200"/>
        </a:p>
      </dgm:t>
    </dgm:pt>
    <dgm:pt modelId="{5B78A23F-B5CA-49C0-8C7A-93ADC6BF1182}" type="sibTrans" cxnId="{84380854-5F4B-45CA-8F8B-CBFC1B7EC2F6}">
      <dgm:prSet/>
      <dgm:spPr/>
      <dgm:t>
        <a:bodyPr/>
        <a:lstStyle/>
        <a:p>
          <a:endParaRPr lang="cs-CZ" sz="1200"/>
        </a:p>
      </dgm:t>
    </dgm:pt>
    <dgm:pt modelId="{117F14E6-F023-42CA-8A58-66B742946C74}" type="pres">
      <dgm:prSet presAssocID="{C5A8CD0C-FA76-4DA6-96B5-31E185DFAAA1}" presName="Name0" presStyleCnt="0">
        <dgm:presLayoutVars>
          <dgm:chMax val="7"/>
          <dgm:resizeHandles val="exact"/>
        </dgm:presLayoutVars>
      </dgm:prSet>
      <dgm:spPr/>
    </dgm:pt>
    <dgm:pt modelId="{61586AFD-2DFA-4AD5-AFA7-55E403363323}" type="pres">
      <dgm:prSet presAssocID="{C5A8CD0C-FA76-4DA6-96B5-31E185DFAAA1}" presName="comp1" presStyleCnt="0"/>
      <dgm:spPr/>
    </dgm:pt>
    <dgm:pt modelId="{651D3E07-3B8A-4E4F-8F63-C8489AF43271}" type="pres">
      <dgm:prSet presAssocID="{C5A8CD0C-FA76-4DA6-96B5-31E185DFAAA1}" presName="circle1" presStyleLbl="node1" presStyleIdx="0" presStyleCnt="3"/>
      <dgm:spPr/>
    </dgm:pt>
    <dgm:pt modelId="{552BA462-7B67-410E-B033-5751F9AF3411}" type="pres">
      <dgm:prSet presAssocID="{C5A8CD0C-FA76-4DA6-96B5-31E185DFAAA1}" presName="c1text" presStyleLbl="node1" presStyleIdx="0" presStyleCnt="3">
        <dgm:presLayoutVars>
          <dgm:bulletEnabled val="1"/>
        </dgm:presLayoutVars>
      </dgm:prSet>
      <dgm:spPr/>
    </dgm:pt>
    <dgm:pt modelId="{88BE04A2-F4BF-4C74-B26A-919BC228AB58}" type="pres">
      <dgm:prSet presAssocID="{C5A8CD0C-FA76-4DA6-96B5-31E185DFAAA1}" presName="comp2" presStyleCnt="0"/>
      <dgm:spPr/>
    </dgm:pt>
    <dgm:pt modelId="{35C41EFE-FD52-44AA-9F72-7F745CB18CFA}" type="pres">
      <dgm:prSet presAssocID="{C5A8CD0C-FA76-4DA6-96B5-31E185DFAAA1}" presName="circle2" presStyleLbl="node1" presStyleIdx="1" presStyleCnt="3"/>
      <dgm:spPr/>
    </dgm:pt>
    <dgm:pt modelId="{17D2AEC4-4709-4C04-94A3-53B6B44A0B5D}" type="pres">
      <dgm:prSet presAssocID="{C5A8CD0C-FA76-4DA6-96B5-31E185DFAAA1}" presName="c2text" presStyleLbl="node1" presStyleIdx="1" presStyleCnt="3">
        <dgm:presLayoutVars>
          <dgm:bulletEnabled val="1"/>
        </dgm:presLayoutVars>
      </dgm:prSet>
      <dgm:spPr/>
    </dgm:pt>
    <dgm:pt modelId="{AF26F9AA-D03D-46F2-83B0-58342530FEF9}" type="pres">
      <dgm:prSet presAssocID="{C5A8CD0C-FA76-4DA6-96B5-31E185DFAAA1}" presName="comp3" presStyleCnt="0"/>
      <dgm:spPr/>
    </dgm:pt>
    <dgm:pt modelId="{8F770232-476F-4883-ADA2-D6D455310446}" type="pres">
      <dgm:prSet presAssocID="{C5A8CD0C-FA76-4DA6-96B5-31E185DFAAA1}" presName="circle3" presStyleLbl="node1" presStyleIdx="2" presStyleCnt="3"/>
      <dgm:spPr/>
    </dgm:pt>
    <dgm:pt modelId="{1D041157-6EB7-4974-BA4D-E48D522079FB}" type="pres">
      <dgm:prSet presAssocID="{C5A8CD0C-FA76-4DA6-96B5-31E185DFAAA1}" presName="c3text" presStyleLbl="node1" presStyleIdx="2" presStyleCnt="3">
        <dgm:presLayoutVars>
          <dgm:bulletEnabled val="1"/>
        </dgm:presLayoutVars>
      </dgm:prSet>
      <dgm:spPr/>
    </dgm:pt>
  </dgm:ptLst>
  <dgm:cxnLst>
    <dgm:cxn modelId="{9EBBF73C-9EDD-4E8D-BA9F-53E46316764C}" type="presOf" srcId="{53E22F8B-8930-4FEA-8D04-FE543DD3D37B}" destId="{651D3E07-3B8A-4E4F-8F63-C8489AF43271}" srcOrd="0" destOrd="0" presId="urn:microsoft.com/office/officeart/2005/8/layout/venn2"/>
    <dgm:cxn modelId="{2B3D3340-668F-45D3-B51F-C2A90E690FAE}" type="presOf" srcId="{8EDA95DA-D997-48C7-AB64-9C38ED1ACBE9}" destId="{1D041157-6EB7-4974-BA4D-E48D522079FB}" srcOrd="1" destOrd="0" presId="urn:microsoft.com/office/officeart/2005/8/layout/venn2"/>
    <dgm:cxn modelId="{BA900D5E-2A4D-42F6-AA08-B4F796CE15B7}" type="presOf" srcId="{CDE8B448-F98E-4A85-A034-4A50221D8EE8}" destId="{35C41EFE-FD52-44AA-9F72-7F745CB18CFA}" srcOrd="0" destOrd="0" presId="urn:microsoft.com/office/officeart/2005/8/layout/venn2"/>
    <dgm:cxn modelId="{68827A41-C387-465B-8BEA-0F09FA206407}" srcId="{C5A8CD0C-FA76-4DA6-96B5-31E185DFAAA1}" destId="{53E22F8B-8930-4FEA-8D04-FE543DD3D37B}" srcOrd="0" destOrd="0" parTransId="{50CC3024-E41C-4DCA-9F19-72462FCDB35B}" sibTransId="{2E06E932-C411-463F-B17B-E57548BEF629}"/>
    <dgm:cxn modelId="{84380854-5F4B-45CA-8F8B-CBFC1B7EC2F6}" srcId="{C5A8CD0C-FA76-4DA6-96B5-31E185DFAAA1}" destId="{8EDA95DA-D997-48C7-AB64-9C38ED1ACBE9}" srcOrd="2" destOrd="0" parTransId="{221218B6-EE6E-4470-9C18-D869671ACB00}" sibTransId="{5B78A23F-B5CA-49C0-8C7A-93ADC6BF1182}"/>
    <dgm:cxn modelId="{078A62AF-332D-47C0-8B26-3BE111105C8A}" type="presOf" srcId="{8EDA95DA-D997-48C7-AB64-9C38ED1ACBE9}" destId="{8F770232-476F-4883-ADA2-D6D455310446}" srcOrd="0" destOrd="0" presId="urn:microsoft.com/office/officeart/2005/8/layout/venn2"/>
    <dgm:cxn modelId="{1C689FDB-C559-43E3-AFEE-FFBD2D223236}" srcId="{C5A8CD0C-FA76-4DA6-96B5-31E185DFAAA1}" destId="{CDE8B448-F98E-4A85-A034-4A50221D8EE8}" srcOrd="1" destOrd="0" parTransId="{995792A8-B5D2-4204-BCA2-4262C59A1314}" sibTransId="{9E89D1B4-0397-45C8-842E-AD2EEA764C42}"/>
    <dgm:cxn modelId="{633AD7DE-2C59-48CF-B0C6-2B927FFAC2D2}" type="presOf" srcId="{53E22F8B-8930-4FEA-8D04-FE543DD3D37B}" destId="{552BA462-7B67-410E-B033-5751F9AF3411}" srcOrd="1" destOrd="0" presId="urn:microsoft.com/office/officeart/2005/8/layout/venn2"/>
    <dgm:cxn modelId="{684FACEB-2BF5-4F92-856E-E951F8902BF2}" type="presOf" srcId="{C5A8CD0C-FA76-4DA6-96B5-31E185DFAAA1}" destId="{117F14E6-F023-42CA-8A58-66B742946C74}" srcOrd="0" destOrd="0" presId="urn:microsoft.com/office/officeart/2005/8/layout/venn2"/>
    <dgm:cxn modelId="{E40D1AFF-5A83-4BF0-A110-E9C5E992C786}" type="presOf" srcId="{CDE8B448-F98E-4A85-A034-4A50221D8EE8}" destId="{17D2AEC4-4709-4C04-94A3-53B6B44A0B5D}" srcOrd="1" destOrd="0" presId="urn:microsoft.com/office/officeart/2005/8/layout/venn2"/>
    <dgm:cxn modelId="{6500AE18-64C6-4C04-96C5-171887842432}" type="presParOf" srcId="{117F14E6-F023-42CA-8A58-66B742946C74}" destId="{61586AFD-2DFA-4AD5-AFA7-55E403363323}" srcOrd="0" destOrd="0" presId="urn:microsoft.com/office/officeart/2005/8/layout/venn2"/>
    <dgm:cxn modelId="{C814E7AD-D712-45A3-ADEE-BF490DA5F1B0}" type="presParOf" srcId="{61586AFD-2DFA-4AD5-AFA7-55E403363323}" destId="{651D3E07-3B8A-4E4F-8F63-C8489AF43271}" srcOrd="0" destOrd="0" presId="urn:microsoft.com/office/officeart/2005/8/layout/venn2"/>
    <dgm:cxn modelId="{E5C6516E-4200-4A54-9F39-955DC89E123B}" type="presParOf" srcId="{61586AFD-2DFA-4AD5-AFA7-55E403363323}" destId="{552BA462-7B67-410E-B033-5751F9AF3411}" srcOrd="1" destOrd="0" presId="urn:microsoft.com/office/officeart/2005/8/layout/venn2"/>
    <dgm:cxn modelId="{1A9CF7E8-B7B5-4617-989B-5322D982EE8F}" type="presParOf" srcId="{117F14E6-F023-42CA-8A58-66B742946C74}" destId="{88BE04A2-F4BF-4C74-B26A-919BC228AB58}" srcOrd="1" destOrd="0" presId="urn:microsoft.com/office/officeart/2005/8/layout/venn2"/>
    <dgm:cxn modelId="{F68990CC-C1A8-4CF5-8C47-0EAECFC8F111}" type="presParOf" srcId="{88BE04A2-F4BF-4C74-B26A-919BC228AB58}" destId="{35C41EFE-FD52-44AA-9F72-7F745CB18CFA}" srcOrd="0" destOrd="0" presId="urn:microsoft.com/office/officeart/2005/8/layout/venn2"/>
    <dgm:cxn modelId="{B68842F2-6FA5-44CD-8956-CB2E84474F46}" type="presParOf" srcId="{88BE04A2-F4BF-4C74-B26A-919BC228AB58}" destId="{17D2AEC4-4709-4C04-94A3-53B6B44A0B5D}" srcOrd="1" destOrd="0" presId="urn:microsoft.com/office/officeart/2005/8/layout/venn2"/>
    <dgm:cxn modelId="{E5A01AF8-1F03-46FA-A519-AD5BA16C5340}" type="presParOf" srcId="{117F14E6-F023-42CA-8A58-66B742946C74}" destId="{AF26F9AA-D03D-46F2-83B0-58342530FEF9}" srcOrd="2" destOrd="0" presId="urn:microsoft.com/office/officeart/2005/8/layout/venn2"/>
    <dgm:cxn modelId="{4EAA6B6D-DD25-4AFB-AD80-81D6D2FDF91C}" type="presParOf" srcId="{AF26F9AA-D03D-46F2-83B0-58342530FEF9}" destId="{8F770232-476F-4883-ADA2-D6D455310446}" srcOrd="0" destOrd="0" presId="urn:microsoft.com/office/officeart/2005/8/layout/venn2"/>
    <dgm:cxn modelId="{431A831A-B556-410F-A4EA-190EF8F68C1B}" type="presParOf" srcId="{AF26F9AA-D03D-46F2-83B0-58342530FEF9}" destId="{1D041157-6EB7-4974-BA4D-E48D522079FB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95DA528-9D4F-4D0F-BD4D-47FB550AF2DD}" type="doc">
      <dgm:prSet loTypeId="urn:microsoft.com/office/officeart/2005/8/layout/cycle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cs-CZ"/>
        </a:p>
      </dgm:t>
    </dgm:pt>
    <dgm:pt modelId="{67A013FB-81BC-4C0C-9E0E-F082D8406360}">
      <dgm:prSet phldrT="[Text]"/>
      <dgm:spPr/>
      <dgm:t>
        <a:bodyPr/>
        <a:lstStyle/>
        <a:p>
          <a:r>
            <a:rPr lang="cs-CZ" b="1" dirty="0"/>
            <a:t>Sociální suverenita</a:t>
          </a:r>
        </a:p>
      </dgm:t>
    </dgm:pt>
    <dgm:pt modelId="{37293C19-9ECE-4AD2-8077-5929C2D6B8C5}" type="parTrans" cxnId="{95940EF5-D0EC-43C9-9A31-305426A9F56E}">
      <dgm:prSet/>
      <dgm:spPr/>
      <dgm:t>
        <a:bodyPr/>
        <a:lstStyle/>
        <a:p>
          <a:endParaRPr lang="cs-CZ"/>
        </a:p>
      </dgm:t>
    </dgm:pt>
    <dgm:pt modelId="{09FF3441-B598-4694-9239-EEF5598B375D}" type="sibTrans" cxnId="{95940EF5-D0EC-43C9-9A31-305426A9F56E}">
      <dgm:prSet/>
      <dgm:spPr>
        <a:solidFill>
          <a:srgbClr val="FF0000"/>
        </a:solidFill>
      </dgm:spPr>
      <dgm:t>
        <a:bodyPr/>
        <a:lstStyle/>
        <a:p>
          <a:endParaRPr lang="cs-CZ"/>
        </a:p>
      </dgm:t>
    </dgm:pt>
    <dgm:pt modelId="{D49E523F-28D6-4F61-8B80-EEA473CD0457}">
      <dgm:prSet phldrT="[Text]"/>
      <dgm:spPr/>
      <dgm:t>
        <a:bodyPr/>
        <a:lstStyle/>
        <a:p>
          <a:r>
            <a:rPr lang="cs-CZ" b="1" dirty="0"/>
            <a:t>Sociální bezpečí</a:t>
          </a:r>
        </a:p>
      </dgm:t>
    </dgm:pt>
    <dgm:pt modelId="{B15FC849-888D-44E7-83F1-7F498050CF4E}" type="parTrans" cxnId="{050C7696-6A10-42AB-919C-D12958425196}">
      <dgm:prSet/>
      <dgm:spPr/>
      <dgm:t>
        <a:bodyPr/>
        <a:lstStyle/>
        <a:p>
          <a:endParaRPr lang="cs-CZ"/>
        </a:p>
      </dgm:t>
    </dgm:pt>
    <dgm:pt modelId="{E37FC71F-A39C-422A-9B63-BAC0A061876A}" type="sibTrans" cxnId="{050C7696-6A10-42AB-919C-D12958425196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cs-CZ"/>
        </a:p>
      </dgm:t>
    </dgm:pt>
    <dgm:pt modelId="{A77A7B3A-E7A7-4938-8D69-BFEAFFABAFC5}" type="pres">
      <dgm:prSet presAssocID="{395DA528-9D4F-4D0F-BD4D-47FB550AF2DD}" presName="cycle" presStyleCnt="0">
        <dgm:presLayoutVars>
          <dgm:dir/>
          <dgm:resizeHandles val="exact"/>
        </dgm:presLayoutVars>
      </dgm:prSet>
      <dgm:spPr/>
    </dgm:pt>
    <dgm:pt modelId="{EF327178-80DE-4DD0-AD72-B2038C35A807}" type="pres">
      <dgm:prSet presAssocID="{67A013FB-81BC-4C0C-9E0E-F082D8406360}" presName="dummy" presStyleCnt="0"/>
      <dgm:spPr/>
    </dgm:pt>
    <dgm:pt modelId="{6C86F1C0-9328-4940-AD72-F7EC948FD9D2}" type="pres">
      <dgm:prSet presAssocID="{67A013FB-81BC-4C0C-9E0E-F082D8406360}" presName="node" presStyleLbl="revTx" presStyleIdx="0" presStyleCnt="2">
        <dgm:presLayoutVars>
          <dgm:bulletEnabled val="1"/>
        </dgm:presLayoutVars>
      </dgm:prSet>
      <dgm:spPr/>
    </dgm:pt>
    <dgm:pt modelId="{E2D6B123-B697-4BCF-ACDD-461D09312D24}" type="pres">
      <dgm:prSet presAssocID="{09FF3441-B598-4694-9239-EEF5598B375D}" presName="sibTrans" presStyleLbl="node1" presStyleIdx="0" presStyleCnt="2"/>
      <dgm:spPr/>
    </dgm:pt>
    <dgm:pt modelId="{CE676063-21EB-4C45-B8E2-31D65DDD5F87}" type="pres">
      <dgm:prSet presAssocID="{D49E523F-28D6-4F61-8B80-EEA473CD0457}" presName="dummy" presStyleCnt="0"/>
      <dgm:spPr/>
    </dgm:pt>
    <dgm:pt modelId="{782061D1-6E48-4A73-B53A-AB788C07072C}" type="pres">
      <dgm:prSet presAssocID="{D49E523F-28D6-4F61-8B80-EEA473CD0457}" presName="node" presStyleLbl="revTx" presStyleIdx="1" presStyleCnt="2">
        <dgm:presLayoutVars>
          <dgm:bulletEnabled val="1"/>
        </dgm:presLayoutVars>
      </dgm:prSet>
      <dgm:spPr/>
    </dgm:pt>
    <dgm:pt modelId="{48A816EA-A7DD-40AF-9A33-AE93CD98B0A0}" type="pres">
      <dgm:prSet presAssocID="{E37FC71F-A39C-422A-9B63-BAC0A061876A}" presName="sibTrans" presStyleLbl="node1" presStyleIdx="1" presStyleCnt="2"/>
      <dgm:spPr/>
    </dgm:pt>
  </dgm:ptLst>
  <dgm:cxnLst>
    <dgm:cxn modelId="{506DF474-2878-4B1A-AA36-15CF71DAD2A6}" type="presOf" srcId="{395DA528-9D4F-4D0F-BD4D-47FB550AF2DD}" destId="{A77A7B3A-E7A7-4938-8D69-BFEAFFABAFC5}" srcOrd="0" destOrd="0" presId="urn:microsoft.com/office/officeart/2005/8/layout/cycle1"/>
    <dgm:cxn modelId="{D71C0B58-0D9C-4D1D-9A2B-52F19C397E16}" type="presOf" srcId="{E37FC71F-A39C-422A-9B63-BAC0A061876A}" destId="{48A816EA-A7DD-40AF-9A33-AE93CD98B0A0}" srcOrd="0" destOrd="0" presId="urn:microsoft.com/office/officeart/2005/8/layout/cycle1"/>
    <dgm:cxn modelId="{654C6084-304F-4607-9C61-730078F09185}" type="presOf" srcId="{09FF3441-B598-4694-9239-EEF5598B375D}" destId="{E2D6B123-B697-4BCF-ACDD-461D09312D24}" srcOrd="0" destOrd="0" presId="urn:microsoft.com/office/officeart/2005/8/layout/cycle1"/>
    <dgm:cxn modelId="{050C7696-6A10-42AB-919C-D12958425196}" srcId="{395DA528-9D4F-4D0F-BD4D-47FB550AF2DD}" destId="{D49E523F-28D6-4F61-8B80-EEA473CD0457}" srcOrd="1" destOrd="0" parTransId="{B15FC849-888D-44E7-83F1-7F498050CF4E}" sibTransId="{E37FC71F-A39C-422A-9B63-BAC0A061876A}"/>
    <dgm:cxn modelId="{0EF598C2-17CD-4A62-9981-6948FBA94B02}" type="presOf" srcId="{67A013FB-81BC-4C0C-9E0E-F082D8406360}" destId="{6C86F1C0-9328-4940-AD72-F7EC948FD9D2}" srcOrd="0" destOrd="0" presId="urn:microsoft.com/office/officeart/2005/8/layout/cycle1"/>
    <dgm:cxn modelId="{1F3CF8C5-05A9-4C3F-9EB7-B850DDB8E962}" type="presOf" srcId="{D49E523F-28D6-4F61-8B80-EEA473CD0457}" destId="{782061D1-6E48-4A73-B53A-AB788C07072C}" srcOrd="0" destOrd="0" presId="urn:microsoft.com/office/officeart/2005/8/layout/cycle1"/>
    <dgm:cxn modelId="{95940EF5-D0EC-43C9-9A31-305426A9F56E}" srcId="{395DA528-9D4F-4D0F-BD4D-47FB550AF2DD}" destId="{67A013FB-81BC-4C0C-9E0E-F082D8406360}" srcOrd="0" destOrd="0" parTransId="{37293C19-9ECE-4AD2-8077-5929C2D6B8C5}" sibTransId="{09FF3441-B598-4694-9239-EEF5598B375D}"/>
    <dgm:cxn modelId="{19FF17FE-620E-418B-8B7F-75F008742D92}" type="presParOf" srcId="{A77A7B3A-E7A7-4938-8D69-BFEAFFABAFC5}" destId="{EF327178-80DE-4DD0-AD72-B2038C35A807}" srcOrd="0" destOrd="0" presId="urn:microsoft.com/office/officeart/2005/8/layout/cycle1"/>
    <dgm:cxn modelId="{9C49C7DF-2CB8-4889-852C-8E3D56E47ED1}" type="presParOf" srcId="{A77A7B3A-E7A7-4938-8D69-BFEAFFABAFC5}" destId="{6C86F1C0-9328-4940-AD72-F7EC948FD9D2}" srcOrd="1" destOrd="0" presId="urn:microsoft.com/office/officeart/2005/8/layout/cycle1"/>
    <dgm:cxn modelId="{9B8012F7-9100-4EE5-B00A-A39DEC90C9AF}" type="presParOf" srcId="{A77A7B3A-E7A7-4938-8D69-BFEAFFABAFC5}" destId="{E2D6B123-B697-4BCF-ACDD-461D09312D24}" srcOrd="2" destOrd="0" presId="urn:microsoft.com/office/officeart/2005/8/layout/cycle1"/>
    <dgm:cxn modelId="{B50441F2-DF38-4622-AEFF-8B489739A015}" type="presParOf" srcId="{A77A7B3A-E7A7-4938-8D69-BFEAFFABAFC5}" destId="{CE676063-21EB-4C45-B8E2-31D65DDD5F87}" srcOrd="3" destOrd="0" presId="urn:microsoft.com/office/officeart/2005/8/layout/cycle1"/>
    <dgm:cxn modelId="{411383E0-4380-4C07-928B-F950727A38F5}" type="presParOf" srcId="{A77A7B3A-E7A7-4938-8D69-BFEAFFABAFC5}" destId="{782061D1-6E48-4A73-B53A-AB788C07072C}" srcOrd="4" destOrd="0" presId="urn:microsoft.com/office/officeart/2005/8/layout/cycle1"/>
    <dgm:cxn modelId="{878A1981-29B9-47A9-ADF6-BE889289D08B}" type="presParOf" srcId="{A77A7B3A-E7A7-4938-8D69-BFEAFFABAFC5}" destId="{48A816EA-A7DD-40AF-9A33-AE93CD98B0A0}" srcOrd="5" destOrd="0" presId="urn:microsoft.com/office/officeart/2005/8/layout/cycle1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3F8C74-7EF3-4C9F-B30C-7FF342D87A84}">
      <dsp:nvSpPr>
        <dsp:cNvPr id="0" name=""/>
        <dsp:cNvSpPr/>
      </dsp:nvSpPr>
      <dsp:spPr>
        <a:xfrm>
          <a:off x="1719524" y="4191498"/>
          <a:ext cx="2025594" cy="1738739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/>
            <a:t>6218 </a:t>
          </a:r>
          <a:r>
            <a:rPr lang="cs-CZ" sz="1800" b="0" kern="1200" dirty="0"/>
            <a:t>podpořených osob</a:t>
          </a:r>
        </a:p>
      </dsp:txBody>
      <dsp:txXfrm>
        <a:off x="2033218" y="4460769"/>
        <a:ext cx="1398206" cy="1200197"/>
      </dsp:txXfrm>
    </dsp:sp>
    <dsp:sp modelId="{86251BB1-D3D6-4D4F-A1BE-BFB1178A8C06}">
      <dsp:nvSpPr>
        <dsp:cNvPr id="0" name=""/>
        <dsp:cNvSpPr/>
      </dsp:nvSpPr>
      <dsp:spPr>
        <a:xfrm>
          <a:off x="1782880" y="4959831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E0DCB-6D00-4C30-B1CC-732E41D43AAD}">
      <dsp:nvSpPr>
        <dsp:cNvPr id="0" name=""/>
        <dsp:cNvSpPr/>
      </dsp:nvSpPr>
      <dsp:spPr>
        <a:xfrm>
          <a:off x="0" y="3246351"/>
          <a:ext cx="2025594" cy="173873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5E1A0E-2CE0-4F6D-9F6C-CA713CFA45A9}">
      <dsp:nvSpPr>
        <dsp:cNvPr id="0" name=""/>
        <dsp:cNvSpPr/>
      </dsp:nvSpPr>
      <dsp:spPr>
        <a:xfrm>
          <a:off x="1371515" y="4743981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E367C-7633-4252-AAF8-59BACE6862DD}">
      <dsp:nvSpPr>
        <dsp:cNvPr id="0" name=""/>
        <dsp:cNvSpPr/>
      </dsp:nvSpPr>
      <dsp:spPr>
        <a:xfrm>
          <a:off x="3437264" y="3233032"/>
          <a:ext cx="2025594" cy="1738739"/>
        </a:xfrm>
        <a:prstGeom prst="hexagon">
          <a:avLst>
            <a:gd name="adj" fmla="val 25000"/>
            <a:gd name="vf" fmla="val 115470"/>
          </a:avLst>
        </a:prstGeom>
        <a:solidFill>
          <a:srgbClr val="00B05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/>
            <a:t>130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0" kern="1200" dirty="0"/>
            <a:t>obcí </a:t>
          </a:r>
        </a:p>
      </dsp:txBody>
      <dsp:txXfrm>
        <a:off x="3750958" y="3502303"/>
        <a:ext cx="1398206" cy="1200197"/>
      </dsp:txXfrm>
    </dsp:sp>
    <dsp:sp modelId="{F482955A-2207-4EB7-8E71-CACED42328D3}">
      <dsp:nvSpPr>
        <dsp:cNvPr id="0" name=""/>
        <dsp:cNvSpPr/>
      </dsp:nvSpPr>
      <dsp:spPr>
        <a:xfrm>
          <a:off x="4824841" y="4728826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B09417-ABEC-4F6A-80C5-5BD34C2BB5D2}">
      <dsp:nvSpPr>
        <dsp:cNvPr id="0" name=""/>
        <dsp:cNvSpPr/>
      </dsp:nvSpPr>
      <dsp:spPr>
        <a:xfrm>
          <a:off x="5163928" y="4188742"/>
          <a:ext cx="2025594" cy="173873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061D2-119F-4AFA-9FC4-2BF608C28C08}">
      <dsp:nvSpPr>
        <dsp:cNvPr id="0" name=""/>
        <dsp:cNvSpPr/>
      </dsp:nvSpPr>
      <dsp:spPr>
        <a:xfrm>
          <a:off x="5210329" y="4967639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95E94D-2752-49C6-8FE7-0961DCF55516}">
      <dsp:nvSpPr>
        <dsp:cNvPr id="0" name=""/>
        <dsp:cNvSpPr/>
      </dsp:nvSpPr>
      <dsp:spPr>
        <a:xfrm>
          <a:off x="1719524" y="2296152"/>
          <a:ext cx="2025594" cy="1738739"/>
        </a:xfrm>
        <a:prstGeom prst="hexagon">
          <a:avLst>
            <a:gd name="adj" fmla="val 25000"/>
            <a:gd name="vf" fmla="val 115470"/>
          </a:avLst>
        </a:prstGeom>
        <a:solidFill>
          <a:srgbClr val="FFFF0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/>
            <a:t>53</a:t>
          </a:r>
          <a:r>
            <a:rPr lang="cs-CZ" sz="2400" b="1" kern="1200" dirty="0"/>
            <a:t>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0" kern="1200" dirty="0"/>
            <a:t>lokalit</a:t>
          </a:r>
        </a:p>
      </dsp:txBody>
      <dsp:txXfrm>
        <a:off x="2033218" y="2565423"/>
        <a:ext cx="1398206" cy="1200197"/>
      </dsp:txXfrm>
    </dsp:sp>
    <dsp:sp modelId="{DFC94C59-0174-47E4-88DF-0343B2037C11}">
      <dsp:nvSpPr>
        <dsp:cNvPr id="0" name=""/>
        <dsp:cNvSpPr/>
      </dsp:nvSpPr>
      <dsp:spPr>
        <a:xfrm>
          <a:off x="3098178" y="2331974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91C730-B10F-424F-94EB-B7894443FA43}">
      <dsp:nvSpPr>
        <dsp:cNvPr id="0" name=""/>
        <dsp:cNvSpPr/>
      </dsp:nvSpPr>
      <dsp:spPr>
        <a:xfrm>
          <a:off x="3437264" y="1337687"/>
          <a:ext cx="2025594" cy="173873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22682-2CD4-456F-8001-6A6546A54DA4}">
      <dsp:nvSpPr>
        <dsp:cNvPr id="0" name=""/>
        <dsp:cNvSpPr/>
      </dsp:nvSpPr>
      <dsp:spPr>
        <a:xfrm>
          <a:off x="3483666" y="2108317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21A7F-5DD0-4CC3-B285-6CF617852D0A}">
      <dsp:nvSpPr>
        <dsp:cNvPr id="0" name=""/>
        <dsp:cNvSpPr/>
      </dsp:nvSpPr>
      <dsp:spPr>
        <a:xfrm>
          <a:off x="5142922" y="2237783"/>
          <a:ext cx="2067605" cy="1849966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40640" rIns="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b="1" kern="1200" dirty="0"/>
            <a:t>400</a:t>
          </a:r>
          <a:r>
            <a:rPr lang="cs-CZ" sz="2400" b="0" kern="1200" dirty="0"/>
            <a:t> </a:t>
          </a:r>
          <a:r>
            <a:rPr lang="cs-CZ" sz="2000" b="0" kern="1200" dirty="0"/>
            <a:t>dokumentů</a:t>
          </a:r>
        </a:p>
      </dsp:txBody>
      <dsp:txXfrm>
        <a:off x="5469386" y="2529883"/>
        <a:ext cx="1414677" cy="1265766"/>
      </dsp:txXfrm>
    </dsp:sp>
    <dsp:sp modelId="{07C69A87-F9B0-4BA5-A680-F4E1A8B24E4D}">
      <dsp:nvSpPr>
        <dsp:cNvPr id="0" name=""/>
        <dsp:cNvSpPr/>
      </dsp:nvSpPr>
      <dsp:spPr>
        <a:xfrm>
          <a:off x="6905761" y="3060812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1ED3AB-0EAE-4A9C-A0DA-DC7F80E79A02}">
      <dsp:nvSpPr>
        <dsp:cNvPr id="0" name=""/>
        <dsp:cNvSpPr/>
      </dsp:nvSpPr>
      <dsp:spPr>
        <a:xfrm>
          <a:off x="6897730" y="3249106"/>
          <a:ext cx="2025594" cy="1738739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6BAA1-0B86-46F3-B1C5-07FC9F6FF721}">
      <dsp:nvSpPr>
        <dsp:cNvPr id="0" name=""/>
        <dsp:cNvSpPr/>
      </dsp:nvSpPr>
      <dsp:spPr>
        <a:xfrm>
          <a:off x="7306418" y="3279876"/>
          <a:ext cx="236468" cy="203909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A6DC80-93A2-4C41-8AD0-6253CCD3811C}">
      <dsp:nvSpPr>
        <dsp:cNvPr id="0" name=""/>
        <dsp:cNvSpPr/>
      </dsp:nvSpPr>
      <dsp:spPr>
        <a:xfrm>
          <a:off x="3116994" y="1755"/>
          <a:ext cx="1897991" cy="123369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</a:rPr>
            <a:t>ANALÝZA PROSTŘEDÍ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>
              <a:solidFill>
                <a:schemeClr val="tx1"/>
              </a:solidFill>
            </a:rPr>
            <a:t> V</a:t>
          </a:r>
          <a:r>
            <a:rPr lang="cs-CZ" sz="1400" kern="1200" dirty="0">
              <a:solidFill>
                <a:schemeClr val="accent1"/>
              </a:solidFill>
            </a:rPr>
            <a:t>stupní analýza, tematický výzkum</a:t>
          </a:r>
        </a:p>
      </dsp:txBody>
      <dsp:txXfrm>
        <a:off x="3177218" y="61979"/>
        <a:ext cx="1777543" cy="1113246"/>
      </dsp:txXfrm>
    </dsp:sp>
    <dsp:sp modelId="{0C347516-6C65-4C46-9B97-1A2F62169710}">
      <dsp:nvSpPr>
        <dsp:cNvPr id="0" name=""/>
        <dsp:cNvSpPr/>
      </dsp:nvSpPr>
      <dsp:spPr>
        <a:xfrm>
          <a:off x="1601790" y="618602"/>
          <a:ext cx="4928398" cy="4928398"/>
        </a:xfrm>
        <a:custGeom>
          <a:avLst/>
          <a:gdLst/>
          <a:ahLst/>
          <a:cxnLst/>
          <a:rect l="0" t="0" r="0" b="0"/>
          <a:pathLst>
            <a:path>
              <a:moveTo>
                <a:pt x="3426225" y="195547"/>
              </a:moveTo>
              <a:arcTo wR="2464199" hR="2464199" stAng="17578769" swAng="1960896"/>
            </a:path>
          </a:pathLst>
        </a:custGeom>
        <a:noFill/>
        <a:ln w="9525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413743-971A-4006-9B64-6ECAAC6F600F}">
      <dsp:nvSpPr>
        <dsp:cNvPr id="0" name=""/>
        <dsp:cNvSpPr/>
      </dsp:nvSpPr>
      <dsp:spPr>
        <a:xfrm>
          <a:off x="5460586" y="1704475"/>
          <a:ext cx="1897991" cy="1233694"/>
        </a:xfrm>
        <a:prstGeom prst="roundRect">
          <a:avLst/>
        </a:prstGeom>
        <a:solidFill>
          <a:schemeClr val="bg1"/>
        </a:solid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</a:rPr>
            <a:t>LOKÁLNÍ PARTNERSTVÍ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tx2"/>
              </a:solidFill>
            </a:rPr>
            <a:t>Spolupráce, odbornost, komplexnost</a:t>
          </a:r>
        </a:p>
      </dsp:txBody>
      <dsp:txXfrm>
        <a:off x="5520810" y="1764699"/>
        <a:ext cx="1777543" cy="1113246"/>
      </dsp:txXfrm>
    </dsp:sp>
    <dsp:sp modelId="{847F5B40-E4A7-4F90-A3B4-EF553E06A7DB}">
      <dsp:nvSpPr>
        <dsp:cNvPr id="0" name=""/>
        <dsp:cNvSpPr/>
      </dsp:nvSpPr>
      <dsp:spPr>
        <a:xfrm>
          <a:off x="1601790" y="618602"/>
          <a:ext cx="4928398" cy="4928398"/>
        </a:xfrm>
        <a:custGeom>
          <a:avLst/>
          <a:gdLst/>
          <a:ahLst/>
          <a:cxnLst/>
          <a:rect l="0" t="0" r="0" b="0"/>
          <a:pathLst>
            <a:path>
              <a:moveTo>
                <a:pt x="4925025" y="2335315"/>
              </a:moveTo>
              <a:arcTo wR="2464199" hR="2464199" stAng="21420115" swAng="2195810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C303CD-B526-44A6-BEEE-6097C1DB9FF0}">
      <dsp:nvSpPr>
        <dsp:cNvPr id="0" name=""/>
        <dsp:cNvSpPr/>
      </dsp:nvSpPr>
      <dsp:spPr>
        <a:xfrm>
          <a:off x="4565414" y="4459533"/>
          <a:ext cx="1897991" cy="1233694"/>
        </a:xfrm>
        <a:prstGeom prst="roundRect">
          <a:avLst/>
        </a:prstGeom>
        <a:solidFill>
          <a:schemeClr val="bg1"/>
        </a:solidFill>
        <a:ln w="5715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</a:rPr>
            <a:t>STRATEGICKÝ DOKUMENT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 dirty="0">
              <a:solidFill>
                <a:schemeClr val="tx2"/>
              </a:solidFill>
            </a:rPr>
            <a:t>SPSZ/TAP</a:t>
          </a:r>
        </a:p>
      </dsp:txBody>
      <dsp:txXfrm>
        <a:off x="4625638" y="4519757"/>
        <a:ext cx="1777543" cy="1113246"/>
      </dsp:txXfrm>
    </dsp:sp>
    <dsp:sp modelId="{D8E6A6CE-177D-4242-A195-1B8C1B2C001A}">
      <dsp:nvSpPr>
        <dsp:cNvPr id="0" name=""/>
        <dsp:cNvSpPr/>
      </dsp:nvSpPr>
      <dsp:spPr>
        <a:xfrm>
          <a:off x="1601790" y="618602"/>
          <a:ext cx="4928398" cy="4928398"/>
        </a:xfrm>
        <a:custGeom>
          <a:avLst/>
          <a:gdLst/>
          <a:ahLst/>
          <a:cxnLst/>
          <a:rect l="0" t="0" r="0" b="0"/>
          <a:pathLst>
            <a:path>
              <a:moveTo>
                <a:pt x="2953837" y="4879262"/>
              </a:moveTo>
              <a:arcTo wR="2464199" hR="2464199" stAng="4712339" swAng="1375321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42C6E-23F5-4FD3-A57C-4D6535666B65}">
      <dsp:nvSpPr>
        <dsp:cNvPr id="0" name=""/>
        <dsp:cNvSpPr/>
      </dsp:nvSpPr>
      <dsp:spPr>
        <a:xfrm>
          <a:off x="1668574" y="4459533"/>
          <a:ext cx="1897991" cy="123369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>
              <a:solidFill>
                <a:schemeClr val="tx1"/>
              </a:solidFill>
            </a:rPr>
            <a:t>IMPLEMENTACE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300" kern="1200" dirty="0">
              <a:solidFill>
                <a:schemeClr val="tx2"/>
              </a:solidFill>
            </a:rPr>
            <a:t>Podpora realizace aktivit, OPZ, IROP</a:t>
          </a:r>
        </a:p>
      </dsp:txBody>
      <dsp:txXfrm>
        <a:off x="1728798" y="4519757"/>
        <a:ext cx="1777543" cy="1113246"/>
      </dsp:txXfrm>
    </dsp:sp>
    <dsp:sp modelId="{5070404B-BC55-4B3E-BB71-B9881A726CE2}">
      <dsp:nvSpPr>
        <dsp:cNvPr id="0" name=""/>
        <dsp:cNvSpPr/>
      </dsp:nvSpPr>
      <dsp:spPr>
        <a:xfrm>
          <a:off x="1601790" y="618602"/>
          <a:ext cx="4928398" cy="4928398"/>
        </a:xfrm>
        <a:custGeom>
          <a:avLst/>
          <a:gdLst/>
          <a:ahLst/>
          <a:cxnLst/>
          <a:rect l="0" t="0" r="0" b="0"/>
          <a:pathLst>
            <a:path>
              <a:moveTo>
                <a:pt x="411685" y="3827821"/>
              </a:moveTo>
              <a:arcTo wR="2464199" hR="2464199" stAng="8784075" swAng="2195810"/>
            </a:path>
          </a:pathLst>
        </a:custGeom>
        <a:noFill/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43158-81B8-4B94-8AFD-C1EB1A701A33}">
      <dsp:nvSpPr>
        <dsp:cNvPr id="0" name=""/>
        <dsp:cNvSpPr/>
      </dsp:nvSpPr>
      <dsp:spPr>
        <a:xfrm>
          <a:off x="773401" y="1704475"/>
          <a:ext cx="1897991" cy="123369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tx1"/>
              </a:solidFill>
            </a:rPr>
            <a:t>VYHODNOCENÍ A REVIZE OPATŘENÍ</a:t>
          </a:r>
        </a:p>
      </dsp:txBody>
      <dsp:txXfrm>
        <a:off x="833625" y="1764699"/>
        <a:ext cx="1777543" cy="1113246"/>
      </dsp:txXfrm>
    </dsp:sp>
    <dsp:sp modelId="{348D5300-6285-438C-A111-525755F02F54}">
      <dsp:nvSpPr>
        <dsp:cNvPr id="0" name=""/>
        <dsp:cNvSpPr/>
      </dsp:nvSpPr>
      <dsp:spPr>
        <a:xfrm>
          <a:off x="1601790" y="618602"/>
          <a:ext cx="4928398" cy="4928398"/>
        </a:xfrm>
        <a:custGeom>
          <a:avLst/>
          <a:gdLst/>
          <a:ahLst/>
          <a:cxnLst/>
          <a:rect l="0" t="0" r="0" b="0"/>
          <a:pathLst>
            <a:path>
              <a:moveTo>
                <a:pt x="429472" y="1074176"/>
              </a:moveTo>
              <a:arcTo wR="2464199" hR="2464199" stAng="12860335" swAng="1960896"/>
            </a:path>
          </a:pathLst>
        </a:custGeom>
        <a:noFill/>
        <a:ln w="19050" cap="flat" cmpd="sng" algn="ctr">
          <a:solidFill>
            <a:schemeClr val="tx2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5DEDC6-0DAE-405F-BF29-93E2494A3B7A}">
      <dsp:nvSpPr>
        <dsp:cNvPr id="0" name=""/>
        <dsp:cNvSpPr/>
      </dsp:nvSpPr>
      <dsp:spPr>
        <a:xfrm>
          <a:off x="2612833" y="141746"/>
          <a:ext cx="2932693" cy="293269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Absence zákona o sociálním (dostupném) bydlení</a:t>
          </a:r>
        </a:p>
      </dsp:txBody>
      <dsp:txXfrm>
        <a:off x="3003859" y="654968"/>
        <a:ext cx="2150641" cy="1319711"/>
      </dsp:txXfrm>
    </dsp:sp>
    <dsp:sp modelId="{0CCDC09C-3D04-42A1-88AE-F5611A035776}">
      <dsp:nvSpPr>
        <dsp:cNvPr id="0" name=""/>
        <dsp:cNvSpPr/>
      </dsp:nvSpPr>
      <dsp:spPr>
        <a:xfrm>
          <a:off x="3819763" y="2001308"/>
          <a:ext cx="2932693" cy="293269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Obchod s chudobou, spekulativní trh s byty a s ním spojené soustředění</a:t>
          </a:r>
        </a:p>
      </dsp:txBody>
      <dsp:txXfrm>
        <a:off x="4716679" y="2758921"/>
        <a:ext cx="1759615" cy="1612981"/>
      </dsp:txXfrm>
    </dsp:sp>
    <dsp:sp modelId="{90E088FE-1F05-40D9-9C79-FE859BB381D3}">
      <dsp:nvSpPr>
        <dsp:cNvPr id="0" name=""/>
        <dsp:cNvSpPr/>
      </dsp:nvSpPr>
      <dsp:spPr>
        <a:xfrm>
          <a:off x="1389626" y="1927170"/>
          <a:ext cx="2932693" cy="293269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Zadluženost obyvatel  + obtížná zaměstnatelnost těchto osob</a:t>
          </a:r>
        </a:p>
      </dsp:txBody>
      <dsp:txXfrm>
        <a:off x="1665788" y="2684782"/>
        <a:ext cx="1759615" cy="16129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0F79C3-E35A-4F7F-8090-FD61C199C1CA}">
      <dsp:nvSpPr>
        <dsp:cNvPr id="0" name=""/>
        <dsp:cNvSpPr/>
      </dsp:nvSpPr>
      <dsp:spPr>
        <a:xfrm>
          <a:off x="0" y="620042"/>
          <a:ext cx="2591097" cy="1554658"/>
        </a:xfrm>
        <a:prstGeom prst="rect">
          <a:avLst/>
        </a:prstGeom>
        <a:solidFill>
          <a:schemeClr val="lt1"/>
        </a:solidFill>
        <a:ln w="5715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ZVYŠOVÁNÍ </a:t>
          </a:r>
          <a:r>
            <a:rPr lang="cs-CZ" sz="2000" b="1" kern="1200" cap="all" baseline="0" dirty="0"/>
            <a:t>POVĚDOMÍ řešení sociálního vyloučení v území</a:t>
          </a:r>
          <a:endParaRPr lang="cs-CZ" sz="2000" kern="1200" cap="all" baseline="0" dirty="0"/>
        </a:p>
      </dsp:txBody>
      <dsp:txXfrm>
        <a:off x="0" y="620042"/>
        <a:ext cx="2591097" cy="1554658"/>
      </dsp:txXfrm>
    </dsp:sp>
    <dsp:sp modelId="{A7D03422-78EC-40F0-AE31-4362246764FE}">
      <dsp:nvSpPr>
        <dsp:cNvPr id="0" name=""/>
        <dsp:cNvSpPr/>
      </dsp:nvSpPr>
      <dsp:spPr>
        <a:xfrm>
          <a:off x="2850207" y="620042"/>
          <a:ext cx="2591097" cy="15546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/>
            <a:t>PROPOJENÍ MÍSTNÍCH AKTÉRŮ</a:t>
          </a:r>
          <a:endParaRPr lang="cs-CZ" sz="2000" kern="1200" dirty="0"/>
        </a:p>
      </dsp:txBody>
      <dsp:txXfrm>
        <a:off x="2850207" y="620042"/>
        <a:ext cx="2591097" cy="1554658"/>
      </dsp:txXfrm>
    </dsp:sp>
    <dsp:sp modelId="{0335ACA2-F6D6-495F-A20C-30B0D06EB058}">
      <dsp:nvSpPr>
        <dsp:cNvPr id="0" name=""/>
        <dsp:cNvSpPr/>
      </dsp:nvSpPr>
      <dsp:spPr>
        <a:xfrm>
          <a:off x="5700414" y="620042"/>
          <a:ext cx="2591097" cy="15546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DETAILNÍ ANALÝZA</a:t>
          </a:r>
          <a:endParaRPr lang="cs-CZ" sz="2000" kern="1200" dirty="0"/>
        </a:p>
      </dsp:txBody>
      <dsp:txXfrm>
        <a:off x="5700414" y="620042"/>
        <a:ext cx="2591097" cy="1554658"/>
      </dsp:txXfrm>
    </dsp:sp>
    <dsp:sp modelId="{E8CCEE41-DD51-4569-A924-BFC055F12D4F}">
      <dsp:nvSpPr>
        <dsp:cNvPr id="0" name=""/>
        <dsp:cNvSpPr/>
      </dsp:nvSpPr>
      <dsp:spPr>
        <a:xfrm>
          <a:off x="1425103" y="2433810"/>
          <a:ext cx="2591097" cy="15546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STRATEGICKÉ PLÁNOVÁNÍ</a:t>
          </a:r>
          <a:endParaRPr lang="cs-CZ" sz="2000" kern="1200" dirty="0"/>
        </a:p>
      </dsp:txBody>
      <dsp:txXfrm>
        <a:off x="1425103" y="2433810"/>
        <a:ext cx="2591097" cy="1554658"/>
      </dsp:txXfrm>
    </dsp:sp>
    <dsp:sp modelId="{F0DA2E50-0825-4CC2-8485-B3372B642E94}">
      <dsp:nvSpPr>
        <dsp:cNvPr id="0" name=""/>
        <dsp:cNvSpPr/>
      </dsp:nvSpPr>
      <dsp:spPr>
        <a:xfrm>
          <a:off x="4275310" y="2433810"/>
          <a:ext cx="2591097" cy="15546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/>
            <a:t>NAVÝŠENÍ KAPACIT</a:t>
          </a:r>
          <a:endParaRPr lang="cs-CZ" sz="2000" kern="1200" dirty="0"/>
        </a:p>
      </dsp:txBody>
      <dsp:txXfrm>
        <a:off x="4275310" y="2433810"/>
        <a:ext cx="2591097" cy="15546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219FD-38B7-4591-A91E-663500A12A96}">
      <dsp:nvSpPr>
        <dsp:cNvPr id="0" name=""/>
        <dsp:cNvSpPr/>
      </dsp:nvSpPr>
      <dsp:spPr>
        <a:xfrm>
          <a:off x="0" y="864245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 dirty="0">
              <a:latin typeface="Calibri" panose="020F0502020204030204" pitchFamily="34" charset="0"/>
              <a:ea typeface="Calibri" panose="020F0502020204030204" pitchFamily="34" charset="0"/>
            </a:rPr>
            <a:t>Personálně</a:t>
          </a:r>
          <a:r>
            <a:rPr lang="it-IT" sz="2000" b="1" kern="1200" dirty="0">
              <a:latin typeface="Calibri" panose="020F0502020204030204" pitchFamily="34" charset="0"/>
              <a:ea typeface="Calibri" panose="020F0502020204030204" pitchFamily="34" charset="0"/>
            </a:rPr>
            <a:t> stabilizovat a konsolidovat ASZ</a:t>
          </a:r>
          <a:endParaRPr lang="cs-CZ" sz="2000" kern="1200" dirty="0"/>
        </a:p>
      </dsp:txBody>
      <dsp:txXfrm>
        <a:off x="0" y="864245"/>
        <a:ext cx="2658527" cy="1595116"/>
      </dsp:txXfrm>
    </dsp:sp>
    <dsp:sp modelId="{2C3C7B2B-32BB-4734-B1D9-588B791F0D7B}">
      <dsp:nvSpPr>
        <dsp:cNvPr id="0" name=""/>
        <dsp:cNvSpPr/>
      </dsp:nvSpPr>
      <dsp:spPr>
        <a:xfrm>
          <a:off x="2924380" y="864245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Calibri" panose="020F0502020204030204" pitchFamily="34" charset="0"/>
              <a:ea typeface="Calibri" panose="020F0502020204030204" pitchFamily="34" charset="0"/>
            </a:rPr>
            <a:t>Financovat aktivity / projekty ASZ ze </a:t>
          </a:r>
          <a:r>
            <a:rPr lang="cs-CZ" sz="2000" b="1" kern="1200" dirty="0">
              <a:latin typeface="Calibri" panose="020F0502020204030204" pitchFamily="34" charset="0"/>
              <a:ea typeface="Calibri" panose="020F0502020204030204" pitchFamily="34" charset="0"/>
            </a:rPr>
            <a:t>státního rozpočtu</a:t>
          </a:r>
          <a:r>
            <a:rPr lang="cs-CZ" sz="2000" kern="1200" dirty="0">
              <a:latin typeface="Calibri" panose="020F0502020204030204" pitchFamily="34" charset="0"/>
              <a:ea typeface="Calibri" panose="020F0502020204030204" pitchFamily="34" charset="0"/>
            </a:rPr>
            <a:t>. </a:t>
          </a:r>
          <a:endParaRPr lang="cs-CZ" sz="2000" kern="1200" dirty="0"/>
        </a:p>
      </dsp:txBody>
      <dsp:txXfrm>
        <a:off x="2924380" y="864245"/>
        <a:ext cx="2658527" cy="1595116"/>
      </dsp:txXfrm>
    </dsp:sp>
    <dsp:sp modelId="{C6132779-9292-475E-8D48-A321C602ACF7}">
      <dsp:nvSpPr>
        <dsp:cNvPr id="0" name=""/>
        <dsp:cNvSpPr/>
      </dsp:nvSpPr>
      <dsp:spPr>
        <a:xfrm>
          <a:off x="5848760" y="864245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00AF3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>
              <a:latin typeface="Calibri" panose="020F0502020204030204" pitchFamily="34" charset="0"/>
              <a:ea typeface="Calibri" panose="020F0502020204030204" pitchFamily="34" charset="0"/>
            </a:rPr>
            <a:t>Zvýšit kompetence ASZ</a:t>
          </a:r>
          <a:endParaRPr lang="cs-CZ" sz="2000" kern="1200" dirty="0"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5848760" y="864245"/>
        <a:ext cx="2658527" cy="1595116"/>
      </dsp:txXfrm>
    </dsp:sp>
    <dsp:sp modelId="{49D9A1CD-1063-4CD0-921E-D724883D8935}">
      <dsp:nvSpPr>
        <dsp:cNvPr id="0" name=""/>
        <dsp:cNvSpPr/>
      </dsp:nvSpPr>
      <dsp:spPr>
        <a:xfrm>
          <a:off x="1462190" y="2725214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1" kern="1200">
              <a:latin typeface="Calibri" panose="020F0502020204030204" pitchFamily="34" charset="0"/>
              <a:ea typeface="Times New Roman" panose="02020603050405020304" pitchFamily="18" charset="0"/>
            </a:rPr>
            <a:t>Přijmout zákon o sociálním bydlení</a:t>
          </a:r>
          <a:endParaRPr lang="cs-CZ" sz="2000" kern="1200" dirty="0"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1462190" y="2725214"/>
        <a:ext cx="2658527" cy="1595116"/>
      </dsp:txXfrm>
    </dsp:sp>
    <dsp:sp modelId="{A280E2CC-B2BF-4924-BF31-81C90EBE1487}">
      <dsp:nvSpPr>
        <dsp:cNvPr id="0" name=""/>
        <dsp:cNvSpPr/>
      </dsp:nvSpPr>
      <dsp:spPr>
        <a:xfrm>
          <a:off x="4386570" y="2725214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>
              <a:latin typeface="Calibri" panose="020F0502020204030204" pitchFamily="34" charset="0"/>
              <a:ea typeface="Calibri" panose="020F0502020204030204" pitchFamily="34" charset="0"/>
            </a:rPr>
            <a:t>Vypracovat </a:t>
          </a:r>
          <a:r>
            <a:rPr lang="cs-CZ" sz="2000" b="1" kern="1200">
              <a:latin typeface="Calibri" panose="020F0502020204030204" pitchFamily="34" charset="0"/>
              <a:ea typeface="Calibri" panose="020F0502020204030204" pitchFamily="34" charset="0"/>
            </a:rPr>
            <a:t>studii proveditelnosti na systémové financování </a:t>
          </a:r>
          <a:r>
            <a:rPr lang="cs-CZ" sz="2000" kern="1200">
              <a:latin typeface="Calibri" panose="020F0502020204030204" pitchFamily="34" charset="0"/>
              <a:ea typeface="Calibri" panose="020F0502020204030204" pitchFamily="34" charset="0"/>
            </a:rPr>
            <a:t>sociálního začleňování z </a:t>
          </a:r>
          <a:r>
            <a:rPr lang="cs-CZ" sz="2000" b="1" kern="1200">
              <a:latin typeface="Calibri" panose="020F0502020204030204" pitchFamily="34" charset="0"/>
              <a:ea typeface="Calibri" panose="020F0502020204030204" pitchFamily="34" charset="0"/>
            </a:rPr>
            <a:t>RUD</a:t>
          </a:r>
          <a:r>
            <a:rPr lang="cs-CZ" sz="2000" kern="1200">
              <a:latin typeface="Calibri" panose="020F0502020204030204" pitchFamily="34" charset="0"/>
              <a:ea typeface="Calibri" panose="020F0502020204030204" pitchFamily="34" charset="0"/>
            </a:rPr>
            <a:t> </a:t>
          </a:r>
          <a:endParaRPr lang="cs-CZ" sz="2000" kern="1200" dirty="0">
            <a:latin typeface="Calibri" panose="020F0502020204030204" pitchFamily="34" charset="0"/>
            <a:ea typeface="Calibri" panose="020F0502020204030204" pitchFamily="34" charset="0"/>
          </a:endParaRPr>
        </a:p>
      </dsp:txBody>
      <dsp:txXfrm>
        <a:off x="4386570" y="2725214"/>
        <a:ext cx="2658527" cy="15951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0E2D3D-F480-47FC-823E-A3158B3A29DE}">
      <dsp:nvSpPr>
        <dsp:cNvPr id="0" name=""/>
        <dsp:cNvSpPr/>
      </dsp:nvSpPr>
      <dsp:spPr>
        <a:xfrm>
          <a:off x="2520302" y="3216764"/>
          <a:ext cx="2272212" cy="1959043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600" b="1" kern="1200" dirty="0">
              <a:solidFill>
                <a:schemeClr val="tx1"/>
              </a:solidFill>
            </a:rPr>
            <a:t>Celková strategicko-koncepční činnost v rámci sociálního začleňování v obci.</a:t>
          </a:r>
          <a:endParaRPr lang="cs-CZ" sz="1600" b="1" kern="1200" dirty="0">
            <a:solidFill>
              <a:schemeClr val="tx1"/>
            </a:solidFill>
          </a:endParaRPr>
        </a:p>
      </dsp:txBody>
      <dsp:txXfrm>
        <a:off x="2872907" y="3520771"/>
        <a:ext cx="1567002" cy="1351029"/>
      </dsp:txXfrm>
    </dsp:sp>
    <dsp:sp modelId="{705FE2C1-AC57-4B7E-A6FF-763679D5B535}">
      <dsp:nvSpPr>
        <dsp:cNvPr id="0" name=""/>
        <dsp:cNvSpPr/>
      </dsp:nvSpPr>
      <dsp:spPr>
        <a:xfrm>
          <a:off x="2579331" y="4081642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972F34-51B8-4711-9E7C-13633B3B442A}">
      <dsp:nvSpPr>
        <dsp:cNvPr id="0" name=""/>
        <dsp:cNvSpPr/>
      </dsp:nvSpPr>
      <dsp:spPr>
        <a:xfrm>
          <a:off x="578005" y="2164522"/>
          <a:ext cx="2272212" cy="195904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9706C6-A0BB-4CA7-BD3E-E0A76D08FDC9}">
      <dsp:nvSpPr>
        <dsp:cNvPr id="0" name=""/>
        <dsp:cNvSpPr/>
      </dsp:nvSpPr>
      <dsp:spPr>
        <a:xfrm>
          <a:off x="2124888" y="3864775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3D0EF5-C5DC-4EBD-B7BC-678377F93052}">
      <dsp:nvSpPr>
        <dsp:cNvPr id="0" name=""/>
        <dsp:cNvSpPr/>
      </dsp:nvSpPr>
      <dsp:spPr>
        <a:xfrm>
          <a:off x="4456130" y="2141231"/>
          <a:ext cx="2272212" cy="1959043"/>
        </a:xfrm>
        <a:prstGeom prst="hexagon">
          <a:avLst>
            <a:gd name="adj" fmla="val 25000"/>
            <a:gd name="vf" fmla="val 115470"/>
          </a:avLst>
        </a:prstGeom>
        <a:solidFill>
          <a:srgbClr val="FFFF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800" b="1" kern="1200" dirty="0">
              <a:solidFill>
                <a:schemeClr val="tx1"/>
              </a:solidFill>
            </a:rPr>
            <a:t>Zajištění financí na projekty v území ze zdrojů ESF</a:t>
          </a:r>
          <a:endParaRPr lang="cs-CZ" sz="1800" b="1" kern="1200" dirty="0">
            <a:solidFill>
              <a:schemeClr val="tx1"/>
            </a:solidFill>
          </a:endParaRPr>
        </a:p>
      </dsp:txBody>
      <dsp:txXfrm>
        <a:off x="4808735" y="2445238"/>
        <a:ext cx="1567002" cy="1351029"/>
      </dsp:txXfrm>
    </dsp:sp>
    <dsp:sp modelId="{6883BC5F-9650-46EE-8BCF-5DA4D7624666}">
      <dsp:nvSpPr>
        <dsp:cNvPr id="0" name=""/>
        <dsp:cNvSpPr/>
      </dsp:nvSpPr>
      <dsp:spPr>
        <a:xfrm>
          <a:off x="6009482" y="3839414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4A2A9-0B6B-4024-8D7E-430820D15F6E}">
      <dsp:nvSpPr>
        <dsp:cNvPr id="0" name=""/>
        <dsp:cNvSpPr/>
      </dsp:nvSpPr>
      <dsp:spPr>
        <a:xfrm>
          <a:off x="6391958" y="3216764"/>
          <a:ext cx="2272212" cy="195904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DCB9CA-5BFC-4E2D-9B92-68459BB63629}">
      <dsp:nvSpPr>
        <dsp:cNvPr id="0" name=""/>
        <dsp:cNvSpPr/>
      </dsp:nvSpPr>
      <dsp:spPr>
        <a:xfrm>
          <a:off x="6450987" y="4081642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EFE524-1BB2-4568-A62F-E8F341A6FC12}">
      <dsp:nvSpPr>
        <dsp:cNvPr id="0" name=""/>
        <dsp:cNvSpPr/>
      </dsp:nvSpPr>
      <dsp:spPr>
        <a:xfrm>
          <a:off x="2520302" y="1070357"/>
          <a:ext cx="2272212" cy="1959043"/>
        </a:xfrm>
        <a:prstGeom prst="hexagon">
          <a:avLst>
            <a:gd name="adj" fmla="val 2500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altLang="cs-CZ" sz="1600" b="1" kern="1200" dirty="0">
              <a:solidFill>
                <a:schemeClr val="tx1"/>
              </a:solidFill>
            </a:rPr>
            <a:t>Propojení a aktivizace aktérů. Kvalitní analýza potřeb sociálně vyloučených obyvatel obce.</a:t>
          </a:r>
          <a:endParaRPr lang="cs-CZ" sz="1600" b="1" kern="1200" dirty="0">
            <a:solidFill>
              <a:schemeClr val="tx1"/>
            </a:solidFill>
          </a:endParaRPr>
        </a:p>
      </dsp:txBody>
      <dsp:txXfrm>
        <a:off x="2872907" y="1374364"/>
        <a:ext cx="1567002" cy="1351029"/>
      </dsp:txXfrm>
    </dsp:sp>
    <dsp:sp modelId="{FB90A381-AB64-4885-A121-AFBAB57FEAC1}">
      <dsp:nvSpPr>
        <dsp:cNvPr id="0" name=""/>
        <dsp:cNvSpPr/>
      </dsp:nvSpPr>
      <dsp:spPr>
        <a:xfrm>
          <a:off x="4060716" y="1112798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13A5A-5F5D-4CCC-B842-E5F45A29E960}">
      <dsp:nvSpPr>
        <dsp:cNvPr id="0" name=""/>
        <dsp:cNvSpPr/>
      </dsp:nvSpPr>
      <dsp:spPr>
        <a:xfrm>
          <a:off x="4456130" y="0"/>
          <a:ext cx="2272212" cy="195904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FE978E-5441-4A3F-8793-BE30504022FC}">
      <dsp:nvSpPr>
        <dsp:cNvPr id="0" name=""/>
        <dsp:cNvSpPr/>
      </dsp:nvSpPr>
      <dsp:spPr>
        <a:xfrm>
          <a:off x="4523245" y="860219"/>
          <a:ext cx="266034" cy="22928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1D3E07-3B8A-4E4F-8F63-C8489AF43271}">
      <dsp:nvSpPr>
        <dsp:cNvPr id="0" name=""/>
        <dsp:cNvSpPr/>
      </dsp:nvSpPr>
      <dsp:spPr>
        <a:xfrm>
          <a:off x="1188132" y="0"/>
          <a:ext cx="5328591" cy="5328591"/>
        </a:xfrm>
        <a:prstGeom prst="ellipse">
          <a:avLst/>
        </a:prstGeom>
        <a:solidFill>
          <a:schemeClr val="lt1"/>
        </a:solidFill>
        <a:ln w="5715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/>
            <a:t>MAKRO ÚROVEŇ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(národní perspektiva, legislativa, systém atd.)</a:t>
          </a:r>
        </a:p>
      </dsp:txBody>
      <dsp:txXfrm>
        <a:off x="2921256" y="266429"/>
        <a:ext cx="1862342" cy="799288"/>
      </dsp:txXfrm>
    </dsp:sp>
    <dsp:sp modelId="{35C41EFE-FD52-44AA-9F72-7F745CB18CFA}">
      <dsp:nvSpPr>
        <dsp:cNvPr id="0" name=""/>
        <dsp:cNvSpPr/>
      </dsp:nvSpPr>
      <dsp:spPr>
        <a:xfrm>
          <a:off x="1854206" y="1332147"/>
          <a:ext cx="3996444" cy="3996444"/>
        </a:xfrm>
        <a:prstGeom prst="ellipse">
          <a:avLst/>
        </a:prstGeom>
        <a:solidFill>
          <a:schemeClr val="lt1"/>
        </a:solidFill>
        <a:ln w="5715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/>
            <a:t>MEZO ÚROVEŇ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(subjekty a nástroje v území, koordinace, řízení atd.)</a:t>
          </a:r>
        </a:p>
      </dsp:txBody>
      <dsp:txXfrm>
        <a:off x="2921256" y="1581925"/>
        <a:ext cx="1862342" cy="749333"/>
      </dsp:txXfrm>
    </dsp:sp>
    <dsp:sp modelId="{8F770232-476F-4883-ADA2-D6D455310446}">
      <dsp:nvSpPr>
        <dsp:cNvPr id="0" name=""/>
        <dsp:cNvSpPr/>
      </dsp:nvSpPr>
      <dsp:spPr>
        <a:xfrm>
          <a:off x="2520280" y="2664295"/>
          <a:ext cx="2664295" cy="26642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715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b="1" kern="1200" dirty="0"/>
            <a:t>MIKRO ÚROVEŇ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200" kern="1200" dirty="0"/>
            <a:t>(klient a nejbližší okolí)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1200" kern="1200" dirty="0"/>
        </a:p>
      </dsp:txBody>
      <dsp:txXfrm>
        <a:off x="2910457" y="3330370"/>
        <a:ext cx="1883941" cy="133214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6F1C0-9328-4940-AD72-F7EC948FD9D2}">
      <dsp:nvSpPr>
        <dsp:cNvPr id="0" name=""/>
        <dsp:cNvSpPr/>
      </dsp:nvSpPr>
      <dsp:spPr>
        <a:xfrm>
          <a:off x="4957926" y="1239852"/>
          <a:ext cx="2344830" cy="234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500" b="1" kern="1200" dirty="0"/>
            <a:t>Sociální suverenita</a:t>
          </a:r>
        </a:p>
      </dsp:txBody>
      <dsp:txXfrm>
        <a:off x="4957926" y="1239852"/>
        <a:ext cx="2344830" cy="2344830"/>
      </dsp:txXfrm>
    </dsp:sp>
    <dsp:sp modelId="{E2D6B123-B697-4BCF-ACDD-461D09312D24}">
      <dsp:nvSpPr>
        <dsp:cNvPr id="0" name=""/>
        <dsp:cNvSpPr/>
      </dsp:nvSpPr>
      <dsp:spPr>
        <a:xfrm>
          <a:off x="1799248" y="-951"/>
          <a:ext cx="4826438" cy="4826438"/>
        </a:xfrm>
        <a:prstGeom prst="circularArrow">
          <a:avLst>
            <a:gd name="adj1" fmla="val 9474"/>
            <a:gd name="adj2" fmla="val 684125"/>
            <a:gd name="adj3" fmla="val 7854817"/>
            <a:gd name="adj4" fmla="val 2261057"/>
            <a:gd name="adj5" fmla="val 11053"/>
          </a:avLst>
        </a:prstGeom>
        <a:solidFill>
          <a:srgbClr val="FF0000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061D1-6E48-4A73-B53A-AB788C07072C}">
      <dsp:nvSpPr>
        <dsp:cNvPr id="0" name=""/>
        <dsp:cNvSpPr/>
      </dsp:nvSpPr>
      <dsp:spPr>
        <a:xfrm>
          <a:off x="1122179" y="1239852"/>
          <a:ext cx="2344830" cy="234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500" b="1" kern="1200" dirty="0"/>
            <a:t>Sociální bezpečí</a:t>
          </a:r>
        </a:p>
      </dsp:txBody>
      <dsp:txXfrm>
        <a:off x="1122179" y="1239852"/>
        <a:ext cx="2344830" cy="2344830"/>
      </dsp:txXfrm>
    </dsp:sp>
    <dsp:sp modelId="{48A816EA-A7DD-40AF-9A33-AE93CD98B0A0}">
      <dsp:nvSpPr>
        <dsp:cNvPr id="0" name=""/>
        <dsp:cNvSpPr/>
      </dsp:nvSpPr>
      <dsp:spPr>
        <a:xfrm>
          <a:off x="1799248" y="-951"/>
          <a:ext cx="4826438" cy="4826438"/>
        </a:xfrm>
        <a:prstGeom prst="circularArrow">
          <a:avLst>
            <a:gd name="adj1" fmla="val 9474"/>
            <a:gd name="adj2" fmla="val 684125"/>
            <a:gd name="adj3" fmla="val 18654817"/>
            <a:gd name="adj4" fmla="val 13061057"/>
            <a:gd name="adj5" fmla="val 11053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ialni-zaclenovani.cz/index_socialniho_vylouceni/index_socialniho_vylouceni_dokumenty/" TargetMode="External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967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800" b="1" u="sng" dirty="0"/>
              <a:t>Jedná se o jeden z klíčových výstupů projektu - j</a:t>
            </a:r>
            <a:r>
              <a:rPr lang="cs-CZ" sz="1200" b="1" u="sng" dirty="0"/>
              <a:t>ednotný nástroj, který v sobě zahrnuje klíčové ukazatele z různých oblastí sociálního vyloučení a umožňuje tedy v celorepublikovém rozsahu míru zatížení sociálním vyloučením posoudit. Škála indexu nabývá hodnot od 0 do 30 bodů</a:t>
            </a:r>
            <a:r>
              <a:rPr lang="cs-CZ" sz="1200" dirty="0"/>
              <a:t>, přičemž hodnota 0 znamená absenci nebo minimální rozsah sociálního vyloučení a hodnota 30 bodů nejvyšší míru zatížení sociálním vyloučením. Základní územní úrovní, k níž se index sociálního vyloučení vztahuje, reprezentují obce. Výstupem jsou také </a:t>
            </a:r>
            <a:r>
              <a:rPr lang="cs-CZ" sz="1200" b="1" dirty="0">
                <a:hlinkClick r:id="rId3"/>
              </a:rPr>
              <a:t>Zprávy za jednotlivé kraje.</a:t>
            </a:r>
            <a:r>
              <a:rPr lang="cs-CZ" sz="1200" b="1" dirty="0"/>
              <a:t>  VÍCE Vám bude prezentovat kolegyně R. VEPŘKOVÁ V SAMOSTATNÉ PREZENTACI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C561E-2E38-4584-AB37-860AD06BBB35}" type="slidenum">
              <a:rPr lang="cs-CZ" altLang="cs-CZ" smtClean="0"/>
              <a:pPr/>
              <a:t>30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2776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agenturaprosocialnizaclenovani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5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896544"/>
          </a:xfrm>
        </p:spPr>
        <p:txBody>
          <a:bodyPr/>
          <a:lstStyle/>
          <a:p>
            <a:pPr algn="ctr"/>
            <a:r>
              <a:rPr lang="cs-CZ" sz="3000" b="1" dirty="0">
                <a:solidFill>
                  <a:schemeClr val="tx2"/>
                </a:solidFill>
              </a:rPr>
              <a:t>Aktivity Agentury pro sociální začleňování byly v letech 2016 – 2022 finančně podpořeny Evropským sociálním fondem prostřednictvím Operačního programu Zaměstnanost </a:t>
            </a:r>
            <a:r>
              <a:rPr lang="en-US" sz="3000" b="1" dirty="0">
                <a:solidFill>
                  <a:schemeClr val="tx2"/>
                </a:solidFill>
              </a:rPr>
              <a:t>​</a:t>
            </a:r>
            <a:r>
              <a:rPr lang="cs-CZ" sz="3000" b="1" dirty="0">
                <a:solidFill>
                  <a:schemeClr val="tx2"/>
                </a:solidFill>
              </a:rPr>
              <a:t>v rámci projektu „Systémové zajištění sociálního začleňování“. </a:t>
            </a:r>
            <a:r>
              <a:rPr lang="cs-CZ" b="1" dirty="0"/>
              <a:t> </a:t>
            </a:r>
            <a:r>
              <a:rPr lang="en-US" dirty="0"/>
              <a:t>​</a:t>
            </a:r>
            <a:endParaRPr lang="cs-CZ" dirty="0"/>
          </a:p>
          <a:p>
            <a:endParaRPr lang="cs-CZ" dirty="0"/>
          </a:p>
          <a:p>
            <a:pPr algn="ctr"/>
            <a:r>
              <a:rPr lang="cs-CZ" sz="2000" b="1" dirty="0">
                <a:solidFill>
                  <a:srgbClr val="FF0000"/>
                </a:solidFill>
              </a:rPr>
              <a:t>registrační číslo projektu: CZ.03.2.63/0.0./0.0/15_030/0000605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8250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8675" y="1844824"/>
            <a:ext cx="8291264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cs-CZ" sz="17600" b="1" dirty="0"/>
              <a:t>65 %</a:t>
            </a:r>
            <a:r>
              <a:rPr lang="cs-CZ" sz="9600" b="1" dirty="0"/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800" b="1" dirty="0">
                <a:solidFill>
                  <a:srgbClr val="FF0000"/>
                </a:solidFill>
              </a:rPr>
              <a:t>obyvatel sociálně vyloučených lokalit žije v těžké chudobě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800" b="1" dirty="0">
                <a:solidFill>
                  <a:srgbClr val="FF0000"/>
                </a:solidFill>
              </a:rPr>
              <a:t>(materiální deprivaci) </a:t>
            </a:r>
            <a:r>
              <a:rPr lang="en-US" sz="3800" b="1" dirty="0">
                <a:solidFill>
                  <a:srgbClr val="FF0000"/>
                </a:solidFill>
              </a:rPr>
              <a:t>​</a:t>
            </a:r>
            <a:endParaRPr lang="cs-CZ" sz="3800" b="1" dirty="0">
              <a:solidFill>
                <a:srgbClr val="FF0000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800" b="1" dirty="0">
                <a:solidFill>
                  <a:srgbClr val="FF0000"/>
                </a:solidFill>
              </a:rPr>
              <a:t>!!!</a:t>
            </a:r>
            <a:endParaRPr lang="en-US" sz="3800" b="1" dirty="0">
              <a:solidFill>
                <a:srgbClr val="FF0000"/>
              </a:solidFill>
            </a:endParaRP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9822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99792" y="548680"/>
            <a:ext cx="6275040" cy="504056"/>
          </a:xfrm>
        </p:spPr>
        <p:txBody>
          <a:bodyPr/>
          <a:lstStyle/>
          <a:p>
            <a:pPr algn="r"/>
            <a:r>
              <a:rPr lang="cs-CZ" sz="2400" dirty="0"/>
              <a:t>Zpětná vazba obcí k činnosti ASZ</a:t>
            </a:r>
          </a:p>
        </p:txBody>
      </p:sp>
      <p:sp>
        <p:nvSpPr>
          <p:cNvPr id="4" name="Obdélník 3"/>
          <p:cNvSpPr/>
          <p:nvPr/>
        </p:nvSpPr>
        <p:spPr>
          <a:xfrm>
            <a:off x="395537" y="6130170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569611"/>
              </p:ext>
            </p:extLst>
          </p:nvPr>
        </p:nvGraphicFramePr>
        <p:xfrm>
          <a:off x="395538" y="1287197"/>
          <a:ext cx="829126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8987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419871" y="476672"/>
            <a:ext cx="5278041" cy="504056"/>
          </a:xfrm>
        </p:spPr>
        <p:txBody>
          <a:bodyPr/>
          <a:lstStyle/>
          <a:p>
            <a:pPr algn="r"/>
            <a:r>
              <a:rPr lang="cs-CZ" sz="2400" dirty="0"/>
              <a:t>Nejpalčivější bariéry řešení sociálního vyloučení v území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99132554"/>
              </p:ext>
            </p:extLst>
          </p:nvPr>
        </p:nvGraphicFramePr>
        <p:xfrm>
          <a:off x="539552" y="1340769"/>
          <a:ext cx="8158360" cy="504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bdélník 7"/>
          <p:cNvSpPr/>
          <p:nvPr/>
        </p:nvSpPr>
        <p:spPr>
          <a:xfrm>
            <a:off x="671512" y="6389889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1795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88640"/>
            <a:ext cx="8478093" cy="5832648"/>
          </a:xfrm>
        </p:spPr>
        <p:txBody>
          <a:bodyPr>
            <a:normAutofit/>
          </a:bodyPr>
          <a:lstStyle/>
          <a:p>
            <a:pPr algn="ctr"/>
            <a:r>
              <a:rPr lang="cs-CZ" sz="17600" b="1" dirty="0"/>
              <a:t>61 %</a:t>
            </a:r>
            <a:r>
              <a:rPr lang="cs-CZ" sz="9600" b="1" dirty="0"/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obyvatel sociálně vyloučených lokalit má jen základní vzdělání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!!!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1165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/>
          <a:srcRect l="17064" t="8221" r="9341" b="13124"/>
          <a:stretch/>
        </p:blipFill>
        <p:spPr>
          <a:xfrm>
            <a:off x="1187624" y="999999"/>
            <a:ext cx="6984776" cy="419894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39552" y="5517232"/>
            <a:ext cx="813690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chemeClr val="tx2"/>
                </a:solidFill>
              </a:rPr>
              <a:t>Sledujte nás na sociálních sítích!</a:t>
            </a:r>
          </a:p>
          <a:p>
            <a:pPr algn="ctr"/>
            <a:r>
              <a:rPr lang="cs-CZ" sz="2000" b="1" dirty="0">
                <a:hlinkClick r:id="rId3"/>
              </a:rPr>
              <a:t>https://www.facebook.com/agenturaprosocialnizaclenovani</a:t>
            </a:r>
            <a:r>
              <a:rPr lang="cs-CZ" sz="2000" b="1" dirty="0"/>
              <a:t>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2319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20613" y="1340768"/>
            <a:ext cx="8291264" cy="4752528"/>
          </a:xfrm>
        </p:spPr>
        <p:txBody>
          <a:bodyPr>
            <a:normAutofit/>
          </a:bodyPr>
          <a:lstStyle/>
          <a:p>
            <a:pPr algn="ctr"/>
            <a:r>
              <a:rPr lang="cs-CZ" sz="14100" b="1" dirty="0"/>
              <a:t>2 mld. Kč</a:t>
            </a:r>
          </a:p>
          <a:p>
            <a:pPr algn="ctr"/>
            <a:r>
              <a:rPr lang="cs-CZ" sz="3200" b="1" dirty="0">
                <a:solidFill>
                  <a:schemeClr val="tx2"/>
                </a:solidFill>
              </a:rPr>
              <a:t>celková částka zprostředkované finanční podpory při spolupráci s ASZ v letech 2016 – 2022 KPSVL OPZ do území skrze projekty státních i nestátních aktérů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1473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267780"/>
            <a:ext cx="8291264" cy="4968552"/>
          </a:xfrm>
        </p:spPr>
        <p:txBody>
          <a:bodyPr>
            <a:normAutofit/>
          </a:bodyPr>
          <a:lstStyle/>
          <a:p>
            <a:pPr algn="ctr"/>
            <a:r>
              <a:rPr lang="cs-CZ" sz="20000" b="1" dirty="0"/>
              <a:t>55 %</a:t>
            </a:r>
          </a:p>
          <a:p>
            <a:pPr algn="ctr"/>
            <a:r>
              <a:rPr lang="cs-CZ" b="1" dirty="0">
                <a:solidFill>
                  <a:schemeClr val="tx2"/>
                </a:solidFill>
              </a:rPr>
              <a:t>podíl všech sociálně vyloučených osob ČR, které žijí v území obcí spolupracujících s Agenturou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142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267780"/>
            <a:ext cx="8136904" cy="52575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cs-CZ" sz="7200" b="1" dirty="0">
                <a:solidFill>
                  <a:srgbClr val="FF0000"/>
                </a:solidFill>
                <a:latin typeface="Arial"/>
                <a:cs typeface="Arial"/>
              </a:rPr>
              <a:t>ÚSTÍ NAD LABEM </a:t>
            </a:r>
            <a:r>
              <a:rPr lang="cs-CZ" sz="7200" b="1" dirty="0">
                <a:latin typeface="Arial"/>
                <a:cs typeface="Arial"/>
              </a:rPr>
              <a:t>LIBEREC </a:t>
            </a:r>
            <a:r>
              <a:rPr lang="cs-CZ" sz="7200" b="1" dirty="0">
                <a:solidFill>
                  <a:schemeClr val="accent2"/>
                </a:solidFill>
                <a:latin typeface="Arial"/>
                <a:cs typeface="Arial"/>
              </a:rPr>
              <a:t>PRAHA </a:t>
            </a:r>
            <a:r>
              <a:rPr lang="cs-CZ" sz="7200" b="1" dirty="0">
                <a:solidFill>
                  <a:schemeClr val="accent1"/>
                </a:solidFill>
                <a:latin typeface="Arial"/>
                <a:cs typeface="Arial"/>
              </a:rPr>
              <a:t>BRNO </a:t>
            </a:r>
            <a:r>
              <a:rPr lang="cs-CZ" sz="7200" b="1" dirty="0">
                <a:solidFill>
                  <a:srgbClr val="FFFF00"/>
                </a:solidFill>
                <a:latin typeface="Arial"/>
                <a:cs typeface="Arial"/>
              </a:rPr>
              <a:t>OSTRAVA</a:t>
            </a:r>
            <a:endParaRPr lang="cs-CZ" sz="7200" b="1" dirty="0">
              <a:solidFill>
                <a:srgbClr val="FFFF00"/>
              </a:solidFill>
            </a:endParaRPr>
          </a:p>
          <a:p>
            <a:pPr algn="ctr"/>
            <a:endParaRPr lang="cs-CZ" sz="6000" b="1" dirty="0">
              <a:solidFill>
                <a:srgbClr val="FFFF00"/>
              </a:solidFill>
            </a:endParaRPr>
          </a:p>
          <a:p>
            <a:pPr algn="ctr"/>
            <a:r>
              <a:rPr lang="cs-CZ" sz="3200" b="1" dirty="0"/>
              <a:t>Poradenské zázemí Agentury v území ČR. Přijďte nás navštívit.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8068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4387" y="1196752"/>
            <a:ext cx="8272413" cy="4896544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33 %</a:t>
            </a:r>
            <a:r>
              <a:rPr lang="cs-CZ" sz="9600" b="1" dirty="0"/>
              <a:t> 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obyvatel sociálně vyloučených obyvatel uvádí, že má doma plíseň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!!!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3782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1187624" y="1916832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i="1" dirty="0">
                <a:latin typeface="Calibri" panose="020F0502020204030204" pitchFamily="34" charset="0"/>
                <a:ea typeface="CIDFont+F2"/>
              </a:rPr>
              <a:t>„Díky lokálním partnerstvím a lokálním konzultantům  se v některých lokalitách </a:t>
            </a:r>
            <a:r>
              <a:rPr lang="cs-CZ" sz="3600" b="1" i="1" dirty="0" err="1">
                <a:latin typeface="Calibri" panose="020F0502020204030204" pitchFamily="34" charset="0"/>
                <a:ea typeface="CIDFont+F2"/>
              </a:rPr>
              <a:t>stakeholdeři</a:t>
            </a:r>
            <a:r>
              <a:rPr lang="cs-CZ" sz="3600" b="1" i="1" dirty="0">
                <a:latin typeface="Calibri" panose="020F0502020204030204" pitchFamily="34" charset="0"/>
                <a:ea typeface="CIDFont+F2"/>
              </a:rPr>
              <a:t> poprvé setkali u jednoho stolu a mohli probírat problémy lokalit a řešit je společně.“</a:t>
            </a:r>
          </a:p>
        </p:txBody>
      </p:sp>
      <p:sp>
        <p:nvSpPr>
          <p:cNvPr id="5" name="Obdélník 4"/>
          <p:cNvSpPr/>
          <p:nvPr/>
        </p:nvSpPr>
        <p:spPr>
          <a:xfrm>
            <a:off x="611560" y="6309320"/>
            <a:ext cx="8291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>
                <a:latin typeface="Calibri" panose="020F0502020204030204" pitchFamily="34" charset="0"/>
              </a:rPr>
              <a:t>Závěrečná zpráva Projektu, </a:t>
            </a:r>
            <a:r>
              <a:rPr lang="cs-CZ" sz="1400" dirty="0" err="1">
                <a:latin typeface="Calibri" panose="020F0502020204030204" pitchFamily="34" charset="0"/>
              </a:rPr>
              <a:t>Deloitte</a:t>
            </a:r>
            <a:endParaRPr lang="cs-CZ" sz="3600" dirty="0"/>
          </a:p>
          <a:p>
            <a:pPr algn="r"/>
            <a:endParaRPr lang="cs-CZ" sz="1400" dirty="0"/>
          </a:p>
        </p:txBody>
      </p:sp>
      <p:sp>
        <p:nvSpPr>
          <p:cNvPr id="6" name="Nadpis 2"/>
          <p:cNvSpPr>
            <a:spLocks noGrp="1"/>
          </p:cNvSpPr>
          <p:nvPr>
            <p:ph type="title"/>
          </p:nvPr>
        </p:nvSpPr>
        <p:spPr>
          <a:xfrm>
            <a:off x="2987824" y="476672"/>
            <a:ext cx="5698976" cy="504056"/>
          </a:xfrm>
        </p:spPr>
        <p:txBody>
          <a:bodyPr/>
          <a:lstStyle/>
          <a:p>
            <a:pPr algn="r"/>
            <a:r>
              <a:rPr lang="cs-CZ" dirty="0"/>
              <a:t>Evaluace – hlavní přínos činnosti ASZ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31291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4457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16016" y="677587"/>
            <a:ext cx="4032697" cy="576263"/>
          </a:xfrm>
        </p:spPr>
        <p:txBody>
          <a:bodyPr wrap="none" anchor="t"/>
          <a:lstStyle/>
          <a:p>
            <a:r>
              <a:rPr lang="cs-CZ" altLang="cs-CZ" sz="2800" dirty="0"/>
              <a:t>Spolupráce 2016 - 2022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628800"/>
            <a:ext cx="8497193" cy="4824388"/>
          </a:xfrm>
          <a:effectLst>
            <a:softEdge rad="635000"/>
          </a:effectLst>
        </p:spPr>
        <p:txBody>
          <a:bodyPr anchor="t"/>
          <a:lstStyle/>
          <a:p>
            <a:pPr marL="0" indent="0"/>
            <a:endParaRPr lang="cs-CZ" sz="1800" dirty="0"/>
          </a:p>
          <a:p>
            <a:pPr>
              <a:buFont typeface="Arial" panose="020B0604020202020204" pitchFamily="34" charset="0"/>
              <a:buChar char="•"/>
            </a:pPr>
            <a:endParaRPr lang="cs-CZ" sz="1200" dirty="0"/>
          </a:p>
          <a:p>
            <a:pPr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457200" lvl="1" indent="0">
              <a:buNone/>
            </a:pPr>
            <a:endParaRPr lang="cs-CZ" sz="2000" dirty="0"/>
          </a:p>
          <a:p>
            <a:pPr marL="457200" indent="-457200">
              <a:buFontTx/>
              <a:buChar char="-"/>
            </a:pPr>
            <a:endParaRPr lang="cs-CZ" sz="2800" b="1" dirty="0"/>
          </a:p>
          <a:p>
            <a:pPr marL="0" indent="0"/>
            <a:endParaRPr lang="cs-CZ" sz="28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16246371"/>
              </p:ext>
            </p:extLst>
          </p:nvPr>
        </p:nvGraphicFramePr>
        <p:xfrm>
          <a:off x="113170" y="0"/>
          <a:ext cx="8923325" cy="7267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8922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9" y="1124744"/>
            <a:ext cx="8496944" cy="5103276"/>
          </a:xfrm>
        </p:spPr>
        <p:txBody>
          <a:bodyPr>
            <a:normAutofit/>
          </a:bodyPr>
          <a:lstStyle/>
          <a:p>
            <a:pPr algn="ctr"/>
            <a:r>
              <a:rPr lang="cs-CZ" sz="20000" b="1" dirty="0"/>
              <a:t>24 %</a:t>
            </a:r>
            <a:r>
              <a:rPr lang="cs-CZ" sz="9600" b="1" dirty="0"/>
              <a:t> 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400" b="1" dirty="0">
                <a:solidFill>
                  <a:srgbClr val="FF0000"/>
                </a:solidFill>
              </a:rPr>
              <a:t>obyvatel sociálně vyloučených lokalit je v exekuci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400" b="1" dirty="0">
                <a:solidFill>
                  <a:srgbClr val="FF0000"/>
                </a:solidFill>
              </a:rPr>
              <a:t>!!!</a:t>
            </a:r>
            <a:r>
              <a:rPr lang="cs-CZ" sz="3400" b="1" dirty="0">
                <a:solidFill>
                  <a:schemeClr val="tx2"/>
                </a:solidFill>
              </a:rPr>
              <a:t> </a:t>
            </a:r>
            <a:r>
              <a:rPr lang="en-US" sz="3400" b="1" dirty="0">
                <a:solidFill>
                  <a:schemeClr val="tx2"/>
                </a:solidFill>
              </a:rPr>
              <a:t>​</a:t>
            </a:r>
            <a:endParaRPr lang="cs-CZ" sz="3400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8371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99792" y="548680"/>
            <a:ext cx="6275040" cy="504056"/>
          </a:xfrm>
        </p:spPr>
        <p:txBody>
          <a:bodyPr/>
          <a:lstStyle/>
          <a:p>
            <a:pPr algn="r"/>
            <a:r>
              <a:rPr lang="cs-CZ" sz="2400" dirty="0"/>
              <a:t>Zpětná vazba obcí k činnosti ASZ</a:t>
            </a:r>
          </a:p>
        </p:txBody>
      </p:sp>
      <p:sp>
        <p:nvSpPr>
          <p:cNvPr id="4" name="Obdélník 3"/>
          <p:cNvSpPr/>
          <p:nvPr/>
        </p:nvSpPr>
        <p:spPr>
          <a:xfrm>
            <a:off x="852736" y="6550223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735907"/>
              </p:ext>
            </p:extLst>
          </p:nvPr>
        </p:nvGraphicFramePr>
        <p:xfrm>
          <a:off x="179511" y="1052735"/>
          <a:ext cx="8712969" cy="5497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188640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920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60648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76" name="Picture 4" descr="Může jít o obrázek tex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4" y="-1687"/>
            <a:ext cx="9153724" cy="685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51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7" y="1916832"/>
            <a:ext cx="8291264" cy="2160240"/>
          </a:xfrm>
        </p:spPr>
        <p:txBody>
          <a:bodyPr>
            <a:normAutofit/>
          </a:bodyPr>
          <a:lstStyle/>
          <a:p>
            <a:pPr algn="ctr"/>
            <a:r>
              <a:rPr lang="cs-CZ" sz="3200" b="1" i="1" dirty="0"/>
              <a:t>„Velmi oceňuji vstřícný přístup pracovníků a jejich odbornost.“ </a:t>
            </a:r>
          </a:p>
          <a:p>
            <a:pPr algn="ctr"/>
            <a:r>
              <a:rPr lang="cs-CZ" sz="3200" dirty="0"/>
              <a:t>(Kroměříž)</a:t>
            </a:r>
          </a:p>
        </p:txBody>
      </p:sp>
      <p:sp>
        <p:nvSpPr>
          <p:cNvPr id="4" name="Obdélník 3"/>
          <p:cNvSpPr/>
          <p:nvPr/>
        </p:nvSpPr>
        <p:spPr>
          <a:xfrm>
            <a:off x="395537" y="6130170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sp>
        <p:nvSpPr>
          <p:cNvPr id="5" name="Nadpis 2"/>
          <p:cNvSpPr txBox="1">
            <a:spLocks/>
          </p:cNvSpPr>
          <p:nvPr/>
        </p:nvSpPr>
        <p:spPr bwMode="auto">
          <a:xfrm>
            <a:off x="2699792" y="548680"/>
            <a:ext cx="627504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cs-CZ" sz="2000" dirty="0"/>
              <a:t>Zpětná vazba obcí k činnosti ASZ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702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4387" y="1124744"/>
            <a:ext cx="8406085" cy="5256584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18 %</a:t>
            </a:r>
            <a:r>
              <a:rPr lang="cs-CZ" sz="9600" b="1" dirty="0"/>
              <a:t> 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obyvatel sociálně vyloučených lokalit vyrůstalo v ústavní péči či dětském domově</a:t>
            </a:r>
            <a:r>
              <a:rPr lang="en-US" b="1" dirty="0">
                <a:solidFill>
                  <a:schemeClr val="tx2"/>
                </a:solidFill>
              </a:rPr>
              <a:t>​</a:t>
            </a:r>
            <a:endParaRPr lang="cs-CZ" b="1" dirty="0">
              <a:solidFill>
                <a:schemeClr val="tx2"/>
              </a:solidFill>
            </a:endParaRP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!!!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8255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0671700"/>
              </p:ext>
            </p:extLst>
          </p:nvPr>
        </p:nvGraphicFramePr>
        <p:xfrm>
          <a:off x="395288" y="1556793"/>
          <a:ext cx="8291512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987824" y="713691"/>
            <a:ext cx="5698976" cy="504056"/>
          </a:xfrm>
        </p:spPr>
        <p:txBody>
          <a:bodyPr/>
          <a:lstStyle/>
          <a:p>
            <a:pPr algn="r"/>
            <a:r>
              <a:rPr lang="cs-CZ" sz="2000" dirty="0"/>
              <a:t>Evaluace – přínosy činnosti ASZ v území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611560" y="6309320"/>
            <a:ext cx="8291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>
                <a:latin typeface="Calibri" panose="020F0502020204030204" pitchFamily="34" charset="0"/>
              </a:rPr>
              <a:t>Závěrečná zpráva Projektu, </a:t>
            </a:r>
            <a:r>
              <a:rPr lang="cs-CZ" sz="1400" dirty="0" err="1">
                <a:latin typeface="Calibri" panose="020F0502020204030204" pitchFamily="34" charset="0"/>
              </a:rPr>
              <a:t>Deloitte</a:t>
            </a:r>
            <a:endParaRPr lang="cs-CZ" sz="3600" dirty="0"/>
          </a:p>
          <a:p>
            <a:pPr algn="r"/>
            <a:endParaRPr lang="cs-CZ" sz="14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0473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411760" y="476672"/>
            <a:ext cx="6514529" cy="504056"/>
          </a:xfrm>
        </p:spPr>
        <p:txBody>
          <a:bodyPr/>
          <a:lstStyle/>
          <a:p>
            <a:pPr algn="r"/>
            <a:r>
              <a:rPr lang="cs-CZ" sz="2800" dirty="0"/>
              <a:t>Evaluace – doporučení pro budoucnost ASZ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07621953"/>
              </p:ext>
            </p:extLst>
          </p:nvPr>
        </p:nvGraphicFramePr>
        <p:xfrm>
          <a:off x="364679" y="1413813"/>
          <a:ext cx="85072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délník 4"/>
          <p:cNvSpPr/>
          <p:nvPr/>
        </p:nvSpPr>
        <p:spPr>
          <a:xfrm>
            <a:off x="611560" y="6309320"/>
            <a:ext cx="8291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>
                <a:latin typeface="Calibri" panose="020F0502020204030204" pitchFamily="34" charset="0"/>
              </a:rPr>
              <a:t>Závěrečná zpráva Projektu, </a:t>
            </a:r>
            <a:r>
              <a:rPr lang="cs-CZ" sz="1400" dirty="0" err="1">
                <a:latin typeface="Calibri" panose="020F0502020204030204" pitchFamily="34" charset="0"/>
              </a:rPr>
              <a:t>Deloitte</a:t>
            </a:r>
            <a:endParaRPr lang="cs-CZ" sz="3600" dirty="0"/>
          </a:p>
          <a:p>
            <a:pPr algn="r"/>
            <a:endParaRPr lang="cs-CZ" sz="14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2148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980728"/>
            <a:ext cx="8291264" cy="5256584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70</a:t>
            </a:r>
            <a:r>
              <a:rPr lang="cs-CZ" sz="16000" b="1" dirty="0"/>
              <a:t>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200" b="1" dirty="0">
                <a:solidFill>
                  <a:schemeClr val="accent1"/>
                </a:solidFill>
              </a:rPr>
              <a:t>průměrný počet měsíčních úvazků zaměstnanců projektu, kteří v rozmezí let 2016 – 2022 působili každodenně až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3200" b="1" dirty="0">
                <a:solidFill>
                  <a:schemeClr val="accent2"/>
                </a:solidFill>
                <a:latin typeface="Arial"/>
                <a:cs typeface="Arial"/>
              </a:rPr>
              <a:t>v 130 obcích a městech na území celé České republiky </a:t>
            </a:r>
            <a:endParaRPr lang="cs-CZ" sz="3200" b="1" dirty="0">
              <a:solidFill>
                <a:schemeClr val="accent2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1121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32048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cs-CZ" b="1" dirty="0"/>
              <a:t>Nejvíce jsou nyní chudobou postiženy domácnosti</a:t>
            </a:r>
            <a:r>
              <a:rPr lang="cs-CZ" dirty="0"/>
              <a:t>: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s </a:t>
            </a:r>
            <a:r>
              <a:rPr lang="cs-CZ" b="1" dirty="0">
                <a:solidFill>
                  <a:srgbClr val="FF0000"/>
                </a:solidFill>
              </a:rPr>
              <a:t>nízkým vzděláním </a:t>
            </a:r>
            <a:r>
              <a:rPr lang="cs-CZ" dirty="0"/>
              <a:t>(26 % příjmově chudých),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z </a:t>
            </a:r>
            <a:r>
              <a:rPr lang="cs-CZ" b="1" dirty="0">
                <a:solidFill>
                  <a:srgbClr val="FF0000"/>
                </a:solidFill>
              </a:rPr>
              <a:t>regionu Severozápad </a:t>
            </a:r>
            <a:r>
              <a:rPr lang="cs-CZ" dirty="0"/>
              <a:t>(20 %) a </a:t>
            </a:r>
            <a:r>
              <a:rPr lang="cs-CZ" b="1" dirty="0">
                <a:solidFill>
                  <a:srgbClr val="FF0000"/>
                </a:solidFill>
              </a:rPr>
              <a:t>Střední Moravy</a:t>
            </a:r>
            <a:r>
              <a:rPr lang="cs-CZ" dirty="0"/>
              <a:t> (23 %),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samoživitelé</a:t>
            </a:r>
            <a:r>
              <a:rPr lang="cs-CZ" dirty="0"/>
              <a:t> (41 %) </a:t>
            </a:r>
          </a:p>
          <a:p>
            <a:pPr marL="45720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nájemníci a podnájemníci </a:t>
            </a:r>
            <a:r>
              <a:rPr lang="cs-CZ" dirty="0"/>
              <a:t>(22 %).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27784" y="548680"/>
            <a:ext cx="6059016" cy="504056"/>
          </a:xfrm>
        </p:spPr>
        <p:txBody>
          <a:bodyPr/>
          <a:lstStyle/>
          <a:p>
            <a:pPr algn="r"/>
            <a:r>
              <a:rPr lang="cs-CZ" sz="2800" dirty="0"/>
              <a:t>Inflace a vysoké ceny energií</a:t>
            </a:r>
            <a:br>
              <a:rPr lang="cs-CZ" sz="2800" dirty="0"/>
            </a:br>
            <a:endParaRPr lang="cs-CZ" sz="2800" dirty="0"/>
          </a:p>
        </p:txBody>
      </p:sp>
      <p:sp>
        <p:nvSpPr>
          <p:cNvPr id="4" name="Obdélník 3"/>
          <p:cNvSpPr/>
          <p:nvPr/>
        </p:nvSpPr>
        <p:spPr>
          <a:xfrm>
            <a:off x="4532560" y="6165304"/>
            <a:ext cx="4476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PAQ </a:t>
            </a:r>
            <a:r>
              <a:rPr lang="cs-CZ" dirty="0" err="1">
                <a:solidFill>
                  <a:srgbClr val="000000"/>
                </a:solidFill>
              </a:rPr>
              <a:t>Research</a:t>
            </a:r>
            <a:r>
              <a:rPr lang="cs-CZ" dirty="0">
                <a:solidFill>
                  <a:srgbClr val="000000"/>
                </a:solidFill>
              </a:rPr>
              <a:t>, Život k nezaplacení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9747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052736"/>
            <a:ext cx="8363272" cy="5175284"/>
          </a:xfrm>
        </p:spPr>
        <p:txBody>
          <a:bodyPr>
            <a:normAutofit/>
          </a:bodyPr>
          <a:lstStyle/>
          <a:p>
            <a:pPr algn="ctr"/>
            <a:r>
              <a:rPr lang="cs-CZ" sz="20000" b="1" dirty="0"/>
              <a:t>36 %</a:t>
            </a:r>
            <a:r>
              <a:rPr lang="cs-CZ" sz="9600" b="1" dirty="0"/>
              <a:t> 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obyvatel sociálně vyloučených lokalit zažilo diskriminaci při hledání práce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!!!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1362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2BC37B-6B72-A750-E220-4FE2F4FDB72E}"/>
              </a:ext>
            </a:extLst>
          </p:cNvPr>
          <p:cNvSpPr txBox="1">
            <a:spLocks/>
          </p:cNvSpPr>
          <p:nvPr/>
        </p:nvSpPr>
        <p:spPr>
          <a:xfrm>
            <a:off x="614412" y="1844824"/>
            <a:ext cx="7870936" cy="41467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tx1"/>
                </a:solidFill>
                <a:latin typeface="+mn-lt"/>
                <a:ea typeface="+mj-ea"/>
                <a:cs typeface="Calibri Light" panose="020F0302020204030204" pitchFamily="34" charset="0"/>
              </a:defRPr>
            </a:lvl1pPr>
          </a:lstStyle>
          <a:p>
            <a:pPr algn="ctr">
              <a:spcBef>
                <a:spcPts val="900"/>
              </a:spcBef>
            </a:pPr>
            <a:r>
              <a:rPr lang="cs-CZ" sz="4000" b="1" dirty="0"/>
              <a:t>V ČR není </a:t>
            </a:r>
            <a:r>
              <a:rPr lang="cs-CZ" sz="4000" b="1" dirty="0">
                <a:solidFill>
                  <a:schemeClr val="accent1"/>
                </a:solidFill>
              </a:rPr>
              <a:t>jiný institucionální aktér </a:t>
            </a:r>
            <a:r>
              <a:rPr lang="cs-CZ" sz="4000" b="1" dirty="0"/>
              <a:t>na státní úrovni než ASZ, který by cíleně řešil problematiku sociálního vyloučení. </a:t>
            </a:r>
          </a:p>
        </p:txBody>
      </p:sp>
      <p:sp>
        <p:nvSpPr>
          <p:cNvPr id="7" name="Obdélník 6"/>
          <p:cNvSpPr/>
          <p:nvPr/>
        </p:nvSpPr>
        <p:spPr>
          <a:xfrm>
            <a:off x="611560" y="6309320"/>
            <a:ext cx="8291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>
                <a:latin typeface="Calibri" panose="020F0502020204030204" pitchFamily="34" charset="0"/>
              </a:rPr>
              <a:t>Závěrečná zpráva Projektu, </a:t>
            </a:r>
            <a:r>
              <a:rPr lang="cs-CZ" sz="1400" dirty="0" err="1">
                <a:latin typeface="Calibri" panose="020F0502020204030204" pitchFamily="34" charset="0"/>
              </a:rPr>
              <a:t>Deloitte</a:t>
            </a:r>
            <a:endParaRPr lang="cs-CZ" sz="3600" dirty="0"/>
          </a:p>
          <a:p>
            <a:pPr algn="r"/>
            <a:endParaRPr lang="cs-CZ" sz="14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680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1328120"/>
            <a:ext cx="8425185" cy="533736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3635896" y="525860"/>
            <a:ext cx="51743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0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Zatížení obcí sociálním vyloučením</a:t>
            </a:r>
          </a:p>
          <a:p>
            <a:pPr algn="r"/>
            <a:r>
              <a:rPr lang="cs-CZ" sz="2000" b="1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Index sociálního vyloučení</a:t>
            </a:r>
          </a:p>
        </p:txBody>
      </p:sp>
    </p:spTree>
    <p:extLst>
      <p:ext uri="{BB962C8B-B14F-4D97-AF65-F5344CB8AC3E}">
        <p14:creationId xmlns:p14="http://schemas.microsoft.com/office/powerpoint/2010/main" val="4990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3528" y="908720"/>
            <a:ext cx="8291264" cy="5400600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3000" b="1" dirty="0"/>
              <a:t>302</a:t>
            </a:r>
          </a:p>
          <a:p>
            <a:pPr algn="ctr"/>
            <a:r>
              <a:rPr lang="cs-CZ" b="1" dirty="0">
                <a:solidFill>
                  <a:schemeClr val="tx2"/>
                </a:solidFill>
              </a:rPr>
              <a:t>Agenturou zpracovaných výzkumných a analytických zpráv v rozmezí let 2016 - 2022 nabízejících </a:t>
            </a:r>
            <a:r>
              <a:rPr lang="cs-CZ" b="1" dirty="0">
                <a:solidFill>
                  <a:srgbClr val="00B050"/>
                </a:solidFill>
              </a:rPr>
              <a:t>nezbytné informace pro řešení sociálního vyloučení v ČR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573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699792" y="409048"/>
            <a:ext cx="6275040" cy="504056"/>
          </a:xfrm>
        </p:spPr>
        <p:txBody>
          <a:bodyPr/>
          <a:lstStyle/>
          <a:p>
            <a:pPr algn="r"/>
            <a:r>
              <a:rPr lang="cs-CZ" sz="2400" dirty="0"/>
              <a:t>Zpětná vazba obcí – hlavní pozitiva spolupráce s ASZ </a:t>
            </a:r>
          </a:p>
        </p:txBody>
      </p:sp>
      <p:sp>
        <p:nvSpPr>
          <p:cNvPr id="4" name="Obdélník 3"/>
          <p:cNvSpPr/>
          <p:nvPr/>
        </p:nvSpPr>
        <p:spPr>
          <a:xfrm>
            <a:off x="539552" y="6453336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660738"/>
              </p:ext>
            </p:extLst>
          </p:nvPr>
        </p:nvGraphicFramePr>
        <p:xfrm>
          <a:off x="82352" y="1277528"/>
          <a:ext cx="9242176" cy="5175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38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0921" y="1383479"/>
            <a:ext cx="8283277" cy="46085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cs-CZ" sz="22000" b="1" dirty="0"/>
              <a:t>70 %</a:t>
            </a: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FF0000"/>
                </a:solidFill>
              </a:rPr>
              <a:t>svých příjmů aktuálně vynakládají ohrožené typy domácností za bydlení a potraviny</a:t>
            </a:r>
          </a:p>
          <a:p>
            <a:pPr algn="ctr">
              <a:spcAft>
                <a:spcPts val="0"/>
              </a:spcAft>
            </a:pPr>
            <a:r>
              <a:rPr lang="cs-CZ" b="1" dirty="0">
                <a:solidFill>
                  <a:srgbClr val="FF0000"/>
                </a:solidFill>
              </a:rPr>
              <a:t>!!!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635896" y="461663"/>
            <a:ext cx="5050904" cy="504056"/>
          </a:xfrm>
        </p:spPr>
        <p:txBody>
          <a:bodyPr/>
          <a:lstStyle/>
          <a:p>
            <a:pPr algn="r"/>
            <a:r>
              <a:rPr lang="cs-CZ" dirty="0"/>
              <a:t>Inflace a vysoké ceny energií</a:t>
            </a:r>
          </a:p>
        </p:txBody>
      </p:sp>
      <p:sp>
        <p:nvSpPr>
          <p:cNvPr id="4" name="Obdélník 3"/>
          <p:cNvSpPr/>
          <p:nvPr/>
        </p:nvSpPr>
        <p:spPr>
          <a:xfrm>
            <a:off x="4532560" y="6165304"/>
            <a:ext cx="4476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PAQ </a:t>
            </a:r>
            <a:r>
              <a:rPr lang="cs-CZ" dirty="0" err="1">
                <a:solidFill>
                  <a:srgbClr val="000000"/>
                </a:solidFill>
              </a:rPr>
              <a:t>Research</a:t>
            </a:r>
            <a:r>
              <a:rPr lang="cs-CZ" dirty="0">
                <a:solidFill>
                  <a:srgbClr val="000000"/>
                </a:solidFill>
              </a:rPr>
              <a:t>, Život k nezaplacení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5121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903240" y="437239"/>
            <a:ext cx="5987008" cy="504056"/>
          </a:xfrm>
        </p:spPr>
        <p:txBody>
          <a:bodyPr/>
          <a:lstStyle/>
          <a:p>
            <a:pPr algn="r"/>
            <a:r>
              <a:rPr lang="cs-CZ" sz="2400" dirty="0"/>
              <a:t>Priority další spolupráce s obcemi</a:t>
            </a:r>
          </a:p>
        </p:txBody>
      </p:sp>
      <p:sp>
        <p:nvSpPr>
          <p:cNvPr id="5" name="Obdélník 4"/>
          <p:cNvSpPr/>
          <p:nvPr/>
        </p:nvSpPr>
        <p:spPr>
          <a:xfrm>
            <a:off x="598984" y="6550223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649705"/>
              </p:ext>
            </p:extLst>
          </p:nvPr>
        </p:nvGraphicFramePr>
        <p:xfrm>
          <a:off x="0" y="1052736"/>
          <a:ext cx="9144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726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052736"/>
            <a:ext cx="8280920" cy="5184576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85 %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tx2"/>
                </a:solidFill>
              </a:rPr>
              <a:t>úspěšnost schvalování projektů ve výzvě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tx2"/>
                </a:solidFill>
              </a:rPr>
              <a:t>OPZ KPSVL (č. 52) díky zkvalitnění projektového a odborného servisu ze strany Agentury.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cs-CZ" sz="2000" b="1" dirty="0">
                <a:solidFill>
                  <a:srgbClr val="00B050"/>
                </a:solidFill>
              </a:rPr>
              <a:t>(podáno 234 projektů, schváleno 198)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0161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2966A6-A710-1081-2162-EBE2F6DD7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664" y="1314164"/>
            <a:ext cx="8578449" cy="3749193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chemeClr val="accent2"/>
                </a:solidFill>
                <a:latin typeface="Arial"/>
                <a:cs typeface="Arial"/>
              </a:rPr>
              <a:t>KOMPLEXNOST</a:t>
            </a:r>
            <a:r>
              <a:rPr lang="en-US" sz="4400" b="1" dirty="0">
                <a:latin typeface="Arial"/>
                <a:cs typeface="Arial"/>
              </a:rPr>
              <a:t> SYNERGIE </a:t>
            </a:r>
            <a:endParaRPr lang="en-US" sz="4400" b="1">
              <a:solidFill>
                <a:srgbClr val="000000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FFFF00"/>
                </a:solidFill>
                <a:latin typeface="Arial"/>
                <a:cs typeface="Arial"/>
              </a:rPr>
              <a:t>PRŮBĚŽNÉ VYHODNOCOVANÍ</a:t>
            </a:r>
            <a:r>
              <a:rPr lang="en-US" sz="4400" b="1" dirty="0">
                <a:latin typeface="Arial"/>
                <a:cs typeface="Arial"/>
              </a:rPr>
              <a:t> </a:t>
            </a:r>
            <a:endParaRPr lang="en-US" sz="4400" b="1">
              <a:solidFill>
                <a:srgbClr val="000000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FF0000"/>
                </a:solidFill>
                <a:latin typeface="Arial"/>
                <a:cs typeface="Arial"/>
              </a:rPr>
              <a:t>ODBORNOST</a:t>
            </a:r>
            <a:r>
              <a:rPr lang="en-US" sz="4400" b="1" dirty="0">
                <a:latin typeface="Arial"/>
                <a:cs typeface="Arial"/>
              </a:rPr>
              <a:t> </a:t>
            </a:r>
            <a:r>
              <a:rPr lang="en-US" sz="4400" b="1" dirty="0">
                <a:solidFill>
                  <a:srgbClr val="0070C0"/>
                </a:solidFill>
                <a:latin typeface="Arial"/>
                <a:cs typeface="Arial"/>
              </a:rPr>
              <a:t>POLITICKÁ LEGITIMITA </a:t>
            </a:r>
            <a:r>
              <a:rPr lang="en-US" sz="4400" b="1" dirty="0">
                <a:latin typeface="Arial"/>
                <a:cs typeface="Arial"/>
              </a:rPr>
              <a:t>MEDIÁLNÍ PODPORA/VYVÁŽENOST</a:t>
            </a:r>
            <a:endParaRPr lang="en-US" sz="4400" b="1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CCA45406-9E4E-3F0B-234B-2C893F206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410458-EB65-5BB1-E12A-24231FDFB3B0}"/>
              </a:ext>
            </a:extLst>
          </p:cNvPr>
          <p:cNvSpPr txBox="1"/>
          <p:nvPr/>
        </p:nvSpPr>
        <p:spPr>
          <a:xfrm>
            <a:off x="562884" y="5996442"/>
            <a:ext cx="801823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Jak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na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úspěšné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řešení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sociálního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vyloučení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 v </a:t>
            </a:r>
            <a:r>
              <a:rPr lang="en-US" sz="2400" b="1" dirty="0" err="1">
                <a:solidFill>
                  <a:srgbClr val="000099"/>
                </a:solidFill>
                <a:latin typeface="Arial"/>
                <a:cs typeface="Arial"/>
              </a:rPr>
              <a:t>území</a:t>
            </a:r>
            <a:r>
              <a:rPr lang="en-US" sz="2400" b="1" dirty="0">
                <a:solidFill>
                  <a:srgbClr val="000099"/>
                </a:solidFill>
                <a:latin typeface="Arial"/>
                <a:cs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3788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7" y="2333924"/>
            <a:ext cx="8291264" cy="2592288"/>
          </a:xfrm>
        </p:spPr>
        <p:txBody>
          <a:bodyPr/>
          <a:lstStyle/>
          <a:p>
            <a:pPr algn="ctr"/>
            <a:r>
              <a:rPr lang="pl-PL" sz="3200" b="1" i="1" dirty="0"/>
              <a:t>„Za možnost spolupracovat s Agenturou děkuji!” </a:t>
            </a:r>
          </a:p>
          <a:p>
            <a:pPr algn="ctr"/>
            <a:r>
              <a:rPr lang="pl-PL" dirty="0"/>
              <a:t>(Dívčí Hrad)</a:t>
            </a:r>
          </a:p>
          <a:p>
            <a:endParaRPr lang="cs-CZ" dirty="0"/>
          </a:p>
        </p:txBody>
      </p:sp>
      <p:sp>
        <p:nvSpPr>
          <p:cNvPr id="4" name="Nadpis 2"/>
          <p:cNvSpPr>
            <a:spLocks noGrp="1"/>
          </p:cNvSpPr>
          <p:nvPr>
            <p:ph type="title"/>
          </p:nvPr>
        </p:nvSpPr>
        <p:spPr>
          <a:xfrm>
            <a:off x="3563888" y="548680"/>
            <a:ext cx="5410944" cy="504056"/>
          </a:xfrm>
        </p:spPr>
        <p:txBody>
          <a:bodyPr/>
          <a:lstStyle/>
          <a:p>
            <a:pPr algn="r"/>
            <a:r>
              <a:rPr lang="cs-CZ" sz="2400" dirty="0"/>
              <a:t>Zpětná vazba obcí k činnosti ASZ</a:t>
            </a:r>
          </a:p>
        </p:txBody>
      </p:sp>
      <p:sp>
        <p:nvSpPr>
          <p:cNvPr id="5" name="Obdélník 4"/>
          <p:cNvSpPr/>
          <p:nvPr/>
        </p:nvSpPr>
        <p:spPr>
          <a:xfrm>
            <a:off x="395537" y="6130170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3455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46748" y="446993"/>
            <a:ext cx="4978896" cy="504056"/>
          </a:xfrm>
        </p:spPr>
        <p:txBody>
          <a:bodyPr/>
          <a:lstStyle/>
          <a:p>
            <a:pPr algn="r"/>
            <a:r>
              <a:rPr lang="cs-CZ" sz="2400" dirty="0"/>
              <a:t>Role a zaměření činnosti ASZ při řešení sociálního vyloučení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59508562"/>
              </p:ext>
            </p:extLst>
          </p:nvPr>
        </p:nvGraphicFramePr>
        <p:xfrm>
          <a:off x="611560" y="1340768"/>
          <a:ext cx="770485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4" name="Picture 6" descr="O spolupráci s Agenturou pro sociální začleňování se hlásí 40 obcí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36912"/>
            <a:ext cx="1781393" cy="7808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Přímá spojnice se šipkou 9"/>
          <p:cNvCxnSpPr/>
          <p:nvPr/>
        </p:nvCxnSpPr>
        <p:spPr>
          <a:xfrm flipV="1">
            <a:off x="5436096" y="3027334"/>
            <a:ext cx="1800200" cy="390422"/>
          </a:xfrm>
          <a:prstGeom prst="straightConnector1">
            <a:avLst/>
          </a:prstGeom>
          <a:ln w="666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>
            <a:off x="4716016" y="3417756"/>
            <a:ext cx="720080" cy="1379396"/>
          </a:xfrm>
          <a:prstGeom prst="straightConnector1">
            <a:avLst/>
          </a:prstGeom>
          <a:ln w="6667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>
            <a:off x="5076056" y="2492896"/>
            <a:ext cx="360040" cy="924860"/>
          </a:xfrm>
          <a:prstGeom prst="straightConnector1">
            <a:avLst/>
          </a:prstGeom>
          <a:ln w="66675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Obrázek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3447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35 %</a:t>
            </a:r>
          </a:p>
          <a:p>
            <a:pPr algn="ctr"/>
            <a:r>
              <a:rPr lang="cs-CZ" sz="3200" b="1" dirty="0">
                <a:solidFill>
                  <a:schemeClr val="tx2"/>
                </a:solidFill>
              </a:rPr>
              <a:t>dříve identifikovaných sociálně vyloučených lokalit spolupracuje s Agenturou</a:t>
            </a:r>
          </a:p>
          <a:p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3436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4386" y="764704"/>
            <a:ext cx="8478094" cy="5256584"/>
          </a:xfrm>
        </p:spPr>
        <p:txBody>
          <a:bodyPr>
            <a:normAutofit/>
          </a:bodyPr>
          <a:lstStyle/>
          <a:p>
            <a:pPr algn="ctr"/>
            <a:r>
              <a:rPr lang="cs-CZ" sz="17600" b="1" dirty="0"/>
              <a:t>81 %</a:t>
            </a:r>
            <a:r>
              <a:rPr lang="cs-CZ" sz="9600" b="1" dirty="0"/>
              <a:t> 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obyvatel sociálně vyloučených lokalit si nemůže dovolit neočekávaný výdaj</a:t>
            </a:r>
          </a:p>
          <a:p>
            <a:pPr algn="ctr">
              <a:spcAft>
                <a:spcPts val="0"/>
              </a:spcAft>
            </a:pPr>
            <a:r>
              <a:rPr lang="cs-CZ" sz="3600" b="1" dirty="0">
                <a:solidFill>
                  <a:srgbClr val="FF0000"/>
                </a:solidFill>
              </a:rPr>
              <a:t>!!!</a:t>
            </a:r>
            <a:r>
              <a:rPr lang="cs-CZ" b="1" dirty="0">
                <a:solidFill>
                  <a:srgbClr val="FF0000"/>
                </a:solidFill>
              </a:rPr>
              <a:t> </a:t>
            </a:r>
            <a:r>
              <a:rPr lang="en-US" b="1" dirty="0">
                <a:solidFill>
                  <a:srgbClr val="FF0000"/>
                </a:solidFill>
              </a:rPr>
              <a:t>​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5415648" y="6228020"/>
            <a:ext cx="3271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solidFill>
                  <a:srgbClr val="000000"/>
                </a:solidFill>
              </a:rPr>
              <a:t>Zdroj: ASZ. (2021),  </a:t>
            </a:r>
            <a:r>
              <a:rPr lang="cs-CZ" i="1" dirty="0">
                <a:solidFill>
                  <a:srgbClr val="000000"/>
                </a:solidFill>
              </a:rPr>
              <a:t>SVL SILC</a:t>
            </a:r>
            <a:r>
              <a:rPr lang="cs-CZ" dirty="0">
                <a:solidFill>
                  <a:srgbClr val="000000"/>
                </a:solidFill>
              </a:rPr>
              <a:t>​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76824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30542651"/>
              </p:ext>
            </p:extLst>
          </p:nvPr>
        </p:nvGraphicFramePr>
        <p:xfrm>
          <a:off x="323528" y="1412776"/>
          <a:ext cx="842493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Obráze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346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18A95FD0-E3CF-4124-BA14-37F38955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2060575"/>
            <a:ext cx="8291512" cy="4392613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89F24CF1-9C7A-47DA-BD03-EB9D157DB62C}"/>
              </a:ext>
            </a:extLst>
          </p:cNvPr>
          <p:cNvSpPr txBox="1">
            <a:spLocks/>
          </p:cNvSpPr>
          <p:nvPr/>
        </p:nvSpPr>
        <p:spPr bwMode="auto">
          <a:xfrm>
            <a:off x="457200" y="2060575"/>
            <a:ext cx="8229600" cy="10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  <a:p>
            <a:endParaRPr lang="cs-CZ" dirty="0"/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047BF698-AAD2-4CDF-B905-72E89C78F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35421129"/>
              </p:ext>
            </p:extLst>
          </p:nvPr>
        </p:nvGraphicFramePr>
        <p:xfrm>
          <a:off x="683568" y="836712"/>
          <a:ext cx="8131980" cy="5776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3381406" y="2516724"/>
            <a:ext cx="2736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cap="all" dirty="0">
                <a:solidFill>
                  <a:schemeClr val="tx2"/>
                </a:solidFill>
              </a:rPr>
              <a:t>Koordinovaný přístup </a:t>
            </a:r>
          </a:p>
          <a:p>
            <a:pPr algn="ctr"/>
            <a:r>
              <a:rPr lang="cs-CZ" sz="2400" b="1" cap="all" dirty="0">
                <a:solidFill>
                  <a:schemeClr val="tx2"/>
                </a:solidFill>
              </a:rPr>
              <a:t>k řešení sociálně vyloučených</a:t>
            </a:r>
          </a:p>
          <a:p>
            <a:pPr algn="ctr"/>
            <a:r>
              <a:rPr lang="cs-CZ" sz="2400" b="1" cap="all" dirty="0">
                <a:solidFill>
                  <a:schemeClr val="tx2"/>
                </a:solidFill>
              </a:rPr>
              <a:t>Lokalit</a:t>
            </a:r>
          </a:p>
          <a:p>
            <a:pPr algn="ctr"/>
            <a:r>
              <a:rPr lang="cs-CZ" sz="2400" b="1" cap="all" dirty="0">
                <a:solidFill>
                  <a:schemeClr val="tx2"/>
                </a:solidFill>
              </a:rPr>
              <a:t>(KPSVL)</a:t>
            </a:r>
          </a:p>
        </p:txBody>
      </p:sp>
    </p:spTree>
    <p:extLst>
      <p:ext uri="{BB962C8B-B14F-4D97-AF65-F5344CB8AC3E}">
        <p14:creationId xmlns:p14="http://schemas.microsoft.com/office/powerpoint/2010/main" val="21455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59382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491880" y="548680"/>
            <a:ext cx="5256833" cy="503958"/>
          </a:xfrm>
        </p:spPr>
        <p:txBody>
          <a:bodyPr wrap="none" anchor="t"/>
          <a:lstStyle/>
          <a:p>
            <a:pPr algn="r"/>
            <a:r>
              <a:rPr lang="cs-CZ" sz="2000" dirty="0"/>
              <a:t>Mapa spolupracujících obcí</a:t>
            </a:r>
            <a:endParaRPr lang="en-US" altLang="cs-CZ" sz="20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832"/>
            <a:ext cx="8353425" cy="4464050"/>
          </a:xfrm>
          <a:effectLst>
            <a:softEdge rad="635000"/>
          </a:effectLst>
        </p:spPr>
        <p:txBody>
          <a:bodyPr anchor="t"/>
          <a:lstStyle/>
          <a:p>
            <a:r>
              <a:rPr lang="cs-CZ" sz="2000" b="1" dirty="0"/>
              <a:t>     </a:t>
            </a:r>
          </a:p>
          <a:p>
            <a:pPr>
              <a:tabLst>
                <a:tab pos="3316288" algn="l"/>
              </a:tabLst>
            </a:pPr>
            <a:endParaRPr lang="en-US" altLang="cs-CZ" sz="2900" dirty="0"/>
          </a:p>
        </p:txBody>
      </p:sp>
      <p:pic>
        <p:nvPicPr>
          <p:cNvPr id="6" name="Zástupný symbol pro obsah 3">
            <a:extLst>
              <a:ext uri="{FF2B5EF4-FFF2-40B4-BE49-F238E27FC236}">
                <a16:creationId xmlns:a16="http://schemas.microsoft.com/office/drawing/2014/main" id="{CD8D751C-40EF-4B35-832B-C831299D69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413"/>
            <a:ext cx="7768299" cy="5493543"/>
          </a:xfrm>
        </p:spPr>
      </p:pic>
    </p:spTree>
    <p:extLst>
      <p:ext uri="{BB962C8B-B14F-4D97-AF65-F5344CB8AC3E}">
        <p14:creationId xmlns:p14="http://schemas.microsoft.com/office/powerpoint/2010/main" val="53436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4" y="980728"/>
            <a:ext cx="8291264" cy="5040560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5800" b="1" cap="all" dirty="0">
                <a:solidFill>
                  <a:srgbClr val="FF0000"/>
                </a:solidFill>
              </a:rPr>
              <a:t>Lokální konzultant </a:t>
            </a:r>
            <a:r>
              <a:rPr lang="cs-CZ" sz="5800" b="1" cap="all" dirty="0">
                <a:solidFill>
                  <a:srgbClr val="FFFF00"/>
                </a:solidFill>
              </a:rPr>
              <a:t>Metodik </a:t>
            </a:r>
            <a:r>
              <a:rPr lang="cs-CZ" sz="5800" b="1" cap="all" dirty="0"/>
              <a:t>Výzkumník</a:t>
            </a:r>
            <a:r>
              <a:rPr lang="cs-CZ" sz="5800" cap="all" dirty="0"/>
              <a:t> </a:t>
            </a:r>
            <a:r>
              <a:rPr lang="cs-CZ" sz="5800" b="1" cap="all" dirty="0">
                <a:solidFill>
                  <a:schemeClr val="accent2"/>
                </a:solidFill>
              </a:rPr>
              <a:t>Evaluátor </a:t>
            </a:r>
            <a:r>
              <a:rPr lang="cs-CZ" sz="5800" b="1" cap="all" dirty="0">
                <a:solidFill>
                  <a:schemeClr val="tx2"/>
                </a:solidFill>
              </a:rPr>
              <a:t>Lokální Expert </a:t>
            </a:r>
            <a:r>
              <a:rPr lang="cs-CZ" sz="5800" b="1" cap="all" dirty="0">
                <a:solidFill>
                  <a:srgbClr val="FF0000"/>
                </a:solidFill>
              </a:rPr>
              <a:t>Centrální expert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139002" y="6165304"/>
            <a:ext cx="4804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/>
              <a:t>Tým Agentury působící v území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15949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6242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392488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sz="20000" b="1" dirty="0"/>
              <a:t>349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projektů vzniklých s podporou Agentury </a:t>
            </a:r>
            <a:r>
              <a:rPr lang="cs-CZ" b="1" dirty="0">
                <a:solidFill>
                  <a:schemeClr val="tx2"/>
                </a:solidFill>
              </a:rPr>
              <a:t>realizovaných v území ze zdrojů KPSVL OPZ v období let 2016 – 2022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14287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0009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7" y="1920740"/>
            <a:ext cx="8291264" cy="43924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cs-CZ" b="1" i="1" dirty="0"/>
              <a:t>„Děkujeme za spolupráci, za 4 roky se ve spolupráci s Agenturou podařilo zlepšit situaci spojenou se sociálními problémy ve městě. Jsme spokojeni s tím, že podpora Agentury cílí na podporu všech obyvatel města (Agentura např. organizuje setkání se zástupci SVJ, která čelí problémům v souvislosti se spekulativním trhem s byty). Zároveň děkujeme za erudované zástupce Agentury, kteří velmi aktivně přistupovali ke spolupráci se zástupci města a dodržovali zásady partnerské spolupráce s městem</a:t>
            </a:r>
            <a:r>
              <a:rPr lang="cs-CZ" b="1" dirty="0"/>
              <a:t>.“ </a:t>
            </a:r>
          </a:p>
          <a:p>
            <a:pPr algn="ctr"/>
            <a:r>
              <a:rPr lang="cs-CZ" dirty="0"/>
              <a:t>(Chomutov)</a:t>
            </a:r>
          </a:p>
          <a:p>
            <a:endParaRPr lang="cs-CZ" dirty="0"/>
          </a:p>
        </p:txBody>
      </p:sp>
      <p:sp>
        <p:nvSpPr>
          <p:cNvPr id="5" name="Nadpis 2"/>
          <p:cNvSpPr>
            <a:spLocks noGrp="1"/>
          </p:cNvSpPr>
          <p:nvPr>
            <p:ph type="title"/>
          </p:nvPr>
        </p:nvSpPr>
        <p:spPr>
          <a:xfrm>
            <a:off x="3707904" y="548680"/>
            <a:ext cx="5112568" cy="504056"/>
          </a:xfrm>
        </p:spPr>
        <p:txBody>
          <a:bodyPr/>
          <a:lstStyle/>
          <a:p>
            <a:pPr algn="r"/>
            <a:r>
              <a:rPr lang="cs-CZ" sz="2400" dirty="0"/>
              <a:t>Zpětná vazba obcí k činnosti ASZ</a:t>
            </a:r>
          </a:p>
        </p:txBody>
      </p:sp>
      <p:sp>
        <p:nvSpPr>
          <p:cNvPr id="6" name="Obdélník 5"/>
          <p:cNvSpPr/>
          <p:nvPr/>
        </p:nvSpPr>
        <p:spPr>
          <a:xfrm>
            <a:off x="395537" y="6130170"/>
            <a:ext cx="8291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1400" dirty="0">
                <a:solidFill>
                  <a:srgbClr val="000000"/>
                </a:solidFill>
              </a:rPr>
              <a:t>Zdroj: </a:t>
            </a:r>
            <a:r>
              <a:rPr lang="cs-CZ" sz="1400" dirty="0"/>
              <a:t>Dotazníkové šetření zpětné vazby spolupráce Agentura – obce listopad 2020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254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8000">
        <p:randomBar dir="vert"/>
      </p:transition>
    </mc:Choice>
    <mc:Fallback xmlns="">
      <p:transition spd="slow" advClick="0" advTm="18000">
        <p:randomBar dir="vert"/>
      </p:transition>
    </mc:Fallback>
  </mc:AlternateContent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F39D92-82FC-4F81-A492-C4DE0DD0D7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BA2E05-3FC7-45B5-A673-C989D8B30E75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19ef65a2-88e9-475f-bf96-61b671500c43"/>
    <ds:schemaRef ds:uri="http://schemas.microsoft.com/office/2006/documentManagement/types"/>
    <ds:schemaRef ds:uri="467750d2-41eb-48ec-80e7-ec7951f9ba3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3F4742A-9F7A-44A1-B446-284B9B75124A}"/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3977</TotalTime>
  <Words>1227</Words>
  <Application>Microsoft Office PowerPoint</Application>
  <PresentationFormat>On-screen Show (4:3)</PresentationFormat>
  <Paragraphs>158</Paragraphs>
  <Slides>40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1_Úvodní list</vt:lpstr>
      <vt:lpstr>PowerPoint Presentation</vt:lpstr>
      <vt:lpstr>Spolupráce 2016 - 2022</vt:lpstr>
      <vt:lpstr>PowerPoint Presentation</vt:lpstr>
      <vt:lpstr>PowerPoint Presentation</vt:lpstr>
      <vt:lpstr>PowerPoint Presentation</vt:lpstr>
      <vt:lpstr>Mapa spolupracujících obcí</vt:lpstr>
      <vt:lpstr>PowerPoint Presentation</vt:lpstr>
      <vt:lpstr>PowerPoint Presentation</vt:lpstr>
      <vt:lpstr>Zpětná vazba obcí k činnosti ASZ</vt:lpstr>
      <vt:lpstr>PowerPoint Presentation</vt:lpstr>
      <vt:lpstr>Zpětná vazba obcí k činnosti ASZ</vt:lpstr>
      <vt:lpstr>Nejpalčivější bariéry řešení sociálního vyloučení v území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Evaluace – hlavní přínos činnosti ASZ</vt:lpstr>
      <vt:lpstr>PowerPoint Presentation</vt:lpstr>
      <vt:lpstr>Zpětná vazba obcí k činnosti ASZ</vt:lpstr>
      <vt:lpstr>PowerPoint Presentation</vt:lpstr>
      <vt:lpstr>PowerPoint Presentation</vt:lpstr>
      <vt:lpstr>PowerPoint Presentation</vt:lpstr>
      <vt:lpstr>Evaluace – přínosy činnosti ASZ v území</vt:lpstr>
      <vt:lpstr>Evaluace – doporučení pro budoucnost ASZ</vt:lpstr>
      <vt:lpstr>PowerPoint Presentation</vt:lpstr>
      <vt:lpstr>Inflace a vysoké ceny energií </vt:lpstr>
      <vt:lpstr>PowerPoint Presentation</vt:lpstr>
      <vt:lpstr>PowerPoint Presentation</vt:lpstr>
      <vt:lpstr>PowerPoint Presentation</vt:lpstr>
      <vt:lpstr>Zpětná vazba obcí – hlavní pozitiva spolupráce s ASZ </vt:lpstr>
      <vt:lpstr>Inflace a vysoké ceny energií</vt:lpstr>
      <vt:lpstr>Priority další spolupráce s obcemi</vt:lpstr>
      <vt:lpstr>PowerPoint Presentation</vt:lpstr>
      <vt:lpstr>PowerPoint Presentation</vt:lpstr>
      <vt:lpstr>Zpětná vazba obcí k činnosti ASZ</vt:lpstr>
      <vt:lpstr>Role a zaměření činnosti ASZ při řešení sociálního vyloučení</vt:lpstr>
      <vt:lpstr>PowerPoint Presentation</vt:lpstr>
      <vt:lpstr>PowerPoint Presentation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Mochťák Jan</cp:lastModifiedBy>
  <cp:revision>227</cp:revision>
  <cp:lastPrinted>2022-06-07T08:17:03Z</cp:lastPrinted>
  <dcterms:created xsi:type="dcterms:W3CDTF">2020-01-13T10:41:51Z</dcterms:created>
  <dcterms:modified xsi:type="dcterms:W3CDTF">2022-11-06T11:16:12Z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