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5"/>
  </p:notesMasterIdLst>
  <p:handoutMasterIdLst>
    <p:handoutMasterId r:id="rId16"/>
  </p:handoutMasterIdLst>
  <p:sldIdLst>
    <p:sldId id="256" r:id="rId5"/>
    <p:sldId id="261" r:id="rId6"/>
    <p:sldId id="353" r:id="rId7"/>
    <p:sldId id="325" r:id="rId8"/>
    <p:sldId id="339" r:id="rId9"/>
    <p:sldId id="329" r:id="rId10"/>
    <p:sldId id="343" r:id="rId11"/>
    <p:sldId id="354" r:id="rId12"/>
    <p:sldId id="326" r:id="rId13"/>
    <p:sldId id="258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F4C572-ECB1-59E8-5E25-18B81166ACE8}" v="40" dt="2022-11-03T14:15:12.544"/>
    <p1510:client id="{B3D45E1C-3B3C-460E-81CF-562DFE61345C}" v="1" dt="2022-11-04T15:54:12.1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792" autoAdjust="0"/>
  </p:normalViewPr>
  <p:slideViewPr>
    <p:cSldViewPr>
      <p:cViewPr varScale="1">
        <p:scale>
          <a:sx n="62" d="100"/>
          <a:sy n="62" d="100"/>
        </p:scale>
        <p:origin x="60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4C97FF-0FFD-4898-BAC7-E7CBBBE9198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F941C09-8765-4B7D-932F-9EB0B3AD4D83}">
      <dgm:prSet phldrT="[Text]" custT="1"/>
      <dgm:spPr/>
      <dgm:t>
        <a:bodyPr/>
        <a:lstStyle/>
        <a:p>
          <a:r>
            <a:rPr lang="cs-CZ" sz="1300" b="1" dirty="0"/>
            <a:t>VSTUPNÍ ANALÝZA</a:t>
          </a:r>
        </a:p>
      </dgm:t>
    </dgm:pt>
    <dgm:pt modelId="{379B333E-A5CC-48DE-8B60-A1EA6017659B}" type="parTrans" cxnId="{2FEC66BB-E7DD-462F-AFDD-B71E274A6FB5}">
      <dgm:prSet/>
      <dgm:spPr/>
      <dgm:t>
        <a:bodyPr/>
        <a:lstStyle/>
        <a:p>
          <a:endParaRPr lang="cs-CZ"/>
        </a:p>
      </dgm:t>
    </dgm:pt>
    <dgm:pt modelId="{E0CBE119-D66E-444F-ACB3-39D02CB695A9}" type="sibTrans" cxnId="{2FEC66BB-E7DD-462F-AFDD-B71E274A6FB5}">
      <dgm:prSet/>
      <dgm:spPr/>
      <dgm:t>
        <a:bodyPr/>
        <a:lstStyle/>
        <a:p>
          <a:endParaRPr lang="cs-CZ"/>
        </a:p>
      </dgm:t>
    </dgm:pt>
    <dgm:pt modelId="{DD2C0382-9DA2-46D9-8EBE-5F762BEF7236}">
      <dgm:prSet phldrT="[Text]" custT="1"/>
      <dgm:spPr/>
      <dgm:t>
        <a:bodyPr/>
        <a:lstStyle/>
        <a:p>
          <a:r>
            <a:rPr lang="cs-CZ" sz="1600" b="1" dirty="0"/>
            <a:t>LP</a:t>
          </a:r>
        </a:p>
      </dgm:t>
    </dgm:pt>
    <dgm:pt modelId="{0640E8B6-6282-4CD9-8D75-E8A51AC3AABC}" type="parTrans" cxnId="{7F495FD3-F38E-450A-8F8F-3CD8DADD029E}">
      <dgm:prSet/>
      <dgm:spPr/>
      <dgm:t>
        <a:bodyPr/>
        <a:lstStyle/>
        <a:p>
          <a:endParaRPr lang="cs-CZ"/>
        </a:p>
      </dgm:t>
    </dgm:pt>
    <dgm:pt modelId="{6EE375BF-0C6C-4DB5-8EB7-5A6523CE566E}" type="sibTrans" cxnId="{7F495FD3-F38E-450A-8F8F-3CD8DADD029E}">
      <dgm:prSet/>
      <dgm:spPr/>
      <dgm:t>
        <a:bodyPr/>
        <a:lstStyle/>
        <a:p>
          <a:endParaRPr lang="cs-CZ"/>
        </a:p>
      </dgm:t>
    </dgm:pt>
    <dgm:pt modelId="{F5361A22-89BB-418C-A88E-743824EB15DA}">
      <dgm:prSet phldrT="[Text]" custT="1"/>
      <dgm:spPr/>
      <dgm:t>
        <a:bodyPr/>
        <a:lstStyle/>
        <a:p>
          <a:r>
            <a:rPr lang="cs-CZ" sz="1500" dirty="0"/>
            <a:t>STRATEGICKÝ </a:t>
          </a:r>
        </a:p>
        <a:p>
          <a:r>
            <a:rPr lang="cs-CZ" sz="1500" dirty="0"/>
            <a:t>PLÁN</a:t>
          </a:r>
        </a:p>
      </dgm:t>
    </dgm:pt>
    <dgm:pt modelId="{C76BBA96-312E-4CF2-940C-41C1196808A1}" type="parTrans" cxnId="{571CB88A-7C82-4210-8692-27103CBDF39B}">
      <dgm:prSet/>
      <dgm:spPr/>
      <dgm:t>
        <a:bodyPr/>
        <a:lstStyle/>
        <a:p>
          <a:endParaRPr lang="cs-CZ"/>
        </a:p>
      </dgm:t>
    </dgm:pt>
    <dgm:pt modelId="{F90B942A-D79C-4E57-917D-71F4D606F3DE}" type="sibTrans" cxnId="{571CB88A-7C82-4210-8692-27103CBDF39B}">
      <dgm:prSet/>
      <dgm:spPr/>
      <dgm:t>
        <a:bodyPr/>
        <a:lstStyle/>
        <a:p>
          <a:endParaRPr lang="cs-CZ"/>
        </a:p>
      </dgm:t>
    </dgm:pt>
    <dgm:pt modelId="{98C00551-50D1-45B5-ADC6-693251D50A51}">
      <dgm:prSet phldrT="[Text]"/>
      <dgm:spPr/>
      <dgm:t>
        <a:bodyPr/>
        <a:lstStyle/>
        <a:p>
          <a:r>
            <a:rPr lang="cs-CZ" b="1" dirty="0"/>
            <a:t>REALIZACE INTEGRAČNÍCH OPATŘENÍ</a:t>
          </a:r>
        </a:p>
      </dgm:t>
    </dgm:pt>
    <dgm:pt modelId="{434022FC-C92F-4406-AED6-814E385BDCC0}" type="parTrans" cxnId="{DB371B0D-2420-420B-89B8-8AE45CAF4BC5}">
      <dgm:prSet/>
      <dgm:spPr/>
      <dgm:t>
        <a:bodyPr/>
        <a:lstStyle/>
        <a:p>
          <a:endParaRPr lang="cs-CZ"/>
        </a:p>
      </dgm:t>
    </dgm:pt>
    <dgm:pt modelId="{2BDC1DB5-49F7-4F82-AEA7-1084D3370C25}" type="sibTrans" cxnId="{DB371B0D-2420-420B-89B8-8AE45CAF4BC5}">
      <dgm:prSet/>
      <dgm:spPr/>
      <dgm:t>
        <a:bodyPr/>
        <a:lstStyle/>
        <a:p>
          <a:endParaRPr lang="cs-CZ"/>
        </a:p>
      </dgm:t>
    </dgm:pt>
    <dgm:pt modelId="{929D9237-214D-485C-AEF3-DBE04F6C9853}">
      <dgm:prSet phldrT="[Text]"/>
      <dgm:spPr/>
      <dgm:t>
        <a:bodyPr/>
        <a:lstStyle/>
        <a:p>
          <a:r>
            <a:rPr lang="cs-CZ" b="1" dirty="0"/>
            <a:t>EVALUACE OPATŘENÍ</a:t>
          </a:r>
        </a:p>
      </dgm:t>
    </dgm:pt>
    <dgm:pt modelId="{A40A14A8-13F8-4277-BD50-81338C439C14}" type="parTrans" cxnId="{409A89DC-7F08-46F8-B5E1-7D1A72069F99}">
      <dgm:prSet/>
      <dgm:spPr/>
      <dgm:t>
        <a:bodyPr/>
        <a:lstStyle/>
        <a:p>
          <a:endParaRPr lang="cs-CZ"/>
        </a:p>
      </dgm:t>
    </dgm:pt>
    <dgm:pt modelId="{C9CD0CF1-888B-4364-9464-66A0B4096340}" type="sibTrans" cxnId="{409A89DC-7F08-46F8-B5E1-7D1A72069F99}">
      <dgm:prSet/>
      <dgm:spPr/>
      <dgm:t>
        <a:bodyPr/>
        <a:lstStyle/>
        <a:p>
          <a:endParaRPr lang="cs-CZ"/>
        </a:p>
      </dgm:t>
    </dgm:pt>
    <dgm:pt modelId="{0A5C381D-D8E7-4275-91D7-9360A09C6969}" type="pres">
      <dgm:prSet presAssocID="{A44C97FF-0FFD-4898-BAC7-E7CBBBE91984}" presName="cycle" presStyleCnt="0">
        <dgm:presLayoutVars>
          <dgm:dir/>
          <dgm:resizeHandles val="exact"/>
        </dgm:presLayoutVars>
      </dgm:prSet>
      <dgm:spPr/>
    </dgm:pt>
    <dgm:pt modelId="{4894F7E7-A216-4D6D-866A-AC1372DC693B}" type="pres">
      <dgm:prSet presAssocID="{4F941C09-8765-4B7D-932F-9EB0B3AD4D83}" presName="node" presStyleLbl="node1" presStyleIdx="0" presStyleCnt="5" custRadScaleRad="98705" custRadScaleInc="-4075">
        <dgm:presLayoutVars>
          <dgm:bulletEnabled val="1"/>
        </dgm:presLayoutVars>
      </dgm:prSet>
      <dgm:spPr/>
    </dgm:pt>
    <dgm:pt modelId="{D493ADC4-4556-46FB-B970-94A64510A74B}" type="pres">
      <dgm:prSet presAssocID="{4F941C09-8765-4B7D-932F-9EB0B3AD4D83}" presName="spNode" presStyleCnt="0"/>
      <dgm:spPr/>
    </dgm:pt>
    <dgm:pt modelId="{EB537AC9-E442-4B8B-A31D-5C614744CA3A}" type="pres">
      <dgm:prSet presAssocID="{E0CBE119-D66E-444F-ACB3-39D02CB695A9}" presName="sibTrans" presStyleLbl="sibTrans1D1" presStyleIdx="0" presStyleCnt="5"/>
      <dgm:spPr/>
    </dgm:pt>
    <dgm:pt modelId="{C58CD8D9-EE2E-47CC-B453-58BFC3A57C68}" type="pres">
      <dgm:prSet presAssocID="{DD2C0382-9DA2-46D9-8EBE-5F762BEF7236}" presName="node" presStyleLbl="node1" presStyleIdx="1" presStyleCnt="5">
        <dgm:presLayoutVars>
          <dgm:bulletEnabled val="1"/>
        </dgm:presLayoutVars>
      </dgm:prSet>
      <dgm:spPr/>
    </dgm:pt>
    <dgm:pt modelId="{45174CF1-5424-4093-8E2C-42444088FB30}" type="pres">
      <dgm:prSet presAssocID="{DD2C0382-9DA2-46D9-8EBE-5F762BEF7236}" presName="spNode" presStyleCnt="0"/>
      <dgm:spPr/>
    </dgm:pt>
    <dgm:pt modelId="{D2E24425-4E52-4C2C-AD28-FC4B4EE0B863}" type="pres">
      <dgm:prSet presAssocID="{6EE375BF-0C6C-4DB5-8EB7-5A6523CE566E}" presName="sibTrans" presStyleLbl="sibTrans1D1" presStyleIdx="1" presStyleCnt="5"/>
      <dgm:spPr/>
    </dgm:pt>
    <dgm:pt modelId="{0C48E0B7-0E6C-4237-B4C0-422B0AE0AB75}" type="pres">
      <dgm:prSet presAssocID="{F5361A22-89BB-418C-A88E-743824EB15DA}" presName="node" presStyleLbl="node1" presStyleIdx="2" presStyleCnt="5" custScaleX="113808">
        <dgm:presLayoutVars>
          <dgm:bulletEnabled val="1"/>
        </dgm:presLayoutVars>
      </dgm:prSet>
      <dgm:spPr/>
    </dgm:pt>
    <dgm:pt modelId="{829402FD-1690-449F-9156-85FB6D80F5A0}" type="pres">
      <dgm:prSet presAssocID="{F5361A22-89BB-418C-A88E-743824EB15DA}" presName="spNode" presStyleCnt="0"/>
      <dgm:spPr/>
    </dgm:pt>
    <dgm:pt modelId="{5F06D0F0-3339-4BAA-B673-EEA68F1E4109}" type="pres">
      <dgm:prSet presAssocID="{F90B942A-D79C-4E57-917D-71F4D606F3DE}" presName="sibTrans" presStyleLbl="sibTrans1D1" presStyleIdx="2" presStyleCnt="5"/>
      <dgm:spPr/>
    </dgm:pt>
    <dgm:pt modelId="{2A317655-CE86-4649-AA81-4A4919570279}" type="pres">
      <dgm:prSet presAssocID="{98C00551-50D1-45B5-ADC6-693251D50A51}" presName="node" presStyleLbl="node1" presStyleIdx="3" presStyleCnt="5" custRadScaleRad="96896" custRadScaleInc="14546">
        <dgm:presLayoutVars>
          <dgm:bulletEnabled val="1"/>
        </dgm:presLayoutVars>
      </dgm:prSet>
      <dgm:spPr/>
    </dgm:pt>
    <dgm:pt modelId="{D944BA6C-8EF4-4D8B-A50E-8EFF6E8167BB}" type="pres">
      <dgm:prSet presAssocID="{98C00551-50D1-45B5-ADC6-693251D50A51}" presName="spNode" presStyleCnt="0"/>
      <dgm:spPr/>
    </dgm:pt>
    <dgm:pt modelId="{F24705E4-4EB4-410D-8E1F-4D3D5E095FC2}" type="pres">
      <dgm:prSet presAssocID="{2BDC1DB5-49F7-4F82-AEA7-1084D3370C25}" presName="sibTrans" presStyleLbl="sibTrans1D1" presStyleIdx="3" presStyleCnt="5"/>
      <dgm:spPr/>
    </dgm:pt>
    <dgm:pt modelId="{09711466-0AB1-4BB0-9E0F-B44865E2D58C}" type="pres">
      <dgm:prSet presAssocID="{929D9237-214D-485C-AEF3-DBE04F6C9853}" presName="node" presStyleLbl="node1" presStyleIdx="4" presStyleCnt="5">
        <dgm:presLayoutVars>
          <dgm:bulletEnabled val="1"/>
        </dgm:presLayoutVars>
      </dgm:prSet>
      <dgm:spPr/>
    </dgm:pt>
    <dgm:pt modelId="{1077D918-70A6-415B-8340-92CE8CDDEE8A}" type="pres">
      <dgm:prSet presAssocID="{929D9237-214D-485C-AEF3-DBE04F6C9853}" presName="spNode" presStyleCnt="0"/>
      <dgm:spPr/>
    </dgm:pt>
    <dgm:pt modelId="{2437DF52-EA36-4509-A335-62949ED1F2C7}" type="pres">
      <dgm:prSet presAssocID="{C9CD0CF1-888B-4364-9464-66A0B4096340}" presName="sibTrans" presStyleLbl="sibTrans1D1" presStyleIdx="4" presStyleCnt="5"/>
      <dgm:spPr/>
    </dgm:pt>
  </dgm:ptLst>
  <dgm:cxnLst>
    <dgm:cxn modelId="{DB371B0D-2420-420B-89B8-8AE45CAF4BC5}" srcId="{A44C97FF-0FFD-4898-BAC7-E7CBBBE91984}" destId="{98C00551-50D1-45B5-ADC6-693251D50A51}" srcOrd="3" destOrd="0" parTransId="{434022FC-C92F-4406-AED6-814E385BDCC0}" sibTransId="{2BDC1DB5-49F7-4F82-AEA7-1084D3370C25}"/>
    <dgm:cxn modelId="{0E39941F-0218-4BA2-B84C-4FDD909601F4}" type="presOf" srcId="{2BDC1DB5-49F7-4F82-AEA7-1084D3370C25}" destId="{F24705E4-4EB4-410D-8E1F-4D3D5E095FC2}" srcOrd="0" destOrd="0" presId="urn:microsoft.com/office/officeart/2005/8/layout/cycle5"/>
    <dgm:cxn modelId="{A2C6C13C-0BBA-4243-AB2C-AFE84107B3C2}" type="presOf" srcId="{98C00551-50D1-45B5-ADC6-693251D50A51}" destId="{2A317655-CE86-4649-AA81-4A4919570279}" srcOrd="0" destOrd="0" presId="urn:microsoft.com/office/officeart/2005/8/layout/cycle5"/>
    <dgm:cxn modelId="{7A570D48-B823-4AB4-B85B-1398EF4D5F9A}" type="presOf" srcId="{E0CBE119-D66E-444F-ACB3-39D02CB695A9}" destId="{EB537AC9-E442-4B8B-A31D-5C614744CA3A}" srcOrd="0" destOrd="0" presId="urn:microsoft.com/office/officeart/2005/8/layout/cycle5"/>
    <dgm:cxn modelId="{B78F8B6C-CB21-499A-ADB7-6804FE09ED38}" type="presOf" srcId="{DD2C0382-9DA2-46D9-8EBE-5F762BEF7236}" destId="{C58CD8D9-EE2E-47CC-B453-58BFC3A57C68}" srcOrd="0" destOrd="0" presId="urn:microsoft.com/office/officeart/2005/8/layout/cycle5"/>
    <dgm:cxn modelId="{C810D150-3972-4810-A869-AE068F4DC0C9}" type="presOf" srcId="{F90B942A-D79C-4E57-917D-71F4D606F3DE}" destId="{5F06D0F0-3339-4BAA-B673-EEA68F1E4109}" srcOrd="0" destOrd="0" presId="urn:microsoft.com/office/officeart/2005/8/layout/cycle5"/>
    <dgm:cxn modelId="{CF789855-151A-41F6-9CA5-168654844DBB}" type="presOf" srcId="{929D9237-214D-485C-AEF3-DBE04F6C9853}" destId="{09711466-0AB1-4BB0-9E0F-B44865E2D58C}" srcOrd="0" destOrd="0" presId="urn:microsoft.com/office/officeart/2005/8/layout/cycle5"/>
    <dgm:cxn modelId="{4DBFA676-F238-4AE3-89DC-C49E041063EB}" type="presOf" srcId="{A44C97FF-0FFD-4898-BAC7-E7CBBBE91984}" destId="{0A5C381D-D8E7-4275-91D7-9360A09C6969}" srcOrd="0" destOrd="0" presId="urn:microsoft.com/office/officeart/2005/8/layout/cycle5"/>
    <dgm:cxn modelId="{E1CE4877-5F2B-451A-AB80-8C5D6ACCAB08}" type="presOf" srcId="{6EE375BF-0C6C-4DB5-8EB7-5A6523CE566E}" destId="{D2E24425-4E52-4C2C-AD28-FC4B4EE0B863}" srcOrd="0" destOrd="0" presId="urn:microsoft.com/office/officeart/2005/8/layout/cycle5"/>
    <dgm:cxn modelId="{9BFD1059-AEFE-49B6-BA53-9EFA6B0BFA27}" type="presOf" srcId="{C9CD0CF1-888B-4364-9464-66A0B4096340}" destId="{2437DF52-EA36-4509-A335-62949ED1F2C7}" srcOrd="0" destOrd="0" presId="urn:microsoft.com/office/officeart/2005/8/layout/cycle5"/>
    <dgm:cxn modelId="{571CB88A-7C82-4210-8692-27103CBDF39B}" srcId="{A44C97FF-0FFD-4898-BAC7-E7CBBBE91984}" destId="{F5361A22-89BB-418C-A88E-743824EB15DA}" srcOrd="2" destOrd="0" parTransId="{C76BBA96-312E-4CF2-940C-41C1196808A1}" sibTransId="{F90B942A-D79C-4E57-917D-71F4D606F3DE}"/>
    <dgm:cxn modelId="{9D6E2F8E-E281-4DCB-9102-914BADF2BF04}" type="presOf" srcId="{F5361A22-89BB-418C-A88E-743824EB15DA}" destId="{0C48E0B7-0E6C-4237-B4C0-422B0AE0AB75}" srcOrd="0" destOrd="0" presId="urn:microsoft.com/office/officeart/2005/8/layout/cycle5"/>
    <dgm:cxn modelId="{2FEC66BB-E7DD-462F-AFDD-B71E274A6FB5}" srcId="{A44C97FF-0FFD-4898-BAC7-E7CBBBE91984}" destId="{4F941C09-8765-4B7D-932F-9EB0B3AD4D83}" srcOrd="0" destOrd="0" parTransId="{379B333E-A5CC-48DE-8B60-A1EA6017659B}" sibTransId="{E0CBE119-D66E-444F-ACB3-39D02CB695A9}"/>
    <dgm:cxn modelId="{EE017DC3-E307-43F5-988E-3AE0798541C0}" type="presOf" srcId="{4F941C09-8765-4B7D-932F-9EB0B3AD4D83}" destId="{4894F7E7-A216-4D6D-866A-AC1372DC693B}" srcOrd="0" destOrd="0" presId="urn:microsoft.com/office/officeart/2005/8/layout/cycle5"/>
    <dgm:cxn modelId="{7F495FD3-F38E-450A-8F8F-3CD8DADD029E}" srcId="{A44C97FF-0FFD-4898-BAC7-E7CBBBE91984}" destId="{DD2C0382-9DA2-46D9-8EBE-5F762BEF7236}" srcOrd="1" destOrd="0" parTransId="{0640E8B6-6282-4CD9-8D75-E8A51AC3AABC}" sibTransId="{6EE375BF-0C6C-4DB5-8EB7-5A6523CE566E}"/>
    <dgm:cxn modelId="{409A89DC-7F08-46F8-B5E1-7D1A72069F99}" srcId="{A44C97FF-0FFD-4898-BAC7-E7CBBBE91984}" destId="{929D9237-214D-485C-AEF3-DBE04F6C9853}" srcOrd="4" destOrd="0" parTransId="{A40A14A8-13F8-4277-BD50-81338C439C14}" sibTransId="{C9CD0CF1-888B-4364-9464-66A0B4096340}"/>
    <dgm:cxn modelId="{BCD7C896-E0A1-4467-9ED9-30EA6B9833B9}" type="presParOf" srcId="{0A5C381D-D8E7-4275-91D7-9360A09C6969}" destId="{4894F7E7-A216-4D6D-866A-AC1372DC693B}" srcOrd="0" destOrd="0" presId="urn:microsoft.com/office/officeart/2005/8/layout/cycle5"/>
    <dgm:cxn modelId="{29E32963-2047-4EFF-BBE6-108D8EB6F190}" type="presParOf" srcId="{0A5C381D-D8E7-4275-91D7-9360A09C6969}" destId="{D493ADC4-4556-46FB-B970-94A64510A74B}" srcOrd="1" destOrd="0" presId="urn:microsoft.com/office/officeart/2005/8/layout/cycle5"/>
    <dgm:cxn modelId="{4BB7BAC1-B809-4068-BF9F-23DC62F21C21}" type="presParOf" srcId="{0A5C381D-D8E7-4275-91D7-9360A09C6969}" destId="{EB537AC9-E442-4B8B-A31D-5C614744CA3A}" srcOrd="2" destOrd="0" presId="urn:microsoft.com/office/officeart/2005/8/layout/cycle5"/>
    <dgm:cxn modelId="{91BCF192-1FC8-4693-8275-F648E9BEE8EC}" type="presParOf" srcId="{0A5C381D-D8E7-4275-91D7-9360A09C6969}" destId="{C58CD8D9-EE2E-47CC-B453-58BFC3A57C68}" srcOrd="3" destOrd="0" presId="urn:microsoft.com/office/officeart/2005/8/layout/cycle5"/>
    <dgm:cxn modelId="{14E8E131-4932-4111-A439-0754B69AAC62}" type="presParOf" srcId="{0A5C381D-D8E7-4275-91D7-9360A09C6969}" destId="{45174CF1-5424-4093-8E2C-42444088FB30}" srcOrd="4" destOrd="0" presId="urn:microsoft.com/office/officeart/2005/8/layout/cycle5"/>
    <dgm:cxn modelId="{217EBDA0-5138-4EC4-AB18-7232069EB4B8}" type="presParOf" srcId="{0A5C381D-D8E7-4275-91D7-9360A09C6969}" destId="{D2E24425-4E52-4C2C-AD28-FC4B4EE0B863}" srcOrd="5" destOrd="0" presId="urn:microsoft.com/office/officeart/2005/8/layout/cycle5"/>
    <dgm:cxn modelId="{F8B7F4CF-7B22-4A96-ABD0-8799CBA3185D}" type="presParOf" srcId="{0A5C381D-D8E7-4275-91D7-9360A09C6969}" destId="{0C48E0B7-0E6C-4237-B4C0-422B0AE0AB75}" srcOrd="6" destOrd="0" presId="urn:microsoft.com/office/officeart/2005/8/layout/cycle5"/>
    <dgm:cxn modelId="{100EBAF9-B4EF-42F2-8E3F-C36FE04019A6}" type="presParOf" srcId="{0A5C381D-D8E7-4275-91D7-9360A09C6969}" destId="{829402FD-1690-449F-9156-85FB6D80F5A0}" srcOrd="7" destOrd="0" presId="urn:microsoft.com/office/officeart/2005/8/layout/cycle5"/>
    <dgm:cxn modelId="{696141F0-30D3-42CD-AF3A-15F898714CB6}" type="presParOf" srcId="{0A5C381D-D8E7-4275-91D7-9360A09C6969}" destId="{5F06D0F0-3339-4BAA-B673-EEA68F1E4109}" srcOrd="8" destOrd="0" presId="urn:microsoft.com/office/officeart/2005/8/layout/cycle5"/>
    <dgm:cxn modelId="{9B5E9810-2CE7-482A-BAB7-44E6D424F5BE}" type="presParOf" srcId="{0A5C381D-D8E7-4275-91D7-9360A09C6969}" destId="{2A317655-CE86-4649-AA81-4A4919570279}" srcOrd="9" destOrd="0" presId="urn:microsoft.com/office/officeart/2005/8/layout/cycle5"/>
    <dgm:cxn modelId="{77904D71-DD8E-45DB-BD90-55030D50052E}" type="presParOf" srcId="{0A5C381D-D8E7-4275-91D7-9360A09C6969}" destId="{D944BA6C-8EF4-4D8B-A50E-8EFF6E8167BB}" srcOrd="10" destOrd="0" presId="urn:microsoft.com/office/officeart/2005/8/layout/cycle5"/>
    <dgm:cxn modelId="{B81A8A0E-055E-48EB-BD2A-FDBEFF5D2E6A}" type="presParOf" srcId="{0A5C381D-D8E7-4275-91D7-9360A09C6969}" destId="{F24705E4-4EB4-410D-8E1F-4D3D5E095FC2}" srcOrd="11" destOrd="0" presId="urn:microsoft.com/office/officeart/2005/8/layout/cycle5"/>
    <dgm:cxn modelId="{4D068EB6-7260-4D5D-9B0D-6829CE1C7A7C}" type="presParOf" srcId="{0A5C381D-D8E7-4275-91D7-9360A09C6969}" destId="{09711466-0AB1-4BB0-9E0F-B44865E2D58C}" srcOrd="12" destOrd="0" presId="urn:microsoft.com/office/officeart/2005/8/layout/cycle5"/>
    <dgm:cxn modelId="{C8A71555-C520-4AC7-B89C-490D02C91D52}" type="presParOf" srcId="{0A5C381D-D8E7-4275-91D7-9360A09C6969}" destId="{1077D918-70A6-415B-8340-92CE8CDDEE8A}" srcOrd="13" destOrd="0" presId="urn:microsoft.com/office/officeart/2005/8/layout/cycle5"/>
    <dgm:cxn modelId="{4BC475ED-3771-4326-A06B-1E5588BCDCDD}" type="presParOf" srcId="{0A5C381D-D8E7-4275-91D7-9360A09C6969}" destId="{2437DF52-EA36-4509-A335-62949ED1F2C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0A41F2-2E16-46EA-9FA9-B5BA81D427A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048884E-9ACE-4529-B9F7-3D4EDC658D62}">
      <dgm:prSet phldrT="[Text]"/>
      <dgm:spPr/>
      <dgm:t>
        <a:bodyPr/>
        <a:lstStyle/>
        <a:p>
          <a:r>
            <a:rPr lang="cs-CZ" b="1" dirty="0"/>
            <a:t>302</a:t>
          </a:r>
        </a:p>
      </dgm:t>
    </dgm:pt>
    <dgm:pt modelId="{A6B8459A-D34B-4B96-9F39-27259BD4A3A2}" type="parTrans" cxnId="{1BE8CDCE-ACBA-43EF-ADA4-546DDE0F9AAE}">
      <dgm:prSet/>
      <dgm:spPr/>
      <dgm:t>
        <a:bodyPr/>
        <a:lstStyle/>
        <a:p>
          <a:endParaRPr lang="cs-CZ"/>
        </a:p>
      </dgm:t>
    </dgm:pt>
    <dgm:pt modelId="{61652B2C-D025-45A0-AD56-13979F1FAA19}" type="sibTrans" cxnId="{1BE8CDCE-ACBA-43EF-ADA4-546DDE0F9AAE}">
      <dgm:prSet/>
      <dgm:spPr>
        <a:solidFill>
          <a:schemeClr val="accent2"/>
        </a:solidFill>
        <a:ln>
          <a:solidFill>
            <a:schemeClr val="bg1"/>
          </a:solidFill>
        </a:ln>
      </dgm:spPr>
      <dgm:t>
        <a:bodyPr/>
        <a:lstStyle/>
        <a:p>
          <a:r>
            <a:rPr lang="cs-CZ" b="1" dirty="0"/>
            <a:t>7212</a:t>
          </a:r>
        </a:p>
      </dgm:t>
    </dgm:pt>
    <dgm:pt modelId="{A1715F25-8CD4-4D32-B0A2-DA278440C6E4}">
      <dgm:prSet phldrT="[Text]" custT="1"/>
      <dgm:spPr/>
      <dgm:t>
        <a:bodyPr/>
        <a:lstStyle/>
        <a:p>
          <a:r>
            <a:rPr lang="cs-CZ" sz="2400" b="1" dirty="0"/>
            <a:t>91 %</a:t>
          </a:r>
        </a:p>
      </dgm:t>
    </dgm:pt>
    <dgm:pt modelId="{F5C61C70-D962-479D-AD93-4E5D0CB336B1}" type="parTrans" cxnId="{5B994635-FA72-4AA1-976C-E0729BCD0120}">
      <dgm:prSet/>
      <dgm:spPr/>
      <dgm:t>
        <a:bodyPr/>
        <a:lstStyle/>
        <a:p>
          <a:endParaRPr lang="cs-CZ"/>
        </a:p>
      </dgm:t>
    </dgm:pt>
    <dgm:pt modelId="{CD6D2872-35E4-4CD5-8E1C-6AAF347D8C49}" type="sibTrans" cxnId="{5B994635-FA72-4AA1-976C-E0729BCD0120}">
      <dgm:prSet custT="1"/>
      <dgm:spPr>
        <a:solidFill>
          <a:srgbClr val="00B0F0"/>
        </a:solidFill>
      </dgm:spPr>
      <dgm:t>
        <a:bodyPr/>
        <a:lstStyle/>
        <a:p>
          <a:r>
            <a:rPr lang="cs-CZ" sz="2400" b="1" dirty="0"/>
            <a:t>  59 %</a:t>
          </a:r>
        </a:p>
      </dgm:t>
    </dgm:pt>
    <dgm:pt modelId="{02797133-9521-45BD-A074-2B04D80219E2}">
      <dgm:prSet phldrT="[Text]" custT="1"/>
      <dgm:spPr/>
      <dgm:t>
        <a:bodyPr/>
        <a:lstStyle/>
        <a:p>
          <a:r>
            <a:rPr lang="cs-CZ" sz="1600" b="1" dirty="0"/>
            <a:t>103 312</a:t>
          </a:r>
        </a:p>
      </dgm:t>
    </dgm:pt>
    <dgm:pt modelId="{FADED44B-B96A-47CB-B438-E6806AA85DE7}" type="parTrans" cxnId="{65E372FF-DDC9-4022-BC92-E569C5497116}">
      <dgm:prSet/>
      <dgm:spPr/>
      <dgm:t>
        <a:bodyPr/>
        <a:lstStyle/>
        <a:p>
          <a:endParaRPr lang="cs-CZ"/>
        </a:p>
      </dgm:t>
    </dgm:pt>
    <dgm:pt modelId="{A2FFD295-4277-4771-93F4-D68FC7284F72}" type="sibTrans" cxnId="{65E372FF-DDC9-4022-BC92-E569C5497116}">
      <dgm:prSet/>
      <dgm:spPr>
        <a:solidFill>
          <a:srgbClr val="CC3399"/>
        </a:solidFill>
      </dgm:spPr>
      <dgm:t>
        <a:bodyPr/>
        <a:lstStyle/>
        <a:p>
          <a:r>
            <a:rPr lang="cs-CZ" b="1" dirty="0"/>
            <a:t>20</a:t>
          </a:r>
        </a:p>
      </dgm:t>
    </dgm:pt>
    <dgm:pt modelId="{AF88E3BE-89E3-41CD-A333-25936618D98A}" type="pres">
      <dgm:prSet presAssocID="{E30A41F2-2E16-46EA-9FA9-B5BA81D427AB}" presName="Name0" presStyleCnt="0">
        <dgm:presLayoutVars>
          <dgm:chMax/>
          <dgm:chPref/>
          <dgm:dir/>
          <dgm:animLvl val="lvl"/>
        </dgm:presLayoutVars>
      </dgm:prSet>
      <dgm:spPr/>
    </dgm:pt>
    <dgm:pt modelId="{ACC2FF9B-BAE0-4110-8D47-D4E1CCB2BFD2}" type="pres">
      <dgm:prSet presAssocID="{A048884E-9ACE-4529-B9F7-3D4EDC658D62}" presName="composite" presStyleCnt="0"/>
      <dgm:spPr/>
    </dgm:pt>
    <dgm:pt modelId="{44AB00A9-DB7A-435F-9A9E-B6DC19839AAC}" type="pres">
      <dgm:prSet presAssocID="{A048884E-9ACE-4529-B9F7-3D4EDC658D62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FC4CEF95-17E0-45C0-AB28-DC59FBF7D938}" type="pres">
      <dgm:prSet presAssocID="{A048884E-9ACE-4529-B9F7-3D4EDC658D62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3F3BB9B0-567D-40D1-8606-1EB7CA7ACDC9}" type="pres">
      <dgm:prSet presAssocID="{A048884E-9ACE-4529-B9F7-3D4EDC658D62}" presName="BalanceSpacing" presStyleCnt="0"/>
      <dgm:spPr/>
    </dgm:pt>
    <dgm:pt modelId="{5F6767DF-B0A1-4BE9-80DA-9095453A2944}" type="pres">
      <dgm:prSet presAssocID="{A048884E-9ACE-4529-B9F7-3D4EDC658D62}" presName="BalanceSpacing1" presStyleCnt="0"/>
      <dgm:spPr/>
    </dgm:pt>
    <dgm:pt modelId="{1174E5DA-0649-4205-9906-864194FF93A8}" type="pres">
      <dgm:prSet presAssocID="{61652B2C-D025-45A0-AD56-13979F1FAA19}" presName="Accent1Text" presStyleLbl="node1" presStyleIdx="1" presStyleCnt="6"/>
      <dgm:spPr/>
    </dgm:pt>
    <dgm:pt modelId="{2D34D16F-A28C-4DED-A2B6-CAB190364948}" type="pres">
      <dgm:prSet presAssocID="{61652B2C-D025-45A0-AD56-13979F1FAA19}" presName="spaceBetweenRectangles" presStyleCnt="0"/>
      <dgm:spPr/>
    </dgm:pt>
    <dgm:pt modelId="{74C62746-FC7D-4C08-ACBB-B14EA6470C4B}" type="pres">
      <dgm:prSet presAssocID="{A1715F25-8CD4-4D32-B0A2-DA278440C6E4}" presName="composite" presStyleCnt="0"/>
      <dgm:spPr/>
    </dgm:pt>
    <dgm:pt modelId="{ACE10D2D-0F8F-42C5-984D-C761B6C836A5}" type="pres">
      <dgm:prSet presAssocID="{A1715F25-8CD4-4D32-B0A2-DA278440C6E4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4A78AD95-5BDC-4DA6-BD1D-9CA59BC4E027}" type="pres">
      <dgm:prSet presAssocID="{A1715F25-8CD4-4D32-B0A2-DA278440C6E4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42049597-B221-490B-8761-70E33AA94FEE}" type="pres">
      <dgm:prSet presAssocID="{A1715F25-8CD4-4D32-B0A2-DA278440C6E4}" presName="BalanceSpacing" presStyleCnt="0"/>
      <dgm:spPr/>
    </dgm:pt>
    <dgm:pt modelId="{21F5BA98-6B99-415A-B97B-007557C83341}" type="pres">
      <dgm:prSet presAssocID="{A1715F25-8CD4-4D32-B0A2-DA278440C6E4}" presName="BalanceSpacing1" presStyleCnt="0"/>
      <dgm:spPr/>
    </dgm:pt>
    <dgm:pt modelId="{8B4DB838-C47F-4F3F-8B54-B4821FBA6A48}" type="pres">
      <dgm:prSet presAssocID="{CD6D2872-35E4-4CD5-8E1C-6AAF347D8C49}" presName="Accent1Text" presStyleLbl="node1" presStyleIdx="3" presStyleCnt="6"/>
      <dgm:spPr/>
    </dgm:pt>
    <dgm:pt modelId="{5104BF31-5813-4EA4-A802-3EA7E83CDE69}" type="pres">
      <dgm:prSet presAssocID="{CD6D2872-35E4-4CD5-8E1C-6AAF347D8C49}" presName="spaceBetweenRectangles" presStyleCnt="0"/>
      <dgm:spPr/>
    </dgm:pt>
    <dgm:pt modelId="{20EAA116-DA7A-4959-994D-78CF0F49C47D}" type="pres">
      <dgm:prSet presAssocID="{02797133-9521-45BD-A074-2B04D80219E2}" presName="composite" presStyleCnt="0"/>
      <dgm:spPr/>
    </dgm:pt>
    <dgm:pt modelId="{45ADB2DE-8FFF-4C17-82ED-42DCAD66F135}" type="pres">
      <dgm:prSet presAssocID="{02797133-9521-45BD-A074-2B04D80219E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491CBF4C-B077-4F93-96F2-AB97934559E8}" type="pres">
      <dgm:prSet presAssocID="{02797133-9521-45BD-A074-2B04D80219E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54F48C9-C601-47DE-ABAD-0EF4BD7922A9}" type="pres">
      <dgm:prSet presAssocID="{02797133-9521-45BD-A074-2B04D80219E2}" presName="BalanceSpacing" presStyleCnt="0"/>
      <dgm:spPr/>
    </dgm:pt>
    <dgm:pt modelId="{77406A46-A646-4F39-B805-C7B32579DAFC}" type="pres">
      <dgm:prSet presAssocID="{02797133-9521-45BD-A074-2B04D80219E2}" presName="BalanceSpacing1" presStyleCnt="0"/>
      <dgm:spPr/>
    </dgm:pt>
    <dgm:pt modelId="{39E7B9C2-CD7C-4732-AC0E-CC4AB884F69A}" type="pres">
      <dgm:prSet presAssocID="{A2FFD295-4277-4771-93F4-D68FC7284F72}" presName="Accent1Text" presStyleLbl="node1" presStyleIdx="5" presStyleCnt="6"/>
      <dgm:spPr/>
    </dgm:pt>
  </dgm:ptLst>
  <dgm:cxnLst>
    <dgm:cxn modelId="{96911703-A3D3-471E-B6FE-6B0CC2504912}" type="presOf" srcId="{CD6D2872-35E4-4CD5-8E1C-6AAF347D8C49}" destId="{8B4DB838-C47F-4F3F-8B54-B4821FBA6A48}" srcOrd="0" destOrd="0" presId="urn:microsoft.com/office/officeart/2008/layout/AlternatingHexagons"/>
    <dgm:cxn modelId="{2CE4B327-67C5-4178-8C20-070B775F9AE6}" type="presOf" srcId="{A1715F25-8CD4-4D32-B0A2-DA278440C6E4}" destId="{ACE10D2D-0F8F-42C5-984D-C761B6C836A5}" srcOrd="0" destOrd="0" presId="urn:microsoft.com/office/officeart/2008/layout/AlternatingHexagons"/>
    <dgm:cxn modelId="{5B994635-FA72-4AA1-976C-E0729BCD0120}" srcId="{E30A41F2-2E16-46EA-9FA9-B5BA81D427AB}" destId="{A1715F25-8CD4-4D32-B0A2-DA278440C6E4}" srcOrd="1" destOrd="0" parTransId="{F5C61C70-D962-479D-AD93-4E5D0CB336B1}" sibTransId="{CD6D2872-35E4-4CD5-8E1C-6AAF347D8C49}"/>
    <dgm:cxn modelId="{6E02205D-4B87-41D9-9466-C7F3889F20B7}" type="presOf" srcId="{E30A41F2-2E16-46EA-9FA9-B5BA81D427AB}" destId="{AF88E3BE-89E3-41CD-A333-25936618D98A}" srcOrd="0" destOrd="0" presId="urn:microsoft.com/office/officeart/2008/layout/AlternatingHexagons"/>
    <dgm:cxn modelId="{C267C466-EAE0-4D04-86AB-16B8B574F110}" type="presOf" srcId="{61652B2C-D025-45A0-AD56-13979F1FAA19}" destId="{1174E5DA-0649-4205-9906-864194FF93A8}" srcOrd="0" destOrd="0" presId="urn:microsoft.com/office/officeart/2008/layout/AlternatingHexagons"/>
    <dgm:cxn modelId="{B8A5D4B7-88C7-460B-9616-EAC59931FE41}" type="presOf" srcId="{A2FFD295-4277-4771-93F4-D68FC7284F72}" destId="{39E7B9C2-CD7C-4732-AC0E-CC4AB884F69A}" srcOrd="0" destOrd="0" presId="urn:microsoft.com/office/officeart/2008/layout/AlternatingHexagons"/>
    <dgm:cxn modelId="{1BE8CDCE-ACBA-43EF-ADA4-546DDE0F9AAE}" srcId="{E30A41F2-2E16-46EA-9FA9-B5BA81D427AB}" destId="{A048884E-9ACE-4529-B9F7-3D4EDC658D62}" srcOrd="0" destOrd="0" parTransId="{A6B8459A-D34B-4B96-9F39-27259BD4A3A2}" sibTransId="{61652B2C-D025-45A0-AD56-13979F1FAA19}"/>
    <dgm:cxn modelId="{B3356AE1-430F-45B7-9255-5D0116B5CC87}" type="presOf" srcId="{02797133-9521-45BD-A074-2B04D80219E2}" destId="{45ADB2DE-8FFF-4C17-82ED-42DCAD66F135}" srcOrd="0" destOrd="0" presId="urn:microsoft.com/office/officeart/2008/layout/AlternatingHexagons"/>
    <dgm:cxn modelId="{42BBAEFE-5AFB-4276-A96D-F98FB7E07B74}" type="presOf" srcId="{A048884E-9ACE-4529-B9F7-3D4EDC658D62}" destId="{44AB00A9-DB7A-435F-9A9E-B6DC19839AAC}" srcOrd="0" destOrd="0" presId="urn:microsoft.com/office/officeart/2008/layout/AlternatingHexagons"/>
    <dgm:cxn modelId="{65E372FF-DDC9-4022-BC92-E569C5497116}" srcId="{E30A41F2-2E16-46EA-9FA9-B5BA81D427AB}" destId="{02797133-9521-45BD-A074-2B04D80219E2}" srcOrd="2" destOrd="0" parTransId="{FADED44B-B96A-47CB-B438-E6806AA85DE7}" sibTransId="{A2FFD295-4277-4771-93F4-D68FC7284F72}"/>
    <dgm:cxn modelId="{459770A3-A5A8-472C-9818-2FAF382A2ACF}" type="presParOf" srcId="{AF88E3BE-89E3-41CD-A333-25936618D98A}" destId="{ACC2FF9B-BAE0-4110-8D47-D4E1CCB2BFD2}" srcOrd="0" destOrd="0" presId="urn:microsoft.com/office/officeart/2008/layout/AlternatingHexagons"/>
    <dgm:cxn modelId="{F248FACB-D049-4FE5-B077-BB647C915150}" type="presParOf" srcId="{ACC2FF9B-BAE0-4110-8D47-D4E1CCB2BFD2}" destId="{44AB00A9-DB7A-435F-9A9E-B6DC19839AAC}" srcOrd="0" destOrd="0" presId="urn:microsoft.com/office/officeart/2008/layout/AlternatingHexagons"/>
    <dgm:cxn modelId="{7AF05467-2AE6-4B51-ADC6-D3BDAB2D6FFB}" type="presParOf" srcId="{ACC2FF9B-BAE0-4110-8D47-D4E1CCB2BFD2}" destId="{FC4CEF95-17E0-45C0-AB28-DC59FBF7D938}" srcOrd="1" destOrd="0" presId="urn:microsoft.com/office/officeart/2008/layout/AlternatingHexagons"/>
    <dgm:cxn modelId="{8147C05C-E04E-4DF8-9FF2-0FF2DE831EBD}" type="presParOf" srcId="{ACC2FF9B-BAE0-4110-8D47-D4E1CCB2BFD2}" destId="{3F3BB9B0-567D-40D1-8606-1EB7CA7ACDC9}" srcOrd="2" destOrd="0" presId="urn:microsoft.com/office/officeart/2008/layout/AlternatingHexagons"/>
    <dgm:cxn modelId="{E48A386B-06A5-485A-982D-9E5AA073EC7D}" type="presParOf" srcId="{ACC2FF9B-BAE0-4110-8D47-D4E1CCB2BFD2}" destId="{5F6767DF-B0A1-4BE9-80DA-9095453A2944}" srcOrd="3" destOrd="0" presId="urn:microsoft.com/office/officeart/2008/layout/AlternatingHexagons"/>
    <dgm:cxn modelId="{F4102A92-D5D5-4602-8F4E-4CA5DDF90828}" type="presParOf" srcId="{ACC2FF9B-BAE0-4110-8D47-D4E1CCB2BFD2}" destId="{1174E5DA-0649-4205-9906-864194FF93A8}" srcOrd="4" destOrd="0" presId="urn:microsoft.com/office/officeart/2008/layout/AlternatingHexagons"/>
    <dgm:cxn modelId="{79A55721-924A-40A7-AA17-120EB52DC8C4}" type="presParOf" srcId="{AF88E3BE-89E3-41CD-A333-25936618D98A}" destId="{2D34D16F-A28C-4DED-A2B6-CAB190364948}" srcOrd="1" destOrd="0" presId="urn:microsoft.com/office/officeart/2008/layout/AlternatingHexagons"/>
    <dgm:cxn modelId="{33A8D439-D78D-426E-813E-6C7B3B31DD79}" type="presParOf" srcId="{AF88E3BE-89E3-41CD-A333-25936618D98A}" destId="{74C62746-FC7D-4C08-ACBB-B14EA6470C4B}" srcOrd="2" destOrd="0" presId="urn:microsoft.com/office/officeart/2008/layout/AlternatingHexagons"/>
    <dgm:cxn modelId="{E7C67E1C-D4D7-4A71-98D6-92F11FE05BEA}" type="presParOf" srcId="{74C62746-FC7D-4C08-ACBB-B14EA6470C4B}" destId="{ACE10D2D-0F8F-42C5-984D-C761B6C836A5}" srcOrd="0" destOrd="0" presId="urn:microsoft.com/office/officeart/2008/layout/AlternatingHexagons"/>
    <dgm:cxn modelId="{1D18D98F-2B6F-4F3C-95D8-7C2068E97E36}" type="presParOf" srcId="{74C62746-FC7D-4C08-ACBB-B14EA6470C4B}" destId="{4A78AD95-5BDC-4DA6-BD1D-9CA59BC4E027}" srcOrd="1" destOrd="0" presId="urn:microsoft.com/office/officeart/2008/layout/AlternatingHexagons"/>
    <dgm:cxn modelId="{E1E690B1-6019-4330-9BC2-F837273E7C01}" type="presParOf" srcId="{74C62746-FC7D-4C08-ACBB-B14EA6470C4B}" destId="{42049597-B221-490B-8761-70E33AA94FEE}" srcOrd="2" destOrd="0" presId="urn:microsoft.com/office/officeart/2008/layout/AlternatingHexagons"/>
    <dgm:cxn modelId="{CA7C5CF0-F274-4143-B39B-3C6F3DF0834D}" type="presParOf" srcId="{74C62746-FC7D-4C08-ACBB-B14EA6470C4B}" destId="{21F5BA98-6B99-415A-B97B-007557C83341}" srcOrd="3" destOrd="0" presId="urn:microsoft.com/office/officeart/2008/layout/AlternatingHexagons"/>
    <dgm:cxn modelId="{9353EF9A-9C3D-4E26-9764-8F812245B63B}" type="presParOf" srcId="{74C62746-FC7D-4C08-ACBB-B14EA6470C4B}" destId="{8B4DB838-C47F-4F3F-8B54-B4821FBA6A48}" srcOrd="4" destOrd="0" presId="urn:microsoft.com/office/officeart/2008/layout/AlternatingHexagons"/>
    <dgm:cxn modelId="{F92C2D9E-50E2-412C-B522-B14FE6571234}" type="presParOf" srcId="{AF88E3BE-89E3-41CD-A333-25936618D98A}" destId="{5104BF31-5813-4EA4-A802-3EA7E83CDE69}" srcOrd="3" destOrd="0" presId="urn:microsoft.com/office/officeart/2008/layout/AlternatingHexagons"/>
    <dgm:cxn modelId="{A18B24F1-3689-4A0E-BB22-76F0C6CBCAF5}" type="presParOf" srcId="{AF88E3BE-89E3-41CD-A333-25936618D98A}" destId="{20EAA116-DA7A-4959-994D-78CF0F49C47D}" srcOrd="4" destOrd="0" presId="urn:microsoft.com/office/officeart/2008/layout/AlternatingHexagons"/>
    <dgm:cxn modelId="{4CF0AE83-5F73-45D8-84B1-A7A75F3F1629}" type="presParOf" srcId="{20EAA116-DA7A-4959-994D-78CF0F49C47D}" destId="{45ADB2DE-8FFF-4C17-82ED-42DCAD66F135}" srcOrd="0" destOrd="0" presId="urn:microsoft.com/office/officeart/2008/layout/AlternatingHexagons"/>
    <dgm:cxn modelId="{96C7E22B-F66E-4467-840E-A6FA74F52C63}" type="presParOf" srcId="{20EAA116-DA7A-4959-994D-78CF0F49C47D}" destId="{491CBF4C-B077-4F93-96F2-AB97934559E8}" srcOrd="1" destOrd="0" presId="urn:microsoft.com/office/officeart/2008/layout/AlternatingHexagons"/>
    <dgm:cxn modelId="{A1A6A9BE-2C51-4C22-AC1B-F7D9CC0BA96F}" type="presParOf" srcId="{20EAA116-DA7A-4959-994D-78CF0F49C47D}" destId="{954F48C9-C601-47DE-ABAD-0EF4BD7922A9}" srcOrd="2" destOrd="0" presId="urn:microsoft.com/office/officeart/2008/layout/AlternatingHexagons"/>
    <dgm:cxn modelId="{D0951DD4-394C-4D92-91F9-0D69175D6737}" type="presParOf" srcId="{20EAA116-DA7A-4959-994D-78CF0F49C47D}" destId="{77406A46-A646-4F39-B805-C7B32579DAFC}" srcOrd="3" destOrd="0" presId="urn:microsoft.com/office/officeart/2008/layout/AlternatingHexagons"/>
    <dgm:cxn modelId="{33EC0945-D226-4FCE-8F3D-0ED51EB9485A}" type="presParOf" srcId="{20EAA116-DA7A-4959-994D-78CF0F49C47D}" destId="{39E7B9C2-CD7C-4732-AC0E-CC4AB884F69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4F7E7-A216-4D6D-866A-AC1372DC693B}">
      <dsp:nvSpPr>
        <dsp:cNvPr id="0" name=""/>
        <dsp:cNvSpPr/>
      </dsp:nvSpPr>
      <dsp:spPr>
        <a:xfrm>
          <a:off x="3361934" y="25984"/>
          <a:ext cx="1442591" cy="937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b="1" kern="1200" dirty="0"/>
            <a:t>VSTUPNÍ ANALÝZA</a:t>
          </a:r>
        </a:p>
      </dsp:txBody>
      <dsp:txXfrm>
        <a:off x="3407708" y="71758"/>
        <a:ext cx="1351043" cy="846136"/>
      </dsp:txXfrm>
    </dsp:sp>
    <dsp:sp modelId="{EB537AC9-E442-4B8B-A31D-5C614744CA3A}">
      <dsp:nvSpPr>
        <dsp:cNvPr id="0" name=""/>
        <dsp:cNvSpPr/>
      </dsp:nvSpPr>
      <dsp:spPr>
        <a:xfrm>
          <a:off x="2265603" y="505986"/>
          <a:ext cx="3747764" cy="3747764"/>
        </a:xfrm>
        <a:custGeom>
          <a:avLst/>
          <a:gdLst/>
          <a:ahLst/>
          <a:cxnLst/>
          <a:rect l="0" t="0" r="0" b="0"/>
          <a:pathLst>
            <a:path>
              <a:moveTo>
                <a:pt x="2738151" y="211211"/>
              </a:moveTo>
              <a:arcTo wR="1873882" hR="1873882" stAng="17847947" swAng="12316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CD8D9-EE2E-47CC-B453-58BFC3A57C68}">
      <dsp:nvSpPr>
        <dsp:cNvPr id="0" name=""/>
        <dsp:cNvSpPr/>
      </dsp:nvSpPr>
      <dsp:spPr>
        <a:xfrm>
          <a:off x="5175672" y="1296268"/>
          <a:ext cx="1442591" cy="937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/>
            <a:t>LP</a:t>
          </a:r>
        </a:p>
      </dsp:txBody>
      <dsp:txXfrm>
        <a:off x="5221446" y="1342042"/>
        <a:ext cx="1351043" cy="846136"/>
      </dsp:txXfrm>
    </dsp:sp>
    <dsp:sp modelId="{D2E24425-4E52-4C2C-AD28-FC4B4EE0B863}">
      <dsp:nvSpPr>
        <dsp:cNvPr id="0" name=""/>
        <dsp:cNvSpPr/>
      </dsp:nvSpPr>
      <dsp:spPr>
        <a:xfrm>
          <a:off x="2240917" y="470290"/>
          <a:ext cx="3747764" cy="3747764"/>
        </a:xfrm>
        <a:custGeom>
          <a:avLst/>
          <a:gdLst/>
          <a:ahLst/>
          <a:cxnLst/>
          <a:rect l="0" t="0" r="0" b="0"/>
          <a:pathLst>
            <a:path>
              <a:moveTo>
                <a:pt x="3743277" y="2003478"/>
              </a:moveTo>
              <a:arcTo wR="1873882" hR="1873882" stAng="21837942" swAng="136024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8E0B7-0E6C-4237-B4C0-422B0AE0AB75}">
      <dsp:nvSpPr>
        <dsp:cNvPr id="0" name=""/>
        <dsp:cNvSpPr/>
      </dsp:nvSpPr>
      <dsp:spPr>
        <a:xfrm>
          <a:off x="4395348" y="3391332"/>
          <a:ext cx="1641783" cy="937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STRATEGICKÝ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PLÁN</a:t>
          </a:r>
        </a:p>
      </dsp:txBody>
      <dsp:txXfrm>
        <a:off x="4441122" y="3437106"/>
        <a:ext cx="1550235" cy="846136"/>
      </dsp:txXfrm>
    </dsp:sp>
    <dsp:sp modelId="{5F06D0F0-3339-4BAA-B673-EEA68F1E4109}">
      <dsp:nvSpPr>
        <dsp:cNvPr id="0" name=""/>
        <dsp:cNvSpPr/>
      </dsp:nvSpPr>
      <dsp:spPr>
        <a:xfrm>
          <a:off x="2393306" y="453557"/>
          <a:ext cx="3747764" cy="3747764"/>
        </a:xfrm>
        <a:custGeom>
          <a:avLst/>
          <a:gdLst/>
          <a:ahLst/>
          <a:cxnLst/>
          <a:rect l="0" t="0" r="0" b="0"/>
          <a:pathLst>
            <a:path>
              <a:moveTo>
                <a:pt x="1858228" y="3747698"/>
              </a:moveTo>
              <a:arcTo wR="1873882" hR="1873882" stAng="5428717" swAng="8002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17655-CE86-4649-AA81-4A4919570279}">
      <dsp:nvSpPr>
        <dsp:cNvPr id="0" name=""/>
        <dsp:cNvSpPr/>
      </dsp:nvSpPr>
      <dsp:spPr>
        <a:xfrm>
          <a:off x="2238785" y="3276562"/>
          <a:ext cx="1442591" cy="937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REALIZACE INTEGRAČNÍCH OPATŘENÍ</a:t>
          </a:r>
        </a:p>
      </dsp:txBody>
      <dsp:txXfrm>
        <a:off x="2284559" y="3322336"/>
        <a:ext cx="1351043" cy="846136"/>
      </dsp:txXfrm>
    </dsp:sp>
    <dsp:sp modelId="{F24705E4-4EB4-410D-8E1F-4D3D5E095FC2}">
      <dsp:nvSpPr>
        <dsp:cNvPr id="0" name=""/>
        <dsp:cNvSpPr/>
      </dsp:nvSpPr>
      <dsp:spPr>
        <a:xfrm>
          <a:off x="2244151" y="366402"/>
          <a:ext cx="3747764" cy="3747764"/>
        </a:xfrm>
        <a:custGeom>
          <a:avLst/>
          <a:gdLst/>
          <a:ahLst/>
          <a:cxnLst/>
          <a:rect l="0" t="0" r="0" b="0"/>
          <a:pathLst>
            <a:path>
              <a:moveTo>
                <a:pt x="203020" y="2722206"/>
              </a:moveTo>
              <a:arcTo wR="1873882" hR="1873882" stAng="9184940" swAng="12273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711466-0AB1-4BB0-9E0F-B44865E2D58C}">
      <dsp:nvSpPr>
        <dsp:cNvPr id="0" name=""/>
        <dsp:cNvSpPr/>
      </dsp:nvSpPr>
      <dsp:spPr>
        <a:xfrm>
          <a:off x="1611336" y="1296268"/>
          <a:ext cx="1442591" cy="9376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EVALUACE OPATŘENÍ</a:t>
          </a:r>
        </a:p>
      </dsp:txBody>
      <dsp:txXfrm>
        <a:off x="1657110" y="1342042"/>
        <a:ext cx="1351043" cy="846136"/>
      </dsp:txXfrm>
    </dsp:sp>
    <dsp:sp modelId="{2437DF52-EA36-4509-A335-62949ED1F2C7}">
      <dsp:nvSpPr>
        <dsp:cNvPr id="0" name=""/>
        <dsp:cNvSpPr/>
      </dsp:nvSpPr>
      <dsp:spPr>
        <a:xfrm>
          <a:off x="2214757" y="508064"/>
          <a:ext cx="3747764" cy="3747764"/>
        </a:xfrm>
        <a:custGeom>
          <a:avLst/>
          <a:gdLst/>
          <a:ahLst/>
          <a:cxnLst/>
          <a:rect l="0" t="0" r="0" b="0"/>
          <a:pathLst>
            <a:path>
              <a:moveTo>
                <a:pt x="474344" y="627796"/>
              </a:moveTo>
              <a:arcTo wR="1873882" hR="1873882" stAng="13300826" swAng="11536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AB00A9-DB7A-435F-9A9E-B6DC19839AAC}">
      <dsp:nvSpPr>
        <dsp:cNvPr id="0" name=""/>
        <dsp:cNvSpPr/>
      </dsp:nvSpPr>
      <dsp:spPr>
        <a:xfrm rot="5400000">
          <a:off x="263010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b="1" kern="1200" dirty="0"/>
            <a:t>302</a:t>
          </a:r>
        </a:p>
      </dsp:txBody>
      <dsp:txXfrm rot="-5400000">
        <a:off x="2932264" y="234830"/>
        <a:ext cx="902150" cy="1036955"/>
      </dsp:txXfrm>
    </dsp:sp>
    <dsp:sp modelId="{FC4CEF95-17E0-45C0-AB28-DC59FBF7D938}">
      <dsp:nvSpPr>
        <dsp:cNvPr id="0" name=""/>
        <dsp:cNvSpPr/>
      </dsp:nvSpPr>
      <dsp:spPr>
        <a:xfrm>
          <a:off x="4078426" y="301365"/>
          <a:ext cx="1681222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4E5DA-0649-4205-9906-864194FF93A8}">
      <dsp:nvSpPr>
        <dsp:cNvPr id="0" name=""/>
        <dsp:cNvSpPr/>
      </dsp:nvSpPr>
      <dsp:spPr>
        <a:xfrm rot="5400000">
          <a:off x="121462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100" b="1" kern="1200" dirty="0"/>
            <a:t>7212</a:t>
          </a:r>
        </a:p>
      </dsp:txBody>
      <dsp:txXfrm rot="-5400000">
        <a:off x="1516784" y="234830"/>
        <a:ext cx="902150" cy="1036955"/>
      </dsp:txXfrm>
    </dsp:sp>
    <dsp:sp modelId="{ACE10D2D-0F8F-42C5-984D-C761B6C836A5}">
      <dsp:nvSpPr>
        <dsp:cNvPr id="0" name=""/>
        <dsp:cNvSpPr/>
      </dsp:nvSpPr>
      <dsp:spPr>
        <a:xfrm rot="5400000">
          <a:off x="1919652" y="1376684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 dirty="0"/>
            <a:t>91 %</a:t>
          </a:r>
        </a:p>
      </dsp:txBody>
      <dsp:txXfrm rot="-5400000">
        <a:off x="2221812" y="1513522"/>
        <a:ext cx="902150" cy="1036955"/>
      </dsp:txXfrm>
    </dsp:sp>
    <dsp:sp modelId="{4A78AD95-5BDC-4DA6-BD1D-9CA59BC4E027}">
      <dsp:nvSpPr>
        <dsp:cNvPr id="0" name=""/>
        <dsp:cNvSpPr/>
      </dsp:nvSpPr>
      <dsp:spPr>
        <a:xfrm>
          <a:off x="336351" y="1580058"/>
          <a:ext cx="1626989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4DB838-C47F-4F3F-8B54-B4821FBA6A48}">
      <dsp:nvSpPr>
        <dsp:cNvPr id="0" name=""/>
        <dsp:cNvSpPr/>
      </dsp:nvSpPr>
      <dsp:spPr>
        <a:xfrm rot="5400000">
          <a:off x="3335133" y="1376684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 dirty="0"/>
            <a:t>  59 %</a:t>
          </a:r>
        </a:p>
      </dsp:txBody>
      <dsp:txXfrm rot="-5400000">
        <a:off x="3637293" y="1513522"/>
        <a:ext cx="902150" cy="1036955"/>
      </dsp:txXfrm>
    </dsp:sp>
    <dsp:sp modelId="{45ADB2DE-8FFF-4C17-82ED-42DCAD66F135}">
      <dsp:nvSpPr>
        <dsp:cNvPr id="0" name=""/>
        <dsp:cNvSpPr/>
      </dsp:nvSpPr>
      <dsp:spPr>
        <a:xfrm rot="5400000">
          <a:off x="2630104" y="2655377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/>
            <a:t>103 312</a:t>
          </a:r>
        </a:p>
      </dsp:txBody>
      <dsp:txXfrm rot="-5400000">
        <a:off x="2932264" y="2792215"/>
        <a:ext cx="902150" cy="1036955"/>
      </dsp:txXfrm>
    </dsp:sp>
    <dsp:sp modelId="{491CBF4C-B077-4F93-96F2-AB97934559E8}">
      <dsp:nvSpPr>
        <dsp:cNvPr id="0" name=""/>
        <dsp:cNvSpPr/>
      </dsp:nvSpPr>
      <dsp:spPr>
        <a:xfrm>
          <a:off x="4078426" y="2858751"/>
          <a:ext cx="1681222" cy="903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7B9C2-CD7C-4732-AC0E-CC4AB884F69A}">
      <dsp:nvSpPr>
        <dsp:cNvPr id="0" name=""/>
        <dsp:cNvSpPr/>
      </dsp:nvSpPr>
      <dsp:spPr>
        <a:xfrm rot="5400000">
          <a:off x="1214624" y="2655377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rgbClr val="CC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600" b="1" kern="1200" dirty="0"/>
            <a:t>20</a:t>
          </a:r>
        </a:p>
      </dsp:txBody>
      <dsp:txXfrm rot="-5400000">
        <a:off x="1516784" y="2792215"/>
        <a:ext cx="902150" cy="1036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adka.veprkova@mmr.cz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1169549" y="2026426"/>
            <a:ext cx="6876912" cy="1223888"/>
          </a:xfrm>
          <a:noFill/>
        </p:spPr>
        <p:txBody>
          <a:bodyPr/>
          <a:lstStyle/>
          <a:p>
            <a:pPr algn="ctr"/>
            <a:r>
              <a:rPr lang="cs-CZ" sz="3000" dirty="0"/>
              <a:t>Analytické práce: výchozí bod pro funkční řešení sociálního vyloučení na území obce</a:t>
            </a:r>
            <a:endParaRPr lang="en-US" altLang="cs-CZ" sz="3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90024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 dirty="0">
                <a:latin typeface="Arial"/>
                <a:cs typeface="Arial"/>
              </a:rPr>
              <a:t>Tento materiál vznikl za finanční podpory Evropského sociálního fondu prostřednictvím Operačního programu Zaměstnanost </a:t>
            </a:r>
            <a:br>
              <a:rPr lang="cs-CZ" sz="1050" dirty="0">
                <a:cs typeface="Arial"/>
              </a:rPr>
            </a:br>
            <a:r>
              <a:rPr lang="cs-CZ" sz="1050" dirty="0">
                <a:latin typeface="Arial"/>
                <a:cs typeface="Arial"/>
              </a:rPr>
              <a:t>v rámci projektu „ Systémové zajištění sociálního začleňování“, </a:t>
            </a:r>
            <a:endParaRPr lang="en-US" sz="1050" dirty="0">
              <a:latin typeface="Arial"/>
              <a:cs typeface="Arial"/>
            </a:endParaRPr>
          </a:p>
          <a:p>
            <a:pPr algn="ctr"/>
            <a:r>
              <a:rPr lang="cs-CZ" sz="1050" dirty="0">
                <a:latin typeface="Arial"/>
                <a:cs typeface="Arial"/>
              </a:rPr>
              <a:t>registrační číslo projektu: CZ.03.2.63/0.0./0.0/15_030/0000605</a:t>
            </a:r>
          </a:p>
          <a:p>
            <a:pPr algn="ctr"/>
            <a:endParaRPr lang="cs-CZ" sz="1050" dirty="0">
              <a:cs typeface="Arial"/>
            </a:endParaRPr>
          </a:p>
          <a:p>
            <a:pPr algn="ctr"/>
            <a:endParaRPr lang="cs-CZ" sz="1050" dirty="0">
              <a:cs typeface="Arial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89256" y="4374481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Mgr. et Mgr. Radka Vepřková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7.11.2022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488973"/>
            <a:ext cx="2811165" cy="792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3761" y="3406328"/>
            <a:ext cx="8353425" cy="2159496"/>
          </a:xfrm>
          <a:effectLst>
            <a:softEdge rad="635000"/>
          </a:effectLst>
        </p:spPr>
        <p:txBody>
          <a:bodyPr anchor="t"/>
          <a:lstStyle/>
          <a:p>
            <a:pPr algn="ctr"/>
            <a:r>
              <a:rPr lang="cs-CZ" sz="1600" b="1" dirty="0"/>
              <a:t>Mgr. et Mgr. Radka Vepřková</a:t>
            </a:r>
            <a:endParaRPr lang="cs-CZ" sz="1600" dirty="0"/>
          </a:p>
          <a:p>
            <a:pPr algn="ctr"/>
            <a:r>
              <a:rPr lang="cs-CZ" sz="1600" u="sng" dirty="0"/>
              <a:t>vedoucí oddělení výzkumů a evaluace</a:t>
            </a:r>
          </a:p>
          <a:p>
            <a:pPr algn="ctr"/>
            <a:r>
              <a:rPr lang="cs-CZ" sz="1600" dirty="0"/>
              <a:t>odbor pro sociální začleňování (Agentura)</a:t>
            </a:r>
          </a:p>
          <a:p>
            <a:pPr algn="ctr"/>
            <a:endParaRPr lang="cs-CZ" sz="1600" b="1" dirty="0"/>
          </a:p>
          <a:p>
            <a:pPr algn="ctr"/>
            <a:r>
              <a:rPr lang="cs-CZ" sz="1600" b="1" dirty="0"/>
              <a:t>Ministerstvo pro místní rozvoj ČR</a:t>
            </a:r>
            <a:endParaRPr lang="cs-CZ" sz="1600" dirty="0"/>
          </a:p>
          <a:p>
            <a:pPr algn="ctr"/>
            <a:r>
              <a:rPr lang="cs-CZ" sz="1600" dirty="0"/>
              <a:t>mobil: +420 724 343 714</a:t>
            </a:r>
          </a:p>
          <a:p>
            <a:pPr algn="ctr"/>
            <a:r>
              <a:rPr lang="cs-CZ" sz="1600" dirty="0"/>
              <a:t>e-mail: </a:t>
            </a:r>
            <a:r>
              <a:rPr lang="cs-CZ" sz="1600" u="sng" dirty="0">
                <a:solidFill>
                  <a:schemeClr val="tx2"/>
                </a:solidFill>
                <a:hlinkClick r:id="rId3"/>
              </a:rPr>
              <a:t>radka.veprkova@mmr.cz</a:t>
            </a:r>
            <a:endParaRPr lang="cs-CZ" sz="1600" u="sng" dirty="0">
              <a:solidFill>
                <a:schemeClr val="tx2"/>
              </a:solidFill>
            </a:endParaRPr>
          </a:p>
          <a:p>
            <a:pPr>
              <a:tabLst>
                <a:tab pos="3316288" algn="l"/>
              </a:tabLst>
            </a:pPr>
            <a:endParaRPr lang="en-US" altLang="cs-CZ" sz="2900" dirty="0"/>
          </a:p>
        </p:txBody>
      </p:sp>
      <p:sp>
        <p:nvSpPr>
          <p:cNvPr id="6" name="Nadpis 2">
            <a:extLst>
              <a:ext uri="{FF2B5EF4-FFF2-40B4-BE49-F238E27FC236}">
                <a16:creationId xmlns:a16="http://schemas.microsoft.com/office/drawing/2014/main" id="{94F83232-E235-48D6-9609-1FD9129557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8285" y="2636912"/>
            <a:ext cx="8353425" cy="576263"/>
          </a:xfrm>
          <a:noFill/>
        </p:spPr>
        <p:txBody>
          <a:bodyPr/>
          <a:lstStyle/>
          <a:p>
            <a:pPr algn="ctr"/>
            <a:r>
              <a:rPr lang="cs-CZ" altLang="cs-CZ" sz="3600" dirty="0"/>
              <a:t>Děkuji za pozornost!</a:t>
            </a:r>
            <a:endParaRPr lang="en-US" altLang="cs-CZ" sz="3600" dirty="0"/>
          </a:p>
        </p:txBody>
      </p:sp>
    </p:spTree>
    <p:extLst>
      <p:ext uri="{BB962C8B-B14F-4D97-AF65-F5344CB8AC3E}">
        <p14:creationId xmlns:p14="http://schemas.microsoft.com/office/powerpoint/2010/main" val="3370696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ástupný symbol pro obsah 2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6" y="1469176"/>
            <a:ext cx="9114508" cy="5379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ovéPole 4"/>
          <p:cNvSpPr txBox="1"/>
          <p:nvPr/>
        </p:nvSpPr>
        <p:spPr>
          <a:xfrm>
            <a:off x="1115616" y="2532618"/>
            <a:ext cx="417646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tx2"/>
                </a:solidFill>
              </a:rPr>
              <a:t>DATA </a:t>
            </a:r>
            <a:r>
              <a:rPr lang="cs-CZ" sz="4800" b="1" dirty="0" err="1">
                <a:solidFill>
                  <a:schemeClr val="tx2"/>
                </a:solidFill>
              </a:rPr>
              <a:t>is</a:t>
            </a:r>
            <a:r>
              <a:rPr lang="cs-CZ" sz="4800" b="1" dirty="0">
                <a:solidFill>
                  <a:schemeClr val="tx2"/>
                </a:solidFill>
              </a:rPr>
              <a:t> </a:t>
            </a:r>
            <a:r>
              <a:rPr lang="cs-CZ" sz="4800" b="1" dirty="0" err="1">
                <a:solidFill>
                  <a:schemeClr val="tx2"/>
                </a:solidFill>
              </a:rPr>
              <a:t>the</a:t>
            </a:r>
            <a:r>
              <a:rPr lang="cs-CZ" sz="4800" b="1" dirty="0">
                <a:solidFill>
                  <a:schemeClr val="tx2"/>
                </a:solidFill>
              </a:rPr>
              <a:t> </a:t>
            </a:r>
            <a:r>
              <a:rPr lang="cs-CZ" sz="4800" b="1" dirty="0" err="1">
                <a:solidFill>
                  <a:schemeClr val="tx2"/>
                </a:solidFill>
              </a:rPr>
              <a:t>new</a:t>
            </a:r>
            <a:r>
              <a:rPr lang="cs-CZ" sz="4800" b="1" dirty="0">
                <a:solidFill>
                  <a:schemeClr val="tx2"/>
                </a:solidFill>
              </a:rPr>
              <a:t> </a:t>
            </a:r>
            <a:r>
              <a:rPr lang="cs-CZ" sz="4800" b="1" dirty="0" err="1">
                <a:solidFill>
                  <a:schemeClr val="tx2"/>
                </a:solidFill>
              </a:rPr>
              <a:t>oil</a:t>
            </a:r>
            <a:r>
              <a:rPr lang="cs-CZ" sz="4800" b="1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4" name="Obrázek 6">
            <a:extLst>
              <a:ext uri="{FF2B5EF4-FFF2-40B4-BE49-F238E27FC236}">
                <a16:creationId xmlns:a16="http://schemas.microsoft.com/office/drawing/2014/main" id="{ADE68DF1-6E90-AD6B-8670-87EF958DCC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7" y="513141"/>
            <a:ext cx="2681376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97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>
            <a:extLst>
              <a:ext uri="{FF2B5EF4-FFF2-40B4-BE49-F238E27FC236}">
                <a16:creationId xmlns:a16="http://schemas.microsoft.com/office/drawing/2014/main" id="{51DAFDBC-0114-48DD-AFB5-1C76CD88E955}"/>
              </a:ext>
            </a:extLst>
          </p:cNvPr>
          <p:cNvSpPr/>
          <p:nvPr/>
        </p:nvSpPr>
        <p:spPr>
          <a:xfrm>
            <a:off x="3580222" y="1326490"/>
            <a:ext cx="1832426" cy="9609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4271479" y="667854"/>
            <a:ext cx="4870762" cy="5040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pc="-1" dirty="0">
                <a:latin typeface="Arial"/>
              </a:rPr>
              <a:t>Využití dat při práci ASZ</a:t>
            </a:r>
            <a:endParaRPr lang="cs-CZ" b="0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4189ED5C-A316-4AB7-AF18-04F25CA04888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572904663"/>
              </p:ext>
            </p:extLst>
          </p:nvPr>
        </p:nvGraphicFramePr>
        <p:xfrm>
          <a:off x="2114765" y="2287436"/>
          <a:ext cx="8229600" cy="439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F2F035CF-6CB9-4F7B-AAD1-AA417D806CDE}"/>
              </a:ext>
            </a:extLst>
          </p:cNvPr>
          <p:cNvSpPr txBox="1"/>
          <p:nvPr/>
        </p:nvSpPr>
        <p:spPr>
          <a:xfrm>
            <a:off x="3559407" y="1469552"/>
            <a:ext cx="1980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Vstup obce do spolupráce </a:t>
            </a:r>
          </a:p>
        </p:txBody>
      </p: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EAE24C31-F16B-457F-B228-C312B2F2B205}"/>
              </a:ext>
            </a:extLst>
          </p:cNvPr>
          <p:cNvCxnSpPr>
            <a:cxnSpLocks/>
          </p:cNvCxnSpPr>
          <p:nvPr/>
        </p:nvCxnSpPr>
        <p:spPr>
          <a:xfrm>
            <a:off x="5508104" y="1844824"/>
            <a:ext cx="576064" cy="4426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ál 16">
            <a:extLst>
              <a:ext uri="{FF2B5EF4-FFF2-40B4-BE49-F238E27FC236}">
                <a16:creationId xmlns:a16="http://schemas.microsoft.com/office/drawing/2014/main" id="{2D1C3AF6-82DF-4946-BCDC-79A3A8F929DE}"/>
              </a:ext>
            </a:extLst>
          </p:cNvPr>
          <p:cNvSpPr/>
          <p:nvPr/>
        </p:nvSpPr>
        <p:spPr>
          <a:xfrm>
            <a:off x="200736" y="2634724"/>
            <a:ext cx="1832426" cy="9609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024F311A-C8E8-44FF-BE45-F022FCF54C5E}"/>
              </a:ext>
            </a:extLst>
          </p:cNvPr>
          <p:cNvSpPr txBox="1"/>
          <p:nvPr/>
        </p:nvSpPr>
        <p:spPr>
          <a:xfrm>
            <a:off x="309078" y="271071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Odchod Agentury z obce </a:t>
            </a:r>
          </a:p>
        </p:txBody>
      </p:sp>
      <p:sp>
        <p:nvSpPr>
          <p:cNvPr id="19" name="Slza 18">
            <a:extLst>
              <a:ext uri="{FF2B5EF4-FFF2-40B4-BE49-F238E27FC236}">
                <a16:creationId xmlns:a16="http://schemas.microsoft.com/office/drawing/2014/main" id="{01CFB39E-6DB9-4C47-B89F-0C0B1E642B3E}"/>
              </a:ext>
            </a:extLst>
          </p:cNvPr>
          <p:cNvSpPr/>
          <p:nvPr/>
        </p:nvSpPr>
        <p:spPr>
          <a:xfrm>
            <a:off x="1444013" y="5564003"/>
            <a:ext cx="1832426" cy="960946"/>
          </a:xfrm>
          <a:prstGeom prst="teardrop">
            <a:avLst>
              <a:gd name="adj" fmla="val 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4D3E0C99-4065-44B8-BF63-68299CA0B8CB}"/>
              </a:ext>
            </a:extLst>
          </p:cNvPr>
          <p:cNvSpPr txBox="1"/>
          <p:nvPr/>
        </p:nvSpPr>
        <p:spPr>
          <a:xfrm>
            <a:off x="1602745" y="5678545"/>
            <a:ext cx="1680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TEMATICKÝ VÝZKUM</a:t>
            </a:r>
          </a:p>
        </p:txBody>
      </p:sp>
      <p:cxnSp>
        <p:nvCxnSpPr>
          <p:cNvPr id="23" name="Přímá spojnice se šipkou 22">
            <a:extLst>
              <a:ext uri="{FF2B5EF4-FFF2-40B4-BE49-F238E27FC236}">
                <a16:creationId xmlns:a16="http://schemas.microsoft.com/office/drawing/2014/main" id="{C8715A9F-3BED-4D2B-B554-7CBFE929BE33}"/>
              </a:ext>
            </a:extLst>
          </p:cNvPr>
          <p:cNvCxnSpPr>
            <a:cxnSpLocks/>
          </p:cNvCxnSpPr>
          <p:nvPr/>
        </p:nvCxnSpPr>
        <p:spPr>
          <a:xfrm flipH="1" flipV="1">
            <a:off x="2064008" y="3102392"/>
            <a:ext cx="2868032" cy="1399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Obrázek 6">
            <a:extLst>
              <a:ext uri="{FF2B5EF4-FFF2-40B4-BE49-F238E27FC236}">
                <a16:creationId xmlns:a16="http://schemas.microsoft.com/office/drawing/2014/main" id="{0B983B80-4D1B-3826-D108-C435A040A6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600"/>
            <a:ext cx="2936746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0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2767531" y="667854"/>
            <a:ext cx="6233879" cy="504056"/>
          </a:xfrm>
        </p:spPr>
        <p:txBody>
          <a:bodyPr/>
          <a:lstStyle/>
          <a:p>
            <a:pPr algn="ctr"/>
            <a:r>
              <a:rPr lang="cs-CZ" sz="3600" dirty="0"/>
              <a:t>Využívaná data</a:t>
            </a: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0"/>
          <a:stretch/>
        </p:blipFill>
        <p:spPr>
          <a:xfrm>
            <a:off x="5174643" y="2184373"/>
            <a:ext cx="3826768" cy="3362325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5"/>
          <a:stretch/>
        </p:blipFill>
        <p:spPr>
          <a:xfrm>
            <a:off x="284486" y="1508435"/>
            <a:ext cx="3925340" cy="2448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4" y="4294556"/>
            <a:ext cx="3926322" cy="1764000"/>
          </a:xfrm>
          <a:prstGeom prst="rect">
            <a:avLst/>
          </a:prstGeom>
        </p:spPr>
      </p:pic>
      <p:sp>
        <p:nvSpPr>
          <p:cNvPr id="7" name="Plus 6"/>
          <p:cNvSpPr/>
          <p:nvPr/>
        </p:nvSpPr>
        <p:spPr>
          <a:xfrm>
            <a:off x="3570000" y="2901565"/>
            <a:ext cx="2304000" cy="2448000"/>
          </a:xfrm>
          <a:prstGeom prst="mathPlus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Obrázek 6">
            <a:extLst>
              <a:ext uri="{FF2B5EF4-FFF2-40B4-BE49-F238E27FC236}">
                <a16:creationId xmlns:a16="http://schemas.microsoft.com/office/drawing/2014/main" id="{2281D254-0A5C-5747-F5FF-DEF6CC0080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4" y="552190"/>
            <a:ext cx="2170637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03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323528" y="1556792"/>
            <a:ext cx="8291264" cy="4392488"/>
          </a:xfrm>
        </p:spPr>
        <p:txBody>
          <a:bodyPr/>
          <a:lstStyle/>
          <a:p>
            <a:pPr marL="0" indent="0">
              <a:buNone/>
            </a:pPr>
            <a:r>
              <a:rPr lang="cs-CZ" sz="2000" b="1" u="sng" dirty="0"/>
              <a:t>Plníme</a:t>
            </a:r>
            <a:endParaRPr lang="cs-CZ" sz="2000" dirty="0"/>
          </a:p>
          <a:p>
            <a:r>
              <a:rPr lang="cs-CZ" sz="2000" b="1" dirty="0"/>
              <a:t>výzkumný &amp; datový servis </a:t>
            </a:r>
            <a:r>
              <a:rPr lang="cs-CZ" sz="2000" dirty="0"/>
              <a:t>pro obce &amp; stát v oblasti sociálního začleňování </a:t>
            </a:r>
          </a:p>
          <a:p>
            <a:r>
              <a:rPr lang="cs-CZ" sz="2000" dirty="0"/>
              <a:t>funkci </a:t>
            </a:r>
            <a:r>
              <a:rPr lang="cs-CZ" sz="2000" b="1" i="1" dirty="0"/>
              <a:t>znalostního makléře </a:t>
            </a:r>
            <a:r>
              <a:rPr lang="cs-CZ" sz="2000" dirty="0"/>
              <a:t>v oblasti SZ</a:t>
            </a:r>
          </a:p>
          <a:p>
            <a:pPr marL="0" indent="0">
              <a:buNone/>
            </a:pPr>
            <a:endParaRPr lang="cs-CZ" sz="2000" b="1" u="sng" dirty="0"/>
          </a:p>
          <a:p>
            <a:pPr marL="0" indent="0">
              <a:buNone/>
            </a:pPr>
            <a:r>
              <a:rPr lang="cs-CZ" sz="2000" b="1" u="sng" dirty="0"/>
              <a:t>Poskytujeme</a:t>
            </a:r>
            <a:endParaRPr lang="cs-CZ" sz="2000" dirty="0"/>
          </a:p>
          <a:p>
            <a:r>
              <a:rPr lang="cs-CZ" sz="2000" b="1" dirty="0"/>
              <a:t>ad hoc studie </a:t>
            </a:r>
            <a:r>
              <a:rPr lang="cs-CZ" sz="2000" dirty="0"/>
              <a:t>na zakázku obcí, krajů a státu v oblasti SZ</a:t>
            </a:r>
          </a:p>
          <a:p>
            <a:r>
              <a:rPr lang="cs-CZ" sz="2000" b="1" dirty="0"/>
              <a:t>monitoring sociálního vyloučení </a:t>
            </a:r>
          </a:p>
          <a:p>
            <a:r>
              <a:rPr lang="cs-CZ" sz="2000" b="1" dirty="0"/>
              <a:t>porozumění potřebám </a:t>
            </a:r>
            <a:r>
              <a:rPr lang="cs-CZ" sz="2000" dirty="0"/>
              <a:t>lidí v sociálním vyloučení</a:t>
            </a:r>
          </a:p>
          <a:p>
            <a:r>
              <a:rPr lang="cs-CZ" sz="2000" b="1" dirty="0"/>
              <a:t>data</a:t>
            </a:r>
            <a:r>
              <a:rPr lang="cs-CZ" sz="2000" dirty="0"/>
              <a:t> v boji proti </a:t>
            </a:r>
            <a:r>
              <a:rPr lang="cs-CZ" sz="2000" dirty="0" err="1"/>
              <a:t>hoaxům</a:t>
            </a:r>
            <a:r>
              <a:rPr lang="cs-CZ" sz="2000" dirty="0"/>
              <a:t> o sociálním vyloučení</a:t>
            </a:r>
          </a:p>
          <a:p>
            <a:r>
              <a:rPr lang="cs-CZ" sz="2000" b="1" dirty="0"/>
              <a:t>know-how</a:t>
            </a:r>
            <a:r>
              <a:rPr lang="cs-CZ" sz="2000" dirty="0"/>
              <a:t> z hlediska sběru, analýzy a intepretace dat o sociálním vyloučení </a:t>
            </a:r>
          </a:p>
          <a:p>
            <a:r>
              <a:rPr lang="cs-CZ" sz="2000" b="1" dirty="0"/>
              <a:t>evaluace inkluzivních politik</a:t>
            </a:r>
          </a:p>
        </p:txBody>
      </p:sp>
      <p:sp>
        <p:nvSpPr>
          <p:cNvPr id="5" name="TextShape 1"/>
          <p:cNvSpPr txBox="1"/>
          <p:nvPr/>
        </p:nvSpPr>
        <p:spPr>
          <a:xfrm>
            <a:off x="3779912" y="548680"/>
            <a:ext cx="2592287" cy="87895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700" b="1" spc="-1" dirty="0">
                <a:solidFill>
                  <a:srgbClr val="000099"/>
                </a:solidFill>
                <a:latin typeface="Arial"/>
              </a:rPr>
              <a:t>#</a:t>
            </a:r>
            <a:r>
              <a:rPr lang="cs-CZ" sz="2700" b="1" spc="-1" dirty="0" err="1">
                <a:solidFill>
                  <a:srgbClr val="000099"/>
                </a:solidFill>
                <a:latin typeface="Arial"/>
              </a:rPr>
              <a:t>WeAreASZ</a:t>
            </a:r>
            <a:endParaRPr lang="cs-CZ" sz="27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Obrázek 6">
            <a:extLst>
              <a:ext uri="{FF2B5EF4-FFF2-40B4-BE49-F238E27FC236}">
                <a16:creationId xmlns:a16="http://schemas.microsoft.com/office/drawing/2014/main" id="{7B4F2649-BBBE-C434-33F1-D8FED5DDB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" y="494720"/>
            <a:ext cx="2936746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14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73135" t="23352" r="13892" b="24593"/>
          <a:stretch/>
        </p:blipFill>
        <p:spPr>
          <a:xfrm rot="1517442">
            <a:off x="6854567" y="3457545"/>
            <a:ext cx="1270296" cy="2880320"/>
          </a:xfrm>
          <a:prstGeom prst="rect">
            <a:avLst/>
          </a:prstGeom>
        </p:spPr>
      </p:pic>
      <p:sp>
        <p:nvSpPr>
          <p:cNvPr id="6" name="TextShape 1"/>
          <p:cNvSpPr txBox="1"/>
          <p:nvPr/>
        </p:nvSpPr>
        <p:spPr>
          <a:xfrm>
            <a:off x="4404188" y="597759"/>
            <a:ext cx="4738223" cy="87895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700" b="1" strike="noStrike" spc="-1" dirty="0">
                <a:solidFill>
                  <a:srgbClr val="000099"/>
                </a:solidFill>
                <a:latin typeface="Arial"/>
              </a:rPr>
              <a:t>Výzkumy </a:t>
            </a:r>
            <a:r>
              <a:rPr lang="cs-CZ" sz="2700" b="1" spc="-1" dirty="0">
                <a:solidFill>
                  <a:srgbClr val="000099"/>
                </a:solidFill>
                <a:latin typeface="Arial"/>
              </a:rPr>
              <a:t>projektu </a:t>
            </a:r>
            <a:r>
              <a:rPr lang="cs-CZ" sz="2700" b="1" strike="noStrike" spc="-1" dirty="0">
                <a:solidFill>
                  <a:srgbClr val="000099"/>
                </a:solidFill>
                <a:latin typeface="Arial"/>
              </a:rPr>
              <a:t>v číslech</a:t>
            </a:r>
            <a:endParaRPr lang="cs-CZ" sz="27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13991573"/>
              </p:ext>
            </p:extLst>
          </p:nvPr>
        </p:nvGraphicFramePr>
        <p:xfrm>
          <a:off x="1979712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ástupný symbol pro obsah 8"/>
          <p:cNvSpPr txBox="1">
            <a:spLocks/>
          </p:cNvSpPr>
          <p:nvPr/>
        </p:nvSpPr>
        <p:spPr>
          <a:xfrm>
            <a:off x="395536" y="2285189"/>
            <a:ext cx="3168352" cy="261251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endParaRPr lang="cs-CZ" sz="1800" dirty="0"/>
          </a:p>
          <a:p>
            <a:pPr>
              <a:buFont typeface="Wingdings" panose="05000000000000000000" pitchFamily="2" charset="2"/>
              <a:buChar char="ü"/>
            </a:pPr>
            <a:endParaRPr lang="cs-CZ" sz="1800" b="1" u="sng" dirty="0"/>
          </a:p>
          <a:p>
            <a:pPr marL="0" indent="0"/>
            <a:r>
              <a:rPr lang="cs-CZ" sz="1800" b="1" u="sng" dirty="0"/>
              <a:t>Typy šetření: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800" b="1" u="sng" dirty="0">
                <a:solidFill>
                  <a:schemeClr val="tx2"/>
                </a:solidFill>
              </a:rPr>
              <a:t>Vstupní analýzy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800" b="1" u="sng" dirty="0">
                <a:solidFill>
                  <a:schemeClr val="tx2"/>
                </a:solidFill>
              </a:rPr>
              <a:t>Tematické/průřezové výzkumy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800" b="1" u="sng" dirty="0">
                <a:solidFill>
                  <a:schemeClr val="tx2"/>
                </a:solidFill>
              </a:rPr>
              <a:t>Finanční analýzy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800" b="1" u="sng" dirty="0">
                <a:solidFill>
                  <a:schemeClr val="tx2"/>
                </a:solidFill>
              </a:rPr>
              <a:t>Evaluace</a:t>
            </a:r>
          </a:p>
          <a:p>
            <a:pPr marL="0" indent="0"/>
            <a:endParaRPr lang="cs-CZ" sz="1800" b="1" u="sng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cs-CZ" sz="1800" b="1" u="sng" dirty="0">
              <a:solidFill>
                <a:schemeClr val="tx2"/>
              </a:solidFill>
            </a:endParaRPr>
          </a:p>
          <a:p>
            <a:pPr marL="0" indent="0"/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endParaRPr lang="cs-CZ" sz="1100" dirty="0"/>
          </a:p>
          <a:p>
            <a:pPr marL="0" indent="0"/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539552" y="6097161"/>
            <a:ext cx="5915000" cy="504056"/>
          </a:xfrm>
        </p:spPr>
        <p:txBody>
          <a:bodyPr/>
          <a:lstStyle/>
          <a:p>
            <a:r>
              <a:rPr lang="cs-CZ" dirty="0"/>
              <a:t>#</a:t>
            </a:r>
            <a:r>
              <a:rPr lang="cs-CZ" dirty="0" err="1"/>
              <a:t>WeAreASZ</a:t>
            </a:r>
            <a:endParaRPr lang="cs-CZ" dirty="0"/>
          </a:p>
        </p:txBody>
      </p:sp>
      <p:pic>
        <p:nvPicPr>
          <p:cNvPr id="18" name="Obrázek 6">
            <a:extLst>
              <a:ext uri="{FF2B5EF4-FFF2-40B4-BE49-F238E27FC236}">
                <a16:creationId xmlns:a16="http://schemas.microsoft.com/office/drawing/2014/main" id="{54D10F8D-8C78-74FA-78B2-D5874CB582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" y="410013"/>
            <a:ext cx="2681376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89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868144" y="2492896"/>
            <a:ext cx="2702192" cy="3429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1600" dirty="0"/>
              <a:t>nástroj </a:t>
            </a:r>
            <a:r>
              <a:rPr lang="cs-CZ" sz="1600" b="1" dirty="0"/>
              <a:t>identifikace míry a rozsahu sociální vyloučení </a:t>
            </a:r>
            <a:r>
              <a:rPr lang="cs-CZ" sz="1600" dirty="0"/>
              <a:t>v území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600" dirty="0"/>
              <a:t>územní úroveň indexu: </a:t>
            </a:r>
            <a:r>
              <a:rPr lang="cs-CZ" sz="1600" b="1" dirty="0"/>
              <a:t>obec / ORP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600" dirty="0"/>
              <a:t>srovnání stavu sociálního vyloučení napříč obcemi (po aktualizaci dat umožňuje </a:t>
            </a:r>
            <a:r>
              <a:rPr lang="cs-CZ" sz="1600" b="1" dirty="0"/>
              <a:t>sledování změn</a:t>
            </a:r>
            <a:r>
              <a:rPr lang="cs-CZ" sz="16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1600" dirty="0"/>
              <a:t>podpora přístupu </a:t>
            </a:r>
            <a:r>
              <a:rPr lang="cs-CZ" sz="1600" b="1" u="sng" dirty="0"/>
              <a:t>evidence-</a:t>
            </a:r>
            <a:r>
              <a:rPr lang="cs-CZ" sz="1600" b="1" u="sng" dirty="0" err="1"/>
              <a:t>based</a:t>
            </a:r>
            <a:r>
              <a:rPr lang="cs-CZ" sz="1600" b="1" u="sng" dirty="0"/>
              <a:t> </a:t>
            </a:r>
            <a:r>
              <a:rPr lang="cs-CZ" sz="1600" b="1" u="sng" dirty="0" err="1"/>
              <a:t>policy</a:t>
            </a:r>
            <a:r>
              <a:rPr lang="cs-CZ" sz="1600" b="1" u="sng" dirty="0"/>
              <a:t> </a:t>
            </a:r>
            <a:r>
              <a:rPr lang="cs-CZ" sz="1600" dirty="0"/>
              <a:t>v sociálním začleňování</a:t>
            </a:r>
          </a:p>
        </p:txBody>
      </p:sp>
      <p:pic>
        <p:nvPicPr>
          <p:cNvPr id="3" name="Obrázek 2" descr="Obsah obrázku mapa&#10;&#10;Popis byl vytvořen automaticky">
            <a:extLst>
              <a:ext uri="{FF2B5EF4-FFF2-40B4-BE49-F238E27FC236}">
                <a16:creationId xmlns:a16="http://schemas.microsoft.com/office/drawing/2014/main" id="{5DE980A0-9394-4E81-99F7-8C1099D80E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6" y="1916832"/>
            <a:ext cx="5701208" cy="4176000"/>
          </a:xfrm>
          <a:prstGeom prst="rect">
            <a:avLst/>
          </a:prstGeom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430953B7-5614-4749-BCD1-FA9207039318}"/>
              </a:ext>
            </a:extLst>
          </p:cNvPr>
          <p:cNvSpPr txBox="1"/>
          <p:nvPr/>
        </p:nvSpPr>
        <p:spPr>
          <a:xfrm>
            <a:off x="3347864" y="660323"/>
            <a:ext cx="5468711" cy="87895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700" b="1" spc="-1" dirty="0">
                <a:solidFill>
                  <a:srgbClr val="000099"/>
                </a:solidFill>
                <a:latin typeface="Arial"/>
              </a:rPr>
              <a:t>Index sociálního vyloučení  21</a:t>
            </a:r>
            <a:endParaRPr lang="cs-CZ" sz="27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Obrázek 6">
            <a:extLst>
              <a:ext uri="{FF2B5EF4-FFF2-40B4-BE49-F238E27FC236}">
                <a16:creationId xmlns:a16="http://schemas.microsoft.com/office/drawing/2014/main" id="{317CED7F-A189-FEEA-E7A3-F9537E08B7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6" y="441720"/>
            <a:ext cx="2553691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8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2555776" y="482933"/>
            <a:ext cx="6192688" cy="504056"/>
          </a:xfrm>
        </p:spPr>
        <p:txBody>
          <a:bodyPr/>
          <a:lstStyle/>
          <a:p>
            <a:pPr algn="ctr"/>
            <a:r>
              <a:rPr lang="cs-CZ" dirty="0"/>
              <a:t>Kdo jsou lidé ze sociálně vyloučených lokalit?</a:t>
            </a:r>
            <a:br>
              <a:rPr lang="cs-CZ" dirty="0"/>
            </a:br>
            <a:br>
              <a:rPr lang="cs-CZ" dirty="0"/>
            </a:br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179512" y="2564904"/>
            <a:ext cx="8291264" cy="355813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81 % </a:t>
            </a:r>
            <a:r>
              <a:rPr lang="cs-CZ" sz="2600" dirty="0"/>
              <a:t>si nemůže dovolit neočekávaný výdaj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65 % </a:t>
            </a:r>
            <a:r>
              <a:rPr lang="cs-CZ" sz="2600" dirty="0"/>
              <a:t>je v těžké chudobě (materiální deprivaci)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51 % </a:t>
            </a:r>
            <a:r>
              <a:rPr lang="cs-CZ" sz="2600" dirty="0"/>
              <a:t>obyvatel má základní vzdělání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36 % </a:t>
            </a:r>
            <a:r>
              <a:rPr lang="cs-CZ" sz="2600" dirty="0"/>
              <a:t>zažilo diskriminaci při hledání práce, </a:t>
            </a:r>
            <a:r>
              <a:rPr lang="cs-CZ" sz="2600" b="1" dirty="0"/>
              <a:t>29 % </a:t>
            </a:r>
            <a:r>
              <a:rPr lang="cs-CZ" sz="2600" dirty="0"/>
              <a:t>při snaze najít si pronájem &amp; </a:t>
            </a:r>
            <a:r>
              <a:rPr lang="cs-CZ" sz="2600" b="1" dirty="0"/>
              <a:t>28 % </a:t>
            </a:r>
            <a:r>
              <a:rPr lang="cs-CZ" sz="2600" dirty="0"/>
              <a:t>při kontaktu se správními nebo veřejnými službami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33 % </a:t>
            </a:r>
            <a:r>
              <a:rPr lang="cs-CZ" sz="2600" dirty="0"/>
              <a:t>má doma plíseň, </a:t>
            </a:r>
            <a:r>
              <a:rPr lang="cs-CZ" sz="2600" b="1" dirty="0"/>
              <a:t>21 % </a:t>
            </a:r>
            <a:r>
              <a:rPr lang="cs-CZ" sz="2600" dirty="0"/>
              <a:t>doma zatéká a </a:t>
            </a:r>
            <a:r>
              <a:rPr lang="cs-CZ" sz="2600" b="1" dirty="0"/>
              <a:t>8 % </a:t>
            </a:r>
            <a:r>
              <a:rPr lang="cs-CZ" sz="2600" dirty="0"/>
              <a:t>obyvatel reportuje doma štěnice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24 % </a:t>
            </a:r>
            <a:r>
              <a:rPr lang="cs-CZ" sz="2600" dirty="0"/>
              <a:t>lidí v exekuci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600" b="1" dirty="0"/>
              <a:t>18 % </a:t>
            </a:r>
            <a:r>
              <a:rPr lang="cs-CZ" sz="2600" dirty="0"/>
              <a:t>vyrůstalo v ústavní péči či dětském domově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95536" y="6525344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/>
              <a:t>Zdroj: ASZ. (2021),  </a:t>
            </a:r>
            <a:r>
              <a:rPr lang="cs-CZ" sz="1000" i="1" dirty="0"/>
              <a:t>SVL SILC</a:t>
            </a:r>
          </a:p>
        </p:txBody>
      </p:sp>
      <p:pic>
        <p:nvPicPr>
          <p:cNvPr id="3" name="Obrázek 6">
            <a:extLst>
              <a:ext uri="{FF2B5EF4-FFF2-40B4-BE49-F238E27FC236}">
                <a16:creationId xmlns:a16="http://schemas.microsoft.com/office/drawing/2014/main" id="{4E458FBD-5815-5597-6798-CD8A5F1936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482933"/>
            <a:ext cx="2176557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79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/>
              <a:t>…a proč nelze bez analýzy </a:t>
            </a:r>
            <a:br>
              <a:rPr lang="cs-CZ" sz="3200" dirty="0"/>
            </a:br>
            <a:r>
              <a:rPr lang="cs-CZ" sz="3200" u="sng" dirty="0"/>
              <a:t>sociální vyloučení efektivně řešit</a:t>
            </a:r>
            <a:r>
              <a:rPr lang="cs-CZ" sz="3200" dirty="0"/>
              <a:t>? </a:t>
            </a:r>
          </a:p>
        </p:txBody>
      </p:sp>
      <p:sp>
        <p:nvSpPr>
          <p:cNvPr id="9" name="Zástupný symbol pro obsah 8"/>
          <p:cNvSpPr>
            <a:spLocks noGrp="1"/>
          </p:cNvSpPr>
          <p:nvPr>
            <p:ph idx="10"/>
          </p:nvPr>
        </p:nvSpPr>
        <p:spPr>
          <a:xfrm>
            <a:off x="539552" y="5229200"/>
            <a:ext cx="8291264" cy="34563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Ne dojmy, ale </a:t>
            </a:r>
            <a:r>
              <a:rPr lang="cs-CZ" sz="2000" b="1" u="sng" dirty="0"/>
              <a:t>fakta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Finanční alokace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b="1" dirty="0"/>
              <a:t>Kvalitní design služby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Důkaz </a:t>
            </a:r>
            <a:r>
              <a:rPr lang="cs-CZ" sz="2000" b="1" dirty="0"/>
              <a:t>potřebnosti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Měření</a:t>
            </a:r>
            <a:r>
              <a:rPr lang="cs-CZ" sz="2000" b="1" dirty="0"/>
              <a:t> efektivity </a:t>
            </a:r>
            <a:r>
              <a:rPr lang="cs-CZ" sz="2000" dirty="0"/>
              <a:t>zavedených opatření</a:t>
            </a:r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pPr>
              <a:buFont typeface="Wingdings" panose="05000000000000000000" pitchFamily="2" charset="2"/>
              <a:buChar char="ü"/>
            </a:pPr>
            <a:endParaRPr lang="cs-CZ" sz="1400" dirty="0"/>
          </a:p>
          <a:p>
            <a:endParaRPr lang="cs-CZ" sz="1100" dirty="0"/>
          </a:p>
          <a:p>
            <a:pPr marL="0" indent="0">
              <a:buNone/>
            </a:pPr>
            <a:endParaRPr lang="cs-CZ" sz="12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3" name="Obrázek 6">
            <a:extLst>
              <a:ext uri="{FF2B5EF4-FFF2-40B4-BE49-F238E27FC236}">
                <a16:creationId xmlns:a16="http://schemas.microsoft.com/office/drawing/2014/main" id="{555FA9A0-DACE-4C96-60EB-1C1B5C1B29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2553691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84017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Props1.xml><?xml version="1.0" encoding="utf-8"?>
<ds:datastoreItem xmlns:ds="http://schemas.openxmlformats.org/officeDocument/2006/customXml" ds:itemID="{AF631751-8A73-451D-AB53-BE0F99B8CD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9F18F9-701E-47DB-904A-F99F21CD25FD}"/>
</file>

<file path=customXml/itemProps3.xml><?xml version="1.0" encoding="utf-8"?>
<ds:datastoreItem xmlns:ds="http://schemas.openxmlformats.org/officeDocument/2006/customXml" ds:itemID="{237C6C0A-EC58-4EC6-8447-951A8AFB28A2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1812</TotalTime>
  <Words>399</Words>
  <Application>Microsoft Office PowerPoint</Application>
  <PresentationFormat>Předvádění na obrazovce (4:3)</PresentationFormat>
  <Paragraphs>88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1_Úvodní list</vt:lpstr>
      <vt:lpstr>Analytické práce: výchozí bod pro funkční řešení sociálního vyloučení na území obce</vt:lpstr>
      <vt:lpstr>Prezentace aplikace PowerPoint</vt:lpstr>
      <vt:lpstr>Využití dat při práci ASZ</vt:lpstr>
      <vt:lpstr>Využívaná data</vt:lpstr>
      <vt:lpstr>Prezentace aplikace PowerPoint</vt:lpstr>
      <vt:lpstr>#WeAreASZ</vt:lpstr>
      <vt:lpstr>Prezentace aplikace PowerPoint</vt:lpstr>
      <vt:lpstr>Kdo jsou lidé ze sociálně vyloučených lokalit?  </vt:lpstr>
      <vt:lpstr>…a proč nelze bez analýzy  sociální vyloučení efektivně řešit? </vt:lpstr>
      <vt:lpstr>Děkuji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Vepřková Radka</cp:lastModifiedBy>
  <cp:revision>56</cp:revision>
  <dcterms:created xsi:type="dcterms:W3CDTF">2020-01-13T10:41:51Z</dcterms:created>
  <dcterms:modified xsi:type="dcterms:W3CDTF">2022-11-06T20:56:22Z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