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8" r:id="rId6"/>
    <p:sldId id="269" r:id="rId7"/>
    <p:sldId id="260" r:id="rId8"/>
    <p:sldId id="267" r:id="rId9"/>
    <p:sldId id="261" r:id="rId10"/>
    <p:sldId id="268" r:id="rId1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EF6C55-F169-D627-0A6A-D1730A0B8751}" v="2" dt="2022-11-02T09:58:35.675"/>
    <p1510:client id="{5323EEE7-C435-61F5-ED45-D9382F170CF9}" v="12" dt="2022-11-03T15:08:12.0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73" autoAdjust="0"/>
  </p:normalViewPr>
  <p:slideViewPr>
    <p:cSldViewPr>
      <p:cViewPr varScale="1">
        <p:scale>
          <a:sx n="90" d="100"/>
          <a:sy n="90" d="100"/>
        </p:scale>
        <p:origin x="13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32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usák Miroslav" userId="S::miroslav.klusak@mmr.cz::cf173b9e-4fcc-4f02-bd17-e4140a669d97" providerId="AD" clId="Web-{5323EEE7-C435-61F5-ED45-D9382F170CF9}"/>
    <pc:docChg chg="modSld">
      <pc:chgData name="Klusák Miroslav" userId="S::miroslav.klusak@mmr.cz::cf173b9e-4fcc-4f02-bd17-e4140a669d97" providerId="AD" clId="Web-{5323EEE7-C435-61F5-ED45-D9382F170CF9}" dt="2022-11-03T15:08:12.028" v="8"/>
      <pc:docMkLst>
        <pc:docMk/>
      </pc:docMkLst>
      <pc:sldChg chg="modSp">
        <pc:chgData name="Klusák Miroslav" userId="S::miroslav.klusak@mmr.cz::cf173b9e-4fcc-4f02-bd17-e4140a669d97" providerId="AD" clId="Web-{5323EEE7-C435-61F5-ED45-D9382F170CF9}" dt="2022-11-03T15:07:48.856" v="1" actId="20577"/>
        <pc:sldMkLst>
          <pc:docMk/>
          <pc:sldMk cId="0" sldId="256"/>
        </pc:sldMkLst>
        <pc:spChg chg="mod">
          <ac:chgData name="Klusák Miroslav" userId="S::miroslav.klusak@mmr.cz::cf173b9e-4fcc-4f02-bd17-e4140a669d97" providerId="AD" clId="Web-{5323EEE7-C435-61F5-ED45-D9382F170CF9}" dt="2022-11-03T15:07:48.856" v="1" actId="20577"/>
          <ac:spMkLst>
            <pc:docMk/>
            <pc:sldMk cId="0" sldId="256"/>
            <ac:spMk id="4" creationId="{00000000-0000-0000-0000-000000000000}"/>
          </ac:spMkLst>
        </pc:spChg>
      </pc:sldChg>
      <pc:sldChg chg="addSp">
        <pc:chgData name="Klusák Miroslav" userId="S::miroslav.klusak@mmr.cz::cf173b9e-4fcc-4f02-bd17-e4140a669d97" providerId="AD" clId="Web-{5323EEE7-C435-61F5-ED45-D9382F170CF9}" dt="2022-11-03T15:08:09.340" v="7"/>
        <pc:sldMkLst>
          <pc:docMk/>
          <pc:sldMk cId="2252989681" sldId="261"/>
        </pc:sldMkLst>
        <pc:picChg chg="add">
          <ac:chgData name="Klusák Miroslav" userId="S::miroslav.klusak@mmr.cz::cf173b9e-4fcc-4f02-bd17-e4140a669d97" providerId="AD" clId="Web-{5323EEE7-C435-61F5-ED45-D9382F170CF9}" dt="2022-11-03T15:08:09.340" v="7"/>
          <ac:picMkLst>
            <pc:docMk/>
            <pc:sldMk cId="2252989681" sldId="261"/>
            <ac:picMk id="5" creationId="{28CAB6E2-9970-9835-8EB1-1D8E0EFD6166}"/>
          </ac:picMkLst>
        </pc:picChg>
      </pc:sldChg>
      <pc:sldChg chg="addSp modSp">
        <pc:chgData name="Klusák Miroslav" userId="S::miroslav.klusak@mmr.cz::cf173b9e-4fcc-4f02-bd17-e4140a669d97" providerId="AD" clId="Web-{5323EEE7-C435-61F5-ED45-D9382F170CF9}" dt="2022-11-03T15:08:06.809" v="6" actId="14100"/>
        <pc:sldMkLst>
          <pc:docMk/>
          <pc:sldMk cId="553195020" sldId="267"/>
        </pc:sldMkLst>
        <pc:spChg chg="mod">
          <ac:chgData name="Klusák Miroslav" userId="S::miroslav.klusak@mmr.cz::cf173b9e-4fcc-4f02-bd17-e4140a669d97" providerId="AD" clId="Web-{5323EEE7-C435-61F5-ED45-D9382F170CF9}" dt="2022-11-03T15:08:03.731" v="5" actId="1076"/>
          <ac:spMkLst>
            <pc:docMk/>
            <pc:sldMk cId="553195020" sldId="267"/>
            <ac:spMk id="3" creationId="{00000000-0000-0000-0000-000000000000}"/>
          </ac:spMkLst>
        </pc:spChg>
        <pc:picChg chg="add mod">
          <ac:chgData name="Klusák Miroslav" userId="S::miroslav.klusak@mmr.cz::cf173b9e-4fcc-4f02-bd17-e4140a669d97" providerId="AD" clId="Web-{5323EEE7-C435-61F5-ED45-D9382F170CF9}" dt="2022-11-03T15:08:06.809" v="6" actId="14100"/>
          <ac:picMkLst>
            <pc:docMk/>
            <pc:sldMk cId="553195020" sldId="267"/>
            <ac:picMk id="4" creationId="{BCFF6665-9CEF-941E-A66B-DF6827CCE5E4}"/>
          </ac:picMkLst>
        </pc:picChg>
      </pc:sldChg>
      <pc:sldChg chg="addSp">
        <pc:chgData name="Klusák Miroslav" userId="S::miroslav.klusak@mmr.cz::cf173b9e-4fcc-4f02-bd17-e4140a669d97" providerId="AD" clId="Web-{5323EEE7-C435-61F5-ED45-D9382F170CF9}" dt="2022-11-03T15:08:12.028" v="8"/>
        <pc:sldMkLst>
          <pc:docMk/>
          <pc:sldMk cId="3175475569" sldId="268"/>
        </pc:sldMkLst>
        <pc:picChg chg="add">
          <ac:chgData name="Klusák Miroslav" userId="S::miroslav.klusak@mmr.cz::cf173b9e-4fcc-4f02-bd17-e4140a669d97" providerId="AD" clId="Web-{5323EEE7-C435-61F5-ED45-D9382F170CF9}" dt="2022-11-03T15:08:12.028" v="8"/>
          <ac:picMkLst>
            <pc:docMk/>
            <pc:sldMk cId="3175475569" sldId="268"/>
            <ac:picMk id="5" creationId="{F30F06C3-10BA-FB8D-4183-56DAC49C2636}"/>
          </ac:picMkLst>
        </pc:picChg>
      </pc:sldChg>
      <pc:sldChg chg="addSp">
        <pc:chgData name="Klusák Miroslav" userId="S::miroslav.klusak@mmr.cz::cf173b9e-4fcc-4f02-bd17-e4140a669d97" providerId="AD" clId="Web-{5323EEE7-C435-61F5-ED45-D9382F170CF9}" dt="2022-11-03T15:07:52.153" v="2"/>
        <pc:sldMkLst>
          <pc:docMk/>
          <pc:sldMk cId="3954798727" sldId="269"/>
        </pc:sldMkLst>
        <pc:picChg chg="add">
          <ac:chgData name="Klusák Miroslav" userId="S::miroslav.klusak@mmr.cz::cf173b9e-4fcc-4f02-bd17-e4140a669d97" providerId="AD" clId="Web-{5323EEE7-C435-61F5-ED45-D9382F170CF9}" dt="2022-11-03T15:07:52.153" v="2"/>
          <ac:picMkLst>
            <pc:docMk/>
            <pc:sldMk cId="3954798727" sldId="269"/>
            <ac:picMk id="4" creationId="{465E3CCB-F111-C5D9-FE6F-EBEFB352566C}"/>
          </ac:picMkLst>
        </pc:picChg>
      </pc:sldChg>
    </pc:docChg>
  </pc:docChgLst>
  <pc:docChgLst>
    <pc:chgData name="Kratochvil Michal" userId="S::michal.kratochvil@mmr.cz::788624fc-8b6c-4e2f-8021-036e910287b7" providerId="AD" clId="Web-{0FEF6C55-F169-D627-0A6A-D1730A0B8751}"/>
    <pc:docChg chg="modSld">
      <pc:chgData name="Kratochvil Michal" userId="S::michal.kratochvil@mmr.cz::788624fc-8b6c-4e2f-8021-036e910287b7" providerId="AD" clId="Web-{0FEF6C55-F169-D627-0A6A-D1730A0B8751}" dt="2022-11-02T09:58:35.675" v="1" actId="20577"/>
      <pc:docMkLst>
        <pc:docMk/>
      </pc:docMkLst>
      <pc:sldChg chg="modSp">
        <pc:chgData name="Kratochvil Michal" userId="S::michal.kratochvil@mmr.cz::788624fc-8b6c-4e2f-8021-036e910287b7" providerId="AD" clId="Web-{0FEF6C55-F169-D627-0A6A-D1730A0B8751}" dt="2022-11-02T09:58:35.675" v="1" actId="20577"/>
        <pc:sldMkLst>
          <pc:docMk/>
          <pc:sldMk cId="2252989681" sldId="261"/>
        </pc:sldMkLst>
        <pc:spChg chg="mod">
          <ac:chgData name="Kratochvil Michal" userId="S::michal.kratochvil@mmr.cz::788624fc-8b6c-4e2f-8021-036e910287b7" providerId="AD" clId="Web-{0FEF6C55-F169-D627-0A6A-D1730A0B8751}" dt="2022-11-02T09:58:35.675" v="1" actId="20577"/>
          <ac:spMkLst>
            <pc:docMk/>
            <pc:sldMk cId="2252989681" sldId="261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1C2EFA-0950-4EDD-B902-2C9FD7601EB2}" type="datetimeFigureOut">
              <a:rPr lang="cs-CZ"/>
              <a:pPr>
                <a:defRPr/>
              </a:pPr>
              <a:t>03.11.2022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38F04E-C256-4330-A7EA-E0EE7F5DA38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22B08D-22A7-44C7-9A9A-15F0430FEC6E}" type="datetimeFigureOut">
              <a:rPr lang="cs-CZ"/>
              <a:pPr>
                <a:defRPr/>
              </a:pPr>
              <a:t>03.11.2022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87C561E-2E38-4584-AB37-860AD06BBB35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1403350" y="3789363"/>
            <a:ext cx="7208838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/>
              <a:t>MINISTERSTVO PRO MÍSTNÍ ROZVOJ ČR</a:t>
            </a:r>
          </a:p>
        </p:txBody>
      </p:sp>
      <p:pic>
        <p:nvPicPr>
          <p:cNvPr id="10" name="Obrázek 7" descr="mmr_cr_rgb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92150"/>
            <a:ext cx="2565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7056784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2986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970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138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 descr="podtisk_modry.em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0" y="1989138"/>
            <a:ext cx="7908925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 descr="mmr_cr_rgb.em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2016125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50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1916113"/>
            <a:ext cx="7272338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03350" y="4581525"/>
            <a:ext cx="72009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84841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michal.kratochvil@mmr.c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705CC813-C56B-4E72-AB13-7969DFD8F83A}"/>
              </a:ext>
            </a:extLst>
          </p:cNvPr>
          <p:cNvSpPr/>
          <p:nvPr/>
        </p:nvSpPr>
        <p:spPr>
          <a:xfrm>
            <a:off x="323528" y="548680"/>
            <a:ext cx="2592288" cy="8235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194" name="Nadpis 2"/>
          <p:cNvSpPr>
            <a:spLocks noGrp="1"/>
          </p:cNvSpPr>
          <p:nvPr>
            <p:ph type="title"/>
          </p:nvPr>
        </p:nvSpPr>
        <p:spPr>
          <a:xfrm>
            <a:off x="899592" y="2026426"/>
            <a:ext cx="7416824" cy="1223888"/>
          </a:xfrm>
          <a:noFill/>
        </p:spPr>
        <p:txBody>
          <a:bodyPr/>
          <a:lstStyle/>
          <a:p>
            <a:r>
              <a:rPr lang="cs-CZ" sz="3600" b="0" dirty="0">
                <a:latin typeface="Arial"/>
                <a:cs typeface="Arial"/>
              </a:rPr>
              <a:t>Spolupráce ASZ s malými obcemi do 10 000 obyvatel v rozmezí let 2016 – 2022</a:t>
            </a:r>
            <a:endParaRPr lang="en-US" b="0" dirty="0"/>
          </a:p>
        </p:txBody>
      </p:sp>
      <p:sp>
        <p:nvSpPr>
          <p:cNvPr id="4" name="TextovéPole 3"/>
          <p:cNvSpPr txBox="1"/>
          <p:nvPr/>
        </p:nvSpPr>
        <p:spPr>
          <a:xfrm>
            <a:off x="611561" y="6237312"/>
            <a:ext cx="7992888" cy="5770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cs-CZ" sz="1050" dirty="0">
                <a:latin typeface="Arial"/>
                <a:cs typeface="Arial"/>
              </a:rPr>
              <a:t>Tento materiál vznikl za finanční podpory Evropského sociálního fondu prostřednictvím Operačního programu Zaměstnanost </a:t>
            </a:r>
            <a:r>
              <a:rPr lang="en-US" sz="1050" dirty="0">
                <a:latin typeface="Arial"/>
                <a:cs typeface="Arial"/>
              </a:rPr>
              <a:t> </a:t>
            </a:r>
            <a:br>
              <a:rPr lang="en-US" sz="1050" dirty="0">
                <a:latin typeface="Arial"/>
                <a:cs typeface="Arial"/>
              </a:rPr>
            </a:br>
            <a:r>
              <a:rPr lang="en-US" sz="1050" dirty="0">
                <a:latin typeface="Arial"/>
                <a:cs typeface="Arial"/>
              </a:rPr>
              <a:t>v </a:t>
            </a:r>
            <a:r>
              <a:rPr lang="en-US" sz="1050" dirty="0" err="1">
                <a:latin typeface="Arial"/>
                <a:cs typeface="Arial"/>
              </a:rPr>
              <a:t>rámci</a:t>
            </a:r>
            <a:r>
              <a:rPr lang="en-US" sz="1050" dirty="0">
                <a:latin typeface="Arial"/>
                <a:cs typeface="Arial"/>
              </a:rPr>
              <a:t> </a:t>
            </a:r>
            <a:r>
              <a:rPr lang="en-US" sz="1050" dirty="0" err="1">
                <a:latin typeface="Arial"/>
                <a:cs typeface="Arial"/>
              </a:rPr>
              <a:t>projektu</a:t>
            </a:r>
            <a:r>
              <a:rPr lang="en-US" sz="1050" dirty="0">
                <a:latin typeface="Arial"/>
                <a:cs typeface="Arial"/>
              </a:rPr>
              <a:t> „ </a:t>
            </a:r>
            <a:r>
              <a:rPr lang="en-US" sz="1050" dirty="0" err="1">
                <a:latin typeface="Arial"/>
                <a:cs typeface="Arial"/>
              </a:rPr>
              <a:t>Systémové</a:t>
            </a:r>
            <a:r>
              <a:rPr lang="en-US" sz="1050" dirty="0">
                <a:latin typeface="Arial"/>
                <a:cs typeface="Arial"/>
              </a:rPr>
              <a:t> </a:t>
            </a:r>
            <a:r>
              <a:rPr lang="en-US" sz="1050" dirty="0" err="1">
                <a:latin typeface="Arial"/>
                <a:cs typeface="Arial"/>
              </a:rPr>
              <a:t>zajištění</a:t>
            </a:r>
            <a:r>
              <a:rPr lang="en-US" sz="1050" dirty="0">
                <a:latin typeface="Arial"/>
                <a:cs typeface="Arial"/>
              </a:rPr>
              <a:t> </a:t>
            </a:r>
            <a:r>
              <a:rPr lang="en-US" sz="1050" dirty="0" err="1">
                <a:latin typeface="Arial"/>
                <a:cs typeface="Arial"/>
              </a:rPr>
              <a:t>sociálního</a:t>
            </a:r>
            <a:r>
              <a:rPr lang="en-US" sz="1050" dirty="0">
                <a:latin typeface="Arial"/>
                <a:cs typeface="Arial"/>
              </a:rPr>
              <a:t> </a:t>
            </a:r>
            <a:r>
              <a:rPr lang="en-US" sz="1050" dirty="0" err="1">
                <a:latin typeface="Arial"/>
                <a:cs typeface="Arial"/>
              </a:rPr>
              <a:t>začleňování</a:t>
            </a:r>
            <a:r>
              <a:rPr lang="en-US" sz="1050" dirty="0">
                <a:latin typeface="Arial"/>
                <a:cs typeface="Arial"/>
              </a:rPr>
              <a:t>“,  </a:t>
            </a:r>
            <a:r>
              <a:rPr lang="cs-CZ" sz="1050" dirty="0">
                <a:latin typeface="Arial"/>
                <a:cs typeface="Arial"/>
              </a:rPr>
              <a:t> </a:t>
            </a:r>
            <a:endParaRPr lang="en-US" sz="1050">
              <a:cs typeface="Arial"/>
            </a:endParaRPr>
          </a:p>
          <a:p>
            <a:pPr algn="ctr"/>
            <a:r>
              <a:rPr lang="cs-CZ" sz="1050" dirty="0">
                <a:latin typeface="Arial"/>
                <a:cs typeface="Arial"/>
              </a:rPr>
              <a:t>registrační číslo projektu: CZ.03.2.63/0.0./0.0/15_030/0000605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1889256" y="3350932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Odbor pro sociální začleňování (Agentura)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3141"/>
            <a:ext cx="3941148" cy="11111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583" y="5196008"/>
            <a:ext cx="5454650" cy="844550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1889256" y="4374481"/>
            <a:ext cx="511170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cs-CZ" dirty="0">
                <a:latin typeface="Arial"/>
                <a:cs typeface="Arial"/>
              </a:rPr>
              <a:t>Autor: Bc. Michal kratochvil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1889256" y="4738146"/>
            <a:ext cx="511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Datum: 7. listopadu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36321"/>
            <a:ext cx="8353425" cy="599709"/>
          </a:xfrm>
        </p:spPr>
        <p:txBody>
          <a:bodyPr wrap="none" anchor="t"/>
          <a:lstStyle/>
          <a:p>
            <a:r>
              <a:rPr lang="cs-CZ" altLang="cs-CZ" sz="2800" dirty="0">
                <a:cs typeface="Arial"/>
              </a:rPr>
              <a:t>Obce do 10 000 obyvatel ve spolupráci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33600"/>
            <a:ext cx="8353425" cy="4319588"/>
          </a:xfrm>
          <a:effectLst>
            <a:softEdge rad="635000"/>
          </a:effectLst>
        </p:spPr>
        <p:txBody>
          <a:bodyPr anchor="t"/>
          <a:lstStyle/>
          <a:p>
            <a:pPr>
              <a:tabLst>
                <a:tab pos="3316288" algn="l"/>
              </a:tabLst>
            </a:pPr>
            <a:endParaRPr lang="cs-CZ" altLang="cs-CZ" sz="2900" i="1" dirty="0"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endParaRPr lang="cs-CZ" altLang="cs-CZ" sz="2900" i="1" dirty="0"/>
          </a:p>
          <a:p>
            <a:pPr marL="457200" indent="-457200">
              <a:buFont typeface="Arial" panose="020B0604020202020204" pitchFamily="34" charset="0"/>
              <a:buChar char="•"/>
              <a:tabLst>
                <a:tab pos="3316288" algn="l"/>
              </a:tabLst>
            </a:pPr>
            <a:endParaRPr lang="en-US" altLang="cs-CZ" sz="2900" i="1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F2E9AD2F-38CC-C16A-AE3C-F838B91D1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216" y="2177710"/>
            <a:ext cx="6389075" cy="451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696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mapa&#10;&#10;Popis byl vytvořen automaticky">
            <a:extLst>
              <a:ext uri="{FF2B5EF4-FFF2-40B4-BE49-F238E27FC236}">
                <a16:creationId xmlns:a16="http://schemas.microsoft.com/office/drawing/2014/main" id="{9804163D-BFA1-4317-A9FC-BB4CD96282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67" y="2400701"/>
            <a:ext cx="5985541" cy="4232718"/>
          </a:xfrm>
        </p:spPr>
      </p:pic>
      <p:sp>
        <p:nvSpPr>
          <p:cNvPr id="3" name="Nadpis 2">
            <a:extLst>
              <a:ext uri="{FF2B5EF4-FFF2-40B4-BE49-F238E27FC236}">
                <a16:creationId xmlns:a16="http://schemas.microsoft.com/office/drawing/2014/main" id="{5886AA44-F576-444F-9A39-25FF9B18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412776"/>
            <a:ext cx="8291264" cy="1008112"/>
          </a:xfrm>
        </p:spPr>
        <p:txBody>
          <a:bodyPr/>
          <a:lstStyle/>
          <a:p>
            <a:r>
              <a:rPr lang="cs-CZ" dirty="0"/>
              <a:t>Vývoj indexu sociálního vyloučení v malých obcích 2016 - 2021</a:t>
            </a:r>
          </a:p>
        </p:txBody>
      </p:sp>
      <p:pic>
        <p:nvPicPr>
          <p:cNvPr id="4" name="Obrázek 1">
            <a:extLst>
              <a:ext uri="{FF2B5EF4-FFF2-40B4-BE49-F238E27FC236}">
                <a16:creationId xmlns:a16="http://schemas.microsoft.com/office/drawing/2014/main" id="{465E3CCB-F111-C5D9-FE6F-EBEFB3525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954798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27C75C9-CD4B-4196-9A5D-BFC61EE6A2E7}"/>
              </a:ext>
            </a:extLst>
          </p:cNvPr>
          <p:cNvSpPr/>
          <p:nvPr/>
        </p:nvSpPr>
        <p:spPr>
          <a:xfrm>
            <a:off x="395287" y="548680"/>
            <a:ext cx="2160489" cy="7197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12875"/>
            <a:ext cx="8353425" cy="576263"/>
          </a:xfrm>
        </p:spPr>
        <p:txBody>
          <a:bodyPr wrap="none" anchor="t"/>
          <a:lstStyle/>
          <a:p>
            <a:r>
              <a:rPr lang="cs-CZ" altLang="cs-CZ" sz="2800" dirty="0"/>
              <a:t>Intervence v území - data</a:t>
            </a:r>
            <a:endParaRPr lang="en-US" altLang="cs-CZ" sz="2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133600"/>
            <a:ext cx="8353425" cy="4319588"/>
          </a:xfrm>
          <a:effectLst>
            <a:softEdge rad="635000"/>
          </a:effectLst>
        </p:spPr>
        <p:txBody>
          <a:bodyPr anchor="t"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Napříč lety 2016 a 2021 došlo: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 </a:t>
            </a:r>
            <a:r>
              <a:rPr lang="cs-CZ" sz="1200" b="1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osob v exekuci</a:t>
            </a:r>
            <a:r>
              <a:rPr lang="cs-CZ" sz="12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 snížení  z 9,3 % na 7,4 %. V obcích do 10 tis. obyvatel bylo v roce 2021 evidováno 41 % ze všech osob v exekuci</a:t>
            </a: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 </a:t>
            </a:r>
            <a:r>
              <a:rPr lang="cs-CZ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příspěvku na bydlení</a:t>
            </a: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 snížení z 2,5 % na 1,7 %. V obcích do 10 tis. obyvatel bylo v průměrném měsíci roku 2021 vyplaceno 27 % ze všech vyplacených příspěvků,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 </a:t>
            </a:r>
            <a:r>
              <a:rPr lang="cs-CZ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příspěvku na živobytí</a:t>
            </a: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 snížení ze 1,4 % na 0,7 %. V obcích do 10 tis. obyvatel bylo v průměrném měsíci roku 2021 vyplaceno 32 % ze všech vyplacených příspěvků,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 </a:t>
            </a:r>
            <a:r>
              <a:rPr lang="cs-CZ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dlouhodobé nezaměstnanosti </a:t>
            </a: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 snížení podílu nezaměstnaných nad 6 měsíců snížil z 2,9 % na 1,9 %. V obcích do 10 tis. obyvatel bylo v prosinci roku 2021 evidováno 39 % ze všech takových uchazečů,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cs-CZ" sz="12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 </a:t>
            </a:r>
            <a:r>
              <a:rPr lang="cs-CZ" sz="1200" b="1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předčasných odchodů ke snížení </a:t>
            </a:r>
            <a:r>
              <a:rPr lang="cs-CZ" sz="12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podílu předčasných odchodů snížil ze 4,5 % na 3,3 %. V obcích do 10 tis. obyvatel bylo ve školním roce 2020/21 evidováno 42 % ze všech předčasných odchodů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Navzdory tomuto relativně pozitivnímu vývoji je potřeba podtrhnout, že zlepšující se situace ve sledovaných indikátorech byla do značné míry podmíněna ekonomickou konjunkturou kulminující v roce 2019. Po roce 2019 byl sice kupříkladu evidován zřejmý pozitivní vývoj kupříkladu v dimenzi exekucí, nicméně došlo i k výrazným negativním jevům, mezi něž patří zejména výrazný nárůst dlouhodobé nezaměstnanosti. Do budoucna lze také předjímat zhoršení v některých indikátorech v důsledku nynější značně komplikované ekonomické situace domácností.</a:t>
            </a:r>
          </a:p>
          <a:p>
            <a:pPr marL="0" indent="0">
              <a:tabLst>
                <a:tab pos="3316288" algn="l"/>
              </a:tabLst>
            </a:pPr>
            <a:endParaRPr lang="en-US" altLang="cs-CZ" sz="2900" i="1" dirty="0"/>
          </a:p>
        </p:txBody>
      </p:sp>
    </p:spTree>
    <p:extLst>
      <p:ext uri="{BB962C8B-B14F-4D97-AF65-F5344CB8AC3E}">
        <p14:creationId xmlns:p14="http://schemas.microsoft.com/office/powerpoint/2010/main" val="1310468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1186916"/>
            <a:ext cx="8291264" cy="720080"/>
          </a:xfrm>
        </p:spPr>
        <p:txBody>
          <a:bodyPr/>
          <a:lstStyle/>
          <a:p>
            <a:r>
              <a:rPr lang="cs-CZ" sz="2400" dirty="0"/>
              <a:t>Silné a slabé stránky, příležitosti a hrozby řešení sociálního vyloučení na území statutárních měst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EA301F76-FE92-4A79-A12E-7EF26BDBEA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39248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Aft>
                <a:spcPts val="800"/>
              </a:spcAft>
            </a:pPr>
            <a:endParaRPr lang="cs-CZ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20000"/>
              </a:lnSpc>
            </a:pPr>
            <a:r>
              <a:rPr lang="cs-CZ" sz="4800" b="1" dirty="0">
                <a:ea typeface="Calibri" panose="020F0502020204030204" pitchFamily="34" charset="0"/>
                <a:cs typeface="Times New Roman" panose="02020603050405020304" pitchFamily="18" charset="0"/>
              </a:rPr>
              <a:t>Lidé</a:t>
            </a:r>
            <a:r>
              <a:rPr lang="cs-CZ" sz="4800" dirty="0">
                <a:ea typeface="Calibri" panose="020F0502020204030204" pitchFamily="34" charset="0"/>
                <a:cs typeface="Times New Roman" panose="02020603050405020304" pitchFamily="18" charset="0"/>
              </a:rPr>
              <a:t> - j</a:t>
            </a:r>
            <a:r>
              <a:rPr lang="cs-CZ" sz="4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 zásadní faktor i ve spolupráci s menšími obcemi. Pokud jsou v obci aktivní lidé, zejména ve vedení obce, ale jsou to i ředitelé škol, zástupci NNO, vedení městské policie a další, je to nejlepší předpoklad pro řešení sociálního vyloučení. Nedostatek aktivních lidí v obci, zejména u nejmenších obcí, kde se všechny funkce kumulují u starostů/starostek, je naopak zásadní limit pro řešení jakýchkoliv problémů.</a:t>
            </a:r>
          </a:p>
          <a:p>
            <a:pPr lvl="0">
              <a:lnSpc>
                <a:spcPct val="120000"/>
              </a:lnSpc>
            </a:pPr>
            <a:r>
              <a:rPr lang="cs-CZ" sz="4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Zdroje - </a:t>
            </a:r>
            <a:r>
              <a:rPr lang="cs-CZ" sz="4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nedostatek finančních zdrojů na výkupy bytů, spolufinancování sociálních služeb. Chybí zkušenosti se získáváním financí, zejména u „měkkých“ aktivit.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cs-CZ" sz="4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Spolupráce </a:t>
            </a:r>
            <a:r>
              <a:rPr lang="cs-CZ" sz="4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zásadní příležitostí pro menší obce při řešení sociálního vyloučení. Může to být spolupráce s okolními obcemi, s kvalitními neziskovými organizacemi a pochopitelně s Agenturou.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cs-CZ" sz="4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Hrozby </a:t>
            </a:r>
            <a:endParaRPr lang="cs-CZ" sz="4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cs-CZ" sz="4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Obchod s chudobou – divoká migrace</a:t>
            </a:r>
          </a:p>
          <a:p>
            <a:pPr marL="342900" lvl="0" indent="-342900">
              <a:lnSpc>
                <a:spcPct val="120000"/>
              </a:lnSpc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cs-CZ" sz="4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Chudnutí a stárnutí populace</a:t>
            </a:r>
          </a:p>
          <a:p>
            <a:pPr marL="342900" lvl="0" indent="-342900">
              <a:lnSpc>
                <a:spcPct val="120000"/>
              </a:lnSpc>
              <a:spcAft>
                <a:spcPts val="800"/>
              </a:spcAft>
              <a:buFont typeface="Wingdings" panose="05000000000000000000" pitchFamily="2" charset="2"/>
              <a:buChar char=""/>
              <a:tabLst>
                <a:tab pos="457200" algn="l"/>
              </a:tabLst>
            </a:pPr>
            <a:r>
              <a:rPr lang="cs-CZ" sz="4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Snižování počtu obyvatel</a:t>
            </a:r>
          </a:p>
          <a:p>
            <a:endParaRPr lang="cs-CZ" dirty="0"/>
          </a:p>
        </p:txBody>
      </p:sp>
      <p:pic>
        <p:nvPicPr>
          <p:cNvPr id="4" name="Obrázek 1">
            <a:extLst>
              <a:ext uri="{FF2B5EF4-FFF2-40B4-BE49-F238E27FC236}">
                <a16:creationId xmlns:a16="http://schemas.microsoft.com/office/drawing/2014/main" id="{BCFF6665-9CEF-941E-A66B-DF6827CCE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2523764" cy="70248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53195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effectLst/>
                <a:latin typeface="+mj-lt"/>
                <a:ea typeface="Calibri"/>
                <a:cs typeface="Times New Roman"/>
              </a:rPr>
              <a:t>V obci </a:t>
            </a:r>
            <a:r>
              <a:rPr lang="cs-CZ" sz="1800" b="1" dirty="0">
                <a:effectLst/>
                <a:latin typeface="+mj-lt"/>
                <a:ea typeface="Calibri"/>
                <a:cs typeface="Times New Roman"/>
              </a:rPr>
              <a:t>Dubí</a:t>
            </a:r>
            <a:r>
              <a:rPr lang="cs-CZ" sz="1800" dirty="0">
                <a:effectLst/>
                <a:latin typeface="+mj-lt"/>
                <a:ea typeface="Calibri"/>
                <a:cs typeface="Times New Roman"/>
              </a:rPr>
              <a:t> se </a:t>
            </a:r>
            <a:r>
              <a:rPr lang="cs-CZ" sz="1800" dirty="0">
                <a:latin typeface="+mj-lt"/>
                <a:ea typeface="Calibri"/>
                <a:cs typeface="Times New Roman"/>
              </a:rPr>
              <a:t>podařilo </a:t>
            </a:r>
            <a:r>
              <a:rPr lang="cs-CZ" sz="1800" dirty="0">
                <a:effectLst/>
                <a:latin typeface="+mj-lt"/>
                <a:ea typeface="Calibri"/>
                <a:cs typeface="Times New Roman"/>
              </a:rPr>
              <a:t>vytvořit fungující platformu pro řešení sociálního vyloučení a prostřednictví ní se realizovala celá řada aktivit včetně výstavby nového komunitního centra.</a:t>
            </a:r>
            <a:r>
              <a:rPr lang="cs-CZ" sz="1800" dirty="0">
                <a:latin typeface="+mj-lt"/>
                <a:ea typeface="Calibri"/>
                <a:cs typeface="Times New Roman"/>
              </a:rPr>
              <a:t> </a:t>
            </a:r>
            <a:endParaRPr lang="cs-CZ" sz="1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Na </a:t>
            </a:r>
            <a:r>
              <a:rPr lang="cs-CZ" sz="1800" b="1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Osoblažsku</a:t>
            </a:r>
            <a:r>
              <a:rPr lang="cs-CZ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byl realizován projekt s názvem Rozvoj pracovního a dluhového poradenství na Osoblažsku, jehož prostřednictvím bylo podpořeno více než 150 osob, 35 osob využilo tréninková pracovní místa a cca 150 osob využilo skupinové nebo individuální vzdělávání a motivační aktivity</a:t>
            </a:r>
            <a:r>
              <a:rPr lang="cs-CZ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Na </a:t>
            </a:r>
            <a:r>
              <a:rPr lang="cs-CZ" sz="1800" b="1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Frýdlantsku </a:t>
            </a:r>
            <a:r>
              <a:rPr lang="cs-CZ" sz="18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řeší díky aktivnímu a intenzivnímu síťování partnerů vysokou předluženost obyvatel Frýdlantska</a:t>
            </a:r>
            <a:r>
              <a:rPr lang="cs-CZ" sz="18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Díky této spolupráci došlo ke snížení dluhové zátěže u obyvatel tohoto regionu. 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se podařilo/na co jsme pyšní ;)</a:t>
            </a:r>
          </a:p>
        </p:txBody>
      </p:sp>
      <p:pic>
        <p:nvPicPr>
          <p:cNvPr id="5" name="Obrázek 1">
            <a:extLst>
              <a:ext uri="{FF2B5EF4-FFF2-40B4-BE49-F238E27FC236}">
                <a16:creationId xmlns:a16="http://schemas.microsoft.com/office/drawing/2014/main" id="{28CAB6E2-9970-9835-8EB1-1D8E0EFD6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52989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26368" y="2348880"/>
            <a:ext cx="8291264" cy="576064"/>
          </a:xfrm>
        </p:spPr>
        <p:txBody>
          <a:bodyPr/>
          <a:lstStyle/>
          <a:p>
            <a:r>
              <a:rPr lang="cs-CZ" dirty="0"/>
              <a:t>Děkuji za pozornost!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511D39C-8414-4DC0-97A1-6D3F5C0E181E}"/>
              </a:ext>
            </a:extLst>
          </p:cNvPr>
          <p:cNvSpPr txBox="1"/>
          <p:nvPr/>
        </p:nvSpPr>
        <p:spPr>
          <a:xfrm>
            <a:off x="1979712" y="3404914"/>
            <a:ext cx="458263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Bc. Michal Kratochvil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Vedoucí oddělení regionální centrum západ (RCZ)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Odboru pro sociální začleňování (Agentura)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Ministerstvo pro místní rozvoj ČR/Ministry </a:t>
            </a:r>
            <a:r>
              <a:rPr lang="cs-CZ" sz="1800" dirty="0" err="1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</a:t>
            </a:r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cs-CZ" sz="1800" dirty="0" err="1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Regional</a:t>
            </a:r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Development </a:t>
            </a:r>
            <a:r>
              <a:rPr lang="cs-CZ" sz="1800" dirty="0" err="1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of</a:t>
            </a:r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cs-CZ" sz="1800" dirty="0" err="1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</a:t>
            </a:r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Czech Republic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Staroměstské náměstí 6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110 15 Praha 1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mobil:+420 724757922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cs-CZ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e-mail: </a:t>
            </a:r>
            <a:r>
              <a:rPr lang="cs-CZ" sz="1800" u="sng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michal.kratochvil@mmr.cz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Obrázek 1">
            <a:extLst>
              <a:ext uri="{FF2B5EF4-FFF2-40B4-BE49-F238E27FC236}">
                <a16:creationId xmlns:a16="http://schemas.microsoft.com/office/drawing/2014/main" id="{F30F06C3-10BA-FB8D-4183-56DAC49C2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88973"/>
            <a:ext cx="3384376" cy="9534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75475569"/>
      </p:ext>
    </p:extLst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B0A73B60EF084C90DDF82839CC678B" ma:contentTypeVersion="10" ma:contentTypeDescription="Vytvoří nový dokument" ma:contentTypeScope="" ma:versionID="bd8db9cd9ecf3be9b170904caea1e442">
  <xsd:schema xmlns:xsd="http://www.w3.org/2001/XMLSchema" xmlns:xs="http://www.w3.org/2001/XMLSchema" xmlns:p="http://schemas.microsoft.com/office/2006/metadata/properties" xmlns:ns2="467750d2-41eb-48ec-80e7-ec7951f9ba3d" xmlns:ns3="19ef65a2-88e9-475f-bf96-61b671500c43" targetNamespace="http://schemas.microsoft.com/office/2006/metadata/properties" ma:root="true" ma:fieldsID="398f484e7cc8494a82cbd7609acfcdae" ns2:_="" ns3:_="">
    <xsd:import namespace="467750d2-41eb-48ec-80e7-ec7951f9ba3d"/>
    <xsd:import namespace="19ef65a2-88e9-475f-bf96-61b671500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7750d2-41eb-48ec-80e7-ec7951f9ba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ef65a2-88e9-475f-bf96-61b671500c4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e6f1cc25-e6ae-4f08-822f-ea8f9a7551cf}" ma:internalName="TaxCatchAll" ma:showField="CatchAllData" ma:web="19ef65a2-88e9-475f-bf96-61b671500c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7750d2-41eb-48ec-80e7-ec7951f9ba3d">
      <Terms xmlns="http://schemas.microsoft.com/office/infopath/2007/PartnerControls"/>
    </lcf76f155ced4ddcb4097134ff3c332f>
    <TaxCatchAll xmlns="19ef65a2-88e9-475f-bf96-61b671500c4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38F1380-FA84-4BA2-88AD-4E2F7D9DE4DD}"/>
</file>

<file path=customXml/itemProps2.xml><?xml version="1.0" encoding="utf-8"?>
<ds:datastoreItem xmlns:ds="http://schemas.openxmlformats.org/officeDocument/2006/customXml" ds:itemID="{64950F86-B87F-4C14-8BA7-2EAE2AAD7093}">
  <ds:schemaRefs>
    <ds:schemaRef ds:uri="http://schemas.microsoft.com/office/2006/metadata/properties"/>
    <ds:schemaRef ds:uri="http://schemas.microsoft.com/office/infopath/2007/PartnerControls"/>
    <ds:schemaRef ds:uri="467750d2-41eb-48ec-80e7-ec7951f9ba3d"/>
    <ds:schemaRef ds:uri="19ef65a2-88e9-475f-bf96-61b671500c43"/>
  </ds:schemaRefs>
</ds:datastoreItem>
</file>

<file path=customXml/itemProps3.xml><?xml version="1.0" encoding="utf-8"?>
<ds:datastoreItem xmlns:ds="http://schemas.openxmlformats.org/officeDocument/2006/customXml" ds:itemID="{D405826A-01AA-400B-BD09-6A85B47434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 šablona (klasický poměr stran)</Template>
  <TotalTime>1734</TotalTime>
  <Words>677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1_Úvodní list</vt:lpstr>
      <vt:lpstr>Spolupráce ASZ s malými obcemi do 10 000 obyvatel v rozmezí let 2016 – 2022</vt:lpstr>
      <vt:lpstr>Obce do 10 000 obyvatel ve spolupráci</vt:lpstr>
      <vt:lpstr>Vývoj indexu sociálního vyloučení v malých obcích 2016 - 2021</vt:lpstr>
      <vt:lpstr>Intervence v území - data</vt:lpstr>
      <vt:lpstr>Silné a slabé stránky, příležitosti a hrozby řešení sociálního vyloučení na území statutárních měst</vt:lpstr>
      <vt:lpstr>Co se podařilo/na co jsme pyšní ;)</vt:lpstr>
      <vt:lpstr>Děkuji za pozornost!</vt:lpstr>
    </vt:vector>
  </TitlesOfParts>
  <Company>Ministerstvo pro místní rozvoj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Syruček Petr</dc:creator>
  <cp:lastModifiedBy>Kratochvil Michal</cp:lastModifiedBy>
  <cp:revision>70</cp:revision>
  <dcterms:created xsi:type="dcterms:W3CDTF">2020-01-13T10:41:51Z</dcterms:created>
  <dcterms:modified xsi:type="dcterms:W3CDTF">2022-11-03T15:08:16Z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0x010100DFB0A73B60EF084C90DDF82839CC678B</vt:lpwstr>
  </property>
  <property fmtid="{D5CDD505-2E9C-101B-9397-08002B2CF9AE}" pid="3" name="MediaServiceImageTags">
    <vt:lpwstr/>
  </property>
</Properties>
</file>