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20"/>
  </p:notesMasterIdLst>
  <p:handoutMasterIdLst>
    <p:handoutMasterId r:id="rId21"/>
  </p:handoutMasterIdLst>
  <p:sldIdLst>
    <p:sldId id="256" r:id="rId5"/>
    <p:sldId id="282" r:id="rId6"/>
    <p:sldId id="283" r:id="rId7"/>
    <p:sldId id="260" r:id="rId8"/>
    <p:sldId id="258" r:id="rId9"/>
    <p:sldId id="272" r:id="rId10"/>
    <p:sldId id="271" r:id="rId11"/>
    <p:sldId id="274" r:id="rId12"/>
    <p:sldId id="275" r:id="rId13"/>
    <p:sldId id="276" r:id="rId14"/>
    <p:sldId id="278" r:id="rId15"/>
    <p:sldId id="279" r:id="rId16"/>
    <p:sldId id="277" r:id="rId17"/>
    <p:sldId id="280" r:id="rId18"/>
    <p:sldId id="268" r:id="rId1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čková Zuzana" initials="PZ" lastIdx="1" clrIdx="0">
    <p:extLst>
      <p:ext uri="{19B8F6BF-5375-455C-9EA6-DF929625EA0E}">
        <p15:presenceInfo xmlns:p15="http://schemas.microsoft.com/office/powerpoint/2012/main" userId="S::zuzana.paleckova@mmr.cz::8326d846-d56c-4722-86e8-ce307674a9a3" providerId="AD"/>
      </p:ext>
    </p:extLst>
  </p:cmAuthor>
  <p:cmAuthor id="2" name="CBL CBL" initials="CC" lastIdx="1" clrIdx="1">
    <p:extLst>
      <p:ext uri="{19B8F6BF-5375-455C-9EA6-DF929625EA0E}">
        <p15:presenceInfo xmlns:p15="http://schemas.microsoft.com/office/powerpoint/2012/main" userId="7daa1da6278bab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AF3F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4F356-F435-DC7A-7331-D85BC5474739}" v="10" dt="2022-11-03T14:28:55.013"/>
    <p1510:client id="{FF10719A-5E10-1E62-739F-2EAB4B7F0C82}" v="36" dt="2022-11-06T16:41:08.6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73" autoAdjust="0"/>
  </p:normalViewPr>
  <p:slideViewPr>
    <p:cSldViewPr>
      <p:cViewPr varScale="1">
        <p:scale>
          <a:sx n="67" d="100"/>
          <a:sy n="67" d="100"/>
        </p:scale>
        <p:origin x="12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usák Miroslav" userId="S::miroslav.klusak@mmr.cz::cf173b9e-4fcc-4f02-bd17-e4140a669d97" providerId="AD" clId="Web-{FF10719A-5E10-1E62-739F-2EAB4B7F0C82}"/>
    <pc:docChg chg="modSld">
      <pc:chgData name="Klusák Miroslav" userId="S::miroslav.klusak@mmr.cz::cf173b9e-4fcc-4f02-bd17-e4140a669d97" providerId="AD" clId="Web-{FF10719A-5E10-1E62-739F-2EAB4B7F0C82}" dt="2022-11-06T16:41:07.479" v="23" actId="20577"/>
      <pc:docMkLst>
        <pc:docMk/>
      </pc:docMkLst>
      <pc:sldChg chg="modSp">
        <pc:chgData name="Klusák Miroslav" userId="S::miroslav.klusak@mmr.cz::cf173b9e-4fcc-4f02-bd17-e4140a669d97" providerId="AD" clId="Web-{FF10719A-5E10-1E62-739F-2EAB4B7F0C82}" dt="2022-11-06T16:41:07.479" v="23" actId="20577"/>
        <pc:sldMkLst>
          <pc:docMk/>
          <pc:sldMk cId="3175475569" sldId="268"/>
        </pc:sldMkLst>
        <pc:spChg chg="mod">
          <ac:chgData name="Klusák Miroslav" userId="S::miroslav.klusak@mmr.cz::cf173b9e-4fcc-4f02-bd17-e4140a669d97" providerId="AD" clId="Web-{FF10719A-5E10-1E62-739F-2EAB4B7F0C82}" dt="2022-11-06T16:41:07.479" v="23" actId="20577"/>
          <ac:spMkLst>
            <pc:docMk/>
            <pc:sldMk cId="3175475569" sldId="268"/>
            <ac:spMk id="4" creationId="{395FD073-F82C-4AF5-8A42-A4865D7F458B}"/>
          </ac:spMkLst>
        </pc:spChg>
      </pc:sldChg>
    </pc:docChg>
  </pc:docChgLst>
  <pc:docChgLst>
    <pc:chgData name="Klusák Miroslav" userId="S::miroslav.klusak@mmr.cz::cf173b9e-4fcc-4f02-bd17-e4140a669d97" providerId="AD" clId="Web-{3464F356-F435-DC7A-7331-D85BC5474739}"/>
    <pc:docChg chg="modSld">
      <pc:chgData name="Klusák Miroslav" userId="S::miroslav.klusak@mmr.cz::cf173b9e-4fcc-4f02-bd17-e4140a669d97" providerId="AD" clId="Web-{3464F356-F435-DC7A-7331-D85BC5474739}" dt="2022-11-03T14:28:54.670" v="7" actId="20577"/>
      <pc:docMkLst>
        <pc:docMk/>
      </pc:docMkLst>
      <pc:sldChg chg="modSp">
        <pc:chgData name="Klusák Miroslav" userId="S::miroslav.klusak@mmr.cz::cf173b9e-4fcc-4f02-bd17-e4140a669d97" providerId="AD" clId="Web-{3464F356-F435-DC7A-7331-D85BC5474739}" dt="2022-11-03T14:28:54.670" v="7" actId="20577"/>
        <pc:sldMkLst>
          <pc:docMk/>
          <pc:sldMk cId="0" sldId="256"/>
        </pc:sldMkLst>
        <pc:spChg chg="mod">
          <ac:chgData name="Klusák Miroslav" userId="S::miroslav.klusak@mmr.cz::cf173b9e-4fcc-4f02-bd17-e4140a669d97" providerId="AD" clId="Web-{3464F356-F435-DC7A-7331-D85BC5474739}" dt="2022-11-03T14:28:54.670" v="7" actId="20577"/>
          <ac:spMkLst>
            <pc:docMk/>
            <pc:sldMk cId="0" sldId="256"/>
            <ac:spMk id="4" creationId="{00000000-0000-0000-0000-000000000000}"/>
          </ac:spMkLst>
        </pc:spChg>
      </pc:sldChg>
      <pc:sldChg chg="addSp">
        <pc:chgData name="Klusák Miroslav" userId="S::miroslav.klusak@mmr.cz::cf173b9e-4fcc-4f02-bd17-e4140a669d97" providerId="AD" clId="Web-{3464F356-F435-DC7A-7331-D85BC5474739}" dt="2022-11-03T14:28:25.294" v="0"/>
        <pc:sldMkLst>
          <pc:docMk/>
          <pc:sldMk cId="3175475569" sldId="268"/>
        </pc:sldMkLst>
        <pc:picChg chg="add">
          <ac:chgData name="Klusák Miroslav" userId="S::miroslav.klusak@mmr.cz::cf173b9e-4fcc-4f02-bd17-e4140a669d97" providerId="AD" clId="Web-{3464F356-F435-DC7A-7331-D85BC5474739}" dt="2022-11-03T14:28:25.294" v="0"/>
          <ac:picMkLst>
            <pc:docMk/>
            <pc:sldMk cId="3175475569" sldId="268"/>
            <ac:picMk id="5" creationId="{36E5D6F0-BFE3-C2D9-10F9-126604BC000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broz@mucl.cz" TargetMode="External"/><Relationship Id="rId2" Type="http://schemas.openxmlformats.org/officeDocument/2006/relationships/hyperlink" Target="mailto:bartonova@mucl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mailto:martin.chochola@mmr.cz" TargetMode="External"/><Relationship Id="rId4" Type="http://schemas.openxmlformats.org/officeDocument/2006/relationships/hyperlink" Target="mailto:zuzana.paleckova@mmr.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974868" y="1665870"/>
            <a:ext cx="7416824" cy="1223888"/>
          </a:xfrm>
          <a:noFill/>
        </p:spPr>
        <p:txBody>
          <a:bodyPr/>
          <a:lstStyle/>
          <a:p>
            <a:pPr algn="ctr"/>
            <a:r>
              <a:rPr lang="cs-CZ" altLang="cs-CZ" sz="3200" dirty="0"/>
              <a:t>Spolupráce Agentury a města Česká Lípa v bydlení (2020 – 2022)</a:t>
            </a:r>
            <a:endParaRPr lang="en-US" alt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1050" dirty="0">
                <a:latin typeface="Arial"/>
                <a:cs typeface="Arial"/>
              </a:rPr>
              <a:t>Tento materiál vznikl za finanční podpory Evropského sociálního fondu prostřednictvím Operačního programu Zaměstnanost </a:t>
            </a:r>
            <a:r>
              <a:rPr lang="en-US" sz="1050" dirty="0">
                <a:latin typeface="Arial"/>
                <a:cs typeface="Arial"/>
              </a:rPr>
              <a:t> </a:t>
            </a:r>
            <a:br>
              <a:rPr lang="en-US" sz="1050" dirty="0">
                <a:cs typeface="Arial"/>
              </a:rPr>
            </a:br>
            <a:r>
              <a:rPr lang="en-US" sz="1050" dirty="0">
                <a:latin typeface="Arial"/>
                <a:cs typeface="Arial"/>
              </a:rPr>
              <a:t> </a:t>
            </a:r>
            <a:r>
              <a:rPr lang="cs-CZ" sz="1050" dirty="0">
                <a:latin typeface="Arial"/>
                <a:cs typeface="Arial"/>
              </a:rPr>
              <a:t>v rámci projektu „ Systémové zajištění sociálního začleňování“, </a:t>
            </a:r>
            <a:r>
              <a:rPr lang="en-US" sz="1050" dirty="0">
                <a:latin typeface="Arial"/>
                <a:cs typeface="Arial"/>
              </a:rPr>
              <a:t> </a:t>
            </a:r>
            <a:r>
              <a:rPr lang="cs-CZ" sz="1050" dirty="0">
                <a:latin typeface="Arial"/>
                <a:cs typeface="Arial"/>
              </a:rPr>
              <a:t> </a:t>
            </a:r>
            <a:endParaRPr lang="en-US"/>
          </a:p>
          <a:p>
            <a:pPr algn="ctr"/>
            <a:r>
              <a:rPr lang="cs-CZ" sz="1050" dirty="0">
                <a:cs typeface="Arial"/>
              </a:rPr>
              <a:t>registrační číslo projektu: CZ.03.2.63/0.0./0.0/15_030/0000605  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564875"/>
            <a:ext cx="4328940" cy="670255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334908" y="4221088"/>
            <a:ext cx="6696744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/>
              <a:t>Zuzana Palečková, Martin Chochola (Agentura)</a:t>
            </a:r>
          </a:p>
          <a:p>
            <a:pPr>
              <a:lnSpc>
                <a:spcPct val="150000"/>
              </a:lnSpc>
            </a:pPr>
            <a:r>
              <a:rPr lang="cs-CZ" dirty="0"/>
              <a:t>Eva Bartoňová (Městský úřad), Martin Brož (město)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334908" y="5196251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Datum: 7. listopadu 2022</a:t>
            </a: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8033CCB3-9161-448E-9BE9-376667934C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89973" y="5380917"/>
            <a:ext cx="1515436" cy="74754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altLang="cs-CZ" sz="2400" dirty="0">
                <a:solidFill>
                  <a:schemeClr val="tx2"/>
                </a:solidFill>
              </a:rPr>
              <a:t>Co se nám v České Lípě podařilo (za město)</a:t>
            </a:r>
            <a:endParaRPr lang="en-US" altLang="cs-CZ" sz="24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772816"/>
            <a:ext cx="8353425" cy="5040560"/>
          </a:xfrm>
          <a:effectLst>
            <a:softEdge rad="635000"/>
          </a:effectLst>
        </p:spPr>
        <p:txBody>
          <a:bodyPr numCol="1"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Koordinace a spolupráce napříč odbory městského úřadu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Posílit znalost a kompetence v tématu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Udělat z bydlení a podpory v bydlení téma</a:t>
            </a:r>
          </a:p>
          <a:p>
            <a:pPr marL="0" indent="0">
              <a:tabLst>
                <a:tab pos="3316288" algn="l"/>
              </a:tabLst>
            </a:pPr>
            <a:endParaRPr lang="cs-CZ" alt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814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altLang="cs-CZ" sz="2400" dirty="0">
                <a:solidFill>
                  <a:schemeClr val="tx2"/>
                </a:solidFill>
              </a:rPr>
              <a:t>Na co se chystáme (za město) – krátkodobé cíle</a:t>
            </a:r>
            <a:endParaRPr lang="en-US" altLang="cs-CZ" sz="24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772816"/>
            <a:ext cx="8353425" cy="5040560"/>
          </a:xfrm>
          <a:effectLst>
            <a:softEdge rad="635000"/>
          </a:effectLst>
        </p:spPr>
        <p:txBody>
          <a:bodyPr numCol="1"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Projekt centra bydlení (OPZ+, výzva 007), posílit podporu při přechodu z krizového ubytování do bytů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Zajistit tým odborníků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Koncepce bydlení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Posílení spolupráce s partnery a participace na řešení (Úřad práce, neziskové organizace)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Zvýšení kapacit dluhového poradenství</a:t>
            </a:r>
          </a:p>
          <a:p>
            <a:pPr marL="0" indent="0">
              <a:tabLst>
                <a:tab pos="3316288" algn="l"/>
              </a:tabLst>
            </a:pPr>
            <a:endParaRPr lang="cs-CZ" alt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35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altLang="cs-CZ" sz="2400" dirty="0">
                <a:solidFill>
                  <a:schemeClr val="tx2"/>
                </a:solidFill>
              </a:rPr>
              <a:t>Na co se chystáme (za město) – dlouhodobé cíle</a:t>
            </a:r>
            <a:endParaRPr lang="en-US" altLang="cs-CZ" sz="24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772816"/>
            <a:ext cx="8353425" cy="5040560"/>
          </a:xfrm>
          <a:effectLst>
            <a:softEdge rad="635000"/>
          </a:effectLst>
        </p:spPr>
        <p:txBody>
          <a:bodyPr numCol="1" anchor="t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Pracovat na nastavení dlouhodobé vize rozvoje bydlení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Rozvoj kapacit bydlení, vč. nastavení spolupráce se soukromými pronajímateli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  <a:tabLst>
                <a:tab pos="3316288" algn="l"/>
              </a:tabLs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Pracovat na komplexním řešení problematiky chudoby a sociálního vyloučení </a:t>
            </a:r>
          </a:p>
        </p:txBody>
      </p:sp>
    </p:spTree>
    <p:extLst>
      <p:ext uri="{BB962C8B-B14F-4D97-AF65-F5344CB8AC3E}">
        <p14:creationId xmlns:p14="http://schemas.microsoft.com/office/powerpoint/2010/main" val="455291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altLang="cs-CZ" sz="2800" dirty="0">
                <a:solidFill>
                  <a:schemeClr val="tx2"/>
                </a:solidFill>
              </a:rPr>
              <a:t>Co bychom potřebovali (za město)</a:t>
            </a:r>
            <a:endParaRPr lang="en-US" altLang="cs-CZ" sz="28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772816"/>
            <a:ext cx="8353425" cy="5040560"/>
          </a:xfrm>
          <a:effectLst>
            <a:softEdge rad="635000"/>
          </a:effectLst>
        </p:spPr>
        <p:txBody>
          <a:bodyPr numCol="1" anchor="t"/>
          <a:lstStyle/>
          <a:p>
            <a:pPr marL="0" indent="0">
              <a:tabLst>
                <a:tab pos="3316288" algn="l"/>
              </a:tabLst>
            </a:pPr>
            <a:r>
              <a:rPr lang="cs-CZ" altLang="cs-CZ" sz="2800" b="1" dirty="0"/>
              <a:t>Na lokální úrovni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800" dirty="0"/>
              <a:t>obce nevytlačují chudé lidi ze svého území a nepodporují tak uměle migraci v rámci sociálně vyloučených lokalit a nezhoršují situaci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800" dirty="0"/>
              <a:t>obce mají v rukou nástroje, jak řešit obchod s chudobou na svém území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800" dirty="0"/>
              <a:t>dostatek odborných pracovníků i mimo velká centra (sociální pracovníci, dluhový poradci, psychologové apod.)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800" dirty="0"/>
              <a:t>partneři v území jsou otevřeni diskusi a jsou otevřeni spolupráci na společném řešení </a:t>
            </a:r>
          </a:p>
          <a:p>
            <a:pPr marL="0" indent="0">
              <a:tabLst>
                <a:tab pos="3316288" algn="l"/>
              </a:tabLst>
            </a:pPr>
            <a:endParaRPr lang="cs-CZ" altLang="cs-CZ" sz="2900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</p:txBody>
      </p:sp>
    </p:spTree>
    <p:extLst>
      <p:ext uri="{BB962C8B-B14F-4D97-AF65-F5344CB8AC3E}">
        <p14:creationId xmlns:p14="http://schemas.microsoft.com/office/powerpoint/2010/main" val="2188604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altLang="cs-CZ" sz="2800" dirty="0">
                <a:solidFill>
                  <a:schemeClr val="tx2"/>
                </a:solidFill>
              </a:rPr>
              <a:t>Co bychom potřebovali (za město)</a:t>
            </a:r>
            <a:endParaRPr lang="en-US" altLang="cs-CZ" sz="28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772816"/>
            <a:ext cx="8353425" cy="5040560"/>
          </a:xfrm>
          <a:effectLst>
            <a:softEdge rad="635000"/>
          </a:effectLst>
        </p:spPr>
        <p:txBody>
          <a:bodyPr numCol="1" anchor="t"/>
          <a:lstStyle/>
          <a:p>
            <a:pPr marL="0" indent="0">
              <a:tabLst>
                <a:tab pos="3316288" algn="l"/>
              </a:tabLst>
            </a:pPr>
            <a:r>
              <a:rPr lang="cs-CZ" altLang="cs-CZ" sz="2900" b="1" dirty="0"/>
              <a:t>Na regionální úrovni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900" dirty="0"/>
              <a:t>participace kraje na řešení (podpora kapacit příslušných služeb v bydlení, tématizovat otázku migrace a obchodu s chudobou)</a:t>
            </a:r>
          </a:p>
          <a:p>
            <a:pPr marL="0" indent="0">
              <a:tabLst>
                <a:tab pos="3316288" algn="l"/>
              </a:tabLst>
            </a:pPr>
            <a:endParaRPr lang="cs-CZ" altLang="cs-CZ" sz="2900" dirty="0"/>
          </a:p>
          <a:p>
            <a:pPr marL="0" indent="0">
              <a:tabLst>
                <a:tab pos="3316288" algn="l"/>
              </a:tabLst>
            </a:pPr>
            <a:r>
              <a:rPr lang="cs-CZ" altLang="cs-CZ" sz="2900" b="1" dirty="0"/>
              <a:t>Na národní úrovni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900" dirty="0"/>
              <a:t>vymáhání standardů bydlení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900" dirty="0"/>
              <a:t>zákonné ukotvení tématu bydlení </a:t>
            </a:r>
            <a:endParaRPr lang="en-US" altLang="cs-CZ" sz="2900" dirty="0"/>
          </a:p>
          <a:p>
            <a:pPr marL="0" indent="0">
              <a:tabLst>
                <a:tab pos="3316288" algn="l"/>
              </a:tabLst>
            </a:pPr>
            <a:endParaRPr lang="cs-CZ" altLang="cs-CZ" sz="2900" dirty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cs-CZ" altLang="cs-CZ" sz="2900" dirty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cs-CZ" altLang="cs-CZ" sz="2900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  <a:p>
            <a:pPr marL="0" indent="0" algn="ctr">
              <a:tabLst>
                <a:tab pos="3316288" algn="l"/>
              </a:tabLst>
            </a:pPr>
            <a:endParaRPr lang="cs-CZ" altLang="cs-CZ" sz="2900" b="1" dirty="0"/>
          </a:p>
        </p:txBody>
      </p:sp>
    </p:spTree>
    <p:extLst>
      <p:ext uri="{BB962C8B-B14F-4D97-AF65-F5344CB8AC3E}">
        <p14:creationId xmlns:p14="http://schemas.microsoft.com/office/powerpoint/2010/main" val="1117853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11560" y="1340768"/>
            <a:ext cx="9251305" cy="567352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Děkujeme za pozornost!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95FD073-F82C-4AF5-8A42-A4865D7F458B}"/>
              </a:ext>
            </a:extLst>
          </p:cNvPr>
          <p:cNvSpPr txBox="1"/>
          <p:nvPr/>
        </p:nvSpPr>
        <p:spPr>
          <a:xfrm>
            <a:off x="672307" y="1835626"/>
            <a:ext cx="7560840" cy="48538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cs-CZ" b="1" dirty="0">
                <a:latin typeface="Arial"/>
                <a:cs typeface="Arial"/>
              </a:rPr>
              <a:t>Za Městský úřad Česká Lípa:</a:t>
            </a:r>
            <a:r>
              <a:rPr lang="cs-CZ" dirty="0">
                <a:latin typeface="Arial"/>
                <a:cs typeface="Arial"/>
              </a:rPr>
              <a:t> </a:t>
            </a:r>
            <a:endParaRPr lang="cs-CZ">
              <a:cs typeface="Arial"/>
            </a:endParaRP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Eva Bartoňová, tajemnice úřadu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Kontakt: </a:t>
            </a:r>
            <a:r>
              <a:rPr lang="cs-CZ" dirty="0">
                <a:latin typeface="Arial"/>
                <a:cs typeface="Arial"/>
                <a:hlinkClick r:id="rId2"/>
              </a:rPr>
              <a:t>bartonova@mucl.cz</a:t>
            </a:r>
            <a:endParaRPr lang="cs-CZ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cs-CZ" b="1" dirty="0">
                <a:latin typeface="Arial"/>
                <a:cs typeface="Arial"/>
              </a:rPr>
              <a:t>Za město Česká Lípa: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Martin Brož, místostarosta města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Kontakt: </a:t>
            </a:r>
            <a:r>
              <a:rPr lang="cs-CZ" dirty="0">
                <a:latin typeface="Arial"/>
                <a:cs typeface="Arial"/>
                <a:hlinkClick r:id="rId3"/>
              </a:rPr>
              <a:t>broz@mucl.cz</a:t>
            </a:r>
            <a:endParaRPr lang="cs-CZ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cs-CZ" sz="1050" dirty="0">
                <a:latin typeface="Arial"/>
                <a:cs typeface="Arial"/>
              </a:rPr>
              <a:t>   </a:t>
            </a:r>
          </a:p>
          <a:p>
            <a:pPr>
              <a:lnSpc>
                <a:spcPct val="150000"/>
              </a:lnSpc>
            </a:pPr>
            <a:r>
              <a:rPr lang="cs-CZ" b="1" dirty="0">
                <a:latin typeface="Arial"/>
                <a:cs typeface="Arial"/>
              </a:rPr>
              <a:t>Za Agenturu pro sociální začleňování :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Zuzana Palečková, metodička lokálních intervencí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Kontakt: </a:t>
            </a:r>
            <a:r>
              <a:rPr lang="cs-CZ" dirty="0">
                <a:latin typeface="Arial"/>
                <a:cs typeface="Arial"/>
                <a:hlinkClick r:id="rId4"/>
              </a:rPr>
              <a:t>zuzana.paleckova@mmr.cz</a:t>
            </a:r>
            <a:endParaRPr lang="cs-CZ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Martin Chochola, lokální poradce bydlení</a:t>
            </a:r>
          </a:p>
          <a:p>
            <a:pPr>
              <a:lnSpc>
                <a:spcPct val="150000"/>
              </a:lnSpc>
            </a:pPr>
            <a:r>
              <a:rPr lang="cs-CZ" dirty="0">
                <a:latin typeface="Arial"/>
                <a:cs typeface="Arial"/>
              </a:rPr>
              <a:t>Kontakt: </a:t>
            </a:r>
            <a:r>
              <a:rPr lang="cs-CZ" dirty="0">
                <a:latin typeface="Arial"/>
                <a:cs typeface="Arial"/>
                <a:hlinkClick r:id="rId5"/>
              </a:rPr>
              <a:t>martin.chochola@mmr.cz</a:t>
            </a:r>
            <a:endParaRPr lang="cs-CZ" dirty="0">
              <a:latin typeface="Arial"/>
              <a:cs typeface="Arial"/>
            </a:endParaRPr>
          </a:p>
        </p:txBody>
      </p:sp>
      <p:pic>
        <p:nvPicPr>
          <p:cNvPr id="5" name="Obrázek 1">
            <a:extLst>
              <a:ext uri="{FF2B5EF4-FFF2-40B4-BE49-F238E27FC236}">
                <a16:creationId xmlns:a16="http://schemas.microsoft.com/office/drawing/2014/main" id="{36E5D6F0-BFE3-C2D9-10F9-126604BC00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7547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altLang="cs-CZ" sz="2800" dirty="0"/>
              <a:t>Obsah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28800"/>
            <a:ext cx="8353425" cy="4824388"/>
          </a:xfrm>
          <a:effectLst>
            <a:softEdge rad="635000"/>
          </a:effectLst>
        </p:spPr>
        <p:txBody>
          <a:bodyPr anchor="t"/>
          <a:lstStyle/>
          <a:p>
            <a:pPr marL="0" indent="0">
              <a:tabLst>
                <a:tab pos="3316288" algn="l"/>
              </a:tabLst>
            </a:pPr>
            <a:endParaRPr lang="cs-CZ" altLang="cs-CZ" sz="2900" i="1" dirty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900" dirty="0"/>
              <a:t>Průběh spolupráce města a Agentury 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900" dirty="0"/>
              <a:t>Bydlení jako hlavní téma spolupráce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altLang="cs-CZ" sz="2900" dirty="0"/>
              <a:t>Zkušenost města Česká Lípa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en-US" altLang="cs-CZ" sz="2900" dirty="0"/>
          </a:p>
        </p:txBody>
      </p:sp>
    </p:spTree>
    <p:extLst>
      <p:ext uri="{BB962C8B-B14F-4D97-AF65-F5344CB8AC3E}">
        <p14:creationId xmlns:p14="http://schemas.microsoft.com/office/powerpoint/2010/main" val="2665330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366483"/>
            <a:ext cx="8353425" cy="576263"/>
          </a:xfrm>
        </p:spPr>
        <p:txBody>
          <a:bodyPr wrap="none" anchor="t"/>
          <a:lstStyle/>
          <a:p>
            <a:r>
              <a:rPr lang="cs-CZ" altLang="cs-CZ" sz="2800" dirty="0">
                <a:solidFill>
                  <a:schemeClr val="tx2"/>
                </a:solidFill>
                <a:latin typeface="Arial" panose="020B0604020202020204" pitchFamily="34" charset="0"/>
              </a:rPr>
              <a:t>Česká Lípa</a:t>
            </a:r>
            <a:endParaRPr lang="en-US" altLang="cs-CZ" sz="28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464050"/>
          </a:xfrm>
          <a:effectLst>
            <a:softEdge rad="635000"/>
          </a:effectLst>
        </p:spPr>
        <p:txBody>
          <a:bodyPr numCol="2" anchor="t"/>
          <a:lstStyle/>
          <a:p>
            <a:pPr marL="0" indent="0">
              <a:tabLst>
                <a:tab pos="3316288" algn="l"/>
              </a:tabLst>
            </a:pPr>
            <a:endParaRPr lang="en-US" altLang="cs-CZ" sz="2900" i="1" dirty="0"/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7949D882-A764-4A81-8B37-CF20D2943020}"/>
              </a:ext>
            </a:extLst>
          </p:cNvPr>
          <p:cNvSpPr/>
          <p:nvPr/>
        </p:nvSpPr>
        <p:spPr>
          <a:xfrm>
            <a:off x="607055" y="2414987"/>
            <a:ext cx="2340505" cy="204890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36 740 obyvatel</a:t>
            </a:r>
            <a:endParaRPr lang="cs-CZ" sz="2000" b="1" dirty="0"/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7808C2C8-83BD-48BE-864D-A9D7E8BEFB7E}"/>
              </a:ext>
            </a:extLst>
          </p:cNvPr>
          <p:cNvSpPr/>
          <p:nvPr/>
        </p:nvSpPr>
        <p:spPr>
          <a:xfrm>
            <a:off x="3964194" y="2040816"/>
            <a:ext cx="2232248" cy="18030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tx1"/>
                </a:solidFill>
              </a:rPr>
              <a:t>Liberecký kraj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131FEBAD-D3AD-40A0-BC28-93736A3FBB0A}"/>
              </a:ext>
            </a:extLst>
          </p:cNvPr>
          <p:cNvSpPr/>
          <p:nvPr/>
        </p:nvSpPr>
        <p:spPr>
          <a:xfrm>
            <a:off x="2958630" y="4463890"/>
            <a:ext cx="2232248" cy="16561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chemeClr val="tx1"/>
                </a:solidFill>
              </a:rPr>
              <a:t>Obec s rozšířenou působností</a:t>
            </a:r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1156E123-EAA0-4B6B-A18F-8A11A4D8D706}"/>
              </a:ext>
            </a:extLst>
          </p:cNvPr>
          <p:cNvSpPr/>
          <p:nvPr/>
        </p:nvSpPr>
        <p:spPr>
          <a:xfrm>
            <a:off x="6303134" y="4086533"/>
            <a:ext cx="2232248" cy="204890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Počet osob v bytové nouzi cca 450</a:t>
            </a:r>
          </a:p>
        </p:txBody>
      </p:sp>
    </p:spTree>
    <p:extLst>
      <p:ext uri="{BB962C8B-B14F-4D97-AF65-F5344CB8AC3E}">
        <p14:creationId xmlns:p14="http://schemas.microsoft.com/office/powerpoint/2010/main" val="152471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366483"/>
            <a:ext cx="8353425" cy="576263"/>
          </a:xfrm>
        </p:spPr>
        <p:txBody>
          <a:bodyPr wrap="none" anchor="t"/>
          <a:lstStyle/>
          <a:p>
            <a:r>
              <a:rPr lang="cs-CZ" sz="2800" b="1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Hlavní problémy v bydlení pojmenované městem</a:t>
            </a:r>
            <a:endParaRPr lang="en-US" altLang="cs-CZ" sz="28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2132856"/>
            <a:ext cx="8353425" cy="4464496"/>
          </a:xfrm>
          <a:effectLst>
            <a:softEdge rad="635000"/>
          </a:effectLst>
        </p:spPr>
        <p:txBody>
          <a:bodyPr numCol="2" anchor="t"/>
          <a:lstStyle/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existence sociálně vyloučených lokalit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žalostný stav N-Centra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bezdomovectví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chybějící koncepce bydlení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neustále se zvětšující skupina domácností v bytové nouzi (především rodiny s dětmi)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neprostupnost bydlení – neexistující bydlení navázané na služby azylových domů a jiných forem přechodného a krizového bydlení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dluhy na nájemném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problematické chování některých nájemníků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nedostatek bytů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nejasně definované cílové skupiny pro podporované bydlení (vč. popsání potřeb)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nedostatek dat a informací pro nastavení cílených intervencí, vč. finančního krytí z dotací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nedostatek kapacit sociálních pracovníků a pracovníků podpory</a:t>
            </a:r>
          </a:p>
          <a:p>
            <a:pPr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tabLst>
                <a:tab pos="3316288" algn="l"/>
              </a:tabLst>
            </a:pPr>
            <a:endParaRPr lang="en-US" altLang="cs-CZ" sz="2900" i="1" dirty="0"/>
          </a:p>
        </p:txBody>
      </p:sp>
    </p:spTree>
    <p:extLst>
      <p:ext uri="{BB962C8B-B14F-4D97-AF65-F5344CB8AC3E}">
        <p14:creationId xmlns:p14="http://schemas.microsoft.com/office/powerpoint/2010/main" val="131046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altLang="cs-CZ" sz="2800" dirty="0"/>
              <a:t>Průběh spolupráce 2020 - 2022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319588"/>
          </a:xfrm>
          <a:effectLst>
            <a:softEdge rad="635000"/>
          </a:effectLst>
        </p:spPr>
        <p:txBody>
          <a:bodyPr anchor="t"/>
          <a:lstStyle/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cs-CZ" altLang="cs-CZ" sz="2900" i="1" dirty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en-US" altLang="cs-CZ" sz="2900" i="1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2337826-6993-444A-AE64-66B71689F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473" y="2024752"/>
            <a:ext cx="8709054" cy="483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96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E495316A-3EFC-4BF1-803C-4A81E7FAF4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1007" y="1700809"/>
            <a:ext cx="8803481" cy="5137478"/>
          </a:xfrm>
          <a:prstGeom prst="rect">
            <a:avLst/>
          </a:prstGeom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none" anchor="t"/>
          <a:lstStyle/>
          <a:p>
            <a:r>
              <a:rPr lang="cs-CZ" dirty="0"/>
              <a:t>Kam se město Česká Lípa posunulo</a:t>
            </a:r>
            <a:endParaRPr lang="en-US" alt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43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sz="2800" dirty="0"/>
              <a:t>Co nám pomohlo ve spolupráci s městem?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28800"/>
            <a:ext cx="8065144" cy="4824388"/>
          </a:xfrm>
          <a:effectLst>
            <a:softEdge rad="635000"/>
          </a:effectLst>
        </p:spPr>
        <p:txBody>
          <a:bodyPr anchor="t"/>
          <a:lstStyle/>
          <a:p>
            <a:pPr marL="0" indent="0">
              <a:tabLst>
                <a:tab pos="3316288" algn="l"/>
              </a:tabLst>
            </a:pPr>
            <a:endParaRPr lang="cs-CZ" altLang="cs-CZ" sz="2000" i="1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Koordinace z vedení úřadu (tajemnice městského úřadu)</a:t>
            </a:r>
            <a:r>
              <a:rPr lang="cs-CZ" sz="2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Iniciativní sociální odbor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Zapojení dalších odborů města (odbor správy majetku, odbor správní, odbor školství)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cs-CZ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Zahájení aktivní komunikace</a:t>
            </a:r>
            <a:r>
              <a:rPr lang="cs-CZ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pana místostarosty s </a:t>
            </a:r>
            <a:r>
              <a:rPr lang="cs-CZ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obyvateli městské ubytovny (participativní setkání)</a:t>
            </a: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en-US" altLang="cs-CZ" sz="2900" i="1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40F0567-774B-4E2E-86DB-998826097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442" y="4653335"/>
            <a:ext cx="435905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44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altLang="cs-CZ" sz="2400" dirty="0">
                <a:solidFill>
                  <a:schemeClr val="tx2"/>
                </a:solidFill>
              </a:rPr>
              <a:t>Co dál v bydlení v České Lípě (doporučení Agentury)</a:t>
            </a:r>
            <a:endParaRPr lang="en-US" altLang="cs-CZ" sz="24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2132856"/>
            <a:ext cx="8353425" cy="4464496"/>
          </a:xfrm>
          <a:effectLst>
            <a:softEdge rad="635000"/>
          </a:effectLst>
        </p:spPr>
        <p:txBody>
          <a:bodyPr numCol="1" anchor="t"/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cs-CZ" sz="18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N-centrum</a:t>
            </a:r>
            <a:r>
              <a:rPr lang="cs-CZ" sz="1800" b="1" dirty="0">
                <a:solidFill>
                  <a:srgbClr val="1F376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800" b="1" dirty="0">
              <a:solidFill>
                <a:srgbClr val="1F3763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Navázat na uskutečněná participativní setkání s obyvateli a společně pracovat na zvýšení kvality života místních obyvatel 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Nastavit přechod obyvatel z krizového a provizorního bydlení do standardního bydlení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endParaRPr lang="cs-CZ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cs-CZ" sz="18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Parlament a Senát</a:t>
            </a:r>
            <a:endParaRPr lang="cs-CZ" sz="1800" b="1" dirty="0">
              <a:solidFill>
                <a:srgbClr val="000099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Hledat politickou shodu na řešení – ideálem je postupná </a:t>
            </a:r>
            <a:r>
              <a:rPr lang="cs-CZ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desegregace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lokality a zlepšení podmínek bydlení (sociální mix, rekonstrukce, zlepšit renomé lokality, podpora obyvatel formou sociální práce, nekoncentrovat chudé domácnosti do jednoho objektu, domovnictví)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</a:pP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tabLst>
                <a:tab pos="3316288" algn="l"/>
              </a:tabLst>
            </a:pPr>
            <a:endParaRPr lang="en-US" altLang="cs-CZ" sz="2900" i="1" dirty="0"/>
          </a:p>
        </p:txBody>
      </p:sp>
    </p:spTree>
    <p:extLst>
      <p:ext uri="{BB962C8B-B14F-4D97-AF65-F5344CB8AC3E}">
        <p14:creationId xmlns:p14="http://schemas.microsoft.com/office/powerpoint/2010/main" val="2784543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68413"/>
            <a:ext cx="8353425" cy="576263"/>
          </a:xfrm>
        </p:spPr>
        <p:txBody>
          <a:bodyPr wrap="none" anchor="t"/>
          <a:lstStyle/>
          <a:p>
            <a:r>
              <a:rPr lang="cs-CZ" altLang="cs-CZ" sz="2400" dirty="0">
                <a:solidFill>
                  <a:schemeClr val="tx2"/>
                </a:solidFill>
              </a:rPr>
              <a:t>Co dál v bydlení v České Lípě (doporučení Agentury)</a:t>
            </a:r>
            <a:endParaRPr lang="en-US" altLang="cs-CZ" sz="2400" dirty="0">
              <a:solidFill>
                <a:schemeClr val="tx2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7" y="1772816"/>
            <a:ext cx="8353425" cy="5040560"/>
          </a:xfrm>
          <a:effectLst>
            <a:softEdge rad="635000"/>
          </a:effectLst>
        </p:spPr>
        <p:txBody>
          <a:bodyPr numCol="1" anchor="t"/>
          <a:lstStyle/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cs-CZ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Koncepce bydlení</a:t>
            </a:r>
            <a:endParaRPr lang="cs-CZ" sz="1800" b="1" dirty="0">
              <a:solidFill>
                <a:schemeClr val="accent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Pilotovat postupy sociálního bydlení (kontaktní místo bydlení a podpora v bydlení), koordinovat agendu průřezově, sledovat bytovou nouzi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Analyzovat nastavené procesy (např. pravidla přidělování bytů) a případně je revidovat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cs-CZ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Bezdomovectví a bytová nouze</a:t>
            </a:r>
            <a:endParaRPr lang="cs-CZ" sz="1800" b="1" dirty="0">
              <a:solidFill>
                <a:schemeClr val="accent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Zajistit chybějící základní služby za účelem ochrany zdraví lidí v bezdomovectví (</a:t>
            </a:r>
            <a:r>
              <a:rPr lang="cs-CZ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harm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reduction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a zvýšit bezpečnost obyvatel města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Nastavit přechod obyvatel z krizového a provizorního bydlení do standardních typů bydlení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200"/>
              </a:spcBef>
            </a:pPr>
            <a:r>
              <a:rPr lang="cs-CZ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Dluhy a exekuce</a:t>
            </a:r>
            <a:endParaRPr lang="cs-CZ" sz="1800" b="1" dirty="0">
              <a:solidFill>
                <a:schemeClr val="accent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Snižovat dluhovou zátěž obyvatel (vč. případných strukturálních změn)</a:t>
            </a:r>
            <a:endParaRPr lang="cs-CZ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Zvyšovat kapacity dluhového poradenství</a:t>
            </a:r>
            <a:endParaRPr lang="en-US" altLang="cs-CZ" sz="2900" i="1" dirty="0"/>
          </a:p>
        </p:txBody>
      </p:sp>
    </p:spTree>
    <p:extLst>
      <p:ext uri="{BB962C8B-B14F-4D97-AF65-F5344CB8AC3E}">
        <p14:creationId xmlns:p14="http://schemas.microsoft.com/office/powerpoint/2010/main" val="211983823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A09ED8-F922-4314-9121-81F6821B9D9F}"/>
</file>

<file path=customXml/itemProps2.xml><?xml version="1.0" encoding="utf-8"?>
<ds:datastoreItem xmlns:ds="http://schemas.openxmlformats.org/officeDocument/2006/customXml" ds:itemID="{7DB27894-4878-4ACD-97B1-171352A4E5ED}">
  <ds:schemaRefs>
    <ds:schemaRef ds:uri="http://schemas.microsoft.com/office/2006/metadata/properties"/>
    <ds:schemaRef ds:uri="http://schemas.microsoft.com/office/infopath/2007/PartnerControls"/>
    <ds:schemaRef ds:uri="467750d2-41eb-48ec-80e7-ec7951f9ba3d"/>
    <ds:schemaRef ds:uri="19ef65a2-88e9-475f-bf96-61b671500c43"/>
  </ds:schemaRefs>
</ds:datastoreItem>
</file>

<file path=customXml/itemProps3.xml><?xml version="1.0" encoding="utf-8"?>
<ds:datastoreItem xmlns:ds="http://schemas.openxmlformats.org/officeDocument/2006/customXml" ds:itemID="{C350B86A-93B9-446B-82C6-7F1432938F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2292</TotalTime>
  <Words>765</Words>
  <Application>Microsoft Office PowerPoint</Application>
  <PresentationFormat>On-screen Show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1_Úvodní list</vt:lpstr>
      <vt:lpstr>Spolupráce Agentury a města Česká Lípa v bydlení (2020 – 2022)</vt:lpstr>
      <vt:lpstr>Obsah</vt:lpstr>
      <vt:lpstr>Česká Lípa</vt:lpstr>
      <vt:lpstr>Hlavní problémy v bydlení pojmenované městem</vt:lpstr>
      <vt:lpstr>Průběh spolupráce 2020 - 2022</vt:lpstr>
      <vt:lpstr>Kam se město Česká Lípa posunulo</vt:lpstr>
      <vt:lpstr>Co nám pomohlo ve spolupráci s městem?</vt:lpstr>
      <vt:lpstr>Co dál v bydlení v České Lípě (doporučení Agentury)</vt:lpstr>
      <vt:lpstr>Co dál v bydlení v České Lípě (doporučení Agentury)</vt:lpstr>
      <vt:lpstr>Co se nám v České Lípě podařilo (za město)</vt:lpstr>
      <vt:lpstr>Na co se chystáme (za město) – krátkodobé cíle</vt:lpstr>
      <vt:lpstr>Na co se chystáme (za město) – dlouhodobé cíle</vt:lpstr>
      <vt:lpstr>Co bychom potřebovali (za město)</vt:lpstr>
      <vt:lpstr>Co bychom potřebovali (za město)</vt:lpstr>
      <vt:lpstr>Děkujeme za pozornost!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Palečková Zuzana</cp:lastModifiedBy>
  <cp:revision>68</cp:revision>
  <dcterms:created xsi:type="dcterms:W3CDTF">2020-01-13T10:41:51Z</dcterms:created>
  <dcterms:modified xsi:type="dcterms:W3CDTF">2022-11-06T16:41:11Z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