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19"/>
  </p:notesMasterIdLst>
  <p:handoutMasterIdLst>
    <p:handoutMasterId r:id="rId20"/>
  </p:handoutMasterIdLst>
  <p:sldIdLst>
    <p:sldId id="256" r:id="rId5"/>
    <p:sldId id="311" r:id="rId6"/>
    <p:sldId id="310" r:id="rId7"/>
    <p:sldId id="295" r:id="rId8"/>
    <p:sldId id="276" r:id="rId9"/>
    <p:sldId id="309" r:id="rId10"/>
    <p:sldId id="308" r:id="rId11"/>
    <p:sldId id="266" r:id="rId12"/>
    <p:sldId id="303" r:id="rId13"/>
    <p:sldId id="261" r:id="rId14"/>
    <p:sldId id="264" r:id="rId15"/>
    <p:sldId id="299" r:id="rId16"/>
    <p:sldId id="265" r:id="rId17"/>
    <p:sldId id="306" r:id="rId18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přková Radka" initials="VR" lastIdx="2" clrIdx="0">
    <p:extLst>
      <p:ext uri="{19B8F6BF-5375-455C-9EA6-DF929625EA0E}">
        <p15:presenceInfo xmlns:p15="http://schemas.microsoft.com/office/powerpoint/2012/main" userId="S::radka.veprkova@mmr.cz::659b730a-32b6-4e46-a8ea-80c277efac3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AF3F"/>
    <a:srgbClr val="F9E300"/>
    <a:srgbClr val="DB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22" autoAdjust="0"/>
    <p:restoredTop sz="73678" autoAdjust="0"/>
  </p:normalViewPr>
  <p:slideViewPr>
    <p:cSldViewPr>
      <p:cViewPr varScale="1">
        <p:scale>
          <a:sx n="84" d="100"/>
          <a:sy n="84" d="100"/>
        </p:scale>
        <p:origin x="19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376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854361211327394"/>
          <c:y val="2.7283220004229679E-2"/>
          <c:w val="0.68402766756074718"/>
          <c:h val="0.9503563222687464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FF53-434E-8653-247EB9A91561}"/>
              </c:ext>
            </c:extLst>
          </c:dPt>
          <c:dPt>
            <c:idx val="1"/>
            <c:invertIfNegative val="0"/>
            <c:bubble3D val="0"/>
            <c:spPr>
              <a:solidFill>
                <a:srgbClr val="FFA54B"/>
              </a:solidFill>
            </c:spPr>
            <c:extLst>
              <c:ext xmlns:c16="http://schemas.microsoft.com/office/drawing/2014/chart" uri="{C3380CC4-5D6E-409C-BE32-E72D297353CC}">
                <c16:uniqueId val="{00000003-FF53-434E-8653-247EB9A91561}"/>
              </c:ext>
            </c:extLst>
          </c:dPt>
          <c:cat>
            <c:strRef>
              <c:f>List1!$A$2:$A$3</c:f>
              <c:strCache>
                <c:ptCount val="2"/>
                <c:pt idx="0">
                  <c:v>přímé náklady</c:v>
                </c:pt>
                <c:pt idx="1">
                  <c:v>nepřímé náklady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236361900</c:v>
                </c:pt>
                <c:pt idx="1">
                  <c:v>23636190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53-434E-8653-247EB9A915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92844800"/>
        <c:axId val="92846336"/>
        <c:axId val="0"/>
      </c:bar3DChart>
      <c:catAx>
        <c:axId val="928448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92846336"/>
        <c:crosses val="autoZero"/>
        <c:auto val="1"/>
        <c:lblAlgn val="ctr"/>
        <c:lblOffset val="100"/>
        <c:noMultiLvlLbl val="0"/>
      </c:catAx>
      <c:valAx>
        <c:axId val="928463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92844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854361211327394"/>
          <c:y val="2.7283220004229679E-2"/>
          <c:w val="0.68402766756074718"/>
          <c:h val="0.95035632226874645"/>
        </c:manualLayout>
      </c:layout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92844800"/>
        <c:axId val="92846336"/>
        <c:axId val="0"/>
      </c:bar3DChart>
      <c:catAx>
        <c:axId val="928448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92846336"/>
        <c:crosses val="autoZero"/>
        <c:auto val="1"/>
        <c:lblAlgn val="ctr"/>
        <c:lblOffset val="100"/>
        <c:noMultiLvlLbl val="0"/>
      </c:catAx>
      <c:valAx>
        <c:axId val="9284633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92844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0.27025</cdr:y>
    </cdr:from>
    <cdr:to>
      <cdr:x>0.48322</cdr:x>
      <cdr:y>0.74067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0" y="1292078"/>
          <a:ext cx="2952328" cy="2249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cs-CZ" sz="2400" b="1" dirty="0">
              <a:solidFill>
                <a:srgbClr val="00B050"/>
              </a:solidFill>
            </a:rPr>
            <a:t>Přímé náklady:</a:t>
          </a:r>
        </a:p>
        <a:p xmlns:a="http://schemas.openxmlformats.org/drawingml/2006/main">
          <a:pPr algn="l"/>
          <a:r>
            <a:rPr lang="cs-CZ" sz="1600" b="1" dirty="0">
              <a:solidFill>
                <a:schemeClr val="tx1"/>
              </a:solidFill>
            </a:rPr>
            <a:t> </a:t>
          </a:r>
          <a:r>
            <a:rPr lang="cs-CZ" sz="1400" dirty="0">
              <a:solidFill>
                <a:schemeClr val="tx1"/>
              </a:solidFill>
            </a:rPr>
            <a:t>(mzdy RT, pronájem      </a:t>
          </a:r>
        </a:p>
        <a:p xmlns:a="http://schemas.openxmlformats.org/drawingml/2006/main">
          <a:pPr algn="l"/>
          <a:r>
            <a:rPr lang="cs-CZ" sz="1400" dirty="0">
              <a:solidFill>
                <a:schemeClr val="tx1"/>
              </a:solidFill>
            </a:rPr>
            <a:t>   prostor pro cílovou      </a:t>
          </a:r>
        </a:p>
        <a:p xmlns:a="http://schemas.openxmlformats.org/drawingml/2006/main">
          <a:pPr algn="l"/>
          <a:r>
            <a:rPr lang="cs-CZ" sz="1400" dirty="0">
              <a:solidFill>
                <a:schemeClr val="tx1"/>
              </a:solidFill>
            </a:rPr>
            <a:t>   skupinu….)</a:t>
          </a:r>
        </a:p>
        <a:p xmlns:a="http://schemas.openxmlformats.org/drawingml/2006/main">
          <a:pPr algn="ctr"/>
          <a:endParaRPr lang="cs-CZ" sz="1400" b="1" dirty="0"/>
        </a:p>
      </cdr:txBody>
    </cdr:sp>
  </cdr:relSizeAnchor>
  <cdr:relSizeAnchor xmlns:cdr="http://schemas.openxmlformats.org/drawingml/2006/chartDrawing">
    <cdr:from>
      <cdr:x>0.59137</cdr:x>
      <cdr:y>0.05687</cdr:y>
    </cdr:from>
    <cdr:to>
      <cdr:x>0.99381</cdr:x>
      <cdr:y>0.19323</cdr:y>
    </cdr:to>
    <cdr:sp macro="" textlink="">
      <cdr:nvSpPr>
        <cdr:cNvPr id="3" name="TextovéPole 1"/>
        <cdr:cNvSpPr txBox="1"/>
      </cdr:nvSpPr>
      <cdr:spPr>
        <a:xfrm xmlns:a="http://schemas.openxmlformats.org/drawingml/2006/main">
          <a:off x="3149782" y="222137"/>
          <a:ext cx="2143494" cy="532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cs-CZ" sz="2400" b="1" dirty="0">
              <a:solidFill>
                <a:srgbClr val="FFC000"/>
              </a:solidFill>
            </a:rPr>
            <a:t>Nepřímé náklady: 10%</a:t>
          </a:r>
        </a:p>
      </cdr:txBody>
    </cdr:sp>
  </cdr:relSizeAnchor>
  <cdr:relSizeAnchor xmlns:cdr="http://schemas.openxmlformats.org/drawingml/2006/chartDrawing">
    <cdr:from>
      <cdr:x>0.60249</cdr:x>
      <cdr:y>0.30841</cdr:y>
    </cdr:from>
    <cdr:to>
      <cdr:x>0.99237</cdr:x>
      <cdr:y>0.80164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3557496" y="1156036"/>
          <a:ext cx="2302107" cy="1848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cs-CZ" sz="1400" dirty="0">
              <a:solidFill>
                <a:schemeClr val="tx1"/>
              </a:solidFill>
            </a:rPr>
            <a:t>(cestovné RT, telefony, občerstvení, pronájem kanceláří, energie, projektový tým, administrace projektu)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0.01671</cdr:x>
      <cdr:y>0.31732</cdr:y>
    </cdr:from>
    <cdr:to>
      <cdr:x>0.44422</cdr:x>
      <cdr:y>0.78774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88858" y="1517122"/>
          <a:ext cx="2273338" cy="22491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cs-CZ" sz="1400" b="1" dirty="0"/>
        </a:p>
      </cdr:txBody>
    </cdr:sp>
  </cdr:relSizeAnchor>
  <cdr:relSizeAnchor xmlns:cdr="http://schemas.openxmlformats.org/drawingml/2006/chartDrawing">
    <cdr:from>
      <cdr:x>0.59137</cdr:x>
      <cdr:y>0.05687</cdr:y>
    </cdr:from>
    <cdr:to>
      <cdr:x>0.99381</cdr:x>
      <cdr:y>0.19323</cdr:y>
    </cdr:to>
    <cdr:sp macro="" textlink="">
      <cdr:nvSpPr>
        <cdr:cNvPr id="3" name="TextovéPole 1"/>
        <cdr:cNvSpPr txBox="1"/>
      </cdr:nvSpPr>
      <cdr:spPr>
        <a:xfrm xmlns:a="http://schemas.openxmlformats.org/drawingml/2006/main">
          <a:off x="3149782" y="222137"/>
          <a:ext cx="2143494" cy="532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endParaRPr lang="cs-CZ" sz="2400" b="1" dirty="0">
            <a:solidFill>
              <a:srgbClr val="FFC000"/>
            </a:solidFill>
          </a:endParaRPr>
        </a:p>
      </cdr:txBody>
    </cdr:sp>
  </cdr:relSizeAnchor>
  <cdr:relSizeAnchor xmlns:cdr="http://schemas.openxmlformats.org/drawingml/2006/chartDrawing">
    <cdr:from>
      <cdr:x>0.60249</cdr:x>
      <cdr:y>0.21167</cdr:y>
    </cdr:from>
    <cdr:to>
      <cdr:x>0.99237</cdr:x>
      <cdr:y>0.80164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3208993" y="826721"/>
          <a:ext cx="2076612" cy="2304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endParaRPr lang="cs-CZ" sz="16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08.11.2022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08.11.2022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ialni-zaclenovani.cz/index_socialniho_vylouceni/index_socialniho_vylouceni_dokumenty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 čeho vychází potřeba realizace projektu: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Projekt vychází z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Národního programu reforem pro rok 2015,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-ItalicMT"/>
              </a:rPr>
              <a:t>Strategie regionálního rozvoje ČR 2014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-2020,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-ItalicMT"/>
              </a:rPr>
              <a:t>Strategie sociálního začleňování 201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4-2020,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-ItalicMT"/>
              </a:rPr>
              <a:t>Strategie boje proti sociálnímu vyloučení 2016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2020, Strategie romské integrace do roku 2020. Projekt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navazuje na projekt realizovaný Odborem pro sociální začleňování (Agenturou) v předchozím programovém období „Zavádění systémových nástrojů sociálního začleňování v sociálně vyloučených lokalitách, č. projektu CZ.1.04/3.2.00/90.00001“.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Projekt byl podpořen Individuální výzvou pro Úřad vlády ČR (systémové projekty), číslo výzvy je 03_15_030.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Usnesením vlády ČR ze dne 30. července 2019 č. 552 došlo  k přesunu agendy sociálního začleňování z Úřadu vlády České republiky na Ministerstvo pro místní rozvoj, Odbor projektového řízení k datu 1.1.2020 a tím i ke změně realizátora projektu "Systémové zajištění sociálního začleňování".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16459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/>
              <a:t>Tento slide –  cílem je ukázat, že projekt je založen především na personálních nákladech RT</a:t>
            </a:r>
          </a:p>
          <a:p>
            <a:endParaRPr lang="cs-CZ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Během realizace projektu Systémové zajištění sociálního začleňování realizovaného zpočátku Úřadem vlády od roku 2016 a následně od roku 2020 pod Ministerstvem pro místní rozvoj došlo ke spolupráci se 104 </a:t>
            </a:r>
            <a:r>
              <a:rPr lang="cs-CZ" sz="1200" i="1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obcemi v rámci Koordinovaného přístupu a v režimu vzdálené dílčí podpory se 20 ti obcemi</a:t>
            </a: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 všech krajích ČR (mimo hl. m. Prahy). Pracovních skupin, kulatých stolů, vzdělávacích akcí se v území účastnilo cca 6200 osob, podpořeno bylo nad 40 hodin 477 osob členů lokálních partnerství ve spolupracujících lokalitách. Dále od počátku projektu za pomoci poradenství podáno a úspěšně zrealizováno </a:t>
            </a:r>
            <a:r>
              <a:rPr lang="cs-CZ" sz="1200" b="1" i="1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349</a:t>
            </a: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projektů obcí z výzev KPSVL. 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obcí či neziskových organizací v objemu téměř </a:t>
            </a:r>
            <a:r>
              <a:rPr lang="cs-CZ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cs-CZ" sz="1800" b="1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miliardy</a:t>
            </a:r>
            <a:r>
              <a:rPr lang="cs-CZ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korun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(1 995 837 846,- Kč). Prostředky byly využity na budování systémů dostupného bydlení, na řešení předlužení a ztráty bydlení, či do toho, aby se lidé ve svých městech cítili bezpečněji.</a:t>
            </a:r>
          </a:p>
          <a:p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Zdroj: Závěrečná zpráva projektu, Celková evaluace projektu Systémové zajištění sociálního začleňování, OSZ MMR, 2022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3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Celkový rozpočet </a:t>
            </a:r>
            <a:r>
              <a:rPr lang="cs-CZ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298 997 803,50 Kč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3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Podíl státního rozpočtu (22,44 %) 67 095 107,11 Kč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ct val="30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Podíl EU (77,56%) 231 902 696,39 Kč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0489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400" b="1" dirty="0"/>
              <a:t>Celkový rozpočet: 298.997.803,50 Kč</a:t>
            </a:r>
          </a:p>
          <a:p>
            <a:endParaRPr lang="cs-CZ" sz="1400" dirty="0"/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endParaRPr lang="cs-CZ" sz="1800" b="1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algn="l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Kód indikátoru: 60000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Popis hodnoty:</a:t>
            </a:r>
            <a:r>
              <a:rPr lang="cs-CZ" sz="1800" b="0" i="0" u="none" strike="noStrike" kern="1200" baseline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sz="18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560 účastníků 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Členů lokálních partnerství, kteří se budou pravidelně účastnit tvorby Strategických      plánů sociálního začleňování (v rozsahu nejméně 40 hodin). Na jednu obec tedy průměrně počítáme s 8 účastníky.</a:t>
            </a:r>
            <a:b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Bagatelní podpora (v rozsahu méně než 40 hodin) bude poskytnuta vyššímu počtu osob (průměrná hodnota je 20 účastníků na 1 obec při počtu 110 obcí; hodnota bude kolísat v závislosti na velikosti obce a typu poskytované podpory dle KA1. Celkem se bagatelní podpora dotkne 2200 účastníků.</a:t>
            </a:r>
            <a:b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cs-CZ" sz="1800" b="0" i="0" u="none" strike="noStrike" kern="120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algn="l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Kód indikátoru: 80500</a:t>
            </a:r>
          </a:p>
          <a:p>
            <a:pPr marL="0" algn="l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Popis hodnoty: 447 dokumentů</a:t>
            </a:r>
          </a:p>
          <a:p>
            <a:pPr marL="0" algn="l" rtl="0" eaLnBrk="1" fontAlgn="b" latinLnBrk="0" hangingPunct="1"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Počet napsaných a zveřejněných analýz, evaluací (interních i externích), koncepcí,  strategií, studií, závěrečných zpráv z výzkumů a obdobných  dokumentů, které byly vytvořeny za finanční podpory ESI fondů. „Napsaný“ znamená vytvoření obsahu materiálu (tj. nejedná se o počet kopií, které byly vytisknuty). „Zveřejněný“ znamená, že jsou zveřejněné/či z důvodu citlivých informací částečně zveřejněné na centrálních stránkách relevantních fondů, na stránkách příjemce, popř. na jiných úložištích k tomu určených (např. http://www.databaze-strategie.cz/ a nebo  ww.strukturalni-fondy.cz/Knihovna- evaluaci) a NEBO jsou dohledatelné pomocí obvyklých internetových vyhledávačů. K tomu, aby byl dokument započítán do indikátoru jako jedna jednotka, je třeba, aby byl jak napsaný, tak zveřejněný. V případě více samostatných výstupů je možno započítat každý výstup samostatně. Započítávají se dokumenty vytvořené interně i externě.</a:t>
            </a:r>
            <a:b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ctr" rtl="0" eaLnBrk="1" fontAlgn="b" latinLnBrk="0" hangingPunct="1">
              <a:spcBef>
                <a:spcPts val="0"/>
              </a:spcBef>
              <a:spcAft>
                <a:spcPts val="0"/>
              </a:spcAft>
            </a:pPr>
            <a:br>
              <a:rPr lang="cs-CZ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cs-CZ" sz="1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1045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8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Během realizace projektu Systémové zajištění sociálního začleňování realizovaného zpočátku Úřadem vlády od roku 2016 a následně od roku 2020 pod Ministerstvem pro místní rozvoj došlo ke spolupráci se 104 </a:t>
            </a:r>
            <a:r>
              <a:rPr lang="cs-CZ" sz="1800" i="1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obcemi v rámci Koordinovaného přístupu a v režimu vzdálené dílčí podpory se 20 ti obcemi</a:t>
            </a:r>
            <a:r>
              <a:rPr lang="cs-CZ" sz="18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 všech krajích ČR (mimo hl. m. Prahy).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8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8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800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7009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cs-CZ" sz="1200" dirty="0"/>
              <a:t>1) Zmapovat rozsah a souvislosti sociálního vyloučení v lokalitách provedením  vstupních analýz,  tematických výzkumů na místní úrovni a průřezových výzkumů, tematických průřezových výzkumů (KA 4, KA 06)</a:t>
            </a:r>
          </a:p>
          <a:p>
            <a:pPr marL="0" indent="0" algn="just">
              <a:buNone/>
            </a:pPr>
            <a:endParaRPr lang="cs-CZ" sz="1200" dirty="0"/>
          </a:p>
          <a:p>
            <a:pPr algn="just"/>
            <a:r>
              <a:rPr lang="cs-CZ" sz="1200" dirty="0"/>
              <a:t>2) Poskytováním metodické podpory lokálním partnerstvím v rámci A) intenzivní komplexní podpory dospět k Strategickým plánům sociálního začleňování (SPSZ), poskytnout obcím služby i po ukončení intenzivní podpory formou B) komplexní vzdálené podpory a v případě C) vzdálené dílčí podpory pomoci obcím ke vzniku plánů podpory (KA 1) D) Podpora dílčí intervence/implementace soc. opatření  (KA05)</a:t>
            </a:r>
          </a:p>
          <a:p>
            <a:pPr marL="0" indent="0" algn="just">
              <a:buNone/>
            </a:pPr>
            <a:endParaRPr lang="cs-CZ" sz="1200" dirty="0"/>
          </a:p>
          <a:p>
            <a:pPr algn="just"/>
            <a:r>
              <a:rPr lang="cs-CZ" sz="1200" dirty="0"/>
              <a:t>3) Poskytováním poradenství realizátorům jednotlivých opatření sociálního začleňování usnadnit realizaci SPSZ (v každé lokalitě 4 opatření/celkem 250) nebo plánů podpory (v každé lokalitě 1 opatření/celkem 40 opatření) (KA 2)</a:t>
            </a:r>
          </a:p>
          <a:p>
            <a:endParaRPr lang="cs-CZ" sz="1200" dirty="0"/>
          </a:p>
          <a:p>
            <a:r>
              <a:rPr lang="cs-CZ" sz="1200" dirty="0"/>
              <a:t>4)Nabídnout místním samosprávám poradenství pro jejich samostatné řešení problémů sociálně vyloučených lokalit vycházející z centrálních politik (v součinnosti s garanty daných oborů vytvoříme 6 nových/aktualizovaných metodik) (KA 2)</a:t>
            </a:r>
          </a:p>
          <a:p>
            <a:endParaRPr lang="cs-CZ" sz="1200" dirty="0"/>
          </a:p>
          <a:p>
            <a:r>
              <a:rPr lang="cs-CZ" sz="1200" dirty="0"/>
              <a:t>5) Rozvinout komunikaci o problému sociálního začleňování s pomocí lokálních komunikačních strategií a posílit komunikaci se zahraničními nositeli dobrých praxí (KA 3)</a:t>
            </a:r>
          </a:p>
          <a:p>
            <a:endParaRPr lang="cs-CZ" sz="1200" dirty="0"/>
          </a:p>
          <a:p>
            <a:r>
              <a:rPr lang="cs-CZ" sz="1200" dirty="0"/>
              <a:t>6) Zhodnotit úspěšnost projektu provedením evaluací SPSZ, 1 celkové evaluace a vytvořením evaluačního manuálu (KA04, KA06)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20785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Pracovních skupin, kulatých stolů, vzdělávacích akcí se v území účastnilo za celou dobu realizace </a:t>
            </a:r>
            <a:r>
              <a:rPr lang="cs-CZ" sz="1200" b="1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6218 osob</a:t>
            </a: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podpořeno bylo nad </a:t>
            </a:r>
            <a:r>
              <a:rPr lang="cs-CZ" sz="1200" b="1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40 hodin 500  osob členů lokálních partnerství </a:t>
            </a: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 spolupracujících lokalitách. Dále od počátku projektu za pomoci poradenství podáno a úspěšně zrealizováno </a:t>
            </a:r>
            <a:r>
              <a:rPr lang="cs-CZ" sz="1200" b="1" i="1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332</a:t>
            </a:r>
            <a:r>
              <a:rPr lang="cs-CZ" sz="1200" i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projektů obcí.  </a:t>
            </a:r>
            <a:endParaRPr lang="cs-CZ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75959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800" b="1" u="sng" dirty="0"/>
              <a:t>Jedná se o jeden z klíčových výstupů projektu - j</a:t>
            </a:r>
            <a:r>
              <a:rPr lang="cs-CZ" sz="1200" b="1" u="sng" dirty="0"/>
              <a:t>ednotný nástroj, který v sobě zahrnuje klíčové ukazatele z různých oblastí sociálního vyloučení a umožňuje tedy v celorepublikovém rozsahu míru zatížení sociálním vyloučením posoudit. Škála indexu nabývá hodnot od 0 do 30 bodů</a:t>
            </a:r>
            <a:r>
              <a:rPr lang="cs-CZ" sz="1200" dirty="0"/>
              <a:t>, přičemž hodnota 0 znamená absenci nebo minimální rozsah sociálního vyloučení a hodnota 30 bodů nejvyšší míru zatížení sociálním vyloučením. Základní územní úrovní, k níž se index sociálního vyloučení vztahuje, reprezentují obce. Výstupem jsou také </a:t>
            </a:r>
            <a:r>
              <a:rPr lang="cs-CZ" sz="1200" b="1" dirty="0">
                <a:hlinkClick r:id="rId3"/>
              </a:rPr>
              <a:t>Zprávy za jednotlivé kraje.</a:t>
            </a:r>
            <a:r>
              <a:rPr lang="cs-CZ" sz="1200" b="1" dirty="0"/>
              <a:t>  VÍCE Vám bude prezentovat kolegyně R. VEPŘKOVÁ V SAMOSTATNÉ PREZENTACI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27769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967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r>
              <a:rPr lang="cs-CZ" sz="1200" b="1" dirty="0"/>
              <a:t>2018 – k 1.10.2018 byla schválena podstatná změna projektu, prodloužení projektu do 30.4.2022, navýšení rozpočtu o 15 % na 298 997 803,50 Kč, změna v popisu monitorovacích indikátorů – </a:t>
            </a:r>
            <a:r>
              <a:rPr lang="cs-CZ" sz="1200" dirty="0"/>
              <a:t>zohlednění, že bude v projektu podpořeno cca 53 lokalit v KPSVL (110 spolupracujících obcí)</a:t>
            </a:r>
          </a:p>
          <a:p>
            <a:pPr marL="0" indent="0" algn="just">
              <a:tabLst>
                <a:tab pos="3316288" algn="l"/>
              </a:tabLst>
            </a:pPr>
            <a:endParaRPr lang="cs-CZ" sz="1200" dirty="0"/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r>
              <a:rPr lang="cs-CZ" sz="1200" b="1" dirty="0">
                <a:solidFill>
                  <a:srgbClr val="000099"/>
                </a:solidFill>
              </a:rPr>
              <a:t>2019 </a:t>
            </a:r>
            <a:r>
              <a:rPr lang="cs-CZ" sz="1200" dirty="0">
                <a:solidFill>
                  <a:srgbClr val="000099"/>
                </a:solidFill>
              </a:rPr>
              <a:t>– od 1.1.2020 </a:t>
            </a:r>
            <a:r>
              <a:rPr lang="cs-CZ" sz="1200" b="1" dirty="0">
                <a:solidFill>
                  <a:srgbClr val="000099"/>
                </a:solidFill>
              </a:rPr>
              <a:t>přechod z ÚV ČR na MMR ČR</a:t>
            </a:r>
            <a:r>
              <a:rPr lang="cs-CZ" sz="1200" b="1" u="sng" dirty="0">
                <a:solidFill>
                  <a:srgbClr val="000099"/>
                </a:solidFill>
              </a:rPr>
              <a:t>, a s tím související vysoká fluktuace realizační týmu</a:t>
            </a:r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endParaRPr lang="cs-CZ" sz="1200" dirty="0"/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r>
              <a:rPr lang="cs-CZ" sz="1200" b="1" dirty="0">
                <a:solidFill>
                  <a:srgbClr val="000099"/>
                </a:solidFill>
              </a:rPr>
              <a:t>2021</a:t>
            </a:r>
            <a:r>
              <a:rPr lang="cs-CZ" sz="1200" dirty="0">
                <a:solidFill>
                  <a:srgbClr val="000099"/>
                </a:solidFill>
              </a:rPr>
              <a:t> – podstatná změna projektu </a:t>
            </a:r>
            <a:r>
              <a:rPr lang="cs-CZ" sz="1200" b="1" dirty="0">
                <a:solidFill>
                  <a:srgbClr val="000099"/>
                </a:solidFill>
              </a:rPr>
              <a:t>(v souvislosti s pandemií </a:t>
            </a:r>
            <a:r>
              <a:rPr lang="cs-CZ" sz="1200" b="1" u="none" dirty="0">
                <a:solidFill>
                  <a:srgbClr val="000099"/>
                </a:solidFill>
              </a:rPr>
              <a:t>covid-19 bylo ztížené působení RT v jednotlivých lokalitách – omezené osobní setkávání) </a:t>
            </a:r>
            <a:r>
              <a:rPr lang="cs-CZ" sz="1200" dirty="0">
                <a:solidFill>
                  <a:srgbClr val="000099"/>
                </a:solidFill>
              </a:rPr>
              <a:t>– </a:t>
            </a:r>
            <a:r>
              <a:rPr lang="cs-CZ" sz="1200" b="1" dirty="0">
                <a:solidFill>
                  <a:srgbClr val="000099"/>
                </a:solidFill>
              </a:rPr>
              <a:t>prodloužení do 31.12.2022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87023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admila.outla@mmr.cz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iri.cizek@mmr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hyperlink" Target="https://www.socialni-zaclenovani.cz/index_socialniho_vylouceni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07504" y="1505618"/>
            <a:ext cx="7272807" cy="1801049"/>
          </a:xfrm>
          <a:noFill/>
        </p:spPr>
        <p:txBody>
          <a:bodyPr/>
          <a:lstStyle/>
          <a:p>
            <a:pPr algn="ctr"/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sz="3600" dirty="0"/>
              <a:t>Systémové zajištění sociálního začleňování – ASZ III.</a:t>
            </a:r>
            <a:br>
              <a:rPr lang="cs-CZ" sz="3600" dirty="0"/>
            </a:br>
            <a:br>
              <a:rPr lang="cs-CZ" sz="2000" dirty="0"/>
            </a:br>
            <a:endParaRPr lang="en-US" altLang="cs-CZ" sz="20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/>
              <a:t>Tento materiál vznikl za finanční podpory Evropského sociálního fondu prostřednictvím Operačního programu Zaměstnanost </a:t>
            </a:r>
            <a:br>
              <a:rPr lang="cs-CZ" sz="1050" dirty="0"/>
            </a:br>
            <a:r>
              <a:rPr lang="cs-CZ" sz="1050" dirty="0"/>
              <a:t>v rámci projektu „</a:t>
            </a:r>
            <a:r>
              <a:rPr lang="cs-CZ" sz="1050" dirty="0">
                <a:cs typeface="Arial" panose="020B0604020202020204" pitchFamily="34" charset="0"/>
              </a:rPr>
              <a:t> Systémové zajištění sociálního začleňování</a:t>
            </a:r>
            <a:r>
              <a:rPr lang="cs-CZ" sz="1050" dirty="0"/>
              <a:t>“, </a:t>
            </a:r>
          </a:p>
          <a:p>
            <a:pPr algn="ctr"/>
            <a:r>
              <a:rPr lang="cs-CZ" sz="1050" dirty="0"/>
              <a:t>registrační číslo projektu: </a:t>
            </a:r>
            <a:r>
              <a:rPr lang="cs-CZ" sz="1050" dirty="0">
                <a:cs typeface="Arial" panose="020B0604020202020204" pitchFamily="34" charset="0"/>
              </a:rPr>
              <a:t>CZ.03.2.63/0.0./0.0/15_030/0000605</a:t>
            </a:r>
            <a:endParaRPr lang="cs-CZ" sz="105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876660" y="2784454"/>
            <a:ext cx="511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800" dirty="0"/>
              <a:t>Ing. Bc. Radmila Outlá MBA</a:t>
            </a:r>
            <a:r>
              <a:rPr lang="cs-CZ" sz="1800" dirty="0"/>
              <a:t>, </a:t>
            </a:r>
            <a:r>
              <a:rPr lang="cs-CZ" dirty="0"/>
              <a:t>ředitelka  </a:t>
            </a:r>
            <a:endParaRPr lang="cs-CZ" b="1" dirty="0"/>
          </a:p>
          <a:p>
            <a:pPr algn="ctr"/>
            <a:r>
              <a:rPr lang="cs-CZ" b="1" dirty="0"/>
              <a:t>Odbor projektového řízení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Datum: 7. 11.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7" y="1252550"/>
            <a:ext cx="8353425" cy="576263"/>
          </a:xfrm>
        </p:spPr>
        <p:txBody>
          <a:bodyPr wrap="none" anchor="t"/>
          <a:lstStyle/>
          <a:p>
            <a:r>
              <a:rPr lang="cs-CZ" sz="2800" dirty="0"/>
              <a:t>Historie projektu – podstatné změny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00808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pPr algn="ctr"/>
            <a:r>
              <a:rPr lang="cs-CZ" sz="2000" b="1" dirty="0"/>
              <a:t>     Původní projektová žádost byla schválena na 5 </a:t>
            </a:r>
            <a:r>
              <a:rPr lang="cs-CZ" sz="2000" b="1"/>
              <a:t>let </a:t>
            </a:r>
            <a:br>
              <a:rPr lang="cs-CZ" sz="2000" b="1"/>
            </a:br>
            <a:r>
              <a:rPr lang="cs-CZ" sz="2000" b="1"/>
              <a:t>(</a:t>
            </a:r>
            <a:r>
              <a:rPr lang="cs-CZ" sz="2000" b="1" dirty="0"/>
              <a:t>1.1.2016 – 31.12.2020) s rozpočtem  259 998 090,- Kč</a:t>
            </a:r>
          </a:p>
          <a:p>
            <a:pPr algn="just"/>
            <a:endParaRPr lang="cs-CZ" sz="2000" b="1" dirty="0"/>
          </a:p>
          <a:p>
            <a:pPr algn="just">
              <a:buFont typeface="Arial" panose="020B0604020202020204" pitchFamily="34" charset="0"/>
              <a:buChar char="•"/>
              <a:tabLst>
                <a:tab pos="3316288" algn="l"/>
              </a:tabLst>
            </a:pPr>
            <a:r>
              <a:rPr lang="cs-CZ" sz="2000" b="1" dirty="0"/>
              <a:t>2018 – dne 1.10.2018 schválena podstatná změna projektu</a:t>
            </a:r>
          </a:p>
          <a:p>
            <a:pPr marL="457200" indent="-457200" algn="just">
              <a:buFont typeface="+mj-lt"/>
              <a:buAutoNum type="arabicPeriod"/>
              <a:tabLst>
                <a:tab pos="3316288" algn="l"/>
              </a:tabLst>
            </a:pPr>
            <a:r>
              <a:rPr lang="cs-CZ" sz="1400" b="1" dirty="0"/>
              <a:t>prodloužení projektu do 30.4.2022, </a:t>
            </a:r>
          </a:p>
          <a:p>
            <a:pPr marL="457200" indent="-457200" algn="just">
              <a:buFont typeface="+mj-lt"/>
              <a:buAutoNum type="arabicPeriod"/>
              <a:tabLst>
                <a:tab pos="3316288" algn="l"/>
              </a:tabLst>
            </a:pPr>
            <a:r>
              <a:rPr lang="cs-CZ" sz="1400" b="1" dirty="0"/>
              <a:t>navýšení rozpočtu o 15 % na 298 997 803,50 Kč, </a:t>
            </a:r>
          </a:p>
          <a:p>
            <a:pPr marL="457200" indent="-457200" algn="just">
              <a:buFont typeface="+mj-lt"/>
              <a:buAutoNum type="arabicPeriod"/>
              <a:tabLst>
                <a:tab pos="3316288" algn="l"/>
              </a:tabLst>
            </a:pPr>
            <a:r>
              <a:rPr lang="cs-CZ" sz="1400" b="1" dirty="0"/>
              <a:t>změna v popisu monitorovacích indikátorů</a:t>
            </a:r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endParaRPr lang="cs-CZ" sz="2000" dirty="0"/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r>
              <a:rPr lang="cs-CZ" sz="2000" b="1" dirty="0">
                <a:solidFill>
                  <a:srgbClr val="000099"/>
                </a:solidFill>
              </a:rPr>
              <a:t>2019 </a:t>
            </a:r>
            <a:r>
              <a:rPr lang="cs-CZ" sz="2000" dirty="0">
                <a:solidFill>
                  <a:srgbClr val="000099"/>
                </a:solidFill>
              </a:rPr>
              <a:t>– od 1.1.2020 </a:t>
            </a:r>
            <a:r>
              <a:rPr lang="cs-CZ" sz="2000" b="1" dirty="0">
                <a:solidFill>
                  <a:srgbClr val="000099"/>
                </a:solidFill>
              </a:rPr>
              <a:t>přechod z ÚV ČR na MMR ČR</a:t>
            </a:r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endParaRPr lang="cs-CZ" sz="2000" dirty="0"/>
          </a:p>
          <a:p>
            <a:pPr algn="just">
              <a:buFont typeface="Wingdings" panose="05000000000000000000" pitchFamily="2" charset="2"/>
              <a:buChar char="§"/>
              <a:tabLst>
                <a:tab pos="3316288" algn="l"/>
              </a:tabLst>
            </a:pPr>
            <a:r>
              <a:rPr lang="cs-CZ" sz="2000" b="1" dirty="0">
                <a:solidFill>
                  <a:srgbClr val="000099"/>
                </a:solidFill>
              </a:rPr>
              <a:t>2021</a:t>
            </a:r>
            <a:r>
              <a:rPr lang="cs-CZ" sz="2000" dirty="0">
                <a:solidFill>
                  <a:srgbClr val="000099"/>
                </a:solidFill>
              </a:rPr>
              <a:t> – od 1.1.2022 podstatná změna projektu – </a:t>
            </a:r>
            <a:r>
              <a:rPr lang="cs-CZ" sz="2000" b="1" dirty="0">
                <a:solidFill>
                  <a:srgbClr val="000099"/>
                </a:solidFill>
              </a:rPr>
              <a:t>prodloužení do 31.12.2022</a:t>
            </a:r>
          </a:p>
          <a:p>
            <a:pPr>
              <a:buFontTx/>
              <a:buChar char="-"/>
              <a:tabLst>
                <a:tab pos="3316288" algn="l"/>
              </a:tabLst>
            </a:pPr>
            <a:endParaRPr lang="cs-CZ" sz="2000" b="1" dirty="0"/>
          </a:p>
          <a:p>
            <a:pPr>
              <a:tabLst>
                <a:tab pos="3316288" algn="l"/>
              </a:tabLst>
            </a:pPr>
            <a:endParaRPr lang="en-US" altLang="cs-CZ" sz="2900" dirty="0"/>
          </a:p>
        </p:txBody>
      </p:sp>
    </p:spTree>
    <p:extLst>
      <p:ext uri="{BB962C8B-B14F-4D97-AF65-F5344CB8AC3E}">
        <p14:creationId xmlns:p14="http://schemas.microsoft.com/office/powerpoint/2010/main" val="2340186861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sz="2800" dirty="0"/>
              <a:t>Působnost v lokalitách 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89138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pPr marL="457200" indent="-457200">
              <a:buFontTx/>
              <a:buChar char="-"/>
            </a:pPr>
            <a:endParaRPr lang="cs-CZ" sz="1800" dirty="0"/>
          </a:p>
          <a:p>
            <a:pPr marL="457200" indent="-457200">
              <a:buFontTx/>
              <a:buChar char="-"/>
            </a:pPr>
            <a:endParaRPr lang="cs-CZ" sz="1800" dirty="0"/>
          </a:p>
          <a:p>
            <a:pPr marL="457200" indent="-457200">
              <a:buFontTx/>
              <a:buChar char="-"/>
            </a:pPr>
            <a:r>
              <a:rPr lang="cs-CZ" sz="1800" dirty="0"/>
              <a:t>Za dobu realizace projektu v režimu intenzivní komplexní a vzdálené komplexní podpory KPSVL </a:t>
            </a:r>
            <a:r>
              <a:rPr lang="cs-CZ" sz="1800" b="1" u="sng" dirty="0"/>
              <a:t>v 53 lokalitách,</a:t>
            </a:r>
            <a:r>
              <a:rPr lang="cs-CZ" sz="1800" dirty="0"/>
              <a:t> celkem bylo do spolupráce  zapojeno </a:t>
            </a:r>
            <a:r>
              <a:rPr lang="cs-CZ" sz="1800" b="1" dirty="0"/>
              <a:t>110 obcí</a:t>
            </a:r>
          </a:p>
          <a:p>
            <a:pPr marL="457200" indent="-457200">
              <a:buFontTx/>
              <a:buChar char="-"/>
            </a:pPr>
            <a:endParaRPr lang="cs-CZ" sz="1800" b="1" dirty="0"/>
          </a:p>
          <a:p>
            <a:pPr marL="0" indent="0"/>
            <a:endParaRPr lang="cs-CZ" sz="1800" dirty="0"/>
          </a:p>
          <a:p>
            <a:pPr marL="457200" indent="-457200">
              <a:buFontTx/>
              <a:buChar char="-"/>
            </a:pPr>
            <a:r>
              <a:rPr lang="cs-CZ" sz="1800" dirty="0"/>
              <a:t>ve Vzdálené dílčí podpoře bylo zapojeno dalších </a:t>
            </a:r>
            <a:r>
              <a:rPr lang="cs-CZ" sz="1800" b="1" dirty="0"/>
              <a:t>20 obcí </a:t>
            </a:r>
            <a:r>
              <a:rPr lang="cs-CZ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kde bylo cílem zavést konkrétní a praktická opatření (1-2), řešící určitý typ rizikové situace.</a:t>
            </a:r>
          </a:p>
          <a:p>
            <a:pPr marL="457200" indent="-457200">
              <a:buFontTx/>
              <a:buChar char="-"/>
            </a:pPr>
            <a:endParaRPr lang="cs-CZ" sz="1800" b="1" dirty="0"/>
          </a:p>
          <a:p>
            <a:pPr>
              <a:buFont typeface="Arial" panose="020B0604020202020204" pitchFamily="34" charset="0"/>
              <a:buChar char="•"/>
            </a:pPr>
            <a:endParaRPr lang="cs-CZ" sz="1200" dirty="0"/>
          </a:p>
          <a:p>
            <a:pPr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457200" lvl="1" indent="0">
              <a:buNone/>
            </a:pPr>
            <a:endParaRPr lang="cs-CZ" sz="2000" dirty="0"/>
          </a:p>
          <a:p>
            <a:pPr marL="457200" indent="-457200">
              <a:buFontTx/>
              <a:buChar char="-"/>
            </a:pPr>
            <a:endParaRPr lang="cs-CZ" sz="2800" b="1" dirty="0"/>
          </a:p>
          <a:p>
            <a:pPr marL="0" indent="0"/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28922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124744"/>
            <a:ext cx="8353425" cy="503958"/>
          </a:xfrm>
        </p:spPr>
        <p:txBody>
          <a:bodyPr wrap="none" anchor="t"/>
          <a:lstStyle/>
          <a:p>
            <a:r>
              <a:rPr lang="cs-CZ" sz="2800" dirty="0"/>
              <a:t>Mapa lokalit – 53 v KPSVL, 20 VZDP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832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r>
              <a:rPr lang="cs-CZ" sz="2000" b="1" dirty="0"/>
              <a:t>     </a:t>
            </a:r>
          </a:p>
          <a:p>
            <a:pPr>
              <a:tabLst>
                <a:tab pos="3316288" algn="l"/>
              </a:tabLst>
            </a:pPr>
            <a:endParaRPr lang="en-US" altLang="cs-CZ" sz="2900" dirty="0"/>
          </a:p>
        </p:txBody>
      </p:sp>
      <p:pic>
        <p:nvPicPr>
          <p:cNvPr id="6" name="Zástupný symbol pro obsah 3">
            <a:extLst>
              <a:ext uri="{FF2B5EF4-FFF2-40B4-BE49-F238E27FC236}">
                <a16:creationId xmlns:a16="http://schemas.microsoft.com/office/drawing/2014/main" id="{CD8D751C-40EF-4B35-832B-C831299D69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1006"/>
            <a:ext cx="7056783" cy="4990377"/>
          </a:xfrm>
        </p:spPr>
      </p:pic>
    </p:spTree>
    <p:extLst>
      <p:ext uri="{BB962C8B-B14F-4D97-AF65-F5344CB8AC3E}">
        <p14:creationId xmlns:p14="http://schemas.microsoft.com/office/powerpoint/2010/main" val="534368871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  <a:effectLst>
            <a:softEdge rad="635000"/>
          </a:effectLst>
        </p:spPr>
        <p:txBody>
          <a:bodyPr anchor="t"/>
          <a:lstStyle/>
          <a:p>
            <a:pPr algn="ctr">
              <a:tabLst>
                <a:tab pos="3316288" algn="l"/>
              </a:tabLst>
            </a:pPr>
            <a:endParaRPr lang="cs-CZ" altLang="cs-CZ" sz="3600" b="1" dirty="0"/>
          </a:p>
          <a:p>
            <a:pPr algn="ctr">
              <a:tabLst>
                <a:tab pos="3316288" algn="l"/>
              </a:tabLst>
            </a:pPr>
            <a:endParaRPr lang="cs-CZ" altLang="cs-CZ" sz="3600" b="1" dirty="0"/>
          </a:p>
          <a:p>
            <a:pPr algn="ctr">
              <a:tabLst>
                <a:tab pos="3316288" algn="l"/>
              </a:tabLst>
            </a:pPr>
            <a:r>
              <a:rPr lang="cs-CZ" altLang="cs-CZ" sz="3600" b="1" dirty="0"/>
              <a:t>Děkuji za pozornost. </a:t>
            </a:r>
            <a:endParaRPr lang="en-US" alt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2460413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196753"/>
            <a:ext cx="8353425" cy="576064"/>
          </a:xfrm>
        </p:spPr>
        <p:txBody>
          <a:bodyPr wrap="none" anchor="t"/>
          <a:lstStyle/>
          <a:p>
            <a:pPr algn="ctr"/>
            <a:r>
              <a:rPr lang="cs-CZ" altLang="cs-CZ" sz="2800" dirty="0"/>
              <a:t>Kontakty  - </a:t>
            </a:r>
            <a:r>
              <a:rPr lang="cs-CZ" sz="2800" b="1" dirty="0"/>
              <a:t>Odbor projektového řízení</a:t>
            </a:r>
            <a:br>
              <a:rPr lang="cs-CZ" sz="2800" b="1" dirty="0"/>
            </a:b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2816"/>
            <a:ext cx="8353426" cy="4680372"/>
          </a:xfrm>
          <a:effectLst>
            <a:softEdge rad="635000"/>
          </a:effectLst>
        </p:spPr>
        <p:txBody>
          <a:bodyPr anchor="t"/>
          <a:lstStyle/>
          <a:p>
            <a:r>
              <a:rPr lang="pt-BR" sz="1600" b="1" dirty="0"/>
              <a:t>Ing. Bc. Radmila Outlá MBA</a:t>
            </a:r>
            <a:r>
              <a:rPr lang="cs-CZ" sz="1600" b="1" dirty="0"/>
              <a:t>, ředitelka  OPŘ</a:t>
            </a:r>
          </a:p>
          <a:p>
            <a:r>
              <a:rPr lang="cs-CZ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Radmila.outla@mmr.cz</a:t>
            </a:r>
            <a:r>
              <a:rPr lang="cs-CZ" sz="1600" dirty="0"/>
              <a:t>, </a:t>
            </a:r>
            <a:r>
              <a:rPr lang="cs-CZ" sz="1600" dirty="0">
                <a:effectLst/>
                <a:ea typeface="Times New Roman" panose="02020603050405020304" pitchFamily="18" charset="0"/>
              </a:rPr>
              <a:t>tel.: +420 224 861 819</a:t>
            </a:r>
            <a:endParaRPr lang="cs-CZ" sz="1600" b="1" dirty="0"/>
          </a:p>
          <a:p>
            <a:endParaRPr lang="cs-CZ" sz="1600" b="1" dirty="0"/>
          </a:p>
          <a:p>
            <a:r>
              <a:rPr lang="cs-CZ" sz="1600" b="1" dirty="0"/>
              <a:t>Ing. Jiří Čížek, vedoucí oddělení AVI a projektů ESIF</a:t>
            </a:r>
          </a:p>
          <a:p>
            <a:r>
              <a:rPr lang="cs-CZ" sz="16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Jiri.cizek@mmr.cz</a:t>
            </a:r>
            <a:r>
              <a:rPr lang="cs-CZ" sz="1600" dirty="0"/>
              <a:t>,. </a:t>
            </a:r>
            <a:r>
              <a:rPr lang="cs-CZ" sz="1600" dirty="0">
                <a:effectLst/>
                <a:ea typeface="Times New Roman" panose="02020603050405020304" pitchFamily="18" charset="0"/>
              </a:rPr>
              <a:t>tel.: +420 224 861 175</a:t>
            </a:r>
            <a:endParaRPr lang="cs-CZ" sz="1600" b="1" dirty="0"/>
          </a:p>
          <a:p>
            <a:endParaRPr lang="cs-CZ" sz="1600" b="1" dirty="0"/>
          </a:p>
          <a:p>
            <a:r>
              <a:rPr lang="cs-CZ" sz="1600" b="1" dirty="0"/>
              <a:t>Bc. Lada Fógelová, DiS</a:t>
            </a:r>
            <a:r>
              <a:rPr lang="cs-CZ" sz="1600" dirty="0"/>
              <a:t>, projektová manažerka</a:t>
            </a:r>
          </a:p>
          <a:p>
            <a:pPr marL="0" indent="0">
              <a:buNone/>
            </a:pPr>
            <a:r>
              <a:rPr lang="cs-CZ" sz="1600" u="sng" dirty="0"/>
              <a:t>Lada.fogelova@mmr.cz   </a:t>
            </a:r>
          </a:p>
          <a:p>
            <a:endParaRPr lang="cs-CZ" sz="1600" b="1" dirty="0"/>
          </a:p>
          <a:p>
            <a:r>
              <a:rPr lang="cs-CZ" sz="1600" b="1" dirty="0"/>
              <a:t>Ing. Naďa Tlamichová</a:t>
            </a:r>
            <a:r>
              <a:rPr lang="cs-CZ" sz="1600" dirty="0"/>
              <a:t>,  projektová koordinátorka</a:t>
            </a:r>
          </a:p>
          <a:p>
            <a:pPr marL="0" indent="0">
              <a:buNone/>
            </a:pPr>
            <a:r>
              <a:rPr lang="cs-CZ" sz="1600" u="sng" dirty="0"/>
              <a:t>Nada.tlamichova@mmr.cz</a:t>
            </a:r>
          </a:p>
          <a:p>
            <a:endParaRPr lang="cs-CZ" sz="1600" b="1" dirty="0"/>
          </a:p>
          <a:p>
            <a:r>
              <a:rPr lang="cs-CZ" sz="1600" b="1" dirty="0"/>
              <a:t>Ing. Alena Bernau</a:t>
            </a:r>
            <a:r>
              <a:rPr lang="cs-CZ" sz="1600" dirty="0"/>
              <a:t>, finanční manažerka </a:t>
            </a:r>
          </a:p>
          <a:p>
            <a:pPr marL="0" indent="0">
              <a:buNone/>
            </a:pPr>
            <a:r>
              <a:rPr lang="cs-CZ" sz="1600" u="sng" dirty="0"/>
              <a:t>Alena.bernau@mmr.cz</a:t>
            </a:r>
          </a:p>
          <a:p>
            <a:pPr marL="0" indent="0">
              <a:buNone/>
            </a:pPr>
            <a:endParaRPr lang="cs-CZ" sz="1600" u="sng" dirty="0"/>
          </a:p>
        </p:txBody>
      </p:sp>
    </p:spTree>
    <p:extLst>
      <p:ext uri="{BB962C8B-B14F-4D97-AF65-F5344CB8AC3E}">
        <p14:creationId xmlns:p14="http://schemas.microsoft.com/office/powerpoint/2010/main" val="3737852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3C579CCD-ACC7-48AD-B71C-D9B2BD13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informace o projektu 1/2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766C963-A445-4155-8B67-1B4DA20A6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4" descr="C:\Users\fogelova\Desktop\SQIW8AF5.jpg">
            <a:extLst>
              <a:ext uri="{FF2B5EF4-FFF2-40B4-BE49-F238E27FC236}">
                <a16:creationId xmlns:a16="http://schemas.microsoft.com/office/drawing/2014/main" id="{C47F6680-E853-473D-A0CC-2E1057F36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2354613" cy="303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Zástupný obsah 8">
            <a:extLst>
              <a:ext uri="{FF2B5EF4-FFF2-40B4-BE49-F238E27FC236}">
                <a16:creationId xmlns:a16="http://schemas.microsoft.com/office/drawing/2014/main" id="{CAAD46BC-F9E4-4EEB-BB78-61D292C285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533791"/>
              </p:ext>
            </p:extLst>
          </p:nvPr>
        </p:nvGraphicFramePr>
        <p:xfrm>
          <a:off x="2987824" y="2798724"/>
          <a:ext cx="5904656" cy="3748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Zástupný symbol pro obsah 4">
            <a:extLst>
              <a:ext uri="{FF2B5EF4-FFF2-40B4-BE49-F238E27FC236}">
                <a16:creationId xmlns:a16="http://schemas.microsoft.com/office/drawing/2014/main" id="{BCCF4E8F-327B-4224-A462-80203FCEB0FA}"/>
              </a:ext>
            </a:extLst>
          </p:cNvPr>
          <p:cNvSpPr txBox="1">
            <a:spLocks/>
          </p:cNvSpPr>
          <p:nvPr/>
        </p:nvSpPr>
        <p:spPr>
          <a:xfrm>
            <a:off x="3617219" y="2272965"/>
            <a:ext cx="5069581" cy="504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cs-CZ" sz="2800" b="1" dirty="0"/>
              <a:t>Rozpočet: 298.997.803,50 Kč</a:t>
            </a:r>
          </a:p>
        </p:txBody>
      </p:sp>
      <p:sp>
        <p:nvSpPr>
          <p:cNvPr id="11" name="Zástupný symbol pro obsah 4">
            <a:extLst>
              <a:ext uri="{FF2B5EF4-FFF2-40B4-BE49-F238E27FC236}">
                <a16:creationId xmlns:a16="http://schemas.microsoft.com/office/drawing/2014/main" id="{C66C2A85-A503-449A-9B30-6A56ACED4B5B}"/>
              </a:ext>
            </a:extLst>
          </p:cNvPr>
          <p:cNvSpPr txBox="1">
            <a:spLocks/>
          </p:cNvSpPr>
          <p:nvPr/>
        </p:nvSpPr>
        <p:spPr>
          <a:xfrm>
            <a:off x="251520" y="2250125"/>
            <a:ext cx="3365699" cy="4093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cs-CZ" sz="2800" b="1" dirty="0"/>
              <a:t>Doba realizace:          </a:t>
            </a:r>
            <a:r>
              <a:rPr lang="cs-CZ" sz="2000" b="1" dirty="0"/>
              <a:t>1.1.2016 – 31.12.2022 </a:t>
            </a:r>
          </a:p>
          <a:p>
            <a:pPr marL="0" indent="0" algn="ctr">
              <a:spcAft>
                <a:spcPts val="1200"/>
              </a:spcAft>
              <a:buFont typeface="Arial" panose="020B0604020202020204" pitchFamily="34" charset="0"/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42449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196753"/>
            <a:ext cx="8353425" cy="488309"/>
          </a:xfrm>
        </p:spPr>
        <p:txBody>
          <a:bodyPr wrap="none" anchor="t"/>
          <a:lstStyle/>
          <a:p>
            <a:pPr algn="ctr"/>
            <a:r>
              <a:rPr lang="cs-CZ" sz="2800" dirty="0"/>
              <a:t>Základní informace 2/2</a:t>
            </a:r>
            <a:br>
              <a:rPr lang="cs-CZ" sz="2800" dirty="0"/>
            </a:br>
            <a:br>
              <a:rPr lang="cs-CZ" sz="2800" dirty="0"/>
            </a:br>
            <a:r>
              <a:rPr lang="cs-CZ" sz="1000" dirty="0">
                <a:solidFill>
                  <a:srgbClr val="FF0000"/>
                </a:solidFill>
              </a:rPr>
              <a:t>.</a:t>
            </a:r>
            <a:br>
              <a:rPr lang="cs-CZ" sz="2800" dirty="0"/>
            </a:b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832"/>
            <a:ext cx="8353425" cy="4032448"/>
          </a:xfrm>
          <a:effectLst>
            <a:softEdge rad="635000"/>
          </a:effectLst>
        </p:spPr>
        <p:txBody>
          <a:bodyPr anchor="t"/>
          <a:lstStyle/>
          <a:p>
            <a:pPr marL="0" indent="0">
              <a:buNone/>
            </a:pPr>
            <a:r>
              <a:rPr lang="cs-CZ" sz="1800" b="1" dirty="0">
                <a:solidFill>
                  <a:srgbClr val="000099"/>
                </a:solidFill>
              </a:rPr>
              <a:t>Aktuální stav</a:t>
            </a:r>
          </a:p>
          <a:p>
            <a:pPr marL="0" indent="0">
              <a:buNone/>
            </a:pPr>
            <a:r>
              <a:rPr lang="cs-CZ" sz="1800" b="1" dirty="0"/>
              <a:t>Personální obsazení k 30.9.2022: </a:t>
            </a:r>
          </a:p>
          <a:p>
            <a:pPr marL="0" indent="0">
              <a:buNone/>
            </a:pPr>
            <a:r>
              <a:rPr lang="cs-CZ" sz="1800" dirty="0"/>
              <a:t>74 členů realizačního týmu (47 úvazků HPP, 21 DPČ, 6 DPP) </a:t>
            </a:r>
          </a:p>
          <a:p>
            <a:pPr marL="0" indent="0">
              <a:buNone/>
            </a:pPr>
            <a:r>
              <a:rPr lang="cs-CZ" sz="1800" dirty="0"/>
              <a:t>5 členů projektového </a:t>
            </a:r>
            <a:r>
              <a:rPr lang="cs-CZ" sz="1800"/>
              <a:t>týmu (3 </a:t>
            </a:r>
            <a:r>
              <a:rPr lang="cs-CZ" sz="1800" dirty="0"/>
              <a:t>HPP, 2 DPČ)</a:t>
            </a:r>
          </a:p>
          <a:p>
            <a:pPr marL="0" indent="0">
              <a:buNone/>
            </a:pPr>
            <a:endParaRPr lang="cs-CZ" sz="1600" dirty="0"/>
          </a:p>
          <a:p>
            <a:pPr>
              <a:tabLst>
                <a:tab pos="3316288" algn="l"/>
              </a:tabLst>
            </a:pPr>
            <a:r>
              <a:rPr lang="cs-CZ" altLang="cs-CZ" sz="1800" dirty="0"/>
              <a:t>Čerpání rozpočtu k 30. 9.2022 je </a:t>
            </a:r>
            <a:r>
              <a:rPr lang="en-US" altLang="cs-CZ" sz="1800" dirty="0"/>
              <a:t>267 003 572</a:t>
            </a:r>
            <a:r>
              <a:rPr lang="cs-CZ" altLang="cs-CZ" sz="1800" dirty="0"/>
              <a:t>,- </a:t>
            </a:r>
            <a:r>
              <a:rPr lang="en-US" altLang="cs-CZ" sz="1800" dirty="0" err="1"/>
              <a:t>Kč</a:t>
            </a:r>
            <a:r>
              <a:rPr lang="en-US" altLang="cs-CZ" sz="1800" dirty="0"/>
              <a:t> </a:t>
            </a:r>
            <a:r>
              <a:rPr lang="cs-CZ" altLang="cs-CZ" sz="1800" dirty="0"/>
              <a:t>=</a:t>
            </a:r>
            <a:r>
              <a:rPr lang="en-US" altLang="cs-CZ" sz="1800" dirty="0"/>
              <a:t> 89,30%</a:t>
            </a:r>
            <a:endParaRPr lang="cs-CZ" altLang="cs-CZ" sz="1800" dirty="0"/>
          </a:p>
          <a:p>
            <a:pPr>
              <a:tabLst>
                <a:tab pos="3316288" algn="l"/>
              </a:tabLst>
            </a:pPr>
            <a:endParaRPr lang="cs-CZ" altLang="cs-CZ" sz="1800" dirty="0"/>
          </a:p>
          <a:p>
            <a:pPr>
              <a:tabLst>
                <a:tab pos="3316288" algn="l"/>
              </a:tabLst>
            </a:pPr>
            <a:r>
              <a:rPr lang="cs-CZ" altLang="cs-CZ" sz="1800" dirty="0"/>
              <a:t>Plnění indikátorů k 31.10.2022</a:t>
            </a:r>
          </a:p>
          <a:p>
            <a:pPr>
              <a:tabLst>
                <a:tab pos="3316288" algn="l"/>
              </a:tabLst>
            </a:pPr>
            <a:endParaRPr lang="cs-CZ" altLang="cs-CZ" sz="1800" dirty="0"/>
          </a:p>
          <a:p>
            <a:pPr>
              <a:tabLst>
                <a:tab pos="3316288" algn="l"/>
              </a:tabLst>
            </a:pPr>
            <a:r>
              <a:rPr lang="cs-CZ" altLang="cs-CZ" sz="1800" dirty="0"/>
              <a:t>Plnění MI 80500 	89,49% (400/447)</a:t>
            </a:r>
          </a:p>
          <a:p>
            <a:pPr>
              <a:tabLst>
                <a:tab pos="3316288" algn="l"/>
              </a:tabLst>
            </a:pPr>
            <a:endParaRPr lang="cs-CZ" altLang="cs-CZ" sz="1800" dirty="0"/>
          </a:p>
          <a:p>
            <a:pPr>
              <a:tabLst>
                <a:tab pos="3316288" algn="l"/>
              </a:tabLst>
            </a:pPr>
            <a:r>
              <a:rPr lang="cs-CZ" altLang="cs-CZ" sz="1800" dirty="0"/>
              <a:t>Plnění MI 60000 	89,29% (500/560)</a:t>
            </a:r>
          </a:p>
          <a:p>
            <a:pPr>
              <a:tabLst>
                <a:tab pos="3316288" algn="l"/>
              </a:tabLst>
            </a:pPr>
            <a:endParaRPr lang="en-US" altLang="cs-CZ" sz="1800" dirty="0"/>
          </a:p>
        </p:txBody>
      </p:sp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1690C706-BF94-4115-B789-7EC9E03576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1723371"/>
              </p:ext>
            </p:extLst>
          </p:nvPr>
        </p:nvGraphicFramePr>
        <p:xfrm>
          <a:off x="395287" y="4005064"/>
          <a:ext cx="7555429" cy="2175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848827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413008"/>
          </a:xfrm>
        </p:spPr>
        <p:txBody>
          <a:bodyPr wrap="none" anchor="t"/>
          <a:lstStyle/>
          <a:p>
            <a:r>
              <a:rPr lang="cs-CZ" sz="2800" dirty="0"/>
              <a:t>Cílová skupina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832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r>
              <a:rPr lang="cs-CZ" sz="2000" b="1" dirty="0"/>
              <a:t>     </a:t>
            </a:r>
          </a:p>
          <a:p>
            <a:pPr>
              <a:tabLst>
                <a:tab pos="3316288" algn="l"/>
              </a:tabLst>
            </a:pPr>
            <a:endParaRPr lang="en-US" altLang="cs-CZ" sz="29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59E7D19-D444-4AD0-9DE8-E3AD6591C944}"/>
              </a:ext>
            </a:extLst>
          </p:cNvPr>
          <p:cNvSpPr txBox="1"/>
          <p:nvPr/>
        </p:nvSpPr>
        <p:spPr>
          <a:xfrm>
            <a:off x="323031" y="1999936"/>
            <a:ext cx="83534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/>
              <a:t>Primární CS:</a:t>
            </a:r>
            <a:r>
              <a:rPr lang="cs-CZ" dirty="0"/>
              <a:t> Zaměstnanci veřejné správy, kteří se věnují sociální, rodinné nebo zdravotní problematice</a:t>
            </a:r>
          </a:p>
          <a:p>
            <a:pPr marL="0" indent="0">
              <a:buNone/>
            </a:pPr>
            <a:r>
              <a:rPr lang="cs-CZ" b="1" dirty="0"/>
              <a:t>Sekundární CS:</a:t>
            </a:r>
            <a:r>
              <a:rPr lang="cs-CZ" dirty="0"/>
              <a:t> Poskytovatelé a zadavatelé sociálních služeb, služeb pro rodiny a děti a dalších služeb na podporu sociálního začleňování, osoby sociálně vyloučené a osoby sociálním vyloučením ohrožené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0BAEC96-0B32-4AE9-A16A-CA9F1889AD65}"/>
              </a:ext>
            </a:extLst>
          </p:cNvPr>
          <p:cNvSpPr txBox="1"/>
          <p:nvPr/>
        </p:nvSpPr>
        <p:spPr>
          <a:xfrm>
            <a:off x="323030" y="3789040"/>
            <a:ext cx="83534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dirty="0"/>
              <a:t>Regionální centra (KA01, KA03, KA05, KA02)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dirty="0"/>
              <a:t>Východ (Ostrava, Brno)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dirty="0"/>
              <a:t>Střed (Liberec, Praha)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cs-CZ" dirty="0"/>
              <a:t>Západ (Ústí nad Labem)</a:t>
            </a:r>
          </a:p>
          <a:p>
            <a:r>
              <a:rPr lang="cs-CZ" dirty="0"/>
              <a:t>Oddělení  strategické a odborné podpory (Praha) KA02</a:t>
            </a:r>
          </a:p>
          <a:p>
            <a:r>
              <a:rPr lang="cs-CZ" dirty="0"/>
              <a:t>Oddělení územní spolupráce a komunikace (Praha) KA02</a:t>
            </a:r>
          </a:p>
          <a:p>
            <a:r>
              <a:rPr lang="cs-CZ" dirty="0"/>
              <a:t>Oddělení výzkumů a evaluace (Praha) KA 04, KA06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B7F5C829-AA62-4220-AD6A-DF10E5980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74" y="3495509"/>
            <a:ext cx="8353425" cy="43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sz="2800" dirty="0"/>
              <a:t>Realizační tým </a:t>
            </a:r>
            <a:endParaRPr lang="en-US" altLang="cs-CZ" sz="2800" dirty="0"/>
          </a:p>
        </p:txBody>
      </p:sp>
    </p:spTree>
    <p:extLst>
      <p:ext uri="{BB962C8B-B14F-4D97-AF65-F5344CB8AC3E}">
        <p14:creationId xmlns:p14="http://schemas.microsoft.com/office/powerpoint/2010/main" val="2194016721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sz="2800" dirty="0"/>
              <a:t>Hlavní cíle projektu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89138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pPr algn="just">
              <a:buFontTx/>
              <a:buChar char="-"/>
            </a:pPr>
            <a:endParaRPr lang="cs-CZ" sz="2000" dirty="0"/>
          </a:p>
          <a:p>
            <a:pPr algn="just">
              <a:buFontTx/>
              <a:buChar char="-"/>
            </a:pPr>
            <a:r>
              <a:rPr lang="cs-CZ" sz="2000" dirty="0"/>
              <a:t>Zavést Koordinovaný přístup (KPSVL),  tj. nastavit ve spolupracujících obcích a mikroregionech komplexní a účinné místní politiky sociálního začleňování, </a:t>
            </a:r>
          </a:p>
          <a:p>
            <a:pPr algn="just">
              <a:buFontTx/>
              <a:buChar char="-"/>
            </a:pPr>
            <a:endParaRPr lang="cs-CZ" sz="2000" dirty="0"/>
          </a:p>
          <a:p>
            <a:pPr algn="just">
              <a:buFontTx/>
              <a:buChar char="-"/>
            </a:pPr>
            <a:r>
              <a:rPr lang="cs-CZ" sz="2000" dirty="0"/>
              <a:t>Vystavět pro jejich plánování a realizaci týmy z místních aktérů a zprostředkovat finanční nástroje na podporu konkrétních opatření sociálního začleňování </a:t>
            </a:r>
          </a:p>
          <a:p>
            <a:pPr algn="just">
              <a:buFontTx/>
              <a:buChar char="-"/>
            </a:pPr>
            <a:endParaRPr lang="cs-CZ" sz="2000" dirty="0"/>
          </a:p>
          <a:p>
            <a:pPr algn="just">
              <a:buFontTx/>
              <a:buChar char="-"/>
            </a:pPr>
            <a:r>
              <a:rPr lang="cs-CZ" sz="2000" dirty="0"/>
              <a:t>U obcí, kde Agentura poskytovala vzdálenou dílčí podporu, mimo KPSVL zavést konkrétní a praktické opatření, které mělo napomoci řešit určitý typ rizikové situace spojené s řešením problematiky soc. vyloučených lokalit</a:t>
            </a:r>
          </a:p>
          <a:p>
            <a:pPr algn="just">
              <a:buFontTx/>
              <a:buChar char="-"/>
            </a:pPr>
            <a:endParaRPr lang="cs-CZ" sz="1600" b="1" dirty="0"/>
          </a:p>
          <a:p>
            <a:pPr marL="0" indent="0" algn="just"/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024962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Zástupný obsah 7">
            <a:extLst>
              <a:ext uri="{FF2B5EF4-FFF2-40B4-BE49-F238E27FC236}">
                <a16:creationId xmlns:a16="http://schemas.microsoft.com/office/drawing/2014/main" id="{C8FE764C-2EC9-4117-94DA-C1CF6CD7F2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185258"/>
              </p:ext>
            </p:extLst>
          </p:nvPr>
        </p:nvGraphicFramePr>
        <p:xfrm>
          <a:off x="544723" y="3717032"/>
          <a:ext cx="7992889" cy="1983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7867">
                  <a:extLst>
                    <a:ext uri="{9D8B030D-6E8A-4147-A177-3AD203B41FA5}">
                      <a16:colId xmlns:a16="http://schemas.microsoft.com/office/drawing/2014/main" val="2606020025"/>
                    </a:ext>
                  </a:extLst>
                </a:gridCol>
                <a:gridCol w="2565514">
                  <a:extLst>
                    <a:ext uri="{9D8B030D-6E8A-4147-A177-3AD203B41FA5}">
                      <a16:colId xmlns:a16="http://schemas.microsoft.com/office/drawing/2014/main" val="2467998521"/>
                    </a:ext>
                  </a:extLst>
                </a:gridCol>
                <a:gridCol w="3029508">
                  <a:extLst>
                    <a:ext uri="{9D8B030D-6E8A-4147-A177-3AD203B41FA5}">
                      <a16:colId xmlns:a16="http://schemas.microsoft.com/office/drawing/2014/main" val="3896481901"/>
                    </a:ext>
                  </a:extLst>
                </a:gridCol>
              </a:tblGrid>
              <a:tr h="368647"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Počet osob s poskytnutou podporou nad 40 hodin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Celkem podpořených osob v evidenci projektu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03063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RCS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1651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06308049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RCV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174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2389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83175087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RCZ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179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2178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521668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 Celkem</a:t>
                      </a:r>
                      <a:endParaRPr lang="cs-CZ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500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6218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6572042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FA70C2A7-3FD1-4C73-BB5E-B65A4A5D8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Výstupy projektu 1/2</a:t>
            </a:r>
            <a:br>
              <a:rPr lang="cs-CZ" dirty="0"/>
            </a:br>
            <a:br>
              <a:rPr lang="cs-CZ" dirty="0"/>
            </a:br>
            <a:r>
              <a:rPr lang="cs-CZ" sz="1600" dirty="0">
                <a:latin typeface="+mn-lt"/>
              </a:rPr>
              <a:t>500 podpořených osob nad 40 hodin (</a:t>
            </a:r>
            <a:r>
              <a:rPr lang="cs-CZ" sz="1600" b="1" i="1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</a:rPr>
              <a:t>členů lokálních partnerství </a:t>
            </a:r>
            <a:r>
              <a:rPr lang="cs-CZ" sz="1600" i="1" dirty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</a:rPr>
              <a:t>ve spolupracujících lokalitách, kteří se účastnili pracovních skupin, kulatých stolů, vzdělávacích akcí se v území )</a:t>
            </a:r>
            <a:r>
              <a:rPr lang="cs-CZ" sz="1600" dirty="0">
                <a:latin typeface="+mn-lt"/>
              </a:rPr>
              <a:t>, evidovaných 6214 osob ze všech regionálních center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206504B-F801-4D73-B49D-7561F4835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59066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sz="2800" dirty="0"/>
              <a:t>Výstupy projektu 2/2</a:t>
            </a:r>
            <a:br>
              <a:rPr lang="cs-CZ" sz="2800" b="1" dirty="0"/>
            </a:b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9958" y="1989139"/>
            <a:ext cx="8353425" cy="377230"/>
          </a:xfrm>
          <a:effectLst>
            <a:softEdge rad="635000"/>
          </a:effectLst>
        </p:spPr>
        <p:txBody>
          <a:bodyPr anchor="t"/>
          <a:lstStyle/>
          <a:p>
            <a:pPr marL="0" indent="0" algn="just"/>
            <a:r>
              <a:rPr lang="cs-CZ" sz="1600" b="1" dirty="0">
                <a:solidFill>
                  <a:srgbClr val="000099"/>
                </a:solidFill>
                <a:ea typeface="+mj-ea"/>
                <a:cs typeface="Arial" pitchFamily="34" charset="0"/>
              </a:rPr>
              <a:t>400 dokumentů zpracovaných dokumentů</a:t>
            </a:r>
          </a:p>
          <a:p>
            <a:pPr algn="just">
              <a:buFontTx/>
              <a:buChar char="-"/>
            </a:pPr>
            <a:endParaRPr lang="cs-CZ" sz="1600" b="1" dirty="0">
              <a:solidFill>
                <a:srgbClr val="000099"/>
              </a:solidFill>
              <a:ea typeface="+mj-ea"/>
              <a:cs typeface="Arial" pitchFamily="34" charset="0"/>
            </a:endParaRPr>
          </a:p>
          <a:p>
            <a:pPr marL="0" indent="0" algn="just"/>
            <a:endParaRPr lang="cs-CZ" sz="2000" b="1" dirty="0"/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7C4842AC-6C89-4DA6-9A76-826C6EE05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604755"/>
              </p:ext>
            </p:extLst>
          </p:nvPr>
        </p:nvGraphicFramePr>
        <p:xfrm>
          <a:off x="317198" y="2366368"/>
          <a:ext cx="8215242" cy="3942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5384">
                  <a:extLst>
                    <a:ext uri="{9D8B030D-6E8A-4147-A177-3AD203B41FA5}">
                      <a16:colId xmlns:a16="http://schemas.microsoft.com/office/drawing/2014/main" val="1136673866"/>
                    </a:ext>
                  </a:extLst>
                </a:gridCol>
                <a:gridCol w="7359858">
                  <a:extLst>
                    <a:ext uri="{9D8B030D-6E8A-4147-A177-3AD203B41FA5}">
                      <a16:colId xmlns:a16="http://schemas.microsoft.com/office/drawing/2014/main" val="342862796"/>
                    </a:ext>
                  </a:extLst>
                </a:gridCol>
              </a:tblGrid>
              <a:tr h="71525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108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01, KA05: Strategické dokumenty ( Strategické plány soc. začleňování, Plány vzdálené dílčí podpory, Tematické akční plány)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7040036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>
                          <a:effectLst/>
                        </a:rPr>
                        <a:t>14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02: Metodiky a příručky dobrých praxí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492198114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03: Komunikační plány v obcích a Metodika komunikačního plánu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4153417348"/>
                  </a:ext>
                </a:extLst>
              </a:tr>
              <a:tr h="71525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14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06: Metodika pro posouzení sociálního vyloučení, Krajské zprávy o rozsahu sociálního vyloučení)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826591584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55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>
                          <a:effectLst/>
                        </a:rPr>
                        <a:t>KA 04: Evaluační manuál, Celková evaluace a Evaluační zprávy SPSZ</a:t>
                      </a:r>
                      <a:endParaRPr lang="cs-CZ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032365390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76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04: Vstupní analýzy a exitové analýzy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22191697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04: Tematické výzkumy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1250981528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30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04: Tematicko-průřezové výzkumy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3318092189"/>
                  </a:ext>
                </a:extLst>
              </a:tr>
              <a:tr h="358920"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>
                          <a:effectLst/>
                        </a:rPr>
                        <a:t>3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u="none" strike="noStrike" dirty="0">
                          <a:effectLst/>
                        </a:rPr>
                        <a:t>KA 04: Velké průřezové výzkumy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83" marR="8183" marT="8183" marB="0" anchor="b"/>
                </a:tc>
                <a:extLst>
                  <a:ext uri="{0D108BD9-81ED-4DB2-BD59-A6C34878D82A}">
                    <a16:rowId xmlns:a16="http://schemas.microsoft.com/office/drawing/2014/main" val="285044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621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0395" y="1268413"/>
            <a:ext cx="8353425" cy="5328939"/>
          </a:xfrm>
          <a:effectLst>
            <a:softEdge rad="635000"/>
          </a:effectLst>
        </p:spPr>
        <p:txBody>
          <a:bodyPr anchor="t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cs-CZ" sz="1600" b="1" dirty="0">
                <a:solidFill>
                  <a:srgbClr val="00B050"/>
                </a:solidFill>
                <a:hlinkClick r:id="rId4"/>
              </a:rPr>
              <a:t>Index sociálního vyloučení</a:t>
            </a:r>
            <a:endParaRPr lang="cs-CZ" sz="1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6" y="1876580"/>
            <a:ext cx="7848872" cy="497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71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18A95FD0-E3CF-4124-BA14-37F38955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2060575"/>
            <a:ext cx="8291512" cy="4392613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89F24CF1-9C7A-47DA-BD03-EB9D157DB62C}"/>
              </a:ext>
            </a:extLst>
          </p:cNvPr>
          <p:cNvSpPr txBox="1">
            <a:spLocks/>
          </p:cNvSpPr>
          <p:nvPr/>
        </p:nvSpPr>
        <p:spPr bwMode="auto">
          <a:xfrm>
            <a:off x="457200" y="2060575"/>
            <a:ext cx="8229600" cy="10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  <a:p>
            <a:endParaRPr lang="cs-CZ" dirty="0"/>
          </a:p>
        </p:txBody>
      </p:sp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75058D5B-4565-4B94-AADA-1567F93615D8}"/>
              </a:ext>
            </a:extLst>
          </p:cNvPr>
          <p:cNvSpPr txBox="1">
            <a:spLocks/>
          </p:cNvSpPr>
          <p:nvPr/>
        </p:nvSpPr>
        <p:spPr bwMode="auto">
          <a:xfrm>
            <a:off x="510480" y="1924459"/>
            <a:ext cx="8291264" cy="131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25000" lnSpcReduction="20000"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01 - Lokální intervence</a:t>
            </a:r>
            <a:br>
              <a:rPr lang="cs-CZ" sz="7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02 - Poradenství k zavádění místních integračních nástrojů</a:t>
            </a:r>
            <a:br>
              <a:rPr lang="cs-CZ" sz="7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03 - Komunikace pro sociální začleňování</a:t>
            </a:r>
            <a:br>
              <a:rPr lang="cs-CZ" sz="7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04 - Výzkumy a evaluace</a:t>
            </a:r>
            <a:br>
              <a:rPr lang="cs-CZ" sz="7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05 - Podpora dílčí intervence/implementace soc. opatření</a:t>
            </a:r>
            <a:br>
              <a:rPr lang="cs-CZ" sz="7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72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KA 06 - Metodická podpora při vzniku a aplikaci metodiky pro posouzení míry zátěže sociálního vyloučení v území</a:t>
            </a:r>
            <a:r>
              <a:rPr lang="cs-CZ" sz="1400" b="1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)</a:t>
            </a:r>
            <a:br>
              <a:rPr lang="cs-CZ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r>
              <a:rPr lang="cs-CZ" sz="14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 </a:t>
            </a:r>
            <a:endParaRPr lang="cs-CZ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0C74C695-A6AF-4405-BEF4-678A2D9F30B5}"/>
              </a:ext>
            </a:extLst>
          </p:cNvPr>
          <p:cNvSpPr/>
          <p:nvPr/>
        </p:nvSpPr>
        <p:spPr>
          <a:xfrm>
            <a:off x="2722490" y="3458834"/>
            <a:ext cx="2738276" cy="218169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LOKÁLNÍ PARTNERSTVÍ</a:t>
            </a:r>
          </a:p>
        </p:txBody>
      </p:sp>
      <p:sp>
        <p:nvSpPr>
          <p:cNvPr id="10" name="Šipka doprava 11">
            <a:extLst>
              <a:ext uri="{FF2B5EF4-FFF2-40B4-BE49-F238E27FC236}">
                <a16:creationId xmlns:a16="http://schemas.microsoft.com/office/drawing/2014/main" id="{33B37292-1B1C-45C6-B264-825AD005BED5}"/>
              </a:ext>
            </a:extLst>
          </p:cNvPr>
          <p:cNvSpPr/>
          <p:nvPr/>
        </p:nvSpPr>
        <p:spPr>
          <a:xfrm>
            <a:off x="5332527" y="3360264"/>
            <a:ext cx="2390192" cy="580961"/>
          </a:xfrm>
          <a:prstGeom prst="rightArrow">
            <a:avLst>
              <a:gd name="adj1" fmla="val 81236"/>
              <a:gd name="adj2" fmla="val 50000"/>
            </a:avLst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Strategický plán (SPSZ/PSZ)</a:t>
            </a:r>
          </a:p>
        </p:txBody>
      </p:sp>
      <p:sp>
        <p:nvSpPr>
          <p:cNvPr id="11" name="Šipka doprava 8">
            <a:extLst>
              <a:ext uri="{FF2B5EF4-FFF2-40B4-BE49-F238E27FC236}">
                <a16:creationId xmlns:a16="http://schemas.microsoft.com/office/drawing/2014/main" id="{EB3BF255-D79E-43FB-BC44-08DAB64C5EA0}"/>
              </a:ext>
            </a:extLst>
          </p:cNvPr>
          <p:cNvSpPr/>
          <p:nvPr/>
        </p:nvSpPr>
        <p:spPr>
          <a:xfrm>
            <a:off x="5557929" y="4202904"/>
            <a:ext cx="2390192" cy="649768"/>
          </a:xfrm>
          <a:prstGeom prst="rightArrow">
            <a:avLst>
              <a:gd name="adj1" fmla="val 70428"/>
              <a:gd name="adj2" fmla="val 50000"/>
            </a:avLst>
          </a:prstGeom>
          <a:solidFill>
            <a:srgbClr val="F9E3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  <a:highlight>
                  <a:srgbClr val="F9E300"/>
                </a:highlight>
              </a:rPr>
              <a:t>Místní komunikační plán (MKP)</a:t>
            </a:r>
          </a:p>
        </p:txBody>
      </p:sp>
      <p:sp>
        <p:nvSpPr>
          <p:cNvPr id="12" name="Šipka doprava 20">
            <a:extLst>
              <a:ext uri="{FF2B5EF4-FFF2-40B4-BE49-F238E27FC236}">
                <a16:creationId xmlns:a16="http://schemas.microsoft.com/office/drawing/2014/main" id="{515296FA-A55E-47DA-B161-DED91C190EAD}"/>
              </a:ext>
            </a:extLst>
          </p:cNvPr>
          <p:cNvSpPr/>
          <p:nvPr/>
        </p:nvSpPr>
        <p:spPr>
          <a:xfrm>
            <a:off x="5475609" y="4871727"/>
            <a:ext cx="2162212" cy="87561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Tematický akční plán (TAP)</a:t>
            </a:r>
          </a:p>
        </p:txBody>
      </p:sp>
      <p:sp>
        <p:nvSpPr>
          <p:cNvPr id="13" name="Šipka doprava 19">
            <a:extLst>
              <a:ext uri="{FF2B5EF4-FFF2-40B4-BE49-F238E27FC236}">
                <a16:creationId xmlns:a16="http://schemas.microsoft.com/office/drawing/2014/main" id="{A37D46F4-9377-45D5-B2F3-BCAB1CF1ECB4}"/>
              </a:ext>
            </a:extLst>
          </p:cNvPr>
          <p:cNvSpPr/>
          <p:nvPr/>
        </p:nvSpPr>
        <p:spPr>
          <a:xfrm>
            <a:off x="1235814" y="5747341"/>
            <a:ext cx="6576545" cy="706266"/>
          </a:xfrm>
          <a:prstGeom prst="rightArrow">
            <a:avLst/>
          </a:prstGeom>
          <a:solidFill>
            <a:srgbClr val="00AF3F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Evaluační zpráva SPSZ</a:t>
            </a:r>
          </a:p>
        </p:txBody>
      </p:sp>
      <p:sp>
        <p:nvSpPr>
          <p:cNvPr id="14" name="Šipka doprava 17">
            <a:extLst>
              <a:ext uri="{FF2B5EF4-FFF2-40B4-BE49-F238E27FC236}">
                <a16:creationId xmlns:a16="http://schemas.microsoft.com/office/drawing/2014/main" id="{6078D71C-569F-4746-B541-155BD692E380}"/>
              </a:ext>
            </a:extLst>
          </p:cNvPr>
          <p:cNvSpPr/>
          <p:nvPr/>
        </p:nvSpPr>
        <p:spPr>
          <a:xfrm>
            <a:off x="277140" y="3565647"/>
            <a:ext cx="2518725" cy="74326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Vstupní analýza</a:t>
            </a:r>
          </a:p>
        </p:txBody>
      </p:sp>
      <p:sp>
        <p:nvSpPr>
          <p:cNvPr id="15" name="Šipka doprava 16">
            <a:extLst>
              <a:ext uri="{FF2B5EF4-FFF2-40B4-BE49-F238E27FC236}">
                <a16:creationId xmlns:a16="http://schemas.microsoft.com/office/drawing/2014/main" id="{B55A582A-B98C-4698-B1B1-E322A8F40824}"/>
              </a:ext>
            </a:extLst>
          </p:cNvPr>
          <p:cNvSpPr/>
          <p:nvPr/>
        </p:nvSpPr>
        <p:spPr>
          <a:xfrm>
            <a:off x="433957" y="4600735"/>
            <a:ext cx="2227166" cy="606391"/>
          </a:xfrm>
          <a:prstGeom prst="rightArrow">
            <a:avLst/>
          </a:prstGeom>
          <a:solidFill>
            <a:srgbClr val="00AF3F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Tematický výzkum</a:t>
            </a: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047BF698-AAD2-4CDF-B905-72E89C78F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45547509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3CEF86-7315-44EF-BCC3-2203E687438C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customXml/itemProps2.xml><?xml version="1.0" encoding="utf-8"?>
<ds:datastoreItem xmlns:ds="http://schemas.openxmlformats.org/officeDocument/2006/customXml" ds:itemID="{EE6F9ED0-4DFE-4854-B691-1D5317E8B3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1EE420-2108-47F6-A5D1-37D7AC874A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7750d2-41eb-48ec-80e7-ec7951f9ba3d"/>
    <ds:schemaRef ds:uri="19ef65a2-88e9-475f-bf96-61b671500c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3452</TotalTime>
  <Words>2070</Words>
  <Application>Microsoft Office PowerPoint</Application>
  <PresentationFormat>Předvádění na obrazovce (4:3)</PresentationFormat>
  <Paragraphs>192</Paragraphs>
  <Slides>14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1_Úvodní list</vt:lpstr>
      <vt:lpstr>     Systémové zajištění sociálního začleňování – ASZ III.  </vt:lpstr>
      <vt:lpstr>Základní informace o projektu 1/2</vt:lpstr>
      <vt:lpstr>Základní informace 2/2  . </vt:lpstr>
      <vt:lpstr>Cílová skupina</vt:lpstr>
      <vt:lpstr>Hlavní cíle projektu</vt:lpstr>
      <vt:lpstr>Výstupy projektu 1/2  500 podpořených osob nad 40 hodin (členů lokálních partnerství ve spolupracujících lokalitách, kteří se účastnili pracovních skupin, kulatých stolů, vzdělávacích akcí se v území ), evidovaných 6214 osob ze všech regionálních center</vt:lpstr>
      <vt:lpstr>Výstupy projektu 2/2 </vt:lpstr>
      <vt:lpstr>Prezentace aplikace PowerPoint</vt:lpstr>
      <vt:lpstr>Prezentace aplikace PowerPoint</vt:lpstr>
      <vt:lpstr>Historie projektu – podstatné změny</vt:lpstr>
      <vt:lpstr>Působnost v lokalitách </vt:lpstr>
      <vt:lpstr>Mapa lokalit – 53 v KPSVL, 20 VZDP</vt:lpstr>
      <vt:lpstr>Prezentace aplikace PowerPoint</vt:lpstr>
      <vt:lpstr>Kontakty  - Odbor projektového řízení 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Syruček Petr</cp:lastModifiedBy>
  <cp:revision>124</cp:revision>
  <cp:lastPrinted>2022-06-07T08:17:03Z</cp:lastPrinted>
  <dcterms:created xsi:type="dcterms:W3CDTF">2020-01-13T10:41:51Z</dcterms:created>
  <dcterms:modified xsi:type="dcterms:W3CDTF">2022-11-08T11:51:56Z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</Properties>
</file>