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98" r:id="rId6"/>
    <p:sldId id="299" r:id="rId7"/>
    <p:sldId id="30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75070" autoAdjust="0"/>
  </p:normalViewPr>
  <p:slideViewPr>
    <p:cSldViewPr>
      <p:cViewPr varScale="1">
        <p:scale>
          <a:sx n="50" d="100"/>
          <a:sy n="50" d="100"/>
        </p:scale>
        <p:origin x="15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A63B9-BDCA-4842-9F3D-3BCB6A382DC6}" type="doc">
      <dgm:prSet loTypeId="urn:microsoft.com/office/officeart/2018/5/layout/IconCircleLabelList" loCatId="icon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cs-CZ"/>
        </a:p>
      </dgm:t>
    </dgm:pt>
    <dgm:pt modelId="{4F47E59D-8087-49F5-83EA-15E23C02B56A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dirty="0"/>
            <a:t>Garant </a:t>
          </a:r>
          <a:r>
            <a:rPr lang="cs-CZ" sz="1400" b="1" dirty="0"/>
            <a:t>strategických aktivit </a:t>
          </a:r>
          <a:r>
            <a:rPr lang="cs-CZ" sz="1400" dirty="0"/>
            <a:t>a plánování – LOKÁLNÍ SÍŤ ZAMĚSTNANOSTI</a:t>
          </a:r>
        </a:p>
      </dgm:t>
    </dgm:pt>
    <dgm:pt modelId="{58FD3878-3ECD-4C45-81EA-A5E673D6AF0B}" type="parTrans" cxnId="{CEAF0207-73DF-4058-8DE2-17DA7FC02E8F}">
      <dgm:prSet/>
      <dgm:spPr/>
      <dgm:t>
        <a:bodyPr/>
        <a:lstStyle/>
        <a:p>
          <a:endParaRPr lang="cs-CZ"/>
        </a:p>
      </dgm:t>
    </dgm:pt>
    <dgm:pt modelId="{F8AD81B4-93A0-4DCD-BED6-E443E4AE17FF}" type="sibTrans" cxnId="{CEAF0207-73DF-4058-8DE2-17DA7FC02E8F}">
      <dgm:prSet/>
      <dgm:spPr/>
      <dgm:t>
        <a:bodyPr/>
        <a:lstStyle/>
        <a:p>
          <a:endParaRPr lang="cs-CZ"/>
        </a:p>
      </dgm:t>
    </dgm:pt>
    <dgm:pt modelId="{B5262B31-8CCA-4B09-A34A-C6CACA1430A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b="1" dirty="0"/>
            <a:t>Koordinátor poskytované podpory</a:t>
          </a:r>
          <a:r>
            <a:rPr lang="cs-CZ" sz="1400" dirty="0"/>
            <a:t> – SÍT AKTÉRŮ PODPORY: SOCIÁLNÍ SLUŽBY A DALŠÍ </a:t>
          </a:r>
        </a:p>
      </dgm:t>
    </dgm:pt>
    <dgm:pt modelId="{EF868512-5D9F-45C6-8A52-F3DC44D11762}" type="parTrans" cxnId="{2768E827-0335-47CD-8652-610B6DF0A7FF}">
      <dgm:prSet/>
      <dgm:spPr/>
      <dgm:t>
        <a:bodyPr/>
        <a:lstStyle/>
        <a:p>
          <a:endParaRPr lang="cs-CZ"/>
        </a:p>
      </dgm:t>
    </dgm:pt>
    <dgm:pt modelId="{55698FEC-E547-4C90-8F63-3363A7D29260}" type="sibTrans" cxnId="{2768E827-0335-47CD-8652-610B6DF0A7FF}">
      <dgm:prSet/>
      <dgm:spPr/>
      <dgm:t>
        <a:bodyPr/>
        <a:lstStyle/>
        <a:p>
          <a:endParaRPr lang="cs-CZ"/>
        </a:p>
      </dgm:t>
    </dgm:pt>
    <dgm:pt modelId="{FEC44240-5B17-4083-BA45-63834217C340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sz="1400" dirty="0"/>
            <a:t>ZAMĚSTNAVATEL a </a:t>
          </a:r>
          <a:r>
            <a:rPr lang="cs-CZ" sz="1400" b="1" dirty="0"/>
            <a:t>tvůrce pracovních příležitostí </a:t>
          </a:r>
        </a:p>
      </dgm:t>
    </dgm:pt>
    <dgm:pt modelId="{C2168D3B-0056-4F88-8AFD-45EAE42BBC90}" type="parTrans" cxnId="{6215D2C1-F1D7-46C6-A751-F5F9A73F9BFE}">
      <dgm:prSet/>
      <dgm:spPr/>
      <dgm:t>
        <a:bodyPr/>
        <a:lstStyle/>
        <a:p>
          <a:endParaRPr lang="cs-CZ"/>
        </a:p>
      </dgm:t>
    </dgm:pt>
    <dgm:pt modelId="{BD025F0B-00DD-46F4-8731-6BD2D0CBC928}" type="sibTrans" cxnId="{6215D2C1-F1D7-46C6-A751-F5F9A73F9BFE}">
      <dgm:prSet/>
      <dgm:spPr/>
      <dgm:t>
        <a:bodyPr/>
        <a:lstStyle/>
        <a:p>
          <a:endParaRPr lang="cs-CZ"/>
        </a:p>
      </dgm:t>
    </dgm:pt>
    <dgm:pt modelId="{CDD008FA-8883-4A81-98AD-7397A03A35F6}" type="pres">
      <dgm:prSet presAssocID="{2E5A63B9-BDCA-4842-9F3D-3BCB6A382DC6}" presName="root" presStyleCnt="0">
        <dgm:presLayoutVars>
          <dgm:dir/>
          <dgm:resizeHandles val="exact"/>
        </dgm:presLayoutVars>
      </dgm:prSet>
      <dgm:spPr/>
    </dgm:pt>
    <dgm:pt modelId="{22AE0D90-169C-41C3-8ABF-91823F354D44}" type="pres">
      <dgm:prSet presAssocID="{4F47E59D-8087-49F5-83EA-15E23C02B56A}" presName="compNode" presStyleCnt="0"/>
      <dgm:spPr/>
    </dgm:pt>
    <dgm:pt modelId="{B769EB8F-658C-449D-83E8-8D44670260FC}" type="pres">
      <dgm:prSet presAssocID="{4F47E59D-8087-49F5-83EA-15E23C02B56A}" presName="iconBgRect" presStyleLbl="bgShp" presStyleIdx="0" presStyleCnt="3"/>
      <dgm:spPr/>
    </dgm:pt>
    <dgm:pt modelId="{ED30FF6A-7F19-42A1-A792-EBF2F04924F1}" type="pres">
      <dgm:prSet presAssocID="{4F47E59D-8087-49F5-83EA-15E23C02B56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íťový diagram obrys"/>
        </a:ext>
      </dgm:extLst>
    </dgm:pt>
    <dgm:pt modelId="{5B34EC72-7871-4E76-A39D-506084ABAE43}" type="pres">
      <dgm:prSet presAssocID="{4F47E59D-8087-49F5-83EA-15E23C02B56A}" presName="spaceRect" presStyleCnt="0"/>
      <dgm:spPr/>
    </dgm:pt>
    <dgm:pt modelId="{4625A7CE-BEF8-4C2A-9D71-A4BA6DC24D31}" type="pres">
      <dgm:prSet presAssocID="{4F47E59D-8087-49F5-83EA-15E23C02B56A}" presName="textRect" presStyleLbl="revTx" presStyleIdx="0" presStyleCnt="3">
        <dgm:presLayoutVars>
          <dgm:chMax val="1"/>
          <dgm:chPref val="1"/>
        </dgm:presLayoutVars>
      </dgm:prSet>
      <dgm:spPr/>
    </dgm:pt>
    <dgm:pt modelId="{5E487055-66EF-421B-89C9-FDEC4006668D}" type="pres">
      <dgm:prSet presAssocID="{F8AD81B4-93A0-4DCD-BED6-E443E4AE17FF}" presName="sibTrans" presStyleCnt="0"/>
      <dgm:spPr/>
    </dgm:pt>
    <dgm:pt modelId="{76566491-61EE-4667-981C-66D7350C57CD}" type="pres">
      <dgm:prSet presAssocID="{B5262B31-8CCA-4B09-A34A-C6CACA1430AD}" presName="compNode" presStyleCnt="0"/>
      <dgm:spPr/>
    </dgm:pt>
    <dgm:pt modelId="{994C91CC-B14E-4D25-A6FE-3050CF281A08}" type="pres">
      <dgm:prSet presAssocID="{B5262B31-8CCA-4B09-A34A-C6CACA1430AD}" presName="iconBgRect" presStyleLbl="bgShp" presStyleIdx="1" presStyleCnt="3"/>
      <dgm:spPr/>
    </dgm:pt>
    <dgm:pt modelId="{A0104476-E734-4F4A-8E5B-7F631FD30288}" type="pres">
      <dgm:prSet presAssocID="{B5262B31-8CCA-4B09-A34A-C6CACA1430A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řipojení obrys"/>
        </a:ext>
      </dgm:extLst>
    </dgm:pt>
    <dgm:pt modelId="{BB73BEC9-4B8D-47A8-BF38-11FA9BBB335A}" type="pres">
      <dgm:prSet presAssocID="{B5262B31-8CCA-4B09-A34A-C6CACA1430AD}" presName="spaceRect" presStyleCnt="0"/>
      <dgm:spPr/>
    </dgm:pt>
    <dgm:pt modelId="{EC14CA82-F25E-4977-8D75-AA7CB9BE71AA}" type="pres">
      <dgm:prSet presAssocID="{B5262B31-8CCA-4B09-A34A-C6CACA1430AD}" presName="textRect" presStyleLbl="revTx" presStyleIdx="1" presStyleCnt="3">
        <dgm:presLayoutVars>
          <dgm:chMax val="1"/>
          <dgm:chPref val="1"/>
        </dgm:presLayoutVars>
      </dgm:prSet>
      <dgm:spPr/>
    </dgm:pt>
    <dgm:pt modelId="{A1BCB428-DBD7-421B-8730-96F90981846B}" type="pres">
      <dgm:prSet presAssocID="{55698FEC-E547-4C90-8F63-3363A7D29260}" presName="sibTrans" presStyleCnt="0"/>
      <dgm:spPr/>
    </dgm:pt>
    <dgm:pt modelId="{14B164C4-5423-46C5-B9B8-DEE1AC73487C}" type="pres">
      <dgm:prSet presAssocID="{FEC44240-5B17-4083-BA45-63834217C340}" presName="compNode" presStyleCnt="0"/>
      <dgm:spPr/>
    </dgm:pt>
    <dgm:pt modelId="{38431474-C103-4D18-A744-1F3BD913412C}" type="pres">
      <dgm:prSet presAssocID="{FEC44240-5B17-4083-BA45-63834217C340}" presName="iconBgRect" presStyleLbl="bgShp" presStyleIdx="2" presStyleCnt="3"/>
      <dgm:spPr/>
    </dgm:pt>
    <dgm:pt modelId="{6AF4B8EB-8643-4C70-A84D-01F0ED80E92E}" type="pres">
      <dgm:prSet presAssocID="{FEC44240-5B17-4083-BA45-63834217C34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bchodní růst obrys"/>
        </a:ext>
      </dgm:extLst>
    </dgm:pt>
    <dgm:pt modelId="{9D165A81-DBF6-4AD9-A76E-0332D5827DCE}" type="pres">
      <dgm:prSet presAssocID="{FEC44240-5B17-4083-BA45-63834217C340}" presName="spaceRect" presStyleCnt="0"/>
      <dgm:spPr/>
    </dgm:pt>
    <dgm:pt modelId="{6623FE2C-DBF8-4DB3-979B-F5DEB9ADA995}" type="pres">
      <dgm:prSet presAssocID="{FEC44240-5B17-4083-BA45-63834217C34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CEAF0207-73DF-4058-8DE2-17DA7FC02E8F}" srcId="{2E5A63B9-BDCA-4842-9F3D-3BCB6A382DC6}" destId="{4F47E59D-8087-49F5-83EA-15E23C02B56A}" srcOrd="0" destOrd="0" parTransId="{58FD3878-3ECD-4C45-81EA-A5E673D6AF0B}" sibTransId="{F8AD81B4-93A0-4DCD-BED6-E443E4AE17FF}"/>
    <dgm:cxn modelId="{2768E827-0335-47CD-8652-610B6DF0A7FF}" srcId="{2E5A63B9-BDCA-4842-9F3D-3BCB6A382DC6}" destId="{B5262B31-8CCA-4B09-A34A-C6CACA1430AD}" srcOrd="1" destOrd="0" parTransId="{EF868512-5D9F-45C6-8A52-F3DC44D11762}" sibTransId="{55698FEC-E547-4C90-8F63-3363A7D29260}"/>
    <dgm:cxn modelId="{754DCB76-E5B9-4D44-9A22-6A1AC6542060}" type="presOf" srcId="{FEC44240-5B17-4083-BA45-63834217C340}" destId="{6623FE2C-DBF8-4DB3-979B-F5DEB9ADA995}" srcOrd="0" destOrd="0" presId="urn:microsoft.com/office/officeart/2018/5/layout/IconCircleLabelList"/>
    <dgm:cxn modelId="{40003296-1C7B-4854-857A-F33D63A88E5E}" type="presOf" srcId="{4F47E59D-8087-49F5-83EA-15E23C02B56A}" destId="{4625A7CE-BEF8-4C2A-9D71-A4BA6DC24D31}" srcOrd="0" destOrd="0" presId="urn:microsoft.com/office/officeart/2018/5/layout/IconCircleLabelList"/>
    <dgm:cxn modelId="{6215D2C1-F1D7-46C6-A751-F5F9A73F9BFE}" srcId="{2E5A63B9-BDCA-4842-9F3D-3BCB6A382DC6}" destId="{FEC44240-5B17-4083-BA45-63834217C340}" srcOrd="2" destOrd="0" parTransId="{C2168D3B-0056-4F88-8AFD-45EAE42BBC90}" sibTransId="{BD025F0B-00DD-46F4-8731-6BD2D0CBC928}"/>
    <dgm:cxn modelId="{30E851CB-CA7B-4B51-B9AE-00BC7868E554}" type="presOf" srcId="{2E5A63B9-BDCA-4842-9F3D-3BCB6A382DC6}" destId="{CDD008FA-8883-4A81-98AD-7397A03A35F6}" srcOrd="0" destOrd="0" presId="urn:microsoft.com/office/officeart/2018/5/layout/IconCircleLabelList"/>
    <dgm:cxn modelId="{CBA56DEF-9D51-429F-BE91-25DA553A920F}" type="presOf" srcId="{B5262B31-8CCA-4B09-A34A-C6CACA1430AD}" destId="{EC14CA82-F25E-4977-8D75-AA7CB9BE71AA}" srcOrd="0" destOrd="0" presId="urn:microsoft.com/office/officeart/2018/5/layout/IconCircleLabelList"/>
    <dgm:cxn modelId="{33556EAD-05D2-48EC-B41B-673AC55E48AF}" type="presParOf" srcId="{CDD008FA-8883-4A81-98AD-7397A03A35F6}" destId="{22AE0D90-169C-41C3-8ABF-91823F354D44}" srcOrd="0" destOrd="0" presId="urn:microsoft.com/office/officeart/2018/5/layout/IconCircleLabelList"/>
    <dgm:cxn modelId="{0131464A-12F0-4A51-800B-51AF62629FCC}" type="presParOf" srcId="{22AE0D90-169C-41C3-8ABF-91823F354D44}" destId="{B769EB8F-658C-449D-83E8-8D44670260FC}" srcOrd="0" destOrd="0" presId="urn:microsoft.com/office/officeart/2018/5/layout/IconCircleLabelList"/>
    <dgm:cxn modelId="{BB04720F-3211-4684-AEFC-CC6E9A74FBEC}" type="presParOf" srcId="{22AE0D90-169C-41C3-8ABF-91823F354D44}" destId="{ED30FF6A-7F19-42A1-A792-EBF2F04924F1}" srcOrd="1" destOrd="0" presId="urn:microsoft.com/office/officeart/2018/5/layout/IconCircleLabelList"/>
    <dgm:cxn modelId="{249510BB-CD09-4F00-8853-3EE0669C9BFA}" type="presParOf" srcId="{22AE0D90-169C-41C3-8ABF-91823F354D44}" destId="{5B34EC72-7871-4E76-A39D-506084ABAE43}" srcOrd="2" destOrd="0" presId="urn:microsoft.com/office/officeart/2018/5/layout/IconCircleLabelList"/>
    <dgm:cxn modelId="{2278E476-9403-4182-85C5-C42BC0AA2503}" type="presParOf" srcId="{22AE0D90-169C-41C3-8ABF-91823F354D44}" destId="{4625A7CE-BEF8-4C2A-9D71-A4BA6DC24D31}" srcOrd="3" destOrd="0" presId="urn:microsoft.com/office/officeart/2018/5/layout/IconCircleLabelList"/>
    <dgm:cxn modelId="{C8171E50-729C-4ACB-8F1C-24784FC1BF2B}" type="presParOf" srcId="{CDD008FA-8883-4A81-98AD-7397A03A35F6}" destId="{5E487055-66EF-421B-89C9-FDEC4006668D}" srcOrd="1" destOrd="0" presId="urn:microsoft.com/office/officeart/2018/5/layout/IconCircleLabelList"/>
    <dgm:cxn modelId="{BED5FFEE-3764-4522-9371-472780B9A2A6}" type="presParOf" srcId="{CDD008FA-8883-4A81-98AD-7397A03A35F6}" destId="{76566491-61EE-4667-981C-66D7350C57CD}" srcOrd="2" destOrd="0" presId="urn:microsoft.com/office/officeart/2018/5/layout/IconCircleLabelList"/>
    <dgm:cxn modelId="{765BB5C4-84B3-42A4-9DD2-5D58584E520A}" type="presParOf" srcId="{76566491-61EE-4667-981C-66D7350C57CD}" destId="{994C91CC-B14E-4D25-A6FE-3050CF281A08}" srcOrd="0" destOrd="0" presId="urn:microsoft.com/office/officeart/2018/5/layout/IconCircleLabelList"/>
    <dgm:cxn modelId="{5694ADB2-00FD-47F4-BC44-D581647E6CE7}" type="presParOf" srcId="{76566491-61EE-4667-981C-66D7350C57CD}" destId="{A0104476-E734-4F4A-8E5B-7F631FD30288}" srcOrd="1" destOrd="0" presId="urn:microsoft.com/office/officeart/2018/5/layout/IconCircleLabelList"/>
    <dgm:cxn modelId="{DC90E9FB-EE92-4846-B0A5-87F6A7DB93F3}" type="presParOf" srcId="{76566491-61EE-4667-981C-66D7350C57CD}" destId="{BB73BEC9-4B8D-47A8-BF38-11FA9BBB335A}" srcOrd="2" destOrd="0" presId="urn:microsoft.com/office/officeart/2018/5/layout/IconCircleLabelList"/>
    <dgm:cxn modelId="{EF7E39BD-45B2-4B4C-94F9-8A5029EE5565}" type="presParOf" srcId="{76566491-61EE-4667-981C-66D7350C57CD}" destId="{EC14CA82-F25E-4977-8D75-AA7CB9BE71AA}" srcOrd="3" destOrd="0" presId="urn:microsoft.com/office/officeart/2018/5/layout/IconCircleLabelList"/>
    <dgm:cxn modelId="{E69C99EA-84F4-4888-9E68-44CD3F03A2F4}" type="presParOf" srcId="{CDD008FA-8883-4A81-98AD-7397A03A35F6}" destId="{A1BCB428-DBD7-421B-8730-96F90981846B}" srcOrd="3" destOrd="0" presId="urn:microsoft.com/office/officeart/2018/5/layout/IconCircleLabelList"/>
    <dgm:cxn modelId="{5702186D-23C5-4615-A2C3-F74D34111074}" type="presParOf" srcId="{CDD008FA-8883-4A81-98AD-7397A03A35F6}" destId="{14B164C4-5423-46C5-B9B8-DEE1AC73487C}" srcOrd="4" destOrd="0" presId="urn:microsoft.com/office/officeart/2018/5/layout/IconCircleLabelList"/>
    <dgm:cxn modelId="{AD83E00D-698F-4AC9-96CA-AC6A10A6CEF3}" type="presParOf" srcId="{14B164C4-5423-46C5-B9B8-DEE1AC73487C}" destId="{38431474-C103-4D18-A744-1F3BD913412C}" srcOrd="0" destOrd="0" presId="urn:microsoft.com/office/officeart/2018/5/layout/IconCircleLabelList"/>
    <dgm:cxn modelId="{16339E60-5A2A-40D1-9929-9A792CF781BA}" type="presParOf" srcId="{14B164C4-5423-46C5-B9B8-DEE1AC73487C}" destId="{6AF4B8EB-8643-4C70-A84D-01F0ED80E92E}" srcOrd="1" destOrd="0" presId="urn:microsoft.com/office/officeart/2018/5/layout/IconCircleLabelList"/>
    <dgm:cxn modelId="{D2A8686A-C3C2-41F5-8440-1A235BB6E63C}" type="presParOf" srcId="{14B164C4-5423-46C5-B9B8-DEE1AC73487C}" destId="{9D165A81-DBF6-4AD9-A76E-0332D5827DCE}" srcOrd="2" destOrd="0" presId="urn:microsoft.com/office/officeart/2018/5/layout/IconCircleLabelList"/>
    <dgm:cxn modelId="{3514DCD0-B562-4940-81B3-51A4C6568776}" type="presParOf" srcId="{14B164C4-5423-46C5-B9B8-DEE1AC73487C}" destId="{6623FE2C-DBF8-4DB3-979B-F5DEB9ADA99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9EB8F-658C-449D-83E8-8D44670260FC}">
      <dsp:nvSpPr>
        <dsp:cNvPr id="0" name=""/>
        <dsp:cNvSpPr/>
      </dsp:nvSpPr>
      <dsp:spPr>
        <a:xfrm>
          <a:off x="475501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30FF6A-7F19-42A1-A792-EBF2F04924F1}">
      <dsp:nvSpPr>
        <dsp:cNvPr id="0" name=""/>
        <dsp:cNvSpPr/>
      </dsp:nvSpPr>
      <dsp:spPr>
        <a:xfrm>
          <a:off x="760688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25A7CE-BEF8-4C2A-9D71-A4BA6DC24D31}">
      <dsp:nvSpPr>
        <dsp:cNvPr id="0" name=""/>
        <dsp:cNvSpPr/>
      </dsp:nvSpPr>
      <dsp:spPr>
        <a:xfrm>
          <a:off x="47719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kern="1200" dirty="0"/>
            <a:t>Garant </a:t>
          </a:r>
          <a:r>
            <a:rPr lang="cs-CZ" sz="1400" b="1" kern="1200" dirty="0"/>
            <a:t>strategických aktivit </a:t>
          </a:r>
          <a:r>
            <a:rPr lang="cs-CZ" sz="1400" kern="1200" dirty="0"/>
            <a:t>a plánování – LOKÁLNÍ SÍŤ ZAMĚSTNANOSTI</a:t>
          </a:r>
        </a:p>
      </dsp:txBody>
      <dsp:txXfrm>
        <a:off x="47719" y="2088718"/>
        <a:ext cx="2193750" cy="877500"/>
      </dsp:txXfrm>
    </dsp:sp>
    <dsp:sp modelId="{994C91CC-B14E-4D25-A6FE-3050CF281A08}">
      <dsp:nvSpPr>
        <dsp:cNvPr id="0" name=""/>
        <dsp:cNvSpPr/>
      </dsp:nvSpPr>
      <dsp:spPr>
        <a:xfrm>
          <a:off x="3053157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104476-E734-4F4A-8E5B-7F631FD30288}">
      <dsp:nvSpPr>
        <dsp:cNvPr id="0" name=""/>
        <dsp:cNvSpPr/>
      </dsp:nvSpPr>
      <dsp:spPr>
        <a:xfrm>
          <a:off x="3338344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14CA82-F25E-4977-8D75-AA7CB9BE71AA}">
      <dsp:nvSpPr>
        <dsp:cNvPr id="0" name=""/>
        <dsp:cNvSpPr/>
      </dsp:nvSpPr>
      <dsp:spPr>
        <a:xfrm>
          <a:off x="2625376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b="1" kern="1200" dirty="0"/>
            <a:t>Koordinátor poskytované podpory</a:t>
          </a:r>
          <a:r>
            <a:rPr lang="cs-CZ" sz="1400" kern="1200" dirty="0"/>
            <a:t> – SÍT AKTÉRŮ PODPORY: SOCIÁLNÍ SLUŽBY A DALŠÍ </a:t>
          </a:r>
        </a:p>
      </dsp:txBody>
      <dsp:txXfrm>
        <a:off x="2625376" y="2088718"/>
        <a:ext cx="2193750" cy="877500"/>
      </dsp:txXfrm>
    </dsp:sp>
    <dsp:sp modelId="{38431474-C103-4D18-A744-1F3BD913412C}">
      <dsp:nvSpPr>
        <dsp:cNvPr id="0" name=""/>
        <dsp:cNvSpPr/>
      </dsp:nvSpPr>
      <dsp:spPr>
        <a:xfrm>
          <a:off x="5630813" y="333717"/>
          <a:ext cx="1338187" cy="1338187"/>
        </a:xfrm>
        <a:prstGeom prst="ellipse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4B8EB-8643-4C70-A84D-01F0ED80E92E}">
      <dsp:nvSpPr>
        <dsp:cNvPr id="0" name=""/>
        <dsp:cNvSpPr/>
      </dsp:nvSpPr>
      <dsp:spPr>
        <a:xfrm>
          <a:off x="5916001" y="618905"/>
          <a:ext cx="767812" cy="767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23FE2C-DBF8-4DB3-979B-F5DEB9ADA995}">
      <dsp:nvSpPr>
        <dsp:cNvPr id="0" name=""/>
        <dsp:cNvSpPr/>
      </dsp:nvSpPr>
      <dsp:spPr>
        <a:xfrm>
          <a:off x="5203032" y="2088718"/>
          <a:ext cx="2193750" cy="87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cs-CZ" sz="1400" kern="1200" dirty="0"/>
            <a:t>ZAMĚSTNAVATEL a </a:t>
          </a:r>
          <a:r>
            <a:rPr lang="cs-CZ" sz="1400" b="1" kern="1200" dirty="0"/>
            <a:t>tvůrce pracovních příležitostí </a:t>
          </a:r>
        </a:p>
      </dsp:txBody>
      <dsp:txXfrm>
        <a:off x="5203032" y="2088718"/>
        <a:ext cx="2193750" cy="87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59939-1410-8548-83F1-CABA015E6259}" type="datetimeFigureOut">
              <a:rPr lang="en-CZ" smtClean="0"/>
              <a:t>06/05/2024</a:t>
            </a:fld>
            <a:endParaRPr lang="en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C9AA3-D42E-2B44-9136-99813E3BFAD1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818873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2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141577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3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72267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Z" dirty="0"/>
              <a:t>chronický stres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EC9AA3-D42E-2B44-9136-99813E3BFAD1}" type="slidenum">
              <a:rPr lang="en-CZ" smtClean="0"/>
              <a:t>4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45061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.jf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.jf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1.jfif"/><Relationship Id="rId10" Type="http://schemas.microsoft.com/office/2007/relationships/diagramDrawing" Target="../diagrams/drawing1.xml"/><Relationship Id="rId4" Type="http://schemas.openxmlformats.org/officeDocument/2006/relationships/image" Target="../media/image4.jpe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6447"/>
          </a:xfrm>
        </p:spPr>
        <p:txBody>
          <a:bodyPr>
            <a:normAutofit fontScale="90000"/>
          </a:bodyPr>
          <a:lstStyle/>
          <a:p>
            <a:r>
              <a:rPr lang="cs-CZ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Rozvoj systémů pro sociální začleňování_RSSZ, reg. č. projektu </a:t>
            </a:r>
            <a:r>
              <a:rPr lang="cs-CZ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CZ.03.02.02/00/22_004/0000366</a:t>
            </a:r>
            <a:b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2392809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algn="l"/>
            <a:r>
              <a:rPr lang="cs-CZ" sz="2600" b="1" dirty="0">
                <a:solidFill>
                  <a:srgbClr val="0070C0"/>
                </a:solidFill>
              </a:rPr>
              <a:t>Lokální sítě zaměstnanosti, prostupné zaměstnávání, komplexní podpora</a:t>
            </a:r>
          </a:p>
          <a:p>
            <a:pPr algn="l"/>
            <a:endParaRPr lang="cs-CZ" sz="2600" b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Název akce:</a:t>
            </a:r>
            <a:r>
              <a:rPr lang="cs-CZ" sz="2400" b="1" dirty="0">
                <a:solidFill>
                  <a:schemeClr val="tx1"/>
                </a:solidFill>
                <a:latin typeface="Arial"/>
                <a:cs typeface="Arial"/>
              </a:rPr>
              <a:t> Konference dluhy a zaměstnanost </a:t>
            </a:r>
            <a:endParaRPr lang="cs-CZ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Datum: 6.6.2024 </a:t>
            </a:r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600" b="1" dirty="0">
                <a:solidFill>
                  <a:schemeClr val="tx1"/>
                </a:solidFill>
                <a:latin typeface="Arial"/>
                <a:cs typeface="Arial"/>
              </a:rPr>
              <a:t>Prezentující: Lucie Trlifajová</a:t>
            </a:r>
            <a:endParaRPr lang="cs-CZ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695AE493-2546-4C2A-B550-B6B06222E5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77" y="5545932"/>
            <a:ext cx="2522446" cy="122530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B3DA778-9AA3-4C82-B622-415D360431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25"/>
            <a:ext cx="3753652" cy="973275"/>
          </a:xfrm>
          <a:prstGeom prst="rect">
            <a:avLst/>
          </a:prstGeom>
        </p:spPr>
      </p:pic>
      <p:pic>
        <p:nvPicPr>
          <p:cNvPr id="10" name="Obrázek 9" descr="Obsah obrázku text&#10;&#10;Popis byl vytvořen automaticky">
            <a:extLst>
              <a:ext uri="{FF2B5EF4-FFF2-40B4-BE49-F238E27FC236}">
                <a16:creationId xmlns:a16="http://schemas.microsoft.com/office/drawing/2014/main" id="{867B880A-1FC7-4BB8-B860-B163F8BEF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3491"/>
            <a:ext cx="2266528" cy="48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7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4" y="12082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 err="1"/>
              <a:t>Tréninkové</a:t>
            </a:r>
            <a:r>
              <a:rPr lang="en-GB" sz="4000" dirty="0"/>
              <a:t> / </a:t>
            </a:r>
            <a:r>
              <a:rPr lang="en-GB" sz="4000" dirty="0" err="1"/>
              <a:t>podporované</a:t>
            </a:r>
            <a:r>
              <a:rPr lang="en-GB" sz="4000" dirty="0"/>
              <a:t> </a:t>
            </a:r>
            <a:r>
              <a:rPr lang="en-GB" sz="4000" dirty="0" err="1"/>
              <a:t>zaměstnání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 fontScale="62500" lnSpcReduction="20000"/>
          </a:bodyPr>
          <a:lstStyle/>
          <a:p>
            <a:r>
              <a:rPr lang="en-CZ" dirty="0">
                <a:solidFill>
                  <a:schemeClr val="accent1"/>
                </a:solidFill>
              </a:rPr>
              <a:t>Kombinace práce a sociální podpory</a:t>
            </a:r>
          </a:p>
          <a:p>
            <a:pPr lvl="1"/>
            <a:r>
              <a:rPr lang="en-CZ" dirty="0"/>
              <a:t>Podpora pro odstranění bariér / znevýhodnění </a:t>
            </a:r>
          </a:p>
          <a:p>
            <a:pPr lvl="1"/>
            <a:r>
              <a:rPr lang="en-CZ" dirty="0"/>
              <a:t>Práce nejen se zaměstnanci, ale </a:t>
            </a:r>
            <a:r>
              <a:rPr lang="en-GB" dirty="0" err="1"/>
              <a:t>i</a:t>
            </a:r>
            <a:r>
              <a:rPr lang="en-CZ" dirty="0"/>
              <a:t> zaměstnavateli </a:t>
            </a:r>
          </a:p>
          <a:p>
            <a:pPr lvl="1"/>
            <a:r>
              <a:rPr lang="cs-CZ" dirty="0"/>
              <a:t>Podporu potřebují nejen lidi, kteří jsou zaměstnaní, ale i ti kteří s nimi pracují – specificky se týká „předáků“/vedoucích větších skupin</a:t>
            </a:r>
            <a:endParaRPr lang="en-CZ" dirty="0"/>
          </a:p>
          <a:p>
            <a:r>
              <a:rPr lang="en-CZ" dirty="0">
                <a:solidFill>
                  <a:schemeClr val="accent1"/>
                </a:solidFill>
              </a:rPr>
              <a:t>Prostupnost / napojení na (lokální) zaměstnavatele</a:t>
            </a:r>
          </a:p>
          <a:p>
            <a:pPr lvl="1"/>
            <a:r>
              <a:rPr lang="en-GB" dirty="0"/>
              <a:t>A</a:t>
            </a:r>
            <a:r>
              <a:rPr lang="en-CZ" dirty="0"/>
              <a:t>dekvátně potřebám jednotlivců</a:t>
            </a:r>
          </a:p>
          <a:p>
            <a:pPr lvl="1"/>
            <a:r>
              <a:rPr lang="en-CZ" dirty="0"/>
              <a:t>”Vzdálená podpora” </a:t>
            </a:r>
          </a:p>
          <a:p>
            <a:r>
              <a:rPr lang="cs-CZ" dirty="0">
                <a:solidFill>
                  <a:schemeClr val="accent1"/>
                </a:solidFill>
              </a:rPr>
              <a:t>Koordinace na různých úrovních </a:t>
            </a:r>
          </a:p>
          <a:p>
            <a:pPr lvl="1"/>
            <a:r>
              <a:rPr lang="cs-CZ" dirty="0"/>
              <a:t>Efektivní propojení a využití nástrojů, nastavení (podpůrných) kapacit </a:t>
            </a:r>
          </a:p>
          <a:p>
            <a:pPr lvl="1"/>
            <a:r>
              <a:rPr lang="cs-CZ" dirty="0"/>
              <a:t>Slaďování cílů</a:t>
            </a:r>
          </a:p>
          <a:p>
            <a:r>
              <a:rPr lang="en-CZ" dirty="0">
                <a:solidFill>
                  <a:schemeClr val="accent1"/>
                </a:solidFill>
              </a:rPr>
              <a:t>Práce se selháním</a:t>
            </a:r>
          </a:p>
          <a:p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9" name="Graphic 8" descr="Crawl outline">
            <a:extLst>
              <a:ext uri="{FF2B5EF4-FFF2-40B4-BE49-F238E27FC236}">
                <a16:creationId xmlns:a16="http://schemas.microsoft.com/office/drawing/2014/main" id="{9954FACE-6D10-1042-DEBC-B00B12434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5952" y="1417295"/>
            <a:ext cx="771016" cy="77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9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4" y="12082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 err="1"/>
              <a:t>Tréninkové</a:t>
            </a:r>
            <a:r>
              <a:rPr lang="en-GB" sz="4000" dirty="0"/>
              <a:t> </a:t>
            </a:r>
            <a:r>
              <a:rPr lang="en-GB" sz="4000" dirty="0">
                <a:solidFill>
                  <a:schemeClr val="accent1"/>
                </a:solidFill>
              </a:rPr>
              <a:t>/</a:t>
            </a:r>
            <a:r>
              <a:rPr lang="en-GB" sz="4000" dirty="0"/>
              <a:t> </a:t>
            </a:r>
            <a:r>
              <a:rPr lang="en-GB" sz="4000" dirty="0" err="1"/>
              <a:t>podporované</a:t>
            </a:r>
            <a:r>
              <a:rPr lang="en-GB" sz="4000" dirty="0"/>
              <a:t> </a:t>
            </a:r>
            <a:r>
              <a:rPr lang="en-GB" sz="4000" dirty="0" err="1"/>
              <a:t>zaměstnání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2" y="235021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pic>
        <p:nvPicPr>
          <p:cNvPr id="9" name="Graphic 8" descr="Crawl outline">
            <a:extLst>
              <a:ext uri="{FF2B5EF4-FFF2-40B4-BE49-F238E27FC236}">
                <a16:creationId xmlns:a16="http://schemas.microsoft.com/office/drawing/2014/main" id="{9954FACE-6D10-1042-DEBC-B00B124343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5952" y="1417295"/>
            <a:ext cx="771016" cy="771016"/>
          </a:xfrm>
          <a:prstGeom prst="rect">
            <a:avLst/>
          </a:prstGeom>
        </p:spPr>
      </p:pic>
      <p:pic>
        <p:nvPicPr>
          <p:cNvPr id="6" name="Content Placeholder 4" descr="A poster with text and images of people&#10;&#10;Description automatically generated">
            <a:extLst>
              <a:ext uri="{FF2B5EF4-FFF2-40B4-BE49-F238E27FC236}">
                <a16:creationId xmlns:a16="http://schemas.microsoft.com/office/drawing/2014/main" id="{EBCFDD70-A399-E4D2-7A32-DB0CAFEB08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7278" y="2495278"/>
            <a:ext cx="6532097" cy="356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5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3F05-EB8D-14EC-1820-974FD03A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13780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Z" sz="4000" dirty="0"/>
              <a:t>    </a:t>
            </a:r>
            <a:r>
              <a:rPr lang="en-GB" sz="4000" dirty="0"/>
              <a:t>PROČ JE OBEC DŮLEŽITÁ / v </a:t>
            </a:r>
            <a:r>
              <a:rPr lang="en-GB" sz="4000" dirty="0" err="1"/>
              <a:t>jedinečné</a:t>
            </a:r>
            <a:r>
              <a:rPr lang="en-GB" sz="4000" dirty="0"/>
              <a:t> </a:t>
            </a:r>
            <a:r>
              <a:rPr lang="en-GB" sz="4000" dirty="0" err="1"/>
              <a:t>pozici</a:t>
            </a:r>
            <a:r>
              <a:rPr lang="en-GB" sz="4000" dirty="0"/>
              <a:t>?</a:t>
            </a:r>
            <a:endParaRPr lang="en-CZ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10EBA-EF71-232B-C600-90814582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42923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Z" sz="2200" dirty="0"/>
          </a:p>
          <a:p>
            <a:pPr marL="0" indent="0">
              <a:buNone/>
            </a:pPr>
            <a:endParaRPr lang="en-CZ" dirty="0"/>
          </a:p>
          <a:p>
            <a:pPr marL="0" indent="0">
              <a:buNone/>
            </a:pPr>
            <a:endParaRPr lang="en-CZ" dirty="0"/>
          </a:p>
          <a:p>
            <a:endParaRPr lang="en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AE4514B-58B4-4161-9420-09C9E6B9F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" y="-18462"/>
            <a:ext cx="3753652" cy="973275"/>
          </a:xfrm>
          <a:prstGeom prst="rect">
            <a:avLst/>
          </a:prstGeom>
        </p:spPr>
      </p:pic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8557355-6458-2A21-2D41-A21BEFBFF0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8585"/>
            <a:ext cx="2572922" cy="555229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8C3805F-55BE-049A-DFDB-36B3DE01BB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423" y="5921713"/>
            <a:ext cx="1802200" cy="922589"/>
          </a:xfrm>
          <a:prstGeom prst="rect">
            <a:avLst/>
          </a:prstGeom>
        </p:spPr>
      </p:pic>
      <p:graphicFrame>
        <p:nvGraphicFramePr>
          <p:cNvPr id="8" name="Zástupný obsah 5">
            <a:extLst>
              <a:ext uri="{FF2B5EF4-FFF2-40B4-BE49-F238E27FC236}">
                <a16:creationId xmlns:a16="http://schemas.microsoft.com/office/drawing/2014/main" id="{559BC829-1AA8-5198-5BDE-28EBBFC59C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292224"/>
              </p:ext>
            </p:extLst>
          </p:nvPr>
        </p:nvGraphicFramePr>
        <p:xfrm>
          <a:off x="767953" y="2288858"/>
          <a:ext cx="7444502" cy="3299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11DF1687-FA2A-E5C9-F264-EC438A031B09}"/>
              </a:ext>
            </a:extLst>
          </p:cNvPr>
          <p:cNvGrpSpPr/>
          <p:nvPr/>
        </p:nvGrpSpPr>
        <p:grpSpPr>
          <a:xfrm>
            <a:off x="733097" y="5921713"/>
            <a:ext cx="2193750" cy="720000"/>
            <a:chOff x="47719" y="2167468"/>
            <a:chExt cx="2193750" cy="72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861B93D-ED58-52BF-A877-2CA35E2AF2D6}"/>
                </a:ext>
              </a:extLst>
            </p:cNvPr>
            <p:cNvSpPr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CZ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278947F-B67F-7B8B-834C-6FA3354956E8}"/>
                </a:ext>
              </a:extLst>
            </p:cNvPr>
            <p:cNvSpPr txBox="1"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cs-CZ" sz="1200" kern="1200" dirty="0">
                  <a:solidFill>
                    <a:schemeClr val="accent1"/>
                  </a:solidFill>
                </a:rPr>
                <a:t>SPOLUPRÁCE / PŘEKRYV S ÚŘADEM PRÁCE </a:t>
              </a:r>
              <a:r>
                <a:rPr lang="cs-CZ" sz="1200" kern="1200" dirty="0">
                  <a:solidFill>
                    <a:srgbClr val="B2B2B2"/>
                  </a:solidFill>
                </a:rPr>
                <a:t>– LOKÁLNÍ SÍŤ ZAMĚSTNANOSTI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9E2F15-F41A-1915-CE37-2CAC91AC7E35}"/>
              </a:ext>
            </a:extLst>
          </p:cNvPr>
          <p:cNvGrpSpPr/>
          <p:nvPr/>
        </p:nvGrpSpPr>
        <p:grpSpPr>
          <a:xfrm>
            <a:off x="3202744" y="5921713"/>
            <a:ext cx="2193750" cy="720000"/>
            <a:chOff x="47719" y="2167468"/>
            <a:chExt cx="2193750" cy="720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AF0EEF9-AF0E-530A-92F7-C84243709D39}"/>
                </a:ext>
              </a:extLst>
            </p:cNvPr>
            <p:cNvSpPr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CZ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94771DA-A287-CCA4-40E3-754323E14BEC}"/>
                </a:ext>
              </a:extLst>
            </p:cNvPr>
            <p:cNvSpPr txBox="1"/>
            <p:nvPr/>
          </p:nvSpPr>
          <p:spPr>
            <a:xfrm>
              <a:off x="47719" y="2167468"/>
              <a:ext cx="2193750" cy="72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533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cs-CZ" sz="1200" kern="1200" dirty="0">
                  <a:solidFill>
                    <a:srgbClr val="FFC000"/>
                  </a:solidFill>
                </a:rPr>
                <a:t>SPOLUPRÁCE / PŘEKRYV S ASZ</a:t>
              </a:r>
              <a:r>
                <a:rPr lang="cs-CZ" sz="1200" kern="1200" dirty="0">
                  <a:solidFill>
                    <a:srgbClr val="B2B2B2"/>
                  </a:solidFill>
                </a:rPr>
                <a:t>– </a:t>
              </a:r>
              <a:r>
                <a:rPr lang="cs-CZ" sz="1200" kern="1200" dirty="0" err="1">
                  <a:solidFill>
                    <a:srgbClr val="B2B2B2"/>
                  </a:solidFill>
                </a:rPr>
                <a:t>mEtodiCKÉ</a:t>
              </a:r>
              <a:r>
                <a:rPr lang="cs-CZ" sz="1200" kern="1200" dirty="0">
                  <a:solidFill>
                    <a:srgbClr val="B2B2B2"/>
                  </a:solidFill>
                </a:rPr>
                <a:t> PŘÍSTUPY K  SÍŤOVÁNÍ, PLÁNOVÁNÍ A KOORDINACE NA LOKÁLNÍ ÚROVNI 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9194DA-CAFA-A0BA-D367-61E3CAB558FE}"/>
              </a:ext>
            </a:extLst>
          </p:cNvPr>
          <p:cNvCxnSpPr/>
          <p:nvPr/>
        </p:nvCxnSpPr>
        <p:spPr>
          <a:xfrm>
            <a:off x="733097" y="5373216"/>
            <a:ext cx="72232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9017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69B201C872544698162AEFCD170F04" ma:contentTypeVersion="18" ma:contentTypeDescription="Vytvoří nový dokument" ma:contentTypeScope="" ma:versionID="e9a8d72a35166ef425d0248a2a76ea42">
  <xsd:schema xmlns:xsd="http://www.w3.org/2001/XMLSchema" xmlns:xs="http://www.w3.org/2001/XMLSchema" xmlns:p="http://schemas.microsoft.com/office/2006/metadata/properties" xmlns:ns2="23025eb5-ad5b-4253-bdcc-90a990103c8c" xmlns:ns3="d0280b36-3abd-49ec-8fdc-0788154456f5" targetNamespace="http://schemas.microsoft.com/office/2006/metadata/properties" ma:root="true" ma:fieldsID="6111fe8c0c141a2fb9b8ed717f8c2d7a" ns2:_="" ns3:_="">
    <xsd:import namespace="23025eb5-ad5b-4253-bdcc-90a990103c8c"/>
    <xsd:import namespace="d0280b36-3abd-49ec-8fdc-0788154456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25eb5-ad5b-4253-bdcc-90a990103c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80b36-3abd-49ec-8fdc-0788154456f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fb4dca2-059c-4c1e-83de-4cbe48cb5285}" ma:internalName="TaxCatchAll" ma:showField="CatchAllData" ma:web="d0280b36-3abd-49ec-8fdc-0788154456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025eb5-ad5b-4253-bdcc-90a990103c8c">
      <Terms xmlns="http://schemas.microsoft.com/office/infopath/2007/PartnerControls"/>
    </lcf76f155ced4ddcb4097134ff3c332f>
    <TaxCatchAll xmlns="d0280b36-3abd-49ec-8fdc-0788154456f5" xsi:nil="true"/>
    <SharedWithUsers xmlns="d0280b36-3abd-49ec-8fdc-0788154456f5">
      <UserInfo>
        <DisplayName>Syruček Petr</DisplayName>
        <AccountId>28</AccountId>
        <AccountType/>
      </UserInfo>
      <UserInfo>
        <DisplayName>Trlifajová Lucie</DisplayName>
        <AccountId>429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0BDCF90-1E7E-4759-AA28-C43757A2DC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BC7125-6D35-44DA-8154-DAA751C9F0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25eb5-ad5b-4253-bdcc-90a990103c8c"/>
    <ds:schemaRef ds:uri="d0280b36-3abd-49ec-8fdc-0788154456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44393C-5443-4451-B7C5-68C3EBACA9D5}">
  <ds:schemaRefs>
    <ds:schemaRef ds:uri="http://schemas.microsoft.com/office/2006/metadata/properties"/>
    <ds:schemaRef ds:uri="http://schemas.microsoft.com/office/infopath/2007/PartnerControls"/>
    <ds:schemaRef ds:uri="47350f85-5bf0-4688-9428-d22433eaccdb"/>
    <ds:schemaRef ds:uri="dbfd958b-5bb3-461b-ab7e-e7ff3c2daff6"/>
    <ds:schemaRef ds:uri="23025eb5-ad5b-4253-bdcc-90a990103c8c"/>
    <ds:schemaRef ds:uri="d0280b36-3abd-49ec-8fdc-0788154456f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203</Words>
  <Application>Microsoft Office PowerPoint</Application>
  <PresentationFormat>Předvádění na obrazovce (4:3)</PresentationFormat>
  <Paragraphs>41</Paragraphs>
  <Slides>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Aptos</vt:lpstr>
      <vt:lpstr>Arial</vt:lpstr>
      <vt:lpstr>Calibri</vt:lpstr>
      <vt:lpstr>Motiv sady Office</vt:lpstr>
      <vt:lpstr>Rozvoj systémů pro sociální začleňování_RSSZ, reg. č. projektu CZ.03.02.02/00/22_004/0000366 </vt:lpstr>
      <vt:lpstr>    Tréninkové / podporované zaměstnání</vt:lpstr>
      <vt:lpstr>    Tréninkové / podporované zaměstnání</vt:lpstr>
      <vt:lpstr>    PROČ JE OBEC DŮLEŽITÁ / v jedinečné pozici?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Fógelová Ladislava</dc:creator>
  <cp:lastModifiedBy>Podlaha Bronislav</cp:lastModifiedBy>
  <cp:revision>237</cp:revision>
  <dcterms:created xsi:type="dcterms:W3CDTF">2015-05-26T11:30:55Z</dcterms:created>
  <dcterms:modified xsi:type="dcterms:W3CDTF">2024-06-05T21:18:02Z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0x0101008069B201C872544698162AEFCD170F04</vt:lpwstr>
  </property>
  <property fmtid="{D5CDD505-2E9C-101B-9397-08002B2CF9AE}" pid="3" name="MediaServiceImageTags">
    <vt:lpwstr/>
  </property>
</Properties>
</file>