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8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8" r:id="rId16"/>
    <p:sldId id="280" r:id="rId17"/>
    <p:sldId id="281" r:id="rId18"/>
    <p:sldId id="282" r:id="rId19"/>
    <p:sldId id="284" r:id="rId20"/>
    <p:sldId id="285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822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029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405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733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18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25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8505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884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288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79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822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8CE72-75FF-46B1-BC32-58558CC06093}" type="datetimeFigureOut">
              <a:rPr lang="cs-CZ" smtClean="0"/>
              <a:t>06.06.2024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55574-5F63-4730-AFCC-FDC12FC5D75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936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dirty="0"/>
              <a:t>Představení projektu na podporu dlouhodobě nezaměstnaných v regionu Brdy-Vltava (2013 – současnost)</a:t>
            </a:r>
          </a:p>
        </p:txBody>
      </p:sp>
      <p:pic>
        <p:nvPicPr>
          <p:cNvPr id="4" name="Zástupný symbol pro obsah 3" descr="C:\Users\BRDY1\AppData\Local\Temp\1804201450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832648" cy="4135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794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MOTIVAČNÍ AKTIVITY INDIVIDUÁLNÍ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u="sng" dirty="0"/>
              <a:t>Dluhové poradenství – spolupráce s externími odborníky</a:t>
            </a:r>
            <a:endParaRPr lang="cs-CZ" dirty="0"/>
          </a:p>
          <a:p>
            <a:r>
              <a:rPr lang="cs-CZ" dirty="0"/>
              <a:t>Poskytuje účastníkům projektu odbornou pomoc při získávání základní finanční gramotnosti. </a:t>
            </a:r>
          </a:p>
          <a:p>
            <a:r>
              <a:rPr lang="cs-CZ" dirty="0"/>
              <a:t>Pomůže jim v orientaci ve vlastní finanční situaci. Finanční poradenství pomůže s uspořádáním dokumentů k exekucím a dluhům, vytvoří plán kroků nutných k oddlužení a zvládání exekuce a poskytne časový rámec a vědomí zvládnutelnosti situace, ale také „naučí účastníky projektu pracovat s penězi“.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9657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MOTIVAČNÍ AKTIVITY SKUPINOVÉ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Mají za cíl přispívat k vytváření a udržení příjemného pracovního prostředí s důrazem na kvalitní vztahy na pracovišti („čištění vzduchu mezi kolegy“), mají předcházet vzniku konfliktů, případně pomoci s jejich řešením. </a:t>
            </a:r>
          </a:p>
          <a:p>
            <a:r>
              <a:rPr lang="cs-CZ" dirty="0"/>
              <a:t>Podílí se na nich zpravidla kouč, psycholog, </a:t>
            </a:r>
            <a:r>
              <a:rPr lang="cs-CZ" dirty="0" err="1"/>
              <a:t>adiktolog</a:t>
            </a:r>
            <a:r>
              <a:rPr lang="cs-CZ" dirty="0"/>
              <a:t> a průvodkyně a ve svém efektu pomáhají účastníkům projektu zvyšovat vlastní komunikační kompetence (schopnost formulovat svůj názor a vyjádřit ho před ostatními, schopnost komunikovat s kolegy i nadřízenými), zároveň je to učí, že jejich názor je důležitý a má smysl ho prezentovat.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6332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MOTIVAČNÍ AKTIVITY SKUPINOVÉ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My jsme se někdy na těch skupinkách pohádali s </a:t>
            </a:r>
            <a:r>
              <a:rPr lang="cs-CZ" i="1" dirty="0" err="1"/>
              <a:t>kolegama</a:t>
            </a:r>
            <a:r>
              <a:rPr lang="cs-CZ" i="1" dirty="0"/>
              <a:t> a někdy jsme se chválili a někdy jsme si doporučovali, co dál, kdo a jak a co. Myslím si, že jo, že to má přínos, když se takhle ti lidi sejdou na poradu.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4A5689B-BCAC-4FF8-949F-0EEA0A4A05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1078"/>
            <a:ext cx="3635896" cy="2726922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920E07F-7722-487D-921E-8A7999E935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71692" y="4069668"/>
            <a:ext cx="3168352" cy="237626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4609308F-5E76-4505-B483-F4CED91025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109190"/>
            <a:ext cx="3635896" cy="272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40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   REKVALIFIKACE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  <a:p>
            <a:r>
              <a:rPr lang="cs-CZ" dirty="0"/>
              <a:t>Účelem rekvalifikace je zvýšit šance účastníků projektu na trhu práce, zvýšit jejich kvalifikaci. Vedlejším efektem je pak získání vyšší sebedůvěry na základě získání nových kompetencí. </a:t>
            </a:r>
          </a:p>
          <a:p>
            <a:r>
              <a:rPr lang="cs-CZ" dirty="0"/>
              <a:t>Certifikáty na specializované činnosti, které mohou účastníci projektu během své účasti získat, jsou platným argumentem během komunikace s potenciálními zaměstnavateli a zvyšují jejich šanci na trhu práce.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98B718A-F1DD-4052-ADBA-E60969A0EE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688" y="0"/>
            <a:ext cx="2808312" cy="210623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AF13B83-1883-4F38-8FC9-CF05A5540E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2808312" cy="210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81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sz="2700" dirty="0"/>
              <a:t>ZAJIŠTĚNÍ VHODNÝCH PODMÍNEK PRO VÝKON PRÁCE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Častými překážkami při získání a udržení zaměstnání je především nutnost dojíždění a nemožnost skloubit péči o děti s pracovní dobou. </a:t>
            </a:r>
          </a:p>
          <a:p>
            <a:r>
              <a:rPr lang="cs-CZ" dirty="0"/>
              <a:t>V rámci projektu tedy je nastavena zkrácená pracovní doba cca 0,8 úvazek, který účastníky projektu motivoval splnit úkol v zadaném čase, podporoval utvoření pracovních návyků a umožňoval skloubit péči o děti s tréninkovým zaměstnáním. </a:t>
            </a:r>
          </a:p>
          <a:p>
            <a:r>
              <a:rPr lang="cs-CZ" dirty="0"/>
              <a:t>Pracovní doba umožňovala bez problému umístit děti do škol a školek a po pracovní době je opět včas vyzvednout. V rámci projektu se rovněž osvědčilo poskytnout možnost hlídání dětí. </a:t>
            </a:r>
          </a:p>
          <a:p>
            <a:r>
              <a:rPr lang="cs-CZ" dirty="0"/>
              <a:t>Problematika dojíždění byla vyřešena organizovaným svozem účastníků projektu na místo výkonu práce.</a:t>
            </a:r>
          </a:p>
        </p:txBody>
      </p:sp>
    </p:spTree>
    <p:extLst>
      <p:ext uri="{BB962C8B-B14F-4D97-AF65-F5344CB8AC3E}">
        <p14:creationId xmlns:p14="http://schemas.microsoft.com/office/powerpoint/2010/main" val="4105804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PODPORA PŘI HLEDÁNÍ NÁVAZNÉHO ZAMĚSTNÁNÍ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Podpora je poskytována dvojího druhu:  </a:t>
            </a:r>
          </a:p>
          <a:p>
            <a:pPr lvl="0"/>
            <a:r>
              <a:rPr lang="cs-CZ" u="sng" dirty="0"/>
              <a:t>Technická</a:t>
            </a:r>
            <a:endParaRPr lang="cs-CZ" dirty="0"/>
          </a:p>
          <a:p>
            <a:pPr lvl="0"/>
            <a:r>
              <a:rPr lang="cs-CZ" dirty="0"/>
              <a:t>Zapůjčení telefonu</a:t>
            </a:r>
          </a:p>
          <a:p>
            <a:pPr lvl="0"/>
            <a:r>
              <a:rPr lang="cs-CZ" dirty="0"/>
              <a:t>PC</a:t>
            </a:r>
          </a:p>
          <a:p>
            <a:pPr lvl="0"/>
            <a:r>
              <a:rPr lang="cs-CZ" dirty="0"/>
              <a:t>Internet</a:t>
            </a:r>
          </a:p>
          <a:p>
            <a:pPr lvl="0"/>
            <a:r>
              <a:rPr lang="cs-CZ" dirty="0"/>
              <a:t>Předávání know-how v orientaci na pracovním trhu</a:t>
            </a:r>
          </a:p>
          <a:p>
            <a:pPr lvl="0"/>
            <a:r>
              <a:rPr lang="cs-CZ" dirty="0"/>
              <a:t>Předávání know-how v orientaci na virtuálním trhu práce (např. </a:t>
            </a:r>
            <a:r>
              <a:rPr lang="cs-CZ" dirty="0" err="1"/>
              <a:t>Indeed</a:t>
            </a:r>
            <a:r>
              <a:rPr lang="cs-CZ" dirty="0"/>
              <a:t>, Kurzy, </a:t>
            </a:r>
            <a:r>
              <a:rPr lang="cs-CZ" dirty="0" err="1"/>
              <a:t>Inwork</a:t>
            </a:r>
            <a:r>
              <a:rPr lang="cs-CZ" dirty="0"/>
              <a:t>)</a:t>
            </a:r>
          </a:p>
          <a:p>
            <a:r>
              <a:rPr lang="cs-CZ" dirty="0"/>
              <a:t> </a:t>
            </a:r>
          </a:p>
          <a:p>
            <a:pPr lvl="0"/>
            <a:r>
              <a:rPr lang="cs-CZ" u="sng" dirty="0"/>
              <a:t>Osobní asistence</a:t>
            </a:r>
            <a:endParaRPr lang="cs-CZ" dirty="0"/>
          </a:p>
          <a:p>
            <a:pPr lvl="0"/>
            <a:r>
              <a:rPr lang="cs-CZ" dirty="0"/>
              <a:t>Příprava životopisu</a:t>
            </a:r>
          </a:p>
          <a:p>
            <a:pPr lvl="0"/>
            <a:r>
              <a:rPr lang="cs-CZ" dirty="0"/>
              <a:t>Příprava na předpokládaný průběh pracovního pohovoru</a:t>
            </a:r>
          </a:p>
          <a:p>
            <a:pPr lvl="0"/>
            <a:r>
              <a:rPr lang="cs-CZ" dirty="0"/>
              <a:t>Podpora při pracovním pohovoru</a:t>
            </a:r>
          </a:p>
          <a:p>
            <a:pPr lvl="0"/>
            <a:r>
              <a:rPr lang="cs-CZ" dirty="0"/>
              <a:t>Podpora při tvorbě reálného sebehodnocení a víry v sebe sama</a:t>
            </a:r>
          </a:p>
          <a:p>
            <a:pPr lvl="0"/>
            <a:r>
              <a:rPr lang="cs-CZ" dirty="0"/>
              <a:t>Mapování vhodných pracovních příležitostí se snahou o propojení s potenciálními zaměstnavateli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8935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NÁSLEDNÁ PODPORA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cs-CZ" sz="2400" dirty="0"/>
              <a:t>Především odchod z čety bývá pro účastníky projektu velmi problematickým. Opouštějí plně podpůrné a chápající prostředí a stojí před náročným úkolem obstát na běžném trhu práce. V průběhu tréninkového zaměstnání se do určité míry aktivizovali, obnovili své pracovní návyky i komunikační schopnosti a dosáhli určité míry sebevědomí a motivace.  </a:t>
            </a:r>
          </a:p>
          <a:p>
            <a:r>
              <a:rPr lang="cs-CZ" sz="2400" dirty="0"/>
              <a:t>Nyní však musí vystoupit z komfortní zóny a pokusit se uspět v neznámém prostředí, což je velmi stresující a náročná situace. „Ideálnost“ prostředí tréninkového místa, kde vás každý chápe, rozumí vašim problémům a potřebám a respektuje je, je pro většinu lákavější než odchod do neznáma, kde se musí člověk spoléhat sám na sebe. Proto by většina klientů upřednostnila setrvat v četě i přes nízkou mzdu.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43426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NÁSLEDNÁ PODPORA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V průběhu trvání projektu se tak ukázalo jako vysoce žádoucí poskytovat účastníkům projektu i následnou podporu. Účastníci projektu mohou nadále využívat nabídku skupinových a individuálních sezení a udržovat tak kontakt s odbornými poradci, kteří je nadále motivují v hledání vhodného zaměstnání či ještě lépe v udržení již získaného zaměstnání. Během skupinových sezení mají navíc příležitost setkat se s novými účastníky projektu a ověřit si vlastní pokrok. Jejich úspěch navíc může mít pozitivní vliv na aktuální účastníky projektu a přínos tak může být oboustranný.</a:t>
            </a:r>
          </a:p>
          <a:p>
            <a:r>
              <a:rPr lang="cs-CZ" dirty="0"/>
              <a:t>Možnost neztratit plně kontakt s podpůrnými prvky, které projekt poskytuje, se ukazuje jako velmi důležitý a účastníci projektu ho často využívají.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2682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/>
              <a:t>NÁSLEDNÁ PODPORA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Citát: </a:t>
            </a:r>
            <a:r>
              <a:rPr lang="cs-CZ" i="1" dirty="0"/>
              <a:t>I: Já jsem nechtěla </a:t>
            </a:r>
            <a:r>
              <a:rPr lang="cs-CZ" i="1" dirty="0" err="1"/>
              <a:t>odtaď</a:t>
            </a:r>
            <a:r>
              <a:rPr lang="cs-CZ" i="1" dirty="0"/>
              <a:t>.</a:t>
            </a:r>
            <a:endParaRPr lang="cs-CZ" dirty="0"/>
          </a:p>
          <a:p>
            <a:r>
              <a:rPr lang="cs-CZ" i="1" dirty="0"/>
              <a:t>I: No, co se týká přístupu čety a šéfa, tak to probíhalo perfektně. Na to si vůbec nemůžu stěžovat. Ale co se týká mě, tak já jsem to brala jako zradu.</a:t>
            </a:r>
            <a:endParaRPr lang="cs-CZ" dirty="0"/>
          </a:p>
          <a:p>
            <a:r>
              <a:rPr lang="cs-CZ" i="1" dirty="0"/>
              <a:t>V1: Hm.</a:t>
            </a:r>
            <a:endParaRPr lang="cs-CZ" dirty="0"/>
          </a:p>
          <a:p>
            <a:r>
              <a:rPr lang="cs-CZ" i="1" dirty="0"/>
              <a:t>I: Obrovskou zradu.</a:t>
            </a:r>
            <a:endParaRPr lang="cs-CZ" dirty="0"/>
          </a:p>
          <a:p>
            <a:r>
              <a:rPr lang="cs-CZ" i="1" dirty="0"/>
              <a:t>V1: Jo </a:t>
            </a:r>
            <a:r>
              <a:rPr lang="cs-CZ" i="1" dirty="0" err="1"/>
              <a:t>jo</a:t>
            </a:r>
            <a:r>
              <a:rPr lang="cs-CZ" i="1" dirty="0"/>
              <a:t> </a:t>
            </a:r>
            <a:r>
              <a:rPr lang="cs-CZ" i="1" dirty="0" err="1"/>
              <a:t>jo</a:t>
            </a:r>
            <a:r>
              <a:rPr lang="cs-CZ" i="1" dirty="0"/>
              <a:t>.</a:t>
            </a:r>
            <a:endParaRPr lang="cs-CZ" dirty="0"/>
          </a:p>
          <a:p>
            <a:r>
              <a:rPr lang="cs-CZ" i="1" dirty="0"/>
              <a:t>I: Já jsem je jako nenáviděla, že jsem musela skončit.</a:t>
            </a:r>
            <a:endParaRPr lang="cs-CZ" dirty="0"/>
          </a:p>
          <a:p>
            <a:r>
              <a:rPr lang="cs-CZ" i="1" dirty="0"/>
              <a:t>I: Ano. Že </a:t>
            </a:r>
            <a:r>
              <a:rPr lang="cs-CZ" i="1" dirty="0" err="1"/>
              <a:t>že</a:t>
            </a:r>
            <a:r>
              <a:rPr lang="cs-CZ" i="1" dirty="0"/>
              <a:t> prostě, že mám práci, že jsem spokojená, že jsem šťastná a oni mě prostě během </a:t>
            </a:r>
            <a:r>
              <a:rPr lang="cs-CZ" i="1" dirty="0" err="1"/>
              <a:t>tejdne</a:t>
            </a:r>
            <a:r>
              <a:rPr lang="cs-CZ" i="1" dirty="0"/>
              <a:t> nebo čtrnácti dnů… Prostě že mě zradili a jakoby mě odšoupli úplně pryč.</a:t>
            </a:r>
            <a:endParaRPr lang="cs-CZ" dirty="0"/>
          </a:p>
          <a:p>
            <a:r>
              <a:rPr lang="cs-CZ" i="1" dirty="0"/>
              <a:t>I: Přitom mně vlastně strašně pomohli, ale já jsem měla prostě </a:t>
            </a:r>
            <a:r>
              <a:rPr lang="cs-CZ" i="1" dirty="0" err="1"/>
              <a:t>strašnej</a:t>
            </a:r>
            <a:r>
              <a:rPr lang="cs-CZ" i="1" dirty="0"/>
              <a:t> pocit toho, že… já jsem nenáviděla </a:t>
            </a:r>
            <a:r>
              <a:rPr lang="cs-CZ" i="1" dirty="0" err="1"/>
              <a:t>celej</a:t>
            </a:r>
            <a:r>
              <a:rPr lang="cs-CZ" i="1" dirty="0"/>
              <a:t> svět. Já jsem prostě šla na pracák.</a:t>
            </a:r>
            <a:endParaRPr lang="cs-CZ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EAF6B4D-9868-4054-A7D2-37D9717F49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689" y="0"/>
            <a:ext cx="2808311" cy="187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45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E65092-0B82-426B-B1BA-619F583E7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NOVÉHO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75AEF12-7099-412C-9ED8-55B0964C8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Máme velmi mladé nezaměstnané – 16 let, pouze ZŠ, přehozený denní rytmus, v noci hrají hry, do práce se plouží.</a:t>
            </a:r>
          </a:p>
          <a:p>
            <a:r>
              <a:rPr lang="cs-CZ" dirty="0"/>
              <a:t>Mají pocit, že je to hrozně těžké, že už mají zásluhy, když se do práce dostaví.</a:t>
            </a:r>
          </a:p>
          <a:p>
            <a:r>
              <a:rPr lang="cs-CZ" dirty="0"/>
              <a:t>Dobří holuby se vrací (dospělejší, už vědí, že se chtějí posunout, několik fází účasti).</a:t>
            </a:r>
          </a:p>
          <a:p>
            <a:r>
              <a:rPr lang="cs-CZ" dirty="0"/>
              <a:t>Propojili jsme práci čety s lesní pedagogikou.</a:t>
            </a:r>
          </a:p>
          <a:p>
            <a:r>
              <a:rPr lang="cs-CZ" dirty="0"/>
              <a:t>Ti co nás úspěšně opustili nás rádi vidí a chtěli by se zase někdy sejít.</a:t>
            </a:r>
          </a:p>
        </p:txBody>
      </p:sp>
    </p:spTree>
    <p:extLst>
      <p:ext uri="{BB962C8B-B14F-4D97-AF65-F5344CB8AC3E}">
        <p14:creationId xmlns:p14="http://schemas.microsoft.com/office/powerpoint/2010/main" val="1824659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PRINCIPY TRÉNINKOVÉ PRÁCE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u="sng" dirty="0"/>
              <a:t>KOUČ PŘÍTOMNÝ NA PRACOVIŠTI</a:t>
            </a:r>
          </a:p>
          <a:p>
            <a:pPr algn="just"/>
            <a:r>
              <a:rPr lang="cs-CZ" dirty="0"/>
              <a:t>Klíčovou roli při organizaci práce účastníků projektu, komunikaci s obcemi a při souběžné podpoře účastníků projektu hraje kouč. </a:t>
            </a:r>
          </a:p>
          <a:p>
            <a:pPr algn="just"/>
            <a:r>
              <a:rPr lang="cs-CZ" dirty="0"/>
              <a:t>Kouč je svědkem a zároveň aktivním účastníkem vývoje jednotlivých účastníků projektu.</a:t>
            </a:r>
          </a:p>
          <a:p>
            <a:pPr algn="just"/>
            <a:r>
              <a:rPr lang="cs-CZ" dirty="0"/>
              <a:t> Komunikuje nejen s nimi, ale také s odborníky poskytujícími odbornou souběžnou cílenou podporu a podílí se na vytipování následného vhodného zaměření účastníků na trhu práce. </a:t>
            </a:r>
          </a:p>
        </p:txBody>
      </p:sp>
    </p:spTree>
    <p:extLst>
      <p:ext uri="{BB962C8B-B14F-4D97-AF65-F5344CB8AC3E}">
        <p14:creationId xmlns:p14="http://schemas.microsoft.com/office/powerpoint/2010/main" val="30015709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09B159-3017-40A9-BE4F-891A8CA1B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CE19F0B0-F417-4CBC-900D-3181E64429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536"/>
            <a:ext cx="4427984" cy="3320988"/>
          </a:xfr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909E8AA-3E0F-41C5-B352-913F5669B6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9472"/>
            <a:ext cx="5358891" cy="401916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78B66241-76F2-421E-87A8-766A8A2DB1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51238" y="3587524"/>
            <a:ext cx="4391158" cy="329336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3D352E50-A3D7-4ED6-8292-65B4EFD911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-43696"/>
            <a:ext cx="4716016" cy="365218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1A1C435-76FA-4584-A61B-68E97339DD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058" y="2686116"/>
            <a:ext cx="2750893" cy="206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71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/>
              <a:t>KOUČ PŘÍTOMNÝ NA PRACOVIŠTI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cs-CZ" dirty="0"/>
              <a:t>Jako vedlejší efekt jeho činnosti definované projektem se v průběhu času stráveného s účastníky zvyšuje osobní zaujetí a nasazení kouče – tento přístup není samozřejmostí a je významnou nadstavbou cílené podpory. </a:t>
            </a:r>
          </a:p>
          <a:p>
            <a:pPr algn="just"/>
            <a:r>
              <a:rPr lang="cs-CZ" dirty="0"/>
              <a:t>Jeho citlivý přístup, „</a:t>
            </a:r>
            <a:r>
              <a:rPr lang="cs-CZ" dirty="0" err="1"/>
              <a:t>předpochopení</a:t>
            </a:r>
            <a:r>
              <a:rPr lang="cs-CZ" dirty="0"/>
              <a:t>“ problémů, se kterými se účastníci potýkají a individuální nastavení komunikace, snaha „vyjít vstříc“, pomoci, porozumět – vytváří podpůrné prostředí vzájemné důvěry, které dále umožňuje účastníkům pozitivní přístup k cílené podpoře a zvyšuje její efekt.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446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93B3C4-B66F-4617-8DE1-7FE436D73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/>
              <a:t>KOUČ PŘÍTOMNÝ NA PRACOVIŠTI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187E399-AE78-4F84-A1A9-11A62F211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Musí „zkousnout“ hodně.</a:t>
            </a:r>
          </a:p>
          <a:p>
            <a:r>
              <a:rPr lang="cs-CZ" dirty="0"/>
              <a:t>Zbytkový alkohol u </a:t>
            </a:r>
            <a:r>
              <a:rPr lang="cs-CZ" dirty="0" err="1"/>
              <a:t>hladinkářů</a:t>
            </a:r>
            <a:r>
              <a:rPr lang="cs-CZ" dirty="0"/>
              <a:t>?</a:t>
            </a:r>
          </a:p>
          <a:p>
            <a:r>
              <a:rPr lang="cs-CZ" dirty="0"/>
              <a:t>Alkohol na pracovišti (pivo přeci není alkohol)?</a:t>
            </a:r>
          </a:p>
          <a:p>
            <a:r>
              <a:rPr lang="cs-CZ" dirty="0"/>
              <a:t>Zaspání – společný svoz ?</a:t>
            </a:r>
          </a:p>
          <a:p>
            <a:r>
              <a:rPr lang="cs-CZ" dirty="0"/>
              <a:t>Neomluvená absence, nemožnost dovolat se zaměstnanci – kolikrát?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61A1505-38AE-4461-80DD-75CA3F93A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760" y="4436367"/>
            <a:ext cx="3231688" cy="242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487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u="sng" dirty="0"/>
              <a:t>PESTROST VYKONÁVANÝCH ČINNOSTÍ A ZPĚTNÁ VAZBA NA VYKONANOU PRÁCI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u="sng" dirty="0"/>
              <a:t>Žádoucí podoba tréninkového zaměstnání</a:t>
            </a:r>
          </a:p>
          <a:p>
            <a:pPr lvl="0"/>
            <a:r>
              <a:rPr lang="cs-CZ" dirty="0"/>
              <a:t>pestrá pracovní náplň</a:t>
            </a:r>
          </a:p>
          <a:p>
            <a:pPr lvl="0"/>
            <a:r>
              <a:rPr lang="cs-CZ" dirty="0"/>
              <a:t>smysluplnost práce</a:t>
            </a:r>
          </a:p>
          <a:p>
            <a:pPr lvl="0"/>
            <a:r>
              <a:rPr lang="cs-CZ" dirty="0"/>
              <a:t>zjevný výsledek vykonané práce – „něco za sebou vidím“</a:t>
            </a:r>
          </a:p>
          <a:p>
            <a:pPr lvl="0"/>
            <a:r>
              <a:rPr lang="cs-CZ" dirty="0"/>
              <a:t>prvek </a:t>
            </a:r>
            <a:r>
              <a:rPr lang="cs-CZ" dirty="0" err="1"/>
              <a:t>sebekoučování</a:t>
            </a:r>
            <a:r>
              <a:rPr lang="cs-CZ" dirty="0"/>
              <a:t> účastníků projektu (dát příležitost o něčem sám rozhodnout), prokázat zodpovědnost, dostat důvěru</a:t>
            </a:r>
          </a:p>
          <a:p>
            <a:pPr lvl="0"/>
            <a:r>
              <a:rPr lang="cs-CZ" dirty="0"/>
              <a:t>možnost zhodnocení vykonané práce vnitřním a vnějším systémem projektu (chválí mne nejen mí vedoucí a poradci, kteří mohou být z mého pohledu osobně zaangažovaní a tedy ne zcela objektivní, ale také lidé neangažovaní v projektu – starostové – kterým na mě osobně nezáleží)</a:t>
            </a:r>
          </a:p>
          <a:p>
            <a:pPr lvl="0"/>
            <a:r>
              <a:rPr lang="cs-CZ" dirty="0"/>
              <a:t>stmelený kolektiv, příjemné pracovní prostředí</a:t>
            </a:r>
          </a:p>
          <a:p>
            <a:pPr lvl="0"/>
            <a:r>
              <a:rPr lang="cs-CZ" dirty="0"/>
              <a:t>pravidelní příjem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F4B653D-4770-44BD-8D70-8D5B218E48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00192" y="4725144"/>
            <a:ext cx="2843808" cy="213285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54B9AB3-6EB6-4DD3-ACD8-E260A9FF9A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544" y="898613"/>
            <a:ext cx="2304256" cy="153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48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SOUBĚŽNÁ PODPORA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Autofit/>
          </a:bodyPr>
          <a:lstStyle/>
          <a:p>
            <a:r>
              <a:rPr lang="cs-CZ" sz="2400" dirty="0"/>
              <a:t>Významnou složkou souběžné podpory je spolupráce průvodkyně, kouče a odborných poradců. Účastníci projektu hodnotí četu převážně jako „rodinné prostředí“, „dobrou partu“, oceňují a uvědomují si osobní nasazení vedoucích a poradců – „vždycky mi pomohli“, „vyšli vstříc“, „měli snahu mi pomoct“ (zažívali přístup „bavím se s člověkem!“ a vnímali „podpůrné prostředí“). </a:t>
            </a:r>
          </a:p>
          <a:p>
            <a:r>
              <a:rPr lang="cs-CZ" sz="2400" dirty="0"/>
              <a:t>Takto nastavené podmínky vytvářejí pocit zázemí a bezpečí a pomáhají klientům „vstoupit do okna“, ve kterém se oprošťují od svého dosavadního neuspořádaného života (často plného zvratů a změn, pocitů neřešitelnosti, frustrace, zoufalství), získají odstup a začnou se soustředit na konkrétní reálné kroky vedoucí k řešení finančních a dalších problémů bránících v získání dlouhodobého zaměstnání</a:t>
            </a:r>
          </a:p>
        </p:txBody>
      </p:sp>
    </p:spTree>
    <p:extLst>
      <p:ext uri="{BB962C8B-B14F-4D97-AF65-F5344CB8AC3E}">
        <p14:creationId xmlns:p14="http://schemas.microsoft.com/office/powerpoint/2010/main" val="2405343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SOUBĚŽNÁ PODPORA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Toto „okno“, v rámci kterého se často podaří nastartovat řešení problémů, zároveň poskytuje klientům čas k nabytí sebevědomí, motivace a chuti hledat ty nejlepší pracovní možnosti (dává naději na změnu k lepšímu). </a:t>
            </a:r>
          </a:p>
          <a:p>
            <a:r>
              <a:rPr lang="cs-CZ" dirty="0"/>
              <a:t>Efekt: Nesoudili mě/všichni mi chtěli pomoct. Efekt „těšit se do práce“, „pracovní kolektiv jako rodina“. Pro vedoucí pracovníky může být velmi náročné mít s klienty vztah a zároveň udržet profesionální odstup – vedoucím pracovníkům by tak mělo být rovněž poskytováno psychologické poradenství.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521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MOTIVAČNÍ AKTIVITY INDIVIDUÁLNÍ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cs-CZ" u="sng" dirty="0"/>
              <a:t>Průvodkyně</a:t>
            </a:r>
            <a:r>
              <a:rPr lang="cs-CZ" dirty="0"/>
              <a:t> doslova provází účastníky projektu od počátku až dokonce jejich účasti v projektu a je jim k dispozici i po skončení jejich pracovní smlouvy. </a:t>
            </a:r>
          </a:p>
          <a:p>
            <a:pPr algn="just"/>
            <a:r>
              <a:rPr lang="cs-CZ" dirty="0"/>
              <a:t>Poskytuje jim podporu během motivačních aktivit, rekvalifikace, asistuje jim při snaze opětovného umístění na trhu práce a poskytuje jim následnou péči. Je jim oporou i důvěrníkem. Musí tedy s účastníkem projektu navázat vztah oboustranné důvěry a zároveň si zachovat profesionální odstup, což může být značně náročné. </a:t>
            </a:r>
          </a:p>
          <a:p>
            <a:pPr algn="just"/>
            <a:r>
              <a:rPr lang="cs-CZ" dirty="0"/>
              <a:t>Průvodkyně je v kontaktu s koučem a poradci a praktikuje s účastníky projektu pravidelná individuální sezení, kde společně hodnotí pokroky, problémy a jejich možná řešení, má tak setrvalý přehled o vývoji účastníků projektu. </a:t>
            </a:r>
          </a:p>
          <a:p>
            <a:pPr algn="just"/>
            <a:r>
              <a:rPr lang="cs-CZ" dirty="0"/>
              <a:t>Navíc komunikuje s potencionálními zaměstnavateli (což často vyžaduje doslova „boření mýtů“ spjatých s účastníky projektu, neustálé „uvádění věcí na pravou míru“) a proaktivně vyhledává pracovní příležitosti pro účastníky projektu tak, aby byly v co největším souladu s jejich schopnostmi.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660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MOTIVAČNÍ AKTIVITY INDIVIDUÁLNÍ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/>
              <a:t>Psycholog/poradce/</a:t>
            </a:r>
            <a:r>
              <a:rPr lang="cs-CZ" u="sng" dirty="0" err="1"/>
              <a:t>adiktolog</a:t>
            </a:r>
            <a:endParaRPr lang="cs-CZ" dirty="0"/>
          </a:p>
          <a:p>
            <a:r>
              <a:rPr lang="cs-CZ" dirty="0"/>
              <a:t>Poskytuje účastníkům projektu odbornou pomoc při definování vlastní situace, „pomáhá zorientovat se ve vlastním životě“, stanovit životní priority, definovat problémy a pomáhá nastoupit cestu jejich řešení. Pomáhá ale také definovat silné stránky a schopnosti účastníka projektu. K dispozici by měl být ale také průvodkyni a koučovi.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653652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1752</Words>
  <Application>Microsoft Office PowerPoint</Application>
  <PresentationFormat>Předvádění na obrazovce (4:3)</PresentationFormat>
  <Paragraphs>92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Motiv systému Office</vt:lpstr>
      <vt:lpstr>Představení projektu na podporu dlouhodobě nezaměstnaných v regionu Brdy-Vltava (2013 – současnost)</vt:lpstr>
      <vt:lpstr>PRINCIPY TRÉNINKOVÉ PRÁCE </vt:lpstr>
      <vt:lpstr>KOUČ PŘÍTOMNÝ NA PRACOVIŠTI</vt:lpstr>
      <vt:lpstr>KOUČ PŘÍTOMNÝ NA PRACOVIŠTI</vt:lpstr>
      <vt:lpstr>PESTROST VYKONÁVANÝCH ČINNOSTÍ A ZPĚTNÁ VAZBA NA VYKONANOU PRÁCI</vt:lpstr>
      <vt:lpstr>SOUBĚŽNÁ PODPORA </vt:lpstr>
      <vt:lpstr>SOUBĚŽNÁ PODPORA</vt:lpstr>
      <vt:lpstr>MOTIVAČNÍ AKTIVITY INDIVIDUÁLNÍ </vt:lpstr>
      <vt:lpstr>MOTIVAČNÍ AKTIVITY INDIVIDUÁLNÍ</vt:lpstr>
      <vt:lpstr>MOTIVAČNÍ AKTIVITY INDIVIDUÁLNÍ</vt:lpstr>
      <vt:lpstr>MOTIVAČNÍ AKTIVITY SKUPINOVÉ </vt:lpstr>
      <vt:lpstr>MOTIVAČNÍ AKTIVITY SKUPINOVÉ</vt:lpstr>
      <vt:lpstr>   REKVALIFIKACE </vt:lpstr>
      <vt:lpstr>ZAJIŠTĚNÍ VHODNÝCH PODMÍNEK PRO VÝKON PRÁCE </vt:lpstr>
      <vt:lpstr>PODPORA PŘI HLEDÁNÍ NÁVAZNÉHO ZAMĚSTNÁNÍ</vt:lpstr>
      <vt:lpstr>NÁSLEDNÁ PODPORA </vt:lpstr>
      <vt:lpstr>NÁSLEDNÁ PODPORA</vt:lpstr>
      <vt:lpstr>NÁSLEDNÁ PODPORA</vt:lpstr>
      <vt:lpstr>CO JE NOVÉHO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Představení projektu na podporu dlouhodobě nezaměstnaných v regionu Brdy-Vltava</dc:title>
  <dc:creator>BRDY1</dc:creator>
  <cp:lastModifiedBy>START</cp:lastModifiedBy>
  <cp:revision>9</cp:revision>
  <dcterms:created xsi:type="dcterms:W3CDTF">2020-05-28T07:02:55Z</dcterms:created>
  <dcterms:modified xsi:type="dcterms:W3CDTF">2024-06-06T06:33:44Z</dcterms:modified>
</cp:coreProperties>
</file>