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7" r:id="rId1"/>
  </p:sldMasterIdLst>
  <p:notesMasterIdLst>
    <p:notesMasterId r:id="rId17"/>
  </p:notesMasterIdLst>
  <p:sldIdLst>
    <p:sldId id="256" r:id="rId2"/>
    <p:sldId id="1074" r:id="rId3"/>
    <p:sldId id="1076" r:id="rId4"/>
    <p:sldId id="1075" r:id="rId5"/>
    <p:sldId id="1081" r:id="rId6"/>
    <p:sldId id="258" r:id="rId7"/>
    <p:sldId id="915" r:id="rId8"/>
    <p:sldId id="1078" r:id="rId9"/>
    <p:sldId id="278" r:id="rId10"/>
    <p:sldId id="959" r:id="rId11"/>
    <p:sldId id="960" r:id="rId12"/>
    <p:sldId id="961" r:id="rId13"/>
    <p:sldId id="962" r:id="rId14"/>
    <p:sldId id="1080" r:id="rId15"/>
    <p:sldId id="274" r:id="rId16"/>
  </p:sldIdLst>
  <p:sldSz cx="9144000" cy="5143500" type="screen16x9"/>
  <p:notesSz cx="6797675" cy="9926638"/>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AA83"/>
    <a:srgbClr val="595959"/>
    <a:srgbClr val="2D86C8"/>
    <a:srgbClr val="62307C"/>
    <a:srgbClr val="000000"/>
    <a:srgbClr val="5825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223" autoAdjust="0"/>
  </p:normalViewPr>
  <p:slideViewPr>
    <p:cSldViewPr snapToGrid="0">
      <p:cViewPr>
        <p:scale>
          <a:sx n="69" d="100"/>
          <a:sy n="69" d="100"/>
        </p:scale>
        <p:origin x="1200" y="100"/>
      </p:cViewPr>
      <p:guideLst>
        <p:guide orient="horz" pos="162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F57A50-DB40-49BF-B6E0-ACDCD69F3659}" type="doc">
      <dgm:prSet loTypeId="urn:microsoft.com/office/officeart/2005/8/layout/pyramid4" loCatId="pyramid" qsTypeId="urn:microsoft.com/office/officeart/2005/8/quickstyle/simple1" qsCatId="simple" csTypeId="urn:microsoft.com/office/officeart/2005/8/colors/colorful1" csCatId="colorful" phldr="1"/>
      <dgm:spPr/>
      <dgm:t>
        <a:bodyPr/>
        <a:lstStyle/>
        <a:p>
          <a:endParaRPr lang="cs-CZ"/>
        </a:p>
      </dgm:t>
    </dgm:pt>
    <dgm:pt modelId="{6C586330-A2DF-4102-920E-0F8BA5735860}">
      <dgm:prSet phldrT="[Text]" custT="1"/>
      <dgm:spPr/>
      <dgm:t>
        <a:bodyPr/>
        <a:lstStyle/>
        <a:p>
          <a:r>
            <a:rPr lang="cs-CZ" sz="1100" dirty="0"/>
            <a:t>Sebeprezentace</a:t>
          </a:r>
        </a:p>
      </dgm:t>
    </dgm:pt>
    <dgm:pt modelId="{735A9F15-73B6-47C5-9A50-1B4E16F299B4}" type="parTrans" cxnId="{30F47F94-BD73-4303-9BE0-0E39E869322D}">
      <dgm:prSet/>
      <dgm:spPr/>
      <dgm:t>
        <a:bodyPr/>
        <a:lstStyle/>
        <a:p>
          <a:endParaRPr lang="cs-CZ"/>
        </a:p>
      </dgm:t>
    </dgm:pt>
    <dgm:pt modelId="{C8482713-7723-4A53-97F2-B6A1EB601C70}" type="sibTrans" cxnId="{30F47F94-BD73-4303-9BE0-0E39E869322D}">
      <dgm:prSet/>
      <dgm:spPr/>
      <dgm:t>
        <a:bodyPr/>
        <a:lstStyle/>
        <a:p>
          <a:endParaRPr lang="cs-CZ"/>
        </a:p>
      </dgm:t>
    </dgm:pt>
    <dgm:pt modelId="{F2AD2E82-C53E-4DF8-8C77-72E7D2BF35C0}">
      <dgm:prSet phldrT="[Text]" custT="1"/>
      <dgm:spPr/>
      <dgm:t>
        <a:bodyPr/>
        <a:lstStyle/>
        <a:p>
          <a:r>
            <a:rPr lang="cs-CZ" sz="1050" dirty="0"/>
            <a:t>Sebepoznání</a:t>
          </a:r>
        </a:p>
      </dgm:t>
    </dgm:pt>
    <dgm:pt modelId="{D2975BC5-73F5-4F21-B8E4-25364C3E485A}" type="parTrans" cxnId="{18F86C86-A639-4458-A391-80755302BBBE}">
      <dgm:prSet/>
      <dgm:spPr/>
      <dgm:t>
        <a:bodyPr/>
        <a:lstStyle/>
        <a:p>
          <a:endParaRPr lang="cs-CZ"/>
        </a:p>
      </dgm:t>
    </dgm:pt>
    <dgm:pt modelId="{5461C3C6-3C85-4EED-B86D-610F84ACD2AD}" type="sibTrans" cxnId="{18F86C86-A639-4458-A391-80755302BBBE}">
      <dgm:prSet/>
      <dgm:spPr/>
      <dgm:t>
        <a:bodyPr/>
        <a:lstStyle/>
        <a:p>
          <a:endParaRPr lang="cs-CZ"/>
        </a:p>
      </dgm:t>
    </dgm:pt>
    <dgm:pt modelId="{A6A85E51-08E5-4019-ABFB-A7AD375C0BCF}">
      <dgm:prSet phldrT="[Text]" custT="1"/>
      <dgm:spPr/>
      <dgm:t>
        <a:bodyPr/>
        <a:lstStyle/>
        <a:p>
          <a:r>
            <a:rPr lang="cs-CZ" sz="1100" dirty="0"/>
            <a:t>Plánování a rozhodování</a:t>
          </a:r>
        </a:p>
      </dgm:t>
    </dgm:pt>
    <dgm:pt modelId="{F69F99BB-6A41-474C-AB95-4BAB37DBB80E}" type="parTrans" cxnId="{71F8E24A-02B3-4FE7-A849-914147565681}">
      <dgm:prSet/>
      <dgm:spPr/>
      <dgm:t>
        <a:bodyPr/>
        <a:lstStyle/>
        <a:p>
          <a:endParaRPr lang="cs-CZ"/>
        </a:p>
      </dgm:t>
    </dgm:pt>
    <dgm:pt modelId="{0010A137-B293-406D-8C4D-929CB33E9916}" type="sibTrans" cxnId="{71F8E24A-02B3-4FE7-A849-914147565681}">
      <dgm:prSet/>
      <dgm:spPr/>
      <dgm:t>
        <a:bodyPr/>
        <a:lstStyle/>
        <a:p>
          <a:endParaRPr lang="cs-CZ"/>
        </a:p>
      </dgm:t>
    </dgm:pt>
    <dgm:pt modelId="{F9300548-7164-46F0-A2A6-F2D4020EA834}">
      <dgm:prSet phldrT="[Text]" custT="1"/>
      <dgm:spPr>
        <a:solidFill>
          <a:srgbClr val="62307C"/>
        </a:solidFill>
      </dgm:spPr>
      <dgm:t>
        <a:bodyPr/>
        <a:lstStyle/>
        <a:p>
          <a:r>
            <a:rPr lang="cs-CZ" sz="1100" dirty="0"/>
            <a:t>Informace o trhu práce</a:t>
          </a:r>
        </a:p>
      </dgm:t>
    </dgm:pt>
    <dgm:pt modelId="{F5388E09-71D0-4512-A6E5-0DB02BF62C5E}" type="parTrans" cxnId="{9DABE088-1F15-4CD2-90FA-C0B47F36C152}">
      <dgm:prSet/>
      <dgm:spPr/>
      <dgm:t>
        <a:bodyPr/>
        <a:lstStyle/>
        <a:p>
          <a:endParaRPr lang="cs-CZ"/>
        </a:p>
      </dgm:t>
    </dgm:pt>
    <dgm:pt modelId="{799C3C64-8C0B-4C33-B1CD-03C49ED1CFB3}" type="sibTrans" cxnId="{9DABE088-1F15-4CD2-90FA-C0B47F36C152}">
      <dgm:prSet/>
      <dgm:spPr/>
      <dgm:t>
        <a:bodyPr/>
        <a:lstStyle/>
        <a:p>
          <a:endParaRPr lang="cs-CZ"/>
        </a:p>
      </dgm:t>
    </dgm:pt>
    <dgm:pt modelId="{6B23D266-BF65-4D26-8012-2B6EFF2A7A93}" type="pres">
      <dgm:prSet presAssocID="{D9F57A50-DB40-49BF-B6E0-ACDCD69F3659}" presName="compositeShape" presStyleCnt="0">
        <dgm:presLayoutVars>
          <dgm:chMax val="9"/>
          <dgm:dir/>
          <dgm:resizeHandles val="exact"/>
        </dgm:presLayoutVars>
      </dgm:prSet>
      <dgm:spPr/>
    </dgm:pt>
    <dgm:pt modelId="{EFA18E20-92E6-45DA-AE4D-02938F7067FB}" type="pres">
      <dgm:prSet presAssocID="{D9F57A50-DB40-49BF-B6E0-ACDCD69F3659}" presName="triangle1" presStyleLbl="node1" presStyleIdx="0" presStyleCnt="4">
        <dgm:presLayoutVars>
          <dgm:bulletEnabled val="1"/>
        </dgm:presLayoutVars>
      </dgm:prSet>
      <dgm:spPr/>
    </dgm:pt>
    <dgm:pt modelId="{B0708681-73FD-4041-BBC4-CF3244595061}" type="pres">
      <dgm:prSet presAssocID="{D9F57A50-DB40-49BF-B6E0-ACDCD69F3659}" presName="triangle2" presStyleLbl="node1" presStyleIdx="1" presStyleCnt="4">
        <dgm:presLayoutVars>
          <dgm:bulletEnabled val="1"/>
        </dgm:presLayoutVars>
      </dgm:prSet>
      <dgm:spPr/>
    </dgm:pt>
    <dgm:pt modelId="{F026E569-F3A7-4924-B7A1-E82B7DE7A1F0}" type="pres">
      <dgm:prSet presAssocID="{D9F57A50-DB40-49BF-B6E0-ACDCD69F3659}" presName="triangle3" presStyleLbl="node1" presStyleIdx="2" presStyleCnt="4">
        <dgm:presLayoutVars>
          <dgm:bulletEnabled val="1"/>
        </dgm:presLayoutVars>
      </dgm:prSet>
      <dgm:spPr/>
    </dgm:pt>
    <dgm:pt modelId="{D7A22B5A-E1AB-4FCB-BCF0-A6EF31DC0395}" type="pres">
      <dgm:prSet presAssocID="{D9F57A50-DB40-49BF-B6E0-ACDCD69F3659}" presName="triangle4" presStyleLbl="node1" presStyleIdx="3" presStyleCnt="4">
        <dgm:presLayoutVars>
          <dgm:bulletEnabled val="1"/>
        </dgm:presLayoutVars>
      </dgm:prSet>
      <dgm:spPr/>
    </dgm:pt>
  </dgm:ptLst>
  <dgm:cxnLst>
    <dgm:cxn modelId="{D7DA4F40-63F8-4489-9633-09648B4B8715}" type="presOf" srcId="{A6A85E51-08E5-4019-ABFB-A7AD375C0BCF}" destId="{F026E569-F3A7-4924-B7A1-E82B7DE7A1F0}" srcOrd="0" destOrd="0" presId="urn:microsoft.com/office/officeart/2005/8/layout/pyramid4"/>
    <dgm:cxn modelId="{7D7F0048-1A60-4715-9217-F99814FCC6FA}" type="presOf" srcId="{6C586330-A2DF-4102-920E-0F8BA5735860}" destId="{EFA18E20-92E6-45DA-AE4D-02938F7067FB}" srcOrd="0" destOrd="0" presId="urn:microsoft.com/office/officeart/2005/8/layout/pyramid4"/>
    <dgm:cxn modelId="{71F8E24A-02B3-4FE7-A849-914147565681}" srcId="{D9F57A50-DB40-49BF-B6E0-ACDCD69F3659}" destId="{A6A85E51-08E5-4019-ABFB-A7AD375C0BCF}" srcOrd="2" destOrd="0" parTransId="{F69F99BB-6A41-474C-AB95-4BAB37DBB80E}" sibTransId="{0010A137-B293-406D-8C4D-929CB33E9916}"/>
    <dgm:cxn modelId="{18F86C86-A639-4458-A391-80755302BBBE}" srcId="{D9F57A50-DB40-49BF-B6E0-ACDCD69F3659}" destId="{F2AD2E82-C53E-4DF8-8C77-72E7D2BF35C0}" srcOrd="1" destOrd="0" parTransId="{D2975BC5-73F5-4F21-B8E4-25364C3E485A}" sibTransId="{5461C3C6-3C85-4EED-B86D-610F84ACD2AD}"/>
    <dgm:cxn modelId="{9DABE088-1F15-4CD2-90FA-C0B47F36C152}" srcId="{D9F57A50-DB40-49BF-B6E0-ACDCD69F3659}" destId="{F9300548-7164-46F0-A2A6-F2D4020EA834}" srcOrd="3" destOrd="0" parTransId="{F5388E09-71D0-4512-A6E5-0DB02BF62C5E}" sibTransId="{799C3C64-8C0B-4C33-B1CD-03C49ED1CFB3}"/>
    <dgm:cxn modelId="{30F47F94-BD73-4303-9BE0-0E39E869322D}" srcId="{D9F57A50-DB40-49BF-B6E0-ACDCD69F3659}" destId="{6C586330-A2DF-4102-920E-0F8BA5735860}" srcOrd="0" destOrd="0" parTransId="{735A9F15-73B6-47C5-9A50-1B4E16F299B4}" sibTransId="{C8482713-7723-4A53-97F2-B6A1EB601C70}"/>
    <dgm:cxn modelId="{A2DAB7C4-B449-4D4E-82EC-A2998ED5FAFD}" type="presOf" srcId="{D9F57A50-DB40-49BF-B6E0-ACDCD69F3659}" destId="{6B23D266-BF65-4D26-8012-2B6EFF2A7A93}" srcOrd="0" destOrd="0" presId="urn:microsoft.com/office/officeart/2005/8/layout/pyramid4"/>
    <dgm:cxn modelId="{D0E460E1-068A-41C5-A620-7D9A4126F4AB}" type="presOf" srcId="{F9300548-7164-46F0-A2A6-F2D4020EA834}" destId="{D7A22B5A-E1AB-4FCB-BCF0-A6EF31DC0395}" srcOrd="0" destOrd="0" presId="urn:microsoft.com/office/officeart/2005/8/layout/pyramid4"/>
    <dgm:cxn modelId="{692951FE-25F2-4B44-B9BE-25E4D7F176C2}" type="presOf" srcId="{F2AD2E82-C53E-4DF8-8C77-72E7D2BF35C0}" destId="{B0708681-73FD-4041-BBC4-CF3244595061}" srcOrd="0" destOrd="0" presId="urn:microsoft.com/office/officeart/2005/8/layout/pyramid4"/>
    <dgm:cxn modelId="{DEE58CBB-FB4D-4F0E-ABA4-AF5394542381}" type="presParOf" srcId="{6B23D266-BF65-4D26-8012-2B6EFF2A7A93}" destId="{EFA18E20-92E6-45DA-AE4D-02938F7067FB}" srcOrd="0" destOrd="0" presId="urn:microsoft.com/office/officeart/2005/8/layout/pyramid4"/>
    <dgm:cxn modelId="{08377812-295F-42FA-89AE-AC0DD4A7B804}" type="presParOf" srcId="{6B23D266-BF65-4D26-8012-2B6EFF2A7A93}" destId="{B0708681-73FD-4041-BBC4-CF3244595061}" srcOrd="1" destOrd="0" presId="urn:microsoft.com/office/officeart/2005/8/layout/pyramid4"/>
    <dgm:cxn modelId="{A422C902-B07F-4143-AEA0-84500D1407A5}" type="presParOf" srcId="{6B23D266-BF65-4D26-8012-2B6EFF2A7A93}" destId="{F026E569-F3A7-4924-B7A1-E82B7DE7A1F0}" srcOrd="2" destOrd="0" presId="urn:microsoft.com/office/officeart/2005/8/layout/pyramid4"/>
    <dgm:cxn modelId="{EB0A0971-9338-461B-AAAA-01C056637690}" type="presParOf" srcId="{6B23D266-BF65-4D26-8012-2B6EFF2A7A93}" destId="{D7A22B5A-E1AB-4FCB-BCF0-A6EF31DC0395}" srcOrd="3" destOrd="0" presId="urn:microsoft.com/office/officeart/2005/8/layout/pyramid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39D7186-E62D-4085-977E-6AEE68A2E6E7}" type="doc">
      <dgm:prSet loTypeId="urn:microsoft.com/office/officeart/2005/8/layout/radial6" loCatId="relationship" qsTypeId="urn:microsoft.com/office/officeart/2005/8/quickstyle/simple1" qsCatId="simple" csTypeId="urn:microsoft.com/office/officeart/2005/8/colors/colorful1" csCatId="colorful" phldr="1"/>
      <dgm:spPr/>
      <dgm:t>
        <a:bodyPr/>
        <a:lstStyle/>
        <a:p>
          <a:endParaRPr lang="cs-CZ"/>
        </a:p>
      </dgm:t>
    </dgm:pt>
    <dgm:pt modelId="{9A23D0A6-BA5C-4CC6-A17D-66FE9B1B51E8}">
      <dgm:prSet phldrT="[Text]"/>
      <dgm:spPr/>
      <dgm:t>
        <a:bodyPr/>
        <a:lstStyle/>
        <a:p>
          <a:r>
            <a:rPr lang="cs-CZ" dirty="0"/>
            <a:t>Klient</a:t>
          </a:r>
        </a:p>
      </dgm:t>
    </dgm:pt>
    <dgm:pt modelId="{2B45C46D-7AB1-4E56-B0B7-DBA4B6B54CA8}" type="parTrans" cxnId="{CDE6827F-202C-4292-AA4D-6B9847343825}">
      <dgm:prSet/>
      <dgm:spPr/>
      <dgm:t>
        <a:bodyPr/>
        <a:lstStyle/>
        <a:p>
          <a:endParaRPr lang="cs-CZ"/>
        </a:p>
      </dgm:t>
    </dgm:pt>
    <dgm:pt modelId="{0A6B892F-6981-4508-A237-A58A11050D3B}" type="sibTrans" cxnId="{CDE6827F-202C-4292-AA4D-6B9847343825}">
      <dgm:prSet/>
      <dgm:spPr/>
      <dgm:t>
        <a:bodyPr/>
        <a:lstStyle/>
        <a:p>
          <a:endParaRPr lang="cs-CZ"/>
        </a:p>
      </dgm:t>
    </dgm:pt>
    <dgm:pt modelId="{D681727E-148D-4E26-9451-A3D4A6469B20}">
      <dgm:prSet phldrT="[Text]"/>
      <dgm:spPr/>
      <dgm:t>
        <a:bodyPr/>
        <a:lstStyle/>
        <a:p>
          <a:r>
            <a:rPr lang="cs-CZ" dirty="0"/>
            <a:t>MS Pakt</a:t>
          </a:r>
        </a:p>
      </dgm:t>
    </dgm:pt>
    <dgm:pt modelId="{3EDCA4B7-E887-48FB-AE59-397A412E48FD}" type="parTrans" cxnId="{79054E82-E96E-4569-BBC7-2EC5D968E8AD}">
      <dgm:prSet/>
      <dgm:spPr/>
      <dgm:t>
        <a:bodyPr/>
        <a:lstStyle/>
        <a:p>
          <a:endParaRPr lang="cs-CZ"/>
        </a:p>
      </dgm:t>
    </dgm:pt>
    <dgm:pt modelId="{A8EFD471-2EB4-4749-9D81-9E3AE1C2CBC3}" type="sibTrans" cxnId="{79054E82-E96E-4569-BBC7-2EC5D968E8AD}">
      <dgm:prSet/>
      <dgm:spPr/>
      <dgm:t>
        <a:bodyPr/>
        <a:lstStyle/>
        <a:p>
          <a:endParaRPr lang="cs-CZ"/>
        </a:p>
      </dgm:t>
    </dgm:pt>
    <dgm:pt modelId="{3F28CA63-22F9-4C19-8662-EB9849DF9D9A}">
      <dgm:prSet phldrT="[Text]"/>
      <dgm:spPr/>
      <dgm:t>
        <a:bodyPr/>
        <a:lstStyle/>
        <a:p>
          <a:r>
            <a:rPr lang="cs-CZ" dirty="0"/>
            <a:t>Sociální podniky</a:t>
          </a:r>
        </a:p>
      </dgm:t>
    </dgm:pt>
    <dgm:pt modelId="{5247AAA1-5F69-4636-9F80-D3BEF2118E48}" type="parTrans" cxnId="{520FF3D4-94E2-4C92-B928-0085107EE58E}">
      <dgm:prSet/>
      <dgm:spPr/>
      <dgm:t>
        <a:bodyPr/>
        <a:lstStyle/>
        <a:p>
          <a:endParaRPr lang="cs-CZ"/>
        </a:p>
      </dgm:t>
    </dgm:pt>
    <dgm:pt modelId="{72690C59-3381-448D-85C7-A211CA76F9DA}" type="sibTrans" cxnId="{520FF3D4-94E2-4C92-B928-0085107EE58E}">
      <dgm:prSet/>
      <dgm:spPr/>
      <dgm:t>
        <a:bodyPr/>
        <a:lstStyle/>
        <a:p>
          <a:endParaRPr lang="cs-CZ"/>
        </a:p>
      </dgm:t>
    </dgm:pt>
    <dgm:pt modelId="{B1EF997C-A698-41A8-BB02-6DC3CD0D4DE7}">
      <dgm:prSet phldrT="[Text]"/>
      <dgm:spPr/>
      <dgm:t>
        <a:bodyPr/>
        <a:lstStyle/>
        <a:p>
          <a:r>
            <a:rPr lang="cs-CZ" dirty="0"/>
            <a:t>Služby sociální prevence</a:t>
          </a:r>
        </a:p>
      </dgm:t>
    </dgm:pt>
    <dgm:pt modelId="{18316F5A-5090-4F33-91A3-61163AE021FB}" type="parTrans" cxnId="{8561B9E4-35EC-4A2B-95BE-AB3156BE6716}">
      <dgm:prSet/>
      <dgm:spPr/>
      <dgm:t>
        <a:bodyPr/>
        <a:lstStyle/>
        <a:p>
          <a:endParaRPr lang="cs-CZ"/>
        </a:p>
      </dgm:t>
    </dgm:pt>
    <dgm:pt modelId="{2F379090-9074-4A0E-A951-3342716076A0}" type="sibTrans" cxnId="{8561B9E4-35EC-4A2B-95BE-AB3156BE6716}">
      <dgm:prSet/>
      <dgm:spPr/>
      <dgm:t>
        <a:bodyPr/>
        <a:lstStyle/>
        <a:p>
          <a:endParaRPr lang="cs-CZ"/>
        </a:p>
      </dgm:t>
    </dgm:pt>
    <dgm:pt modelId="{168A4724-D60B-4FBC-864C-89DD8B18C477}">
      <dgm:prSet phldrT="[Text]"/>
      <dgm:spPr/>
      <dgm:t>
        <a:bodyPr/>
        <a:lstStyle/>
        <a:p>
          <a:r>
            <a:rPr lang="cs-CZ" dirty="0"/>
            <a:t>ÚP ČR</a:t>
          </a:r>
        </a:p>
      </dgm:t>
    </dgm:pt>
    <dgm:pt modelId="{B651E329-C09E-4816-B0F6-9E616DAD83EE}" type="parTrans" cxnId="{08CD2787-21FF-482C-94ED-8D3B1B439E61}">
      <dgm:prSet/>
      <dgm:spPr/>
      <dgm:t>
        <a:bodyPr/>
        <a:lstStyle/>
        <a:p>
          <a:endParaRPr lang="cs-CZ"/>
        </a:p>
      </dgm:t>
    </dgm:pt>
    <dgm:pt modelId="{9C153D9A-54A3-4B0C-8A10-86A851868CAA}" type="sibTrans" cxnId="{08CD2787-21FF-482C-94ED-8D3B1B439E61}">
      <dgm:prSet/>
      <dgm:spPr/>
      <dgm:t>
        <a:bodyPr/>
        <a:lstStyle/>
        <a:p>
          <a:endParaRPr lang="cs-CZ"/>
        </a:p>
      </dgm:t>
    </dgm:pt>
    <dgm:pt modelId="{E2D8AF53-B22C-4C97-B6D0-A2749BC7BC92}" type="pres">
      <dgm:prSet presAssocID="{E39D7186-E62D-4085-977E-6AEE68A2E6E7}" presName="Name0" presStyleCnt="0">
        <dgm:presLayoutVars>
          <dgm:chMax val="1"/>
          <dgm:dir/>
          <dgm:animLvl val="ctr"/>
          <dgm:resizeHandles val="exact"/>
        </dgm:presLayoutVars>
      </dgm:prSet>
      <dgm:spPr/>
    </dgm:pt>
    <dgm:pt modelId="{04A54593-8894-4407-9D1C-4348C5D8F06B}" type="pres">
      <dgm:prSet presAssocID="{9A23D0A6-BA5C-4CC6-A17D-66FE9B1B51E8}" presName="centerShape" presStyleLbl="node0" presStyleIdx="0" presStyleCnt="1"/>
      <dgm:spPr/>
    </dgm:pt>
    <dgm:pt modelId="{394D85D8-A312-4307-937E-91209C156C23}" type="pres">
      <dgm:prSet presAssocID="{D681727E-148D-4E26-9451-A3D4A6469B20}" presName="node" presStyleLbl="node1" presStyleIdx="0" presStyleCnt="4">
        <dgm:presLayoutVars>
          <dgm:bulletEnabled val="1"/>
        </dgm:presLayoutVars>
      </dgm:prSet>
      <dgm:spPr/>
    </dgm:pt>
    <dgm:pt modelId="{8309AE99-331D-4906-A158-043176D6C78C}" type="pres">
      <dgm:prSet presAssocID="{D681727E-148D-4E26-9451-A3D4A6469B20}" presName="dummy" presStyleCnt="0"/>
      <dgm:spPr/>
    </dgm:pt>
    <dgm:pt modelId="{765A25DB-BBE9-4434-A120-D2D9341115C0}" type="pres">
      <dgm:prSet presAssocID="{A8EFD471-2EB4-4749-9D81-9E3AE1C2CBC3}" presName="sibTrans" presStyleLbl="sibTrans2D1" presStyleIdx="0" presStyleCnt="4"/>
      <dgm:spPr/>
    </dgm:pt>
    <dgm:pt modelId="{10F7E69E-3A90-457D-841B-E63D1B2C9BF8}" type="pres">
      <dgm:prSet presAssocID="{3F28CA63-22F9-4C19-8662-EB9849DF9D9A}" presName="node" presStyleLbl="node1" presStyleIdx="1" presStyleCnt="4">
        <dgm:presLayoutVars>
          <dgm:bulletEnabled val="1"/>
        </dgm:presLayoutVars>
      </dgm:prSet>
      <dgm:spPr/>
    </dgm:pt>
    <dgm:pt modelId="{49DA4C04-5665-4927-BBFC-01C35A7E32DA}" type="pres">
      <dgm:prSet presAssocID="{3F28CA63-22F9-4C19-8662-EB9849DF9D9A}" presName="dummy" presStyleCnt="0"/>
      <dgm:spPr/>
    </dgm:pt>
    <dgm:pt modelId="{346EDD0A-6938-4A0D-B511-367DE4F10C94}" type="pres">
      <dgm:prSet presAssocID="{72690C59-3381-448D-85C7-A211CA76F9DA}" presName="sibTrans" presStyleLbl="sibTrans2D1" presStyleIdx="1" presStyleCnt="4"/>
      <dgm:spPr/>
    </dgm:pt>
    <dgm:pt modelId="{974D2F74-54D3-4B73-A804-CB8CB12872A3}" type="pres">
      <dgm:prSet presAssocID="{B1EF997C-A698-41A8-BB02-6DC3CD0D4DE7}" presName="node" presStyleLbl="node1" presStyleIdx="2" presStyleCnt="4">
        <dgm:presLayoutVars>
          <dgm:bulletEnabled val="1"/>
        </dgm:presLayoutVars>
      </dgm:prSet>
      <dgm:spPr/>
    </dgm:pt>
    <dgm:pt modelId="{B8652359-7F47-473D-8387-2DE131844A83}" type="pres">
      <dgm:prSet presAssocID="{B1EF997C-A698-41A8-BB02-6DC3CD0D4DE7}" presName="dummy" presStyleCnt="0"/>
      <dgm:spPr/>
    </dgm:pt>
    <dgm:pt modelId="{DF756659-529D-4AEE-87F6-C0A25FDB666D}" type="pres">
      <dgm:prSet presAssocID="{2F379090-9074-4A0E-A951-3342716076A0}" presName="sibTrans" presStyleLbl="sibTrans2D1" presStyleIdx="2" presStyleCnt="4"/>
      <dgm:spPr/>
    </dgm:pt>
    <dgm:pt modelId="{3DCFAF8B-0BC0-466D-B7EF-4AB61A6D9827}" type="pres">
      <dgm:prSet presAssocID="{168A4724-D60B-4FBC-864C-89DD8B18C477}" presName="node" presStyleLbl="node1" presStyleIdx="3" presStyleCnt="4">
        <dgm:presLayoutVars>
          <dgm:bulletEnabled val="1"/>
        </dgm:presLayoutVars>
      </dgm:prSet>
      <dgm:spPr/>
    </dgm:pt>
    <dgm:pt modelId="{1B5F9132-31D2-4A16-9016-A501CB8F6157}" type="pres">
      <dgm:prSet presAssocID="{168A4724-D60B-4FBC-864C-89DD8B18C477}" presName="dummy" presStyleCnt="0"/>
      <dgm:spPr/>
    </dgm:pt>
    <dgm:pt modelId="{2EB039AA-4033-495E-8167-EAE304AA50AE}" type="pres">
      <dgm:prSet presAssocID="{9C153D9A-54A3-4B0C-8A10-86A851868CAA}" presName="sibTrans" presStyleLbl="sibTrans2D1" presStyleIdx="3" presStyleCnt="4"/>
      <dgm:spPr/>
    </dgm:pt>
  </dgm:ptLst>
  <dgm:cxnLst>
    <dgm:cxn modelId="{6914690A-4C90-4777-83E1-2AF94B0A9573}" type="presOf" srcId="{B1EF997C-A698-41A8-BB02-6DC3CD0D4DE7}" destId="{974D2F74-54D3-4B73-A804-CB8CB12872A3}" srcOrd="0" destOrd="0" presId="urn:microsoft.com/office/officeart/2005/8/layout/radial6"/>
    <dgm:cxn modelId="{0EC30E14-142F-46CA-942F-978BDD48FF68}" type="presOf" srcId="{9C153D9A-54A3-4B0C-8A10-86A851868CAA}" destId="{2EB039AA-4033-495E-8167-EAE304AA50AE}" srcOrd="0" destOrd="0" presId="urn:microsoft.com/office/officeart/2005/8/layout/radial6"/>
    <dgm:cxn modelId="{E6A32E19-2921-4575-B15D-AD1E5E1136DE}" type="presOf" srcId="{2F379090-9074-4A0E-A951-3342716076A0}" destId="{DF756659-529D-4AEE-87F6-C0A25FDB666D}" srcOrd="0" destOrd="0" presId="urn:microsoft.com/office/officeart/2005/8/layout/radial6"/>
    <dgm:cxn modelId="{DFEAC676-1022-4E9C-8BB3-0CC311D332E6}" type="presOf" srcId="{D681727E-148D-4E26-9451-A3D4A6469B20}" destId="{394D85D8-A312-4307-937E-91209C156C23}" srcOrd="0" destOrd="0" presId="urn:microsoft.com/office/officeart/2005/8/layout/radial6"/>
    <dgm:cxn modelId="{CDE6827F-202C-4292-AA4D-6B9847343825}" srcId="{E39D7186-E62D-4085-977E-6AEE68A2E6E7}" destId="{9A23D0A6-BA5C-4CC6-A17D-66FE9B1B51E8}" srcOrd="0" destOrd="0" parTransId="{2B45C46D-7AB1-4E56-B0B7-DBA4B6B54CA8}" sibTransId="{0A6B892F-6981-4508-A237-A58A11050D3B}"/>
    <dgm:cxn modelId="{79054E82-E96E-4569-BBC7-2EC5D968E8AD}" srcId="{9A23D0A6-BA5C-4CC6-A17D-66FE9B1B51E8}" destId="{D681727E-148D-4E26-9451-A3D4A6469B20}" srcOrd="0" destOrd="0" parTransId="{3EDCA4B7-E887-48FB-AE59-397A412E48FD}" sibTransId="{A8EFD471-2EB4-4749-9D81-9E3AE1C2CBC3}"/>
    <dgm:cxn modelId="{08CD2787-21FF-482C-94ED-8D3B1B439E61}" srcId="{9A23D0A6-BA5C-4CC6-A17D-66FE9B1B51E8}" destId="{168A4724-D60B-4FBC-864C-89DD8B18C477}" srcOrd="3" destOrd="0" parTransId="{B651E329-C09E-4816-B0F6-9E616DAD83EE}" sibTransId="{9C153D9A-54A3-4B0C-8A10-86A851868CAA}"/>
    <dgm:cxn modelId="{199E428C-8C13-40EA-961A-E54EF351A9A9}" type="presOf" srcId="{9A23D0A6-BA5C-4CC6-A17D-66FE9B1B51E8}" destId="{04A54593-8894-4407-9D1C-4348C5D8F06B}" srcOrd="0" destOrd="0" presId="urn:microsoft.com/office/officeart/2005/8/layout/radial6"/>
    <dgm:cxn modelId="{50095693-52AD-4921-9F05-302A0F6F92EF}" type="presOf" srcId="{3F28CA63-22F9-4C19-8662-EB9849DF9D9A}" destId="{10F7E69E-3A90-457D-841B-E63D1B2C9BF8}" srcOrd="0" destOrd="0" presId="urn:microsoft.com/office/officeart/2005/8/layout/radial6"/>
    <dgm:cxn modelId="{7DF9B0CF-E2CC-4542-8C6E-8E8C00087514}" type="presOf" srcId="{72690C59-3381-448D-85C7-A211CA76F9DA}" destId="{346EDD0A-6938-4A0D-B511-367DE4F10C94}" srcOrd="0" destOrd="0" presId="urn:microsoft.com/office/officeart/2005/8/layout/radial6"/>
    <dgm:cxn modelId="{520FF3D4-94E2-4C92-B928-0085107EE58E}" srcId="{9A23D0A6-BA5C-4CC6-A17D-66FE9B1B51E8}" destId="{3F28CA63-22F9-4C19-8662-EB9849DF9D9A}" srcOrd="1" destOrd="0" parTransId="{5247AAA1-5F69-4636-9F80-D3BEF2118E48}" sibTransId="{72690C59-3381-448D-85C7-A211CA76F9DA}"/>
    <dgm:cxn modelId="{C2C98AD9-21D2-4257-9CC4-851EFEB6E974}" type="presOf" srcId="{A8EFD471-2EB4-4749-9D81-9E3AE1C2CBC3}" destId="{765A25DB-BBE9-4434-A120-D2D9341115C0}" srcOrd="0" destOrd="0" presId="urn:microsoft.com/office/officeart/2005/8/layout/radial6"/>
    <dgm:cxn modelId="{8561B9E4-35EC-4A2B-95BE-AB3156BE6716}" srcId="{9A23D0A6-BA5C-4CC6-A17D-66FE9B1B51E8}" destId="{B1EF997C-A698-41A8-BB02-6DC3CD0D4DE7}" srcOrd="2" destOrd="0" parTransId="{18316F5A-5090-4F33-91A3-61163AE021FB}" sibTransId="{2F379090-9074-4A0E-A951-3342716076A0}"/>
    <dgm:cxn modelId="{66F1FAE5-6C56-4FD6-8982-CD0454E2CE96}" type="presOf" srcId="{168A4724-D60B-4FBC-864C-89DD8B18C477}" destId="{3DCFAF8B-0BC0-466D-B7EF-4AB61A6D9827}" srcOrd="0" destOrd="0" presId="urn:microsoft.com/office/officeart/2005/8/layout/radial6"/>
    <dgm:cxn modelId="{9950CAF6-D765-41B3-8D61-299A21C457D3}" type="presOf" srcId="{E39D7186-E62D-4085-977E-6AEE68A2E6E7}" destId="{E2D8AF53-B22C-4C97-B6D0-A2749BC7BC92}" srcOrd="0" destOrd="0" presId="urn:microsoft.com/office/officeart/2005/8/layout/radial6"/>
    <dgm:cxn modelId="{2EDFE8FA-A4AF-4C45-A103-9E8E45E27BEE}" type="presParOf" srcId="{E2D8AF53-B22C-4C97-B6D0-A2749BC7BC92}" destId="{04A54593-8894-4407-9D1C-4348C5D8F06B}" srcOrd="0" destOrd="0" presId="urn:microsoft.com/office/officeart/2005/8/layout/radial6"/>
    <dgm:cxn modelId="{206F5EF9-8631-449A-B404-729E36F28D51}" type="presParOf" srcId="{E2D8AF53-B22C-4C97-B6D0-A2749BC7BC92}" destId="{394D85D8-A312-4307-937E-91209C156C23}" srcOrd="1" destOrd="0" presId="urn:microsoft.com/office/officeart/2005/8/layout/radial6"/>
    <dgm:cxn modelId="{EFA59871-C9D0-4A9A-BA97-813F00D2F004}" type="presParOf" srcId="{E2D8AF53-B22C-4C97-B6D0-A2749BC7BC92}" destId="{8309AE99-331D-4906-A158-043176D6C78C}" srcOrd="2" destOrd="0" presId="urn:microsoft.com/office/officeart/2005/8/layout/radial6"/>
    <dgm:cxn modelId="{34F750A4-3CD2-4DC1-8080-5D25B90622FF}" type="presParOf" srcId="{E2D8AF53-B22C-4C97-B6D0-A2749BC7BC92}" destId="{765A25DB-BBE9-4434-A120-D2D9341115C0}" srcOrd="3" destOrd="0" presId="urn:microsoft.com/office/officeart/2005/8/layout/radial6"/>
    <dgm:cxn modelId="{179AE9DC-9F71-4D96-93A8-1D7BD6699E69}" type="presParOf" srcId="{E2D8AF53-B22C-4C97-B6D0-A2749BC7BC92}" destId="{10F7E69E-3A90-457D-841B-E63D1B2C9BF8}" srcOrd="4" destOrd="0" presId="urn:microsoft.com/office/officeart/2005/8/layout/radial6"/>
    <dgm:cxn modelId="{CB146B83-F11B-4322-8966-449AE9D1F504}" type="presParOf" srcId="{E2D8AF53-B22C-4C97-B6D0-A2749BC7BC92}" destId="{49DA4C04-5665-4927-BBFC-01C35A7E32DA}" srcOrd="5" destOrd="0" presId="urn:microsoft.com/office/officeart/2005/8/layout/radial6"/>
    <dgm:cxn modelId="{8FEC1F89-D65E-42E9-9558-01AB5295E3E4}" type="presParOf" srcId="{E2D8AF53-B22C-4C97-B6D0-A2749BC7BC92}" destId="{346EDD0A-6938-4A0D-B511-367DE4F10C94}" srcOrd="6" destOrd="0" presId="urn:microsoft.com/office/officeart/2005/8/layout/radial6"/>
    <dgm:cxn modelId="{486A59F8-71A0-45CC-8B90-32C3714E05F0}" type="presParOf" srcId="{E2D8AF53-B22C-4C97-B6D0-A2749BC7BC92}" destId="{974D2F74-54D3-4B73-A804-CB8CB12872A3}" srcOrd="7" destOrd="0" presId="urn:microsoft.com/office/officeart/2005/8/layout/radial6"/>
    <dgm:cxn modelId="{71052AA1-B8E0-4C4E-969A-340FDC25FD18}" type="presParOf" srcId="{E2D8AF53-B22C-4C97-B6D0-A2749BC7BC92}" destId="{B8652359-7F47-473D-8387-2DE131844A83}" srcOrd="8" destOrd="0" presId="urn:microsoft.com/office/officeart/2005/8/layout/radial6"/>
    <dgm:cxn modelId="{3CFFA2D6-5B64-455B-8A85-08FFEC53EAE2}" type="presParOf" srcId="{E2D8AF53-B22C-4C97-B6D0-A2749BC7BC92}" destId="{DF756659-529D-4AEE-87F6-C0A25FDB666D}" srcOrd="9" destOrd="0" presId="urn:microsoft.com/office/officeart/2005/8/layout/radial6"/>
    <dgm:cxn modelId="{9C4AFFEE-5EC5-4E2E-89BC-4F6F9037D9D9}" type="presParOf" srcId="{E2D8AF53-B22C-4C97-B6D0-A2749BC7BC92}" destId="{3DCFAF8B-0BC0-466D-B7EF-4AB61A6D9827}" srcOrd="10" destOrd="0" presId="urn:microsoft.com/office/officeart/2005/8/layout/radial6"/>
    <dgm:cxn modelId="{4FA4C6D3-5237-4321-8322-370F1FFC03F6}" type="presParOf" srcId="{E2D8AF53-B22C-4C97-B6D0-A2749BC7BC92}" destId="{1B5F9132-31D2-4A16-9016-A501CB8F6157}" srcOrd="11" destOrd="0" presId="urn:microsoft.com/office/officeart/2005/8/layout/radial6"/>
    <dgm:cxn modelId="{DC5540E4-4842-4484-B76D-28FF64D39A90}" type="presParOf" srcId="{E2D8AF53-B22C-4C97-B6D0-A2749BC7BC92}" destId="{2EB039AA-4033-495E-8167-EAE304AA50AE}"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A18E20-92E6-45DA-AE4D-02938F7067FB}">
      <dsp:nvSpPr>
        <dsp:cNvPr id="0" name=""/>
        <dsp:cNvSpPr/>
      </dsp:nvSpPr>
      <dsp:spPr>
        <a:xfrm>
          <a:off x="1619971" y="0"/>
          <a:ext cx="1747692" cy="1747692"/>
        </a:xfrm>
        <a:prstGeom prst="triangl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cs-CZ" sz="1100" kern="1200" dirty="0"/>
            <a:t>Sebeprezentace</a:t>
          </a:r>
        </a:p>
      </dsp:txBody>
      <dsp:txXfrm>
        <a:off x="2056894" y="873846"/>
        <a:ext cx="873846" cy="873846"/>
      </dsp:txXfrm>
    </dsp:sp>
    <dsp:sp modelId="{B0708681-73FD-4041-BBC4-CF3244595061}">
      <dsp:nvSpPr>
        <dsp:cNvPr id="0" name=""/>
        <dsp:cNvSpPr/>
      </dsp:nvSpPr>
      <dsp:spPr>
        <a:xfrm>
          <a:off x="746125" y="1747692"/>
          <a:ext cx="1747692" cy="1747692"/>
        </a:xfrm>
        <a:prstGeom prst="triangl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cs-CZ" sz="1050" kern="1200" dirty="0"/>
            <a:t>Sebepoznání</a:t>
          </a:r>
        </a:p>
      </dsp:txBody>
      <dsp:txXfrm>
        <a:off x="1183048" y="2621538"/>
        <a:ext cx="873846" cy="873846"/>
      </dsp:txXfrm>
    </dsp:sp>
    <dsp:sp modelId="{F026E569-F3A7-4924-B7A1-E82B7DE7A1F0}">
      <dsp:nvSpPr>
        <dsp:cNvPr id="0" name=""/>
        <dsp:cNvSpPr/>
      </dsp:nvSpPr>
      <dsp:spPr>
        <a:xfrm rot="10800000">
          <a:off x="1619971" y="1747692"/>
          <a:ext cx="1747692" cy="1747692"/>
        </a:xfrm>
        <a:prstGeom prst="triangl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cs-CZ" sz="1100" kern="1200" dirty="0"/>
            <a:t>Plánování a rozhodování</a:t>
          </a:r>
        </a:p>
      </dsp:txBody>
      <dsp:txXfrm rot="10800000">
        <a:off x="2056894" y="1747692"/>
        <a:ext cx="873846" cy="873846"/>
      </dsp:txXfrm>
    </dsp:sp>
    <dsp:sp modelId="{D7A22B5A-E1AB-4FCB-BCF0-A6EF31DC0395}">
      <dsp:nvSpPr>
        <dsp:cNvPr id="0" name=""/>
        <dsp:cNvSpPr/>
      </dsp:nvSpPr>
      <dsp:spPr>
        <a:xfrm>
          <a:off x="2493818" y="1747692"/>
          <a:ext cx="1747692" cy="1747692"/>
        </a:xfrm>
        <a:prstGeom prst="triangle">
          <a:avLst/>
        </a:prstGeom>
        <a:solidFill>
          <a:srgbClr val="62307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cs-CZ" sz="1100" kern="1200" dirty="0"/>
            <a:t>Informace o trhu práce</a:t>
          </a:r>
        </a:p>
      </dsp:txBody>
      <dsp:txXfrm>
        <a:off x="2930741" y="2621538"/>
        <a:ext cx="873846" cy="87384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B039AA-4033-495E-8167-EAE304AA50AE}">
      <dsp:nvSpPr>
        <dsp:cNvPr id="0" name=""/>
        <dsp:cNvSpPr/>
      </dsp:nvSpPr>
      <dsp:spPr>
        <a:xfrm>
          <a:off x="1431996" y="422635"/>
          <a:ext cx="2816370" cy="2816370"/>
        </a:xfrm>
        <a:prstGeom prst="blockArc">
          <a:avLst>
            <a:gd name="adj1" fmla="val 10800000"/>
            <a:gd name="adj2" fmla="val 16200000"/>
            <a:gd name="adj3" fmla="val 4641"/>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F756659-529D-4AEE-87F6-C0A25FDB666D}">
      <dsp:nvSpPr>
        <dsp:cNvPr id="0" name=""/>
        <dsp:cNvSpPr/>
      </dsp:nvSpPr>
      <dsp:spPr>
        <a:xfrm>
          <a:off x="1431996" y="422635"/>
          <a:ext cx="2816370" cy="2816370"/>
        </a:xfrm>
        <a:prstGeom prst="blockArc">
          <a:avLst>
            <a:gd name="adj1" fmla="val 5400000"/>
            <a:gd name="adj2" fmla="val 10800000"/>
            <a:gd name="adj3" fmla="val 4641"/>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46EDD0A-6938-4A0D-B511-367DE4F10C94}">
      <dsp:nvSpPr>
        <dsp:cNvPr id="0" name=""/>
        <dsp:cNvSpPr/>
      </dsp:nvSpPr>
      <dsp:spPr>
        <a:xfrm>
          <a:off x="1431996" y="422635"/>
          <a:ext cx="2816370" cy="2816370"/>
        </a:xfrm>
        <a:prstGeom prst="blockArc">
          <a:avLst>
            <a:gd name="adj1" fmla="val 0"/>
            <a:gd name="adj2" fmla="val 5400000"/>
            <a:gd name="adj3" fmla="val 4641"/>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65A25DB-BBE9-4434-A120-D2D9341115C0}">
      <dsp:nvSpPr>
        <dsp:cNvPr id="0" name=""/>
        <dsp:cNvSpPr/>
      </dsp:nvSpPr>
      <dsp:spPr>
        <a:xfrm>
          <a:off x="1431996" y="422635"/>
          <a:ext cx="2816370" cy="2816370"/>
        </a:xfrm>
        <a:prstGeom prst="blockArc">
          <a:avLst>
            <a:gd name="adj1" fmla="val 16200000"/>
            <a:gd name="adj2" fmla="val 0"/>
            <a:gd name="adj3" fmla="val 4641"/>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4A54593-8894-4407-9D1C-4348C5D8F06B}">
      <dsp:nvSpPr>
        <dsp:cNvPr id="0" name=""/>
        <dsp:cNvSpPr/>
      </dsp:nvSpPr>
      <dsp:spPr>
        <a:xfrm>
          <a:off x="2191849" y="1182487"/>
          <a:ext cx="1296665" cy="129666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r>
            <a:rPr lang="cs-CZ" sz="2600" kern="1200" dirty="0"/>
            <a:t>Klient</a:t>
          </a:r>
        </a:p>
      </dsp:txBody>
      <dsp:txXfrm>
        <a:off x="2381741" y="1372379"/>
        <a:ext cx="916881" cy="916881"/>
      </dsp:txXfrm>
    </dsp:sp>
    <dsp:sp modelId="{394D85D8-A312-4307-937E-91209C156C23}">
      <dsp:nvSpPr>
        <dsp:cNvPr id="0" name=""/>
        <dsp:cNvSpPr/>
      </dsp:nvSpPr>
      <dsp:spPr>
        <a:xfrm>
          <a:off x="2386349" y="1478"/>
          <a:ext cx="907665" cy="907665"/>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cs-CZ" sz="1100" kern="1200" dirty="0"/>
            <a:t>MS Pakt</a:t>
          </a:r>
        </a:p>
      </dsp:txBody>
      <dsp:txXfrm>
        <a:off x="2519273" y="134402"/>
        <a:ext cx="641817" cy="641817"/>
      </dsp:txXfrm>
    </dsp:sp>
    <dsp:sp modelId="{10F7E69E-3A90-457D-841B-E63D1B2C9BF8}">
      <dsp:nvSpPr>
        <dsp:cNvPr id="0" name=""/>
        <dsp:cNvSpPr/>
      </dsp:nvSpPr>
      <dsp:spPr>
        <a:xfrm>
          <a:off x="3761858" y="1376987"/>
          <a:ext cx="907665" cy="907665"/>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cs-CZ" sz="1100" kern="1200" dirty="0"/>
            <a:t>Sociální podniky</a:t>
          </a:r>
        </a:p>
      </dsp:txBody>
      <dsp:txXfrm>
        <a:off x="3894782" y="1509911"/>
        <a:ext cx="641817" cy="641817"/>
      </dsp:txXfrm>
    </dsp:sp>
    <dsp:sp modelId="{974D2F74-54D3-4B73-A804-CB8CB12872A3}">
      <dsp:nvSpPr>
        <dsp:cNvPr id="0" name=""/>
        <dsp:cNvSpPr/>
      </dsp:nvSpPr>
      <dsp:spPr>
        <a:xfrm>
          <a:off x="2386349" y="2752496"/>
          <a:ext cx="907665" cy="907665"/>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cs-CZ" sz="1100" kern="1200" dirty="0"/>
            <a:t>Služby sociální prevence</a:t>
          </a:r>
        </a:p>
      </dsp:txBody>
      <dsp:txXfrm>
        <a:off x="2519273" y="2885420"/>
        <a:ext cx="641817" cy="641817"/>
      </dsp:txXfrm>
    </dsp:sp>
    <dsp:sp modelId="{3DCFAF8B-0BC0-466D-B7EF-4AB61A6D9827}">
      <dsp:nvSpPr>
        <dsp:cNvPr id="0" name=""/>
        <dsp:cNvSpPr/>
      </dsp:nvSpPr>
      <dsp:spPr>
        <a:xfrm>
          <a:off x="1010840" y="1376987"/>
          <a:ext cx="907665" cy="907665"/>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cs-CZ" sz="1100" kern="1200" dirty="0"/>
            <a:t>ÚP ČR</a:t>
          </a:r>
        </a:p>
      </dsp:txBody>
      <dsp:txXfrm>
        <a:off x="1143764" y="1509911"/>
        <a:ext cx="641817" cy="641817"/>
      </dsp:txXfrm>
    </dsp:sp>
  </dsp:spTree>
</dsp:drawing>
</file>

<file path=ppt/diagrams/layout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4813" cy="496888"/>
          </a:xfrm>
          <a:prstGeom prst="rect">
            <a:avLst/>
          </a:prstGeom>
          <a:noFill/>
          <a:ln>
            <a:noFill/>
          </a:ln>
        </p:spPr>
        <p:txBody>
          <a:bodyPr spcFirstLastPara="1" wrap="square" lIns="89725" tIns="44850" rIns="89725" bIns="44850" anchor="t" anchorCtr="0"/>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dirty="0"/>
          </a:p>
        </p:txBody>
      </p:sp>
      <p:sp>
        <p:nvSpPr>
          <p:cNvPr id="4" name="Google Shape;4;n"/>
          <p:cNvSpPr txBox="1">
            <a:spLocks noGrp="1"/>
          </p:cNvSpPr>
          <p:nvPr>
            <p:ph type="dt" idx="10"/>
          </p:nvPr>
        </p:nvSpPr>
        <p:spPr>
          <a:xfrm>
            <a:off x="3851275" y="0"/>
            <a:ext cx="2944813" cy="496888"/>
          </a:xfrm>
          <a:prstGeom prst="rect">
            <a:avLst/>
          </a:prstGeom>
          <a:noFill/>
          <a:ln>
            <a:noFill/>
          </a:ln>
        </p:spPr>
        <p:txBody>
          <a:bodyPr spcFirstLastPara="1" wrap="square" lIns="89725" tIns="44850" rIns="89725" bIns="44850" anchor="t" anchorCtr="0"/>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dirty="0"/>
          </a:p>
        </p:txBody>
      </p:sp>
      <p:sp>
        <p:nvSpPr>
          <p:cNvPr id="5" name="Google Shape;5;n"/>
          <p:cNvSpPr>
            <a:spLocks noGrp="1" noRot="1" noChangeAspect="1"/>
          </p:cNvSpPr>
          <p:nvPr>
            <p:ph type="sldImg" idx="3"/>
          </p:nvPr>
        </p:nvSpPr>
        <p:spPr>
          <a:xfrm>
            <a:off x="92075" y="744538"/>
            <a:ext cx="6615113"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79450" y="4714875"/>
            <a:ext cx="5438775" cy="4467225"/>
          </a:xfrm>
          <a:prstGeom prst="rect">
            <a:avLst/>
          </a:prstGeom>
          <a:noFill/>
          <a:ln>
            <a:noFill/>
          </a:ln>
        </p:spPr>
        <p:txBody>
          <a:bodyPr spcFirstLastPara="1" wrap="square" lIns="89725" tIns="44850" rIns="89725" bIns="44850" anchor="t" anchorCtr="0"/>
          <a:lstStyle>
            <a:lvl1pPr marL="457200" marR="0" lvl="0"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28163"/>
            <a:ext cx="2944813" cy="496887"/>
          </a:xfrm>
          <a:prstGeom prst="rect">
            <a:avLst/>
          </a:prstGeom>
          <a:noFill/>
          <a:ln>
            <a:noFill/>
          </a:ln>
        </p:spPr>
        <p:txBody>
          <a:bodyPr spcFirstLastPara="1" wrap="square" lIns="89725" tIns="44850" rIns="89725" bIns="44850" anchor="b" anchorCtr="0"/>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dirty="0"/>
          </a:p>
        </p:txBody>
      </p:sp>
      <p:sp>
        <p:nvSpPr>
          <p:cNvPr id="8" name="Google Shape;8;n"/>
          <p:cNvSpPr txBox="1">
            <a:spLocks noGrp="1"/>
          </p:cNvSpPr>
          <p:nvPr>
            <p:ph type="sldNum" idx="12"/>
          </p:nvPr>
        </p:nvSpPr>
        <p:spPr>
          <a:xfrm>
            <a:off x="3851275" y="9428163"/>
            <a:ext cx="2944813" cy="496887"/>
          </a:xfrm>
          <a:prstGeom prst="rect">
            <a:avLst/>
          </a:prstGeom>
          <a:noFill/>
          <a:ln>
            <a:noFill/>
          </a:ln>
        </p:spPr>
        <p:txBody>
          <a:bodyPr spcFirstLastPara="1" wrap="square" lIns="89725" tIns="44850" rIns="89725" bIns="44850" anchor="b" anchorCtr="0">
            <a:noAutofit/>
          </a:bodyPr>
          <a:lstStyle/>
          <a:p>
            <a:pPr marL="0" marR="0" lvl="0" indent="0" algn="r" rtl="0">
              <a:spcBef>
                <a:spcPts val="0"/>
              </a:spcBef>
              <a:spcAft>
                <a:spcPts val="0"/>
              </a:spcAft>
              <a:buNone/>
            </a:pPr>
            <a:fld id="{00000000-1234-1234-1234-123412341234}" type="slidenum">
              <a:rPr lang="cs-CZ" sz="1200" b="0" i="0" u="none" strike="noStrike" cap="none">
                <a:solidFill>
                  <a:schemeClr val="dk1"/>
                </a:solidFill>
                <a:latin typeface="Arial"/>
                <a:ea typeface="Arial"/>
                <a:cs typeface="Arial"/>
                <a:sym typeface="Arial"/>
              </a:rPr>
              <a:t>‹#›</a:t>
            </a:fld>
            <a:endParaRPr sz="1200" b="0" i="0" u="none" strike="noStrike" cap="none" dirty="0">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1:notes"/>
          <p:cNvSpPr>
            <a:spLocks noGrp="1" noRot="1" noChangeAspect="1"/>
          </p:cNvSpPr>
          <p:nvPr>
            <p:ph type="sldImg" idx="2"/>
          </p:nvPr>
        </p:nvSpPr>
        <p:spPr>
          <a:xfrm>
            <a:off x="92075" y="744538"/>
            <a:ext cx="6615113"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7" name="Google Shape;57;p1:notes"/>
          <p:cNvSpPr txBox="1">
            <a:spLocks noGrp="1"/>
          </p:cNvSpPr>
          <p:nvPr>
            <p:ph type="body" idx="1"/>
          </p:nvPr>
        </p:nvSpPr>
        <p:spPr>
          <a:xfrm>
            <a:off x="679450" y="4714875"/>
            <a:ext cx="5438775" cy="4467225"/>
          </a:xfrm>
          <a:prstGeom prst="rect">
            <a:avLst/>
          </a:prstGeom>
          <a:noFill/>
          <a:ln>
            <a:noFill/>
          </a:ln>
        </p:spPr>
        <p:txBody>
          <a:bodyPr spcFirstLastPara="1" wrap="square" lIns="89725" tIns="44850" rIns="89725" bIns="44850" anchor="t" anchorCtr="0">
            <a:noAutofit/>
          </a:bodyPr>
          <a:lstStyle/>
          <a:p>
            <a:pPr marL="0" lvl="0" indent="0" algn="l" rtl="0">
              <a:spcBef>
                <a:spcPts val="0"/>
              </a:spcBef>
              <a:spcAft>
                <a:spcPts val="0"/>
              </a:spcAft>
              <a:buNone/>
            </a:pPr>
            <a:r>
              <a:rPr lang="cs-CZ" dirty="0"/>
              <a:t>Každý </a:t>
            </a:r>
          </a:p>
          <a:p>
            <a:pPr marL="0" lvl="0" indent="0" algn="l" rtl="0">
              <a:spcBef>
                <a:spcPts val="0"/>
              </a:spcBef>
              <a:spcAft>
                <a:spcPts val="0"/>
              </a:spcAft>
              <a:buNone/>
            </a:pPr>
            <a:endParaRPr lang="cs-CZ" dirty="0"/>
          </a:p>
          <a:p>
            <a:pPr marL="0" lvl="0" indent="0" algn="l" rtl="0">
              <a:spcBef>
                <a:spcPts val="0"/>
              </a:spcBef>
              <a:spcAft>
                <a:spcPts val="0"/>
              </a:spcAft>
              <a:buNone/>
            </a:pPr>
            <a:r>
              <a:rPr lang="cs-CZ" dirty="0"/>
              <a:t>Jsme síť z podstaty</a:t>
            </a:r>
            <a:endParaRPr dirty="0"/>
          </a:p>
        </p:txBody>
      </p:sp>
      <p:sp>
        <p:nvSpPr>
          <p:cNvPr id="58" name="Google Shape;58;p1:notes"/>
          <p:cNvSpPr txBox="1">
            <a:spLocks noGrp="1"/>
          </p:cNvSpPr>
          <p:nvPr>
            <p:ph type="sldNum" idx="12"/>
          </p:nvPr>
        </p:nvSpPr>
        <p:spPr>
          <a:xfrm>
            <a:off x="3851275" y="9428163"/>
            <a:ext cx="2944813" cy="496887"/>
          </a:xfrm>
          <a:prstGeom prst="rect">
            <a:avLst/>
          </a:prstGeom>
          <a:noFill/>
          <a:ln>
            <a:noFill/>
          </a:ln>
        </p:spPr>
        <p:txBody>
          <a:bodyPr spcFirstLastPara="1" wrap="square" lIns="89725" tIns="44850" rIns="89725" bIns="44850" anchor="b" anchorCtr="0">
            <a:noAutofit/>
          </a:bodyPr>
          <a:lstStyle/>
          <a:p>
            <a:pPr marL="0" lvl="0" indent="0" algn="r" rtl="0">
              <a:spcBef>
                <a:spcPts val="0"/>
              </a:spcBef>
              <a:spcAft>
                <a:spcPts val="0"/>
              </a:spcAft>
              <a:buNone/>
            </a:pPr>
            <a:fld id="{00000000-1234-1234-1234-123412341234}" type="slidenum">
              <a:rPr lang="cs-CZ"/>
              <a:t>1</a:t>
            </a:fld>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19:notes"/>
          <p:cNvSpPr>
            <a:spLocks noGrp="1" noRot="1" noChangeAspect="1"/>
          </p:cNvSpPr>
          <p:nvPr>
            <p:ph type="sldImg" idx="2"/>
          </p:nvPr>
        </p:nvSpPr>
        <p:spPr>
          <a:xfrm>
            <a:off x="92075" y="744538"/>
            <a:ext cx="6615113"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35" name="Google Shape;235;p19:notes"/>
          <p:cNvSpPr txBox="1">
            <a:spLocks noGrp="1"/>
          </p:cNvSpPr>
          <p:nvPr>
            <p:ph type="body" idx="1"/>
          </p:nvPr>
        </p:nvSpPr>
        <p:spPr>
          <a:xfrm>
            <a:off x="679450" y="4714875"/>
            <a:ext cx="5438775" cy="4467225"/>
          </a:xfrm>
          <a:prstGeom prst="rect">
            <a:avLst/>
          </a:prstGeom>
          <a:noFill/>
          <a:ln>
            <a:noFill/>
          </a:ln>
        </p:spPr>
        <p:txBody>
          <a:bodyPr spcFirstLastPara="1" wrap="square" lIns="89725" tIns="44850" rIns="89725" bIns="44850" anchor="t" anchorCtr="0">
            <a:noAutofit/>
          </a:bodyPr>
          <a:lstStyle/>
          <a:p>
            <a:pPr marL="0" lvl="0" indent="0" algn="l" rtl="0">
              <a:spcBef>
                <a:spcPts val="0"/>
              </a:spcBef>
              <a:spcAft>
                <a:spcPts val="0"/>
              </a:spcAft>
              <a:buNone/>
            </a:pPr>
            <a:endParaRPr dirty="0"/>
          </a:p>
        </p:txBody>
      </p:sp>
      <p:sp>
        <p:nvSpPr>
          <p:cNvPr id="236" name="Google Shape;236;p19:notes"/>
          <p:cNvSpPr txBox="1">
            <a:spLocks noGrp="1"/>
          </p:cNvSpPr>
          <p:nvPr>
            <p:ph type="sldNum" idx="12"/>
          </p:nvPr>
        </p:nvSpPr>
        <p:spPr>
          <a:xfrm>
            <a:off x="3851275" y="9428163"/>
            <a:ext cx="2944813" cy="496887"/>
          </a:xfrm>
          <a:prstGeom prst="rect">
            <a:avLst/>
          </a:prstGeom>
          <a:noFill/>
          <a:ln>
            <a:noFill/>
          </a:ln>
        </p:spPr>
        <p:txBody>
          <a:bodyPr spcFirstLastPara="1" wrap="square" lIns="89725" tIns="44850" rIns="89725" bIns="44850" anchor="b" anchorCtr="0">
            <a:noAutofit/>
          </a:bodyPr>
          <a:lstStyle/>
          <a:p>
            <a:pPr marL="0" lvl="0" indent="0" algn="r" rtl="0">
              <a:spcBef>
                <a:spcPts val="0"/>
              </a:spcBef>
              <a:spcAft>
                <a:spcPts val="0"/>
              </a:spcAft>
              <a:buNone/>
            </a:pPr>
            <a:fld id="{00000000-1234-1234-1234-123412341234}" type="slidenum">
              <a:rPr lang="cs-CZ"/>
              <a:t>15</a:t>
            </a:fld>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a:t>Zelená: Evidence </a:t>
            </a:r>
            <a:r>
              <a:rPr lang="cs-CZ" dirty="0" err="1"/>
              <a:t>based</a:t>
            </a:r>
            <a:r>
              <a:rPr lang="cs-CZ" dirty="0"/>
              <a:t> a příležitost, </a:t>
            </a:r>
            <a:r>
              <a:rPr lang="cs-CZ" dirty="0" err="1"/>
              <a:t>anylitici</a:t>
            </a:r>
            <a:endParaRPr lang="cs-CZ" dirty="0"/>
          </a:p>
          <a:p>
            <a:r>
              <a:rPr lang="cs-CZ" dirty="0"/>
              <a:t>Modrá: MS Pakt jako spolupracující síť, koordinátoři </a:t>
            </a:r>
          </a:p>
          <a:p>
            <a:r>
              <a:rPr lang="cs-CZ" dirty="0"/>
              <a:t>Fialová:  Poradci</a:t>
            </a:r>
          </a:p>
        </p:txBody>
      </p:sp>
      <p:sp>
        <p:nvSpPr>
          <p:cNvPr id="4" name="Zástupný symbol pro číslo snímku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cs-CZ" sz="1200" b="0" i="0" u="none" strike="noStrike" cap="none" smtClean="0">
                <a:solidFill>
                  <a:schemeClr val="dk1"/>
                </a:solidFill>
                <a:latin typeface="Arial"/>
                <a:ea typeface="Arial"/>
                <a:cs typeface="Arial"/>
                <a:sym typeface="Arial"/>
              </a:rPr>
              <a:t>2</a:t>
            </a:fld>
            <a:endParaRPr lang="cs-CZ"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274931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p3:notes"/>
          <p:cNvSpPr txBox="1">
            <a:spLocks noGrp="1"/>
          </p:cNvSpPr>
          <p:nvPr>
            <p:ph type="body" idx="1"/>
          </p:nvPr>
        </p:nvSpPr>
        <p:spPr>
          <a:xfrm>
            <a:off x="679450" y="4714875"/>
            <a:ext cx="5438775" cy="4467225"/>
          </a:xfrm>
          <a:prstGeom prst="rect">
            <a:avLst/>
          </a:prstGeom>
        </p:spPr>
        <p:txBody>
          <a:bodyPr spcFirstLastPara="1" wrap="square" lIns="89725" tIns="44850" rIns="89725" bIns="44850" anchor="t" anchorCtr="0">
            <a:noAutofit/>
          </a:bodyPr>
          <a:lstStyle/>
          <a:p>
            <a:pPr marL="0" lvl="0" indent="0" algn="l" rtl="0">
              <a:spcBef>
                <a:spcPts val="360"/>
              </a:spcBef>
              <a:spcAft>
                <a:spcPts val="0"/>
              </a:spcAft>
              <a:buNone/>
            </a:pPr>
            <a:endParaRPr dirty="0"/>
          </a:p>
        </p:txBody>
      </p:sp>
      <p:sp>
        <p:nvSpPr>
          <p:cNvPr id="69" name="Google Shape;69;p3:notes"/>
          <p:cNvSpPr>
            <a:spLocks noGrp="1" noRot="1" noChangeAspect="1"/>
          </p:cNvSpPr>
          <p:nvPr>
            <p:ph type="sldImg" idx="2"/>
          </p:nvPr>
        </p:nvSpPr>
        <p:spPr>
          <a:xfrm>
            <a:off x="92075" y="744538"/>
            <a:ext cx="6615113"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a:t>Ne lidé se zdravotním postižením</a:t>
            </a:r>
          </a:p>
          <a:p>
            <a:r>
              <a:rPr lang="cs-CZ" dirty="0"/>
              <a:t>Opravdu obtížní klienti</a:t>
            </a:r>
          </a:p>
          <a:p>
            <a:endParaRPr lang="cs-CZ" dirty="0"/>
          </a:p>
          <a:p>
            <a:pPr marL="457200" marR="0" lvl="0" indent="-228600" algn="l" defTabSz="914400" rtl="0" eaLnBrk="1" fontAlgn="auto" latinLnBrk="0" hangingPunct="1">
              <a:lnSpc>
                <a:spcPct val="100000"/>
              </a:lnSpc>
              <a:spcBef>
                <a:spcPts val="360"/>
              </a:spcBef>
              <a:spcAft>
                <a:spcPts val="0"/>
              </a:spcAft>
              <a:buClr>
                <a:srgbClr val="000000"/>
              </a:buClr>
              <a:buSzPts val="1400"/>
              <a:buFont typeface="Arial"/>
              <a:buNone/>
              <a:tabLst/>
              <a:defRPr/>
            </a:pPr>
            <a:endParaRPr lang="cs-CZ" dirty="0"/>
          </a:p>
          <a:p>
            <a:endParaRPr lang="cs-CZ" dirty="0"/>
          </a:p>
        </p:txBody>
      </p:sp>
      <p:sp>
        <p:nvSpPr>
          <p:cNvPr id="4" name="Zástupný symbol pro číslo snímku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cs-CZ" sz="1200" b="0" i="0" u="none" strike="noStrike" cap="none" smtClean="0">
                <a:solidFill>
                  <a:schemeClr val="dk1"/>
                </a:solidFill>
                <a:latin typeface="Arial"/>
                <a:ea typeface="Arial"/>
                <a:cs typeface="Arial"/>
                <a:sym typeface="Arial"/>
              </a:rPr>
              <a:t>7</a:t>
            </a:fld>
            <a:endParaRPr lang="cs-CZ"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3289665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cs-CZ" sz="1200" b="0" i="0" u="none" strike="noStrike" cap="none" smtClean="0">
                <a:solidFill>
                  <a:schemeClr val="dk1"/>
                </a:solidFill>
                <a:latin typeface="Arial"/>
                <a:ea typeface="Arial"/>
                <a:cs typeface="Arial"/>
                <a:sym typeface="Arial"/>
              </a:rPr>
              <a:t>8</a:t>
            </a:fld>
            <a:endParaRPr lang="cs-CZ"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8756835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457200" marR="0" lvl="0" indent="-22860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cs-CZ" dirty="0"/>
              <a:t>Zákon: testování toho, co je psychosociální podpora podle zákona 108/2006, a co patří do interní sféry. </a:t>
            </a:r>
          </a:p>
          <a:p>
            <a:endParaRPr lang="cs-CZ" dirty="0"/>
          </a:p>
        </p:txBody>
      </p:sp>
      <p:sp>
        <p:nvSpPr>
          <p:cNvPr id="4" name="Zástupný symbol pro číslo snímku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cs-CZ" sz="1200" b="0" i="0" u="none" strike="noStrike" cap="none" smtClean="0">
                <a:solidFill>
                  <a:schemeClr val="dk1"/>
                </a:solidFill>
                <a:latin typeface="Arial"/>
                <a:ea typeface="Arial"/>
                <a:cs typeface="Arial"/>
                <a:sym typeface="Arial"/>
              </a:rPr>
              <a:t>9</a:t>
            </a:fld>
            <a:endParaRPr lang="cs-CZ"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6054868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cs-CZ" sz="1200" b="0" i="0" u="none" strike="noStrike" cap="none" smtClean="0">
                <a:solidFill>
                  <a:schemeClr val="dk1"/>
                </a:solidFill>
                <a:latin typeface="Arial"/>
                <a:ea typeface="Arial"/>
                <a:cs typeface="Arial"/>
                <a:sym typeface="Arial"/>
              </a:rPr>
              <a:t>11</a:t>
            </a:fld>
            <a:endParaRPr lang="cs-CZ"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353665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i="1" dirty="0"/>
          </a:p>
        </p:txBody>
      </p:sp>
      <p:sp>
        <p:nvSpPr>
          <p:cNvPr id="4" name="Zástupný symbol pro číslo snímku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cs-CZ" sz="1200" b="0" i="0" u="none" strike="noStrike" cap="none" smtClean="0">
                <a:solidFill>
                  <a:schemeClr val="dk1"/>
                </a:solidFill>
                <a:latin typeface="Arial"/>
                <a:ea typeface="Arial"/>
                <a:cs typeface="Arial"/>
                <a:sym typeface="Arial"/>
              </a:rPr>
              <a:t>12</a:t>
            </a:fld>
            <a:endParaRPr lang="cs-CZ"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4120427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i="1" dirty="0"/>
          </a:p>
        </p:txBody>
      </p:sp>
      <p:sp>
        <p:nvSpPr>
          <p:cNvPr id="4" name="Zástupný symbol pro číslo snímku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cs-CZ" sz="1200" b="0" i="0" u="none" strike="noStrike" cap="none" smtClean="0">
                <a:solidFill>
                  <a:schemeClr val="dk1"/>
                </a:solidFill>
                <a:latin typeface="Arial"/>
                <a:ea typeface="Arial"/>
                <a:cs typeface="Arial"/>
                <a:sym typeface="Arial"/>
              </a:rPr>
              <a:t>13</a:t>
            </a:fld>
            <a:endParaRPr lang="cs-CZ"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40718612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ÚVODNÍ SLIDE PREZENTACE">
  <p:cSld name="ÚVODNÍ SLIDE PREZENTACE">
    <p:spTree>
      <p:nvGrpSpPr>
        <p:cNvPr id="1" name="Shape 14"/>
        <p:cNvGrpSpPr/>
        <p:nvPr/>
      </p:nvGrpSpPr>
      <p:grpSpPr>
        <a:xfrm>
          <a:off x="0" y="0"/>
          <a:ext cx="0" cy="0"/>
          <a:chOff x="0" y="0"/>
          <a:chExt cx="0" cy="0"/>
        </a:xfrm>
      </p:grpSpPr>
      <p:sp>
        <p:nvSpPr>
          <p:cNvPr id="15" name="Google Shape;15;p2"/>
          <p:cNvSpPr txBox="1">
            <a:spLocks noGrp="1"/>
          </p:cNvSpPr>
          <p:nvPr>
            <p:ph type="subTitle" idx="1"/>
          </p:nvPr>
        </p:nvSpPr>
        <p:spPr>
          <a:xfrm>
            <a:off x="1187624" y="2859783"/>
            <a:ext cx="6624736" cy="1008112"/>
          </a:xfrm>
          <a:prstGeom prst="rect">
            <a:avLst/>
          </a:prstGeom>
          <a:noFill/>
          <a:ln>
            <a:noFill/>
          </a:ln>
        </p:spPr>
        <p:txBody>
          <a:bodyPr spcFirstLastPara="1" wrap="square" lIns="91425" tIns="45700" rIns="91425" bIns="45700" anchor="t" anchorCtr="0"/>
          <a:lstStyle>
            <a:lvl1pPr marR="0" lvl="0" algn="ctr" rtl="0">
              <a:lnSpc>
                <a:spcPct val="100000"/>
              </a:lnSpc>
              <a:spcBef>
                <a:spcPts val="1000"/>
              </a:spcBef>
              <a:spcAft>
                <a:spcPts val="0"/>
              </a:spcAft>
              <a:buClr>
                <a:srgbClr val="3D88C3"/>
              </a:buClr>
              <a:buSzPts val="2400"/>
              <a:buFont typeface="Arial"/>
              <a:buNone/>
              <a:defRPr sz="2400" b="1" i="0" u="none" strike="noStrike" cap="none">
                <a:solidFill>
                  <a:srgbClr val="3D88C3"/>
                </a:solidFill>
                <a:latin typeface="Calibri"/>
                <a:ea typeface="Calibri"/>
                <a:cs typeface="Calibri"/>
                <a:sym typeface="Calibri"/>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pic>
        <p:nvPicPr>
          <p:cNvPr id="16" name="Google Shape;16;p2"/>
          <p:cNvPicPr preferRelativeResize="0"/>
          <p:nvPr/>
        </p:nvPicPr>
        <p:blipFill rotWithShape="1">
          <a:blip r:embed="rId2">
            <a:alphaModFix/>
          </a:blip>
          <a:srcRect/>
          <a:stretch/>
        </p:blipFill>
        <p:spPr>
          <a:xfrm>
            <a:off x="2483768" y="1779662"/>
            <a:ext cx="4032448" cy="80649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p:cSld name="Text">
    <p:spTree>
      <p:nvGrpSpPr>
        <p:cNvPr id="1" name="Shape 21"/>
        <p:cNvGrpSpPr/>
        <p:nvPr/>
      </p:nvGrpSpPr>
      <p:grpSpPr>
        <a:xfrm>
          <a:off x="0" y="0"/>
          <a:ext cx="0" cy="0"/>
          <a:chOff x="0" y="0"/>
          <a:chExt cx="0" cy="0"/>
        </a:xfrm>
      </p:grpSpPr>
      <p:sp>
        <p:nvSpPr>
          <p:cNvPr id="22" name="Google Shape;22;p4"/>
          <p:cNvSpPr txBox="1">
            <a:spLocks noGrp="1"/>
          </p:cNvSpPr>
          <p:nvPr>
            <p:ph type="title"/>
          </p:nvPr>
        </p:nvSpPr>
        <p:spPr>
          <a:xfrm>
            <a:off x="1115616" y="555526"/>
            <a:ext cx="6408712" cy="504056"/>
          </a:xfrm>
          <a:prstGeom prst="rect">
            <a:avLst/>
          </a:prstGeom>
          <a:noFill/>
          <a:ln>
            <a:noFill/>
          </a:ln>
        </p:spPr>
        <p:txBody>
          <a:bodyPr spcFirstLastPara="1" wrap="square" lIns="91425" tIns="45700" rIns="91425" bIns="45700" anchor="t" anchorCtr="0"/>
          <a:lstStyle>
            <a:lvl1pPr marR="0" lvl="0" algn="l" rtl="0">
              <a:lnSpc>
                <a:spcPct val="90000"/>
              </a:lnSpc>
              <a:spcBef>
                <a:spcPts val="0"/>
              </a:spcBef>
              <a:spcAft>
                <a:spcPts val="0"/>
              </a:spcAft>
              <a:buClr>
                <a:srgbClr val="532F7B"/>
              </a:buClr>
              <a:buSzPts val="3200"/>
              <a:buFont typeface="Calibri"/>
              <a:buNone/>
              <a:defRPr sz="3200" b="1" i="0" u="none" strike="noStrike" cap="none">
                <a:solidFill>
                  <a:srgbClr val="532F7B"/>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3" name="Google Shape;23;p4"/>
          <p:cNvSpPr txBox="1">
            <a:spLocks noGrp="1"/>
          </p:cNvSpPr>
          <p:nvPr>
            <p:ph type="body" idx="1"/>
          </p:nvPr>
        </p:nvSpPr>
        <p:spPr>
          <a:xfrm>
            <a:off x="1115616" y="1419623"/>
            <a:ext cx="6408712" cy="2736303"/>
          </a:xfrm>
          <a:prstGeom prst="rect">
            <a:avLst/>
          </a:prstGeom>
          <a:noFill/>
          <a:ln>
            <a:noFill/>
          </a:ln>
        </p:spPr>
        <p:txBody>
          <a:bodyPr spcFirstLastPara="1" wrap="square" lIns="91425" tIns="45700" rIns="91425" bIns="45700" anchor="t" anchorCtr="0"/>
          <a:lstStyle>
            <a:lvl1pPr marL="457200" marR="0" lvl="0" indent="-228600" algn="l" rtl="0">
              <a:lnSpc>
                <a:spcPct val="90000"/>
              </a:lnSpc>
              <a:spcBef>
                <a:spcPts val="10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24" name="Google Shape;24;p4"/>
          <p:cNvPicPr preferRelativeResize="0"/>
          <p:nvPr/>
        </p:nvPicPr>
        <p:blipFill rotWithShape="1">
          <a:blip r:embed="rId2">
            <a:alphaModFix/>
          </a:blip>
          <a:srcRect/>
          <a:stretch/>
        </p:blipFill>
        <p:spPr>
          <a:xfrm>
            <a:off x="1835696" y="4564604"/>
            <a:ext cx="2152208" cy="2011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znam">
  <p:cSld name="Seznam">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1115616" y="555526"/>
            <a:ext cx="6408712" cy="504056"/>
          </a:xfrm>
          <a:prstGeom prst="rect">
            <a:avLst/>
          </a:prstGeom>
          <a:noFill/>
          <a:ln>
            <a:noFill/>
          </a:ln>
        </p:spPr>
        <p:txBody>
          <a:bodyPr spcFirstLastPara="1" wrap="square" lIns="91425" tIns="45700" rIns="91425" bIns="45700" anchor="t" anchorCtr="0"/>
          <a:lstStyle>
            <a:lvl1pPr marR="0" lvl="0" algn="l" rtl="0">
              <a:lnSpc>
                <a:spcPct val="90000"/>
              </a:lnSpc>
              <a:spcBef>
                <a:spcPts val="0"/>
              </a:spcBef>
              <a:spcAft>
                <a:spcPts val="0"/>
              </a:spcAft>
              <a:buClr>
                <a:srgbClr val="532F7B"/>
              </a:buClr>
              <a:buSzPts val="3200"/>
              <a:buFont typeface="Calibri"/>
              <a:buNone/>
              <a:defRPr sz="3200" b="1" i="0" u="none" strike="noStrike" cap="none">
                <a:solidFill>
                  <a:srgbClr val="532F7B"/>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7" name="Google Shape;27;p5"/>
          <p:cNvSpPr txBox="1">
            <a:spLocks noGrp="1"/>
          </p:cNvSpPr>
          <p:nvPr>
            <p:ph type="body" idx="1"/>
          </p:nvPr>
        </p:nvSpPr>
        <p:spPr>
          <a:xfrm>
            <a:off x="1115616" y="1419623"/>
            <a:ext cx="6408712" cy="2880320"/>
          </a:xfrm>
          <a:prstGeom prst="rect">
            <a:avLst/>
          </a:prstGeom>
          <a:noFill/>
          <a:ln>
            <a:noFill/>
          </a:ln>
        </p:spPr>
        <p:txBody>
          <a:bodyPr spcFirstLastPara="1" wrap="square" lIns="91425" tIns="45700" rIns="91425" bIns="45700" anchor="t" anchorCtr="0"/>
          <a:lstStyle>
            <a:lvl1pPr marL="457200" marR="0" lvl="0" indent="-342900" algn="l" rtl="0">
              <a:lnSpc>
                <a:spcPct val="90000"/>
              </a:lnSpc>
              <a:spcBef>
                <a:spcPts val="1000"/>
              </a:spcBef>
              <a:spcAft>
                <a:spcPts val="0"/>
              </a:spcAft>
              <a:buClr>
                <a:srgbClr val="696969"/>
              </a:buClr>
              <a:buSzPts val="1800"/>
              <a:buFont typeface="Arial"/>
              <a:buChar char="•"/>
              <a:defRPr sz="1800" b="0" i="0" u="none" strike="noStrike" cap="none">
                <a:solidFill>
                  <a:srgbClr val="696969"/>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28" name="Google Shape;28;p5"/>
          <p:cNvPicPr preferRelativeResize="0"/>
          <p:nvPr/>
        </p:nvPicPr>
        <p:blipFill rotWithShape="1">
          <a:blip r:embed="rId2">
            <a:alphaModFix/>
          </a:blip>
          <a:srcRect/>
          <a:stretch/>
        </p:blipFill>
        <p:spPr>
          <a:xfrm>
            <a:off x="1835696" y="4564604"/>
            <a:ext cx="2152208" cy="2011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Nadpis a obsah">
  <p:cSld name="1_Nadpis a obsah">
    <p:spTree>
      <p:nvGrpSpPr>
        <p:cNvPr id="1" name="Shape 35"/>
        <p:cNvGrpSpPr/>
        <p:nvPr/>
      </p:nvGrpSpPr>
      <p:grpSpPr>
        <a:xfrm>
          <a:off x="0" y="0"/>
          <a:ext cx="0" cy="0"/>
          <a:chOff x="0" y="0"/>
          <a:chExt cx="0" cy="0"/>
        </a:xfrm>
      </p:grpSpPr>
      <p:sp>
        <p:nvSpPr>
          <p:cNvPr id="36" name="Google Shape;36;p7"/>
          <p:cNvSpPr txBox="1">
            <a:spLocks noGrp="1"/>
          </p:cNvSpPr>
          <p:nvPr>
            <p:ph type="title"/>
          </p:nvPr>
        </p:nvSpPr>
        <p:spPr>
          <a:xfrm>
            <a:off x="1411920" y="1275606"/>
            <a:ext cx="6192688" cy="720080"/>
          </a:xfrm>
          <a:prstGeom prst="rect">
            <a:avLst/>
          </a:prstGeom>
          <a:noFill/>
          <a:ln>
            <a:noFill/>
          </a:ln>
        </p:spPr>
        <p:txBody>
          <a:bodyPr spcFirstLastPara="1" wrap="square" lIns="91425" tIns="45700" rIns="91425" bIns="45700" anchor="t" anchorCtr="0"/>
          <a:lstStyle>
            <a:lvl1pPr marR="0" lvl="0" algn="ctr" rtl="0">
              <a:lnSpc>
                <a:spcPct val="90000"/>
              </a:lnSpc>
              <a:spcBef>
                <a:spcPts val="0"/>
              </a:spcBef>
              <a:spcAft>
                <a:spcPts val="0"/>
              </a:spcAft>
              <a:buClr>
                <a:srgbClr val="532F7B"/>
              </a:buClr>
              <a:buSzPts val="3600"/>
              <a:buFont typeface="Calibri"/>
              <a:buNone/>
              <a:defRPr sz="3600" b="1" i="0" u="none" strike="noStrike" cap="none">
                <a:solidFill>
                  <a:srgbClr val="532F7B"/>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37" name="Google Shape;37;p7"/>
          <p:cNvPicPr preferRelativeResize="0"/>
          <p:nvPr/>
        </p:nvPicPr>
        <p:blipFill rotWithShape="1">
          <a:blip r:embed="rId2">
            <a:alphaModFix/>
          </a:blip>
          <a:srcRect/>
          <a:stretch/>
        </p:blipFill>
        <p:spPr>
          <a:xfrm>
            <a:off x="1835696" y="4564604"/>
            <a:ext cx="2152208" cy="201141"/>
          </a:xfrm>
          <a:prstGeom prst="rect">
            <a:avLst/>
          </a:prstGeom>
          <a:noFill/>
          <a:ln>
            <a:noFill/>
          </a:ln>
        </p:spPr>
      </p:pic>
      <p:sp>
        <p:nvSpPr>
          <p:cNvPr id="38" name="Google Shape;38;p7"/>
          <p:cNvSpPr/>
          <p:nvPr/>
        </p:nvSpPr>
        <p:spPr>
          <a:xfrm>
            <a:off x="4283968" y="4426104"/>
            <a:ext cx="1703672"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cs-CZ" sz="1800" b="1" dirty="0">
                <a:solidFill>
                  <a:srgbClr val="74A785"/>
                </a:solidFill>
                <a:latin typeface="Calibri"/>
                <a:ea typeface="Calibri"/>
                <a:cs typeface="Calibri"/>
                <a:sym typeface="Calibri"/>
              </a:rPr>
              <a:t>www.mspakt.cz</a:t>
            </a:r>
            <a:endParaRPr sz="1800" b="1" dirty="0">
              <a:solidFill>
                <a:srgbClr val="74A785"/>
              </a:solidFill>
              <a:latin typeface="Calibri"/>
              <a:ea typeface="Calibri"/>
              <a:cs typeface="Calibri"/>
              <a:sym typeface="Calibri"/>
            </a:endParaRPr>
          </a:p>
        </p:txBody>
      </p:sp>
      <p:sp>
        <p:nvSpPr>
          <p:cNvPr id="39" name="Google Shape;39;p7"/>
          <p:cNvSpPr txBox="1"/>
          <p:nvPr/>
        </p:nvSpPr>
        <p:spPr>
          <a:xfrm>
            <a:off x="1401328" y="2560065"/>
            <a:ext cx="6192688" cy="720080"/>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rgbClr val="532F7B"/>
              </a:buClr>
              <a:buSzPts val="3600"/>
              <a:buFont typeface="Arial"/>
              <a:buNone/>
            </a:pPr>
            <a:endParaRPr sz="3600" dirty="0">
              <a:solidFill>
                <a:srgbClr val="532F7B"/>
              </a:solidFill>
              <a:latin typeface="Arial"/>
              <a:ea typeface="Arial"/>
              <a:cs typeface="Arial"/>
              <a:sym typeface="Arial"/>
            </a:endParaRPr>
          </a:p>
        </p:txBody>
      </p:sp>
      <p:sp>
        <p:nvSpPr>
          <p:cNvPr id="40" name="Google Shape;40;p7"/>
          <p:cNvSpPr txBox="1">
            <a:spLocks noGrp="1"/>
          </p:cNvSpPr>
          <p:nvPr>
            <p:ph type="body" idx="1"/>
          </p:nvPr>
        </p:nvSpPr>
        <p:spPr>
          <a:xfrm>
            <a:off x="1406624" y="2427734"/>
            <a:ext cx="6203280" cy="1584176"/>
          </a:xfrm>
          <a:prstGeom prst="rect">
            <a:avLst/>
          </a:prstGeom>
          <a:noFill/>
          <a:ln>
            <a:noFill/>
          </a:ln>
        </p:spPr>
        <p:txBody>
          <a:bodyPr spcFirstLastPara="1" wrap="square" lIns="91425" tIns="45700" rIns="91425" bIns="45700" anchor="t" anchorCtr="0"/>
          <a:lstStyle>
            <a:lvl1pPr marL="457200" marR="0" lvl="0" indent="-228600" algn="ctr" rtl="0">
              <a:lnSpc>
                <a:spcPct val="90000"/>
              </a:lnSpc>
              <a:spcBef>
                <a:spcPts val="1000"/>
              </a:spcBef>
              <a:spcAft>
                <a:spcPts val="0"/>
              </a:spcAft>
              <a:buClr>
                <a:srgbClr val="3D88C3"/>
              </a:buClr>
              <a:buSzPts val="1600"/>
              <a:buFont typeface="Arial"/>
              <a:buNone/>
              <a:defRPr sz="1600" b="0" i="0" u="none" strike="noStrike" cap="none">
                <a:solidFill>
                  <a:srgbClr val="3D88C3"/>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znam dva sloupce">
  <p:cSld name="Seznam dva sloupce">
    <p:spTree>
      <p:nvGrpSpPr>
        <p:cNvPr id="1" name="Shape 41"/>
        <p:cNvGrpSpPr/>
        <p:nvPr/>
      </p:nvGrpSpPr>
      <p:grpSpPr>
        <a:xfrm>
          <a:off x="0" y="0"/>
          <a:ext cx="0" cy="0"/>
          <a:chOff x="0" y="0"/>
          <a:chExt cx="0" cy="0"/>
        </a:xfrm>
      </p:grpSpPr>
      <p:sp>
        <p:nvSpPr>
          <p:cNvPr id="42" name="Google Shape;42;p8"/>
          <p:cNvSpPr txBox="1">
            <a:spLocks noGrp="1"/>
          </p:cNvSpPr>
          <p:nvPr>
            <p:ph type="title"/>
          </p:nvPr>
        </p:nvSpPr>
        <p:spPr>
          <a:xfrm>
            <a:off x="1115616" y="555526"/>
            <a:ext cx="6408712" cy="504056"/>
          </a:xfrm>
          <a:prstGeom prst="rect">
            <a:avLst/>
          </a:prstGeom>
          <a:noFill/>
          <a:ln>
            <a:noFill/>
          </a:ln>
        </p:spPr>
        <p:txBody>
          <a:bodyPr spcFirstLastPara="1" wrap="square" lIns="91425" tIns="45700" rIns="91425" bIns="45700" anchor="t" anchorCtr="0"/>
          <a:lstStyle>
            <a:lvl1pPr marR="0" lvl="0" algn="l" rtl="0">
              <a:lnSpc>
                <a:spcPct val="90000"/>
              </a:lnSpc>
              <a:spcBef>
                <a:spcPts val="0"/>
              </a:spcBef>
              <a:spcAft>
                <a:spcPts val="0"/>
              </a:spcAft>
              <a:buClr>
                <a:srgbClr val="532F7B"/>
              </a:buClr>
              <a:buSzPts val="3200"/>
              <a:buFont typeface="Calibri"/>
              <a:buNone/>
              <a:defRPr sz="3200" b="1" i="0" u="none" strike="noStrike" cap="none">
                <a:solidFill>
                  <a:srgbClr val="532F7B"/>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3" name="Google Shape;43;p8"/>
          <p:cNvSpPr txBox="1">
            <a:spLocks noGrp="1"/>
          </p:cNvSpPr>
          <p:nvPr>
            <p:ph type="body" idx="1"/>
          </p:nvPr>
        </p:nvSpPr>
        <p:spPr>
          <a:xfrm>
            <a:off x="1115616" y="1419623"/>
            <a:ext cx="2952328" cy="2880320"/>
          </a:xfrm>
          <a:prstGeom prst="rect">
            <a:avLst/>
          </a:prstGeom>
          <a:noFill/>
          <a:ln>
            <a:noFill/>
          </a:ln>
        </p:spPr>
        <p:txBody>
          <a:bodyPr spcFirstLastPara="1" wrap="square" lIns="91425" tIns="45700" rIns="91425" bIns="45700" anchor="t" anchorCtr="0"/>
          <a:lstStyle>
            <a:lvl1pPr marL="457200" marR="0" lvl="0" indent="-330200" algn="l" rtl="0">
              <a:lnSpc>
                <a:spcPct val="90000"/>
              </a:lnSpc>
              <a:spcBef>
                <a:spcPts val="1000"/>
              </a:spcBef>
              <a:spcAft>
                <a:spcPts val="0"/>
              </a:spcAft>
              <a:buClr>
                <a:srgbClr val="696969"/>
              </a:buClr>
              <a:buSzPts val="1600"/>
              <a:buFont typeface="Arial"/>
              <a:buChar char="•"/>
              <a:defRPr sz="1600" b="0" i="0" u="none" strike="noStrike" cap="none">
                <a:solidFill>
                  <a:srgbClr val="696969"/>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44" name="Google Shape;44;p8"/>
          <p:cNvPicPr preferRelativeResize="0"/>
          <p:nvPr/>
        </p:nvPicPr>
        <p:blipFill rotWithShape="1">
          <a:blip r:embed="rId2">
            <a:alphaModFix/>
          </a:blip>
          <a:srcRect/>
          <a:stretch/>
        </p:blipFill>
        <p:spPr>
          <a:xfrm>
            <a:off x="1835696" y="4564604"/>
            <a:ext cx="2152208" cy="201141"/>
          </a:xfrm>
          <a:prstGeom prst="rect">
            <a:avLst/>
          </a:prstGeom>
          <a:noFill/>
          <a:ln>
            <a:noFill/>
          </a:ln>
        </p:spPr>
      </p:pic>
      <p:sp>
        <p:nvSpPr>
          <p:cNvPr id="45" name="Google Shape;45;p8"/>
          <p:cNvSpPr txBox="1">
            <a:spLocks noGrp="1"/>
          </p:cNvSpPr>
          <p:nvPr>
            <p:ph type="body" idx="2"/>
          </p:nvPr>
        </p:nvSpPr>
        <p:spPr>
          <a:xfrm>
            <a:off x="4644008" y="1419623"/>
            <a:ext cx="2880320" cy="2880320"/>
          </a:xfrm>
          <a:prstGeom prst="rect">
            <a:avLst/>
          </a:prstGeom>
          <a:noFill/>
          <a:ln>
            <a:noFill/>
          </a:ln>
        </p:spPr>
        <p:txBody>
          <a:bodyPr spcFirstLastPara="1" wrap="square" lIns="91425" tIns="45700" rIns="91425" bIns="45700" anchor="t" anchorCtr="0"/>
          <a:lstStyle>
            <a:lvl1pPr marL="457200" marR="0" lvl="0" indent="-330200" algn="l" rtl="0">
              <a:lnSpc>
                <a:spcPct val="90000"/>
              </a:lnSpc>
              <a:spcBef>
                <a:spcPts val="1000"/>
              </a:spcBef>
              <a:spcAft>
                <a:spcPts val="0"/>
              </a:spcAft>
              <a:buClr>
                <a:srgbClr val="696969"/>
              </a:buClr>
              <a:buSzPts val="1600"/>
              <a:buFont typeface="Arial"/>
              <a:buChar char="•"/>
              <a:defRPr sz="1600" b="0" i="0" u="none" strike="noStrike" cap="none">
                <a:solidFill>
                  <a:srgbClr val="696969"/>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ext + foto">
  <p:cSld name="Text + foto">
    <p:spTree>
      <p:nvGrpSpPr>
        <p:cNvPr id="1" name="Shape 46"/>
        <p:cNvGrpSpPr/>
        <p:nvPr/>
      </p:nvGrpSpPr>
      <p:grpSpPr>
        <a:xfrm>
          <a:off x="0" y="0"/>
          <a:ext cx="0" cy="0"/>
          <a:chOff x="0" y="0"/>
          <a:chExt cx="0" cy="0"/>
        </a:xfrm>
      </p:grpSpPr>
      <p:sp>
        <p:nvSpPr>
          <p:cNvPr id="47" name="Google Shape;47;p9"/>
          <p:cNvSpPr txBox="1">
            <a:spLocks noGrp="1"/>
          </p:cNvSpPr>
          <p:nvPr>
            <p:ph type="title"/>
          </p:nvPr>
        </p:nvSpPr>
        <p:spPr>
          <a:xfrm>
            <a:off x="1115616" y="555526"/>
            <a:ext cx="6408712" cy="504056"/>
          </a:xfrm>
          <a:prstGeom prst="rect">
            <a:avLst/>
          </a:prstGeom>
          <a:noFill/>
          <a:ln>
            <a:noFill/>
          </a:ln>
        </p:spPr>
        <p:txBody>
          <a:bodyPr spcFirstLastPara="1" wrap="square" lIns="91425" tIns="45700" rIns="91425" bIns="45700" anchor="t" anchorCtr="0"/>
          <a:lstStyle>
            <a:lvl1pPr marR="0" lvl="0" algn="l" rtl="0">
              <a:lnSpc>
                <a:spcPct val="90000"/>
              </a:lnSpc>
              <a:spcBef>
                <a:spcPts val="0"/>
              </a:spcBef>
              <a:spcAft>
                <a:spcPts val="0"/>
              </a:spcAft>
              <a:buClr>
                <a:srgbClr val="532F7B"/>
              </a:buClr>
              <a:buSzPts val="3200"/>
              <a:buFont typeface="Calibri"/>
              <a:buNone/>
              <a:defRPr sz="3200" b="1" i="0" u="none" strike="noStrike" cap="none">
                <a:solidFill>
                  <a:srgbClr val="532F7B"/>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8" name="Google Shape;48;p9"/>
          <p:cNvSpPr txBox="1">
            <a:spLocks noGrp="1"/>
          </p:cNvSpPr>
          <p:nvPr>
            <p:ph type="body" idx="1"/>
          </p:nvPr>
        </p:nvSpPr>
        <p:spPr>
          <a:xfrm>
            <a:off x="1115616" y="1419623"/>
            <a:ext cx="3888432" cy="2736303"/>
          </a:xfrm>
          <a:prstGeom prst="rect">
            <a:avLst/>
          </a:prstGeom>
          <a:noFill/>
          <a:ln>
            <a:noFill/>
          </a:ln>
        </p:spPr>
        <p:txBody>
          <a:bodyPr spcFirstLastPara="1" wrap="square" lIns="91425" tIns="45700" rIns="91425" bIns="45700" anchor="t" anchorCtr="0"/>
          <a:lstStyle>
            <a:lvl1pPr marL="457200" marR="0" lvl="0" indent="-228600" algn="l" rtl="0">
              <a:lnSpc>
                <a:spcPct val="90000"/>
              </a:lnSpc>
              <a:spcBef>
                <a:spcPts val="10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49" name="Google Shape;49;p9"/>
          <p:cNvPicPr preferRelativeResize="0"/>
          <p:nvPr/>
        </p:nvPicPr>
        <p:blipFill rotWithShape="1">
          <a:blip r:embed="rId2">
            <a:alphaModFix/>
          </a:blip>
          <a:srcRect/>
          <a:stretch/>
        </p:blipFill>
        <p:spPr>
          <a:xfrm>
            <a:off x="1835696" y="4564604"/>
            <a:ext cx="2152208" cy="201141"/>
          </a:xfrm>
          <a:prstGeom prst="rect">
            <a:avLst/>
          </a:prstGeom>
          <a:noFill/>
          <a:ln>
            <a:noFill/>
          </a:ln>
        </p:spPr>
      </p:pic>
      <p:sp>
        <p:nvSpPr>
          <p:cNvPr id="50" name="Google Shape;50;p9"/>
          <p:cNvSpPr txBox="1">
            <a:spLocks noGrp="1"/>
          </p:cNvSpPr>
          <p:nvPr>
            <p:ph type="body" idx="2"/>
          </p:nvPr>
        </p:nvSpPr>
        <p:spPr>
          <a:xfrm>
            <a:off x="5076056" y="1419623"/>
            <a:ext cx="2448272" cy="2736303"/>
          </a:xfrm>
          <a:prstGeom prst="rect">
            <a:avLst/>
          </a:prstGeom>
          <a:noFill/>
          <a:ln>
            <a:noFill/>
          </a:ln>
        </p:spPr>
        <p:txBody>
          <a:bodyPr spcFirstLastPara="1" wrap="square" lIns="91425" tIns="45700" rIns="91425" bIns="45700" anchor="t" anchorCtr="0"/>
          <a:lstStyle>
            <a:lvl1pPr marL="457200" marR="0" lvl="0" indent="-228600" algn="l" rtl="0">
              <a:lnSpc>
                <a:spcPct val="90000"/>
              </a:lnSpc>
              <a:spcBef>
                <a:spcPts val="10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foto">
  <p:cSld name="foto">
    <p:spTree>
      <p:nvGrpSpPr>
        <p:cNvPr id="1" name="Shape 51"/>
        <p:cNvGrpSpPr/>
        <p:nvPr/>
      </p:nvGrpSpPr>
      <p:grpSpPr>
        <a:xfrm>
          <a:off x="0" y="0"/>
          <a:ext cx="0" cy="0"/>
          <a:chOff x="0" y="0"/>
          <a:chExt cx="0" cy="0"/>
        </a:xfrm>
      </p:grpSpPr>
      <p:sp>
        <p:nvSpPr>
          <p:cNvPr id="52" name="Google Shape;52;p10"/>
          <p:cNvSpPr txBox="1">
            <a:spLocks noGrp="1"/>
          </p:cNvSpPr>
          <p:nvPr>
            <p:ph type="title"/>
          </p:nvPr>
        </p:nvSpPr>
        <p:spPr>
          <a:xfrm>
            <a:off x="1115616" y="555526"/>
            <a:ext cx="6408712" cy="504056"/>
          </a:xfrm>
          <a:prstGeom prst="rect">
            <a:avLst/>
          </a:prstGeom>
          <a:noFill/>
          <a:ln>
            <a:noFill/>
          </a:ln>
        </p:spPr>
        <p:txBody>
          <a:bodyPr spcFirstLastPara="1" wrap="square" lIns="91425" tIns="45700" rIns="91425" bIns="45700" anchor="t" anchorCtr="0"/>
          <a:lstStyle>
            <a:lvl1pPr marR="0" lvl="0" algn="l" rtl="0">
              <a:lnSpc>
                <a:spcPct val="90000"/>
              </a:lnSpc>
              <a:spcBef>
                <a:spcPts val="0"/>
              </a:spcBef>
              <a:spcAft>
                <a:spcPts val="0"/>
              </a:spcAft>
              <a:buClr>
                <a:srgbClr val="532F7B"/>
              </a:buClr>
              <a:buSzPts val="3200"/>
              <a:buFont typeface="Calibri"/>
              <a:buNone/>
              <a:defRPr sz="3200" b="1" i="0" u="none" strike="noStrike" cap="none">
                <a:solidFill>
                  <a:srgbClr val="532F7B"/>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53" name="Google Shape;53;p10"/>
          <p:cNvPicPr preferRelativeResize="0"/>
          <p:nvPr/>
        </p:nvPicPr>
        <p:blipFill rotWithShape="1">
          <a:blip r:embed="rId2">
            <a:alphaModFix/>
          </a:blip>
          <a:srcRect/>
          <a:stretch/>
        </p:blipFill>
        <p:spPr>
          <a:xfrm>
            <a:off x="1835696" y="4564604"/>
            <a:ext cx="2152208" cy="201141"/>
          </a:xfrm>
          <a:prstGeom prst="rect">
            <a:avLst/>
          </a:prstGeom>
          <a:noFill/>
          <a:ln>
            <a:noFill/>
          </a:ln>
        </p:spPr>
      </p:pic>
      <p:sp>
        <p:nvSpPr>
          <p:cNvPr id="54" name="Google Shape;54;p10"/>
          <p:cNvSpPr txBox="1">
            <a:spLocks noGrp="1"/>
          </p:cNvSpPr>
          <p:nvPr>
            <p:ph type="body" idx="1"/>
          </p:nvPr>
        </p:nvSpPr>
        <p:spPr>
          <a:xfrm>
            <a:off x="1115616" y="1419623"/>
            <a:ext cx="6408712" cy="2736303"/>
          </a:xfrm>
          <a:prstGeom prst="rect">
            <a:avLst/>
          </a:prstGeom>
          <a:noFill/>
          <a:ln>
            <a:noFill/>
          </a:ln>
        </p:spPr>
        <p:txBody>
          <a:bodyPr spcFirstLastPara="1" wrap="square" lIns="91425" tIns="45700" rIns="91425" bIns="45700" anchor="t" anchorCtr="0"/>
          <a:lstStyle>
            <a:lvl1pPr marL="457200" marR="0" lvl="0" indent="-228600" algn="l" rtl="0">
              <a:lnSpc>
                <a:spcPct val="90000"/>
              </a:lnSpc>
              <a:spcBef>
                <a:spcPts val="10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foto">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8B4362D-A830-0341-A43D-F7DF632E15E1}"/>
              </a:ext>
            </a:extLst>
          </p:cNvPr>
          <p:cNvSpPr>
            <a:spLocks noGrp="1"/>
          </p:cNvSpPr>
          <p:nvPr>
            <p:ph type="title" hasCustomPrompt="1"/>
          </p:nvPr>
        </p:nvSpPr>
        <p:spPr>
          <a:xfrm>
            <a:off x="1115616" y="555526"/>
            <a:ext cx="6408712" cy="504056"/>
          </a:xfrm>
          <a:prstGeom prst="rect">
            <a:avLst/>
          </a:prstGeom>
        </p:spPr>
        <p:txBody>
          <a:bodyPr/>
          <a:lstStyle>
            <a:lvl1pPr>
              <a:defRPr sz="3200">
                <a:solidFill>
                  <a:srgbClr val="532F7B"/>
                </a:solidFill>
                <a:latin typeface="Europa-Bold" panose="02000000000000000000" pitchFamily="2" charset="0"/>
              </a:defRPr>
            </a:lvl1pPr>
          </a:lstStyle>
          <a:p>
            <a:r>
              <a:rPr lang="cs-CZ" dirty="0"/>
              <a:t>Nadpis </a:t>
            </a:r>
          </a:p>
        </p:txBody>
      </p:sp>
      <p:pic>
        <p:nvPicPr>
          <p:cNvPr id="8" name="Obrázek 7">
            <a:extLst>
              <a:ext uri="{FF2B5EF4-FFF2-40B4-BE49-F238E27FC236}">
                <a16:creationId xmlns:a16="http://schemas.microsoft.com/office/drawing/2014/main" id="{628B5753-06EA-EC47-9FE9-60112458D80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835696" y="4564604"/>
            <a:ext cx="2152208" cy="201141"/>
          </a:xfrm>
          <a:prstGeom prst="rect">
            <a:avLst/>
          </a:prstGeom>
        </p:spPr>
      </p:pic>
      <p:sp>
        <p:nvSpPr>
          <p:cNvPr id="6" name="Zástupný symbol pro obsah 2">
            <a:extLst>
              <a:ext uri="{FF2B5EF4-FFF2-40B4-BE49-F238E27FC236}">
                <a16:creationId xmlns:a16="http://schemas.microsoft.com/office/drawing/2014/main" id="{5428A9BE-EE0C-DD41-844B-9053714C01F2}"/>
              </a:ext>
            </a:extLst>
          </p:cNvPr>
          <p:cNvSpPr>
            <a:spLocks noGrp="1"/>
          </p:cNvSpPr>
          <p:nvPr>
            <p:ph idx="10"/>
          </p:nvPr>
        </p:nvSpPr>
        <p:spPr>
          <a:xfrm>
            <a:off x="1115616" y="1419623"/>
            <a:ext cx="6408712" cy="2736303"/>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cs-CZ" sz="1600" b="0" i="0" u="none" strike="noStrike" smtClean="0">
                <a:effectLst/>
              </a:defRPr>
            </a:lvl1pPr>
          </a:lstStyle>
          <a:p>
            <a:endParaRPr lang="cs-CZ" dirty="0"/>
          </a:p>
        </p:txBody>
      </p:sp>
    </p:spTree>
    <p:extLst>
      <p:ext uri="{BB962C8B-B14F-4D97-AF65-F5344CB8AC3E}">
        <p14:creationId xmlns:p14="http://schemas.microsoft.com/office/powerpoint/2010/main" val="350764606"/>
      </p:ext>
    </p:extLst>
  </p:cSld>
  <p:clrMapOvr>
    <a:masterClrMapping/>
  </p:clrMapOvr>
  <p:transition spd="med" advClick="0" advTm="1300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9_Picture with Caption">
    <p:spTree>
      <p:nvGrpSpPr>
        <p:cNvPr id="1" name=""/>
        <p:cNvGrpSpPr/>
        <p:nvPr/>
      </p:nvGrpSpPr>
      <p:grpSpPr>
        <a:xfrm>
          <a:off x="0" y="0"/>
          <a:ext cx="0" cy="0"/>
          <a:chOff x="0" y="0"/>
          <a:chExt cx="0" cy="0"/>
        </a:xfrm>
      </p:grpSpPr>
      <p:sp>
        <p:nvSpPr>
          <p:cNvPr id="3" name="Picture Placeholder 2"/>
          <p:cNvSpPr>
            <a:spLocks noGrp="1"/>
          </p:cNvSpPr>
          <p:nvPr>
            <p:ph type="pic" idx="1" hasCustomPrompt="1"/>
          </p:nvPr>
        </p:nvSpPr>
        <p:spPr>
          <a:xfrm>
            <a:off x="553128" y="1260014"/>
            <a:ext cx="2978251" cy="3343486"/>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Insert Your Image</a:t>
            </a:r>
            <a:endParaRPr lang="ko-KR" altLang="en-US"/>
          </a:p>
        </p:txBody>
      </p:sp>
      <p:sp>
        <p:nvSpPr>
          <p:cNvPr id="4" name="Title 2"/>
          <p:cNvSpPr>
            <a:spLocks noGrp="1"/>
          </p:cNvSpPr>
          <p:nvPr>
            <p:ph type="title"/>
          </p:nvPr>
        </p:nvSpPr>
        <p:spPr>
          <a:xfrm>
            <a:off x="0" y="150594"/>
            <a:ext cx="9144000" cy="684000"/>
          </a:xfrm>
          <a:prstGeom prst="rect">
            <a:avLst/>
          </a:prstGeom>
        </p:spPr>
        <p:txBody>
          <a:bodyPr anchor="ctr"/>
          <a:lstStyle>
            <a:lvl1pPr algn="ctr">
              <a:defRPr sz="3600" b="1">
                <a:solidFill>
                  <a:schemeClr val="tx1">
                    <a:lumMod val="75000"/>
                    <a:lumOff val="25000"/>
                  </a:schemeClr>
                </a:solidFill>
                <a:latin typeface="+mj-lt"/>
                <a:cs typeface="Arial" pitchFamily="34" charset="0"/>
              </a:defRPr>
            </a:lvl1pPr>
          </a:lstStyle>
          <a:p>
            <a:r>
              <a:rPr lang="en-US"/>
              <a:t> </a:t>
            </a:r>
            <a:r>
              <a:rPr lang="en-US" altLang="ko-KR"/>
              <a:t>Free PPT _ Click to add title</a:t>
            </a:r>
            <a:endParaRPr lang="en-US"/>
          </a:p>
        </p:txBody>
      </p:sp>
      <p:sp>
        <p:nvSpPr>
          <p:cNvPr id="9" name="Picture Placeholder 2"/>
          <p:cNvSpPr>
            <a:spLocks noGrp="1"/>
          </p:cNvSpPr>
          <p:nvPr>
            <p:ph type="pic" idx="10" hasCustomPrompt="1"/>
          </p:nvPr>
        </p:nvSpPr>
        <p:spPr>
          <a:xfrm>
            <a:off x="3528345" y="2932112"/>
            <a:ext cx="1656000" cy="1671387"/>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Insert Your Image</a:t>
            </a:r>
            <a:endParaRPr lang="ko-KR" altLang="en-US"/>
          </a:p>
        </p:txBody>
      </p:sp>
      <p:sp>
        <p:nvSpPr>
          <p:cNvPr id="10" name="Picture Placeholder 2"/>
          <p:cNvSpPr>
            <a:spLocks noGrp="1"/>
          </p:cNvSpPr>
          <p:nvPr>
            <p:ph type="pic" idx="11" hasCustomPrompt="1"/>
          </p:nvPr>
        </p:nvSpPr>
        <p:spPr>
          <a:xfrm>
            <a:off x="5183791" y="2932113"/>
            <a:ext cx="1656000" cy="1671387"/>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Insert Your Image</a:t>
            </a:r>
            <a:endParaRPr lang="ko-KR" altLang="en-US"/>
          </a:p>
        </p:txBody>
      </p:sp>
      <p:sp>
        <p:nvSpPr>
          <p:cNvPr id="11" name="Picture Placeholder 2"/>
          <p:cNvSpPr>
            <a:spLocks noGrp="1"/>
          </p:cNvSpPr>
          <p:nvPr>
            <p:ph type="pic" idx="12" hasCustomPrompt="1"/>
          </p:nvPr>
        </p:nvSpPr>
        <p:spPr>
          <a:xfrm>
            <a:off x="6833749" y="2932114"/>
            <a:ext cx="1656000" cy="1671387"/>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Insert Your Image</a:t>
            </a:r>
            <a:endParaRPr lang="ko-KR" altLang="en-US"/>
          </a:p>
        </p:txBody>
      </p:sp>
      <p:sp>
        <p:nvSpPr>
          <p:cNvPr id="2" name="Rectangle 1"/>
          <p:cNvSpPr/>
          <p:nvPr userDrawn="1"/>
        </p:nvSpPr>
        <p:spPr>
          <a:xfrm>
            <a:off x="3528345" y="1260014"/>
            <a:ext cx="1656184" cy="1670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3" name="Rectangle 12"/>
          <p:cNvSpPr/>
          <p:nvPr userDrawn="1"/>
        </p:nvSpPr>
        <p:spPr>
          <a:xfrm>
            <a:off x="5183607" y="1260014"/>
            <a:ext cx="1656184" cy="1670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4" name="Rectangle 13"/>
          <p:cNvSpPr/>
          <p:nvPr userDrawn="1"/>
        </p:nvSpPr>
        <p:spPr>
          <a:xfrm>
            <a:off x="6833749" y="1260014"/>
            <a:ext cx="1656184" cy="1670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2" name="텍스트 개체 틀 2">
            <a:extLst>
              <a:ext uri="{FF2B5EF4-FFF2-40B4-BE49-F238E27FC236}">
                <a16:creationId xmlns:a16="http://schemas.microsoft.com/office/drawing/2014/main" id="{04DB8D5C-C91A-4755-AF2D-72EE2C637AD1}"/>
              </a:ext>
            </a:extLst>
          </p:cNvPr>
          <p:cNvSpPr>
            <a:spLocks noGrp="1"/>
          </p:cNvSpPr>
          <p:nvPr>
            <p:ph type="body" sz="quarter" idx="41" hasCustomPrompt="1"/>
          </p:nvPr>
        </p:nvSpPr>
        <p:spPr>
          <a:xfrm>
            <a:off x="0" y="843558"/>
            <a:ext cx="9144000" cy="216024"/>
          </a:xfrm>
          <a:prstGeom prst="rect">
            <a:avLst/>
          </a:prstGeom>
        </p:spPr>
        <p:txBody>
          <a:bodyPr anchor="ctr"/>
          <a:lstStyle>
            <a:lvl1pPr marL="0" marR="0" indent="0" algn="ctr" defTabSz="914400" rtl="0" eaLnBrk="1" fontAlgn="auto" latinLnBrk="1" hangingPunct="1">
              <a:lnSpc>
                <a:spcPct val="90000"/>
              </a:lnSpc>
              <a:spcBef>
                <a:spcPts val="1000"/>
              </a:spcBef>
              <a:spcAft>
                <a:spcPts val="0"/>
              </a:spcAft>
              <a:buClrTx/>
              <a:buSzTx/>
              <a:buFontTx/>
              <a:buNone/>
              <a:tabLst/>
              <a:defRPr sz="1200">
                <a:solidFill>
                  <a:schemeClr val="tx1">
                    <a:lumMod val="75000"/>
                    <a:lumOff val="25000"/>
                  </a:schemeClr>
                </a:solidFill>
              </a:defRPr>
            </a:lvl1pPr>
          </a:lstStyle>
          <a:p>
            <a:pPr marL="0" marR="0" lvl="0" indent="0" algn="ctr" defTabSz="914400" rtl="0" eaLnBrk="1" fontAlgn="auto" latinLnBrk="1" hangingPunct="1">
              <a:lnSpc>
                <a:spcPct val="90000"/>
              </a:lnSpc>
              <a:spcBef>
                <a:spcPts val="1000"/>
              </a:spcBef>
              <a:spcAft>
                <a:spcPts val="0"/>
              </a:spcAft>
              <a:buClrTx/>
              <a:buSzTx/>
              <a:buFontTx/>
              <a:buNone/>
              <a:tabLst/>
              <a:defRPr/>
            </a:pPr>
            <a:r>
              <a:rPr lang="en-US" altLang="ko-KR"/>
              <a:t>Subtitle in this line</a:t>
            </a:r>
            <a:endParaRPr lang="ko-KR" altLang="en-US"/>
          </a:p>
        </p:txBody>
      </p:sp>
    </p:spTree>
    <p:extLst>
      <p:ext uri="{BB962C8B-B14F-4D97-AF65-F5344CB8AC3E}">
        <p14:creationId xmlns:p14="http://schemas.microsoft.com/office/powerpoint/2010/main" val="3424686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Google Shape;10;p1"/>
          <p:cNvPicPr preferRelativeResize="0"/>
          <p:nvPr/>
        </p:nvPicPr>
        <p:blipFill rotWithShape="1">
          <a:blip r:embed="rId11">
            <a:alphaModFix/>
          </a:blip>
          <a:srcRect/>
          <a:stretch/>
        </p:blipFill>
        <p:spPr>
          <a:xfrm>
            <a:off x="0" y="534524"/>
            <a:ext cx="936103" cy="507056"/>
          </a:xfrm>
          <a:prstGeom prst="rect">
            <a:avLst/>
          </a:prstGeom>
          <a:noFill/>
          <a:ln>
            <a:noFill/>
          </a:ln>
        </p:spPr>
      </p:pic>
      <p:pic>
        <p:nvPicPr>
          <p:cNvPr id="11" name="Google Shape;11;p1"/>
          <p:cNvPicPr preferRelativeResize="0"/>
          <p:nvPr/>
        </p:nvPicPr>
        <p:blipFill rotWithShape="1">
          <a:blip r:embed="rId12">
            <a:alphaModFix/>
          </a:blip>
          <a:srcRect/>
          <a:stretch/>
        </p:blipFill>
        <p:spPr>
          <a:xfrm>
            <a:off x="7668344" y="-160054"/>
            <a:ext cx="648072" cy="1197133"/>
          </a:xfrm>
          <a:prstGeom prst="rect">
            <a:avLst/>
          </a:prstGeom>
          <a:noFill/>
          <a:ln>
            <a:noFill/>
          </a:ln>
        </p:spPr>
      </p:pic>
      <p:pic>
        <p:nvPicPr>
          <p:cNvPr id="12" name="Google Shape;12;p1"/>
          <p:cNvPicPr preferRelativeResize="0"/>
          <p:nvPr/>
        </p:nvPicPr>
        <p:blipFill rotWithShape="1">
          <a:blip r:embed="rId13">
            <a:alphaModFix/>
          </a:blip>
          <a:srcRect/>
          <a:stretch/>
        </p:blipFill>
        <p:spPr>
          <a:xfrm>
            <a:off x="1142619" y="4558386"/>
            <a:ext cx="477053" cy="702078"/>
          </a:xfrm>
          <a:prstGeom prst="rect">
            <a:avLst/>
          </a:prstGeom>
          <a:noFill/>
          <a:ln>
            <a:noFill/>
          </a:ln>
        </p:spPr>
      </p:pic>
      <p:pic>
        <p:nvPicPr>
          <p:cNvPr id="13" name="Google Shape;13;p1"/>
          <p:cNvPicPr preferRelativeResize="0"/>
          <p:nvPr/>
        </p:nvPicPr>
        <p:blipFill rotWithShape="1">
          <a:blip r:embed="rId14">
            <a:alphaModFix/>
          </a:blip>
          <a:srcRect/>
          <a:stretch/>
        </p:blipFill>
        <p:spPr>
          <a:xfrm>
            <a:off x="7024772" y="4508307"/>
            <a:ext cx="1179131" cy="64807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3" r:id="rId4"/>
    <p:sldLayoutId id="2147483654" r:id="rId5"/>
    <p:sldLayoutId id="2147483655" r:id="rId6"/>
    <p:sldLayoutId id="2147483656" r:id="rId7"/>
    <p:sldLayoutId id="2147483659" r:id="rId8"/>
    <p:sldLayoutId id="2147483660"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hyperlink" Target="../konference%2011.%205"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14.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1"/>
          <p:cNvSpPr txBox="1">
            <a:spLocks noGrp="1"/>
          </p:cNvSpPr>
          <p:nvPr>
            <p:ph type="subTitle" idx="1"/>
          </p:nvPr>
        </p:nvSpPr>
        <p:spPr>
          <a:xfrm>
            <a:off x="120502" y="2914241"/>
            <a:ext cx="8748464" cy="576064"/>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3D88C3"/>
              </a:buClr>
              <a:buSzPts val="2400"/>
              <a:buNone/>
            </a:pPr>
            <a:r>
              <a:rPr lang="cs-CZ" dirty="0"/>
              <a:t>a projekt Tranzitní místa v sociálních podnicích</a:t>
            </a:r>
            <a:endParaRPr lang="cs-CZ" dirty="0">
              <a:latin typeface="Calibri"/>
              <a:ea typeface="Calibri"/>
              <a:cs typeface="Calibri"/>
              <a:sym typeface="Calibri"/>
            </a:endParaRPr>
          </a:p>
          <a:p>
            <a:pPr marL="0" lvl="0" indent="0" algn="ctr" rtl="0">
              <a:lnSpc>
                <a:spcPct val="100000"/>
              </a:lnSpc>
              <a:spcBef>
                <a:spcPts val="0"/>
              </a:spcBef>
              <a:spcAft>
                <a:spcPts val="0"/>
              </a:spcAft>
              <a:buClr>
                <a:srgbClr val="3D88C3"/>
              </a:buClr>
              <a:buSzPts val="2400"/>
              <a:buNone/>
            </a:pPr>
            <a:r>
              <a:rPr lang="cs-CZ" sz="1800" i="0" u="none" strike="noStrike" baseline="0" dirty="0">
                <a:solidFill>
                  <a:srgbClr val="63AA83"/>
                </a:solidFill>
                <a:latin typeface="Gotham Bold"/>
              </a:rPr>
              <a:t>Liberec 6.6. 2024</a:t>
            </a:r>
          </a:p>
          <a:p>
            <a:pPr marL="0" lvl="0" indent="0" algn="ctr" rtl="0">
              <a:lnSpc>
                <a:spcPct val="100000"/>
              </a:lnSpc>
              <a:spcBef>
                <a:spcPts val="0"/>
              </a:spcBef>
              <a:spcAft>
                <a:spcPts val="0"/>
              </a:spcAft>
              <a:buClr>
                <a:srgbClr val="3D88C3"/>
              </a:buClr>
              <a:buSzPts val="2400"/>
              <a:buNone/>
            </a:pPr>
            <a:r>
              <a:rPr lang="cs-CZ" sz="1800" dirty="0">
                <a:solidFill>
                  <a:srgbClr val="595959"/>
                </a:solidFill>
                <a:latin typeface="Gotham Bold"/>
                <a:ea typeface="Calibri"/>
                <a:cs typeface="Calibri"/>
                <a:sym typeface="Calibri"/>
              </a:rPr>
              <a:t>Martin Navrátil</a:t>
            </a:r>
            <a:endParaRPr lang="cs-CZ" dirty="0">
              <a:solidFill>
                <a:srgbClr val="595959"/>
              </a:solidFill>
              <a:latin typeface="Calibri"/>
              <a:ea typeface="Calibri"/>
              <a:cs typeface="Calibri"/>
              <a:sym typeface="Calibri"/>
            </a:endParaRPr>
          </a:p>
          <a:p>
            <a:pPr marL="0" lvl="0" indent="0" algn="ctr" rtl="0">
              <a:lnSpc>
                <a:spcPct val="100000"/>
              </a:lnSpc>
              <a:spcBef>
                <a:spcPts val="0"/>
              </a:spcBef>
              <a:spcAft>
                <a:spcPts val="0"/>
              </a:spcAft>
              <a:buClr>
                <a:srgbClr val="3D88C3"/>
              </a:buClr>
              <a:buSzPts val="2400"/>
              <a:buNone/>
            </a:pPr>
            <a:endParaRPr lang="cs-CZ" dirty="0">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EC2E684-AB92-42D7-BCCF-57C724CCA515}"/>
              </a:ext>
            </a:extLst>
          </p:cNvPr>
          <p:cNvSpPr>
            <a:spLocks noGrp="1"/>
          </p:cNvSpPr>
          <p:nvPr>
            <p:ph type="title"/>
          </p:nvPr>
        </p:nvSpPr>
        <p:spPr/>
        <p:txBody>
          <a:bodyPr/>
          <a:lstStyle/>
          <a:p>
            <a:pPr algn="ctr"/>
            <a:r>
              <a:rPr lang="cs-CZ" sz="2400" b="1" dirty="0"/>
              <a:t>Kvantitativní cíle projektu a jejich plnění</a:t>
            </a:r>
            <a:br>
              <a:rPr lang="cs-CZ" b="1" dirty="0"/>
            </a:br>
            <a:endParaRPr lang="cs-CZ" dirty="0"/>
          </a:p>
        </p:txBody>
      </p:sp>
      <p:sp>
        <p:nvSpPr>
          <p:cNvPr id="3" name="Zástupný obsah 2">
            <a:extLst>
              <a:ext uri="{FF2B5EF4-FFF2-40B4-BE49-F238E27FC236}">
                <a16:creationId xmlns:a16="http://schemas.microsoft.com/office/drawing/2014/main" id="{221FDB3D-6FAF-43FA-8114-F4CD6A56082A}"/>
              </a:ext>
            </a:extLst>
          </p:cNvPr>
          <p:cNvSpPr>
            <a:spLocks noGrp="1"/>
          </p:cNvSpPr>
          <p:nvPr>
            <p:ph idx="10"/>
          </p:nvPr>
        </p:nvSpPr>
        <p:spPr>
          <a:xfrm>
            <a:off x="1115616" y="1419623"/>
            <a:ext cx="6408712" cy="2347705"/>
          </a:xfrm>
        </p:spPr>
        <p:txBody>
          <a:bodyPr/>
          <a:lstStyle/>
          <a:p>
            <a:pPr marL="285750" indent="-285750">
              <a:buFont typeface="Wingdings" panose="05000000000000000000" pitchFamily="2" charset="2"/>
              <a:buChar char="Ø"/>
            </a:pPr>
            <a:r>
              <a:rPr lang="cs-CZ" b="1" dirty="0">
                <a:solidFill>
                  <a:srgbClr val="595959"/>
                </a:solidFill>
              </a:rPr>
              <a:t>150 klientů </a:t>
            </a:r>
            <a:r>
              <a:rPr lang="cs-CZ" dirty="0">
                <a:solidFill>
                  <a:srgbClr val="595959"/>
                </a:solidFill>
              </a:rPr>
              <a:t>projektu </a:t>
            </a:r>
            <a:r>
              <a:rPr lang="cs-CZ" b="1" dirty="0">
                <a:solidFill>
                  <a:srgbClr val="595959"/>
                </a:solidFill>
              </a:rPr>
              <a:t>ve zkouškovém zaměstnání </a:t>
            </a:r>
            <a:r>
              <a:rPr lang="cs-CZ" dirty="0">
                <a:solidFill>
                  <a:srgbClr val="595959"/>
                </a:solidFill>
              </a:rPr>
              <a:t>v sociálních podnicích na dobu nejdéle tří měsíců</a:t>
            </a:r>
            <a:r>
              <a:rPr lang="cs-CZ" dirty="0"/>
              <a:t>/</a:t>
            </a:r>
            <a:r>
              <a:rPr lang="cs-CZ" b="1" dirty="0">
                <a:solidFill>
                  <a:srgbClr val="2D86C8"/>
                </a:solidFill>
              </a:rPr>
              <a:t>188 osob</a:t>
            </a:r>
          </a:p>
          <a:p>
            <a:pPr marL="285750" indent="-285750">
              <a:buFont typeface="Wingdings" panose="05000000000000000000" pitchFamily="2" charset="2"/>
              <a:buChar char="Ø"/>
            </a:pPr>
            <a:r>
              <a:rPr lang="cs-CZ" b="1" dirty="0">
                <a:solidFill>
                  <a:srgbClr val="595959"/>
                </a:solidFill>
              </a:rPr>
              <a:t>100 klientů </a:t>
            </a:r>
            <a:r>
              <a:rPr lang="cs-CZ" dirty="0">
                <a:solidFill>
                  <a:srgbClr val="595959"/>
                </a:solidFill>
              </a:rPr>
              <a:t>v dotovaných tranzitních místech </a:t>
            </a:r>
            <a:r>
              <a:rPr lang="cs-CZ" b="1" dirty="0">
                <a:solidFill>
                  <a:srgbClr val="595959"/>
                </a:solidFill>
              </a:rPr>
              <a:t>v sociálních podnicích na dobu nejdéle 9 měsíců</a:t>
            </a:r>
            <a:r>
              <a:rPr lang="cs-CZ" b="1" dirty="0">
                <a:solidFill>
                  <a:srgbClr val="2D86C8"/>
                </a:solidFill>
              </a:rPr>
              <a:t>/152 osob</a:t>
            </a:r>
            <a:endParaRPr lang="cs-CZ" dirty="0">
              <a:solidFill>
                <a:srgbClr val="2D86C8"/>
              </a:solidFill>
            </a:endParaRPr>
          </a:p>
          <a:p>
            <a:pPr marL="285750" indent="-285750">
              <a:buFont typeface="Wingdings" panose="05000000000000000000" pitchFamily="2" charset="2"/>
              <a:buChar char="Ø"/>
            </a:pPr>
            <a:r>
              <a:rPr lang="cs-CZ" b="1" dirty="0">
                <a:solidFill>
                  <a:srgbClr val="595959"/>
                </a:solidFill>
              </a:rPr>
              <a:t>osvojení pracovních dovedností u 150 lidí</a:t>
            </a:r>
            <a:r>
              <a:rPr lang="cs-CZ" dirty="0">
                <a:solidFill>
                  <a:srgbClr val="595959"/>
                </a:solidFill>
              </a:rPr>
              <a:t>, které zvýší jejich uplatnitelnost na trhu práce</a:t>
            </a:r>
            <a:r>
              <a:rPr lang="cs-CZ" dirty="0"/>
              <a:t>/</a:t>
            </a:r>
            <a:r>
              <a:rPr lang="cs-CZ" b="1" dirty="0">
                <a:solidFill>
                  <a:srgbClr val="2D86C8"/>
                </a:solidFill>
              </a:rPr>
              <a:t>152 osob</a:t>
            </a:r>
          </a:p>
          <a:p>
            <a:pPr marL="285750" indent="-285750">
              <a:buFont typeface="Wingdings" panose="05000000000000000000" pitchFamily="2" charset="2"/>
              <a:buChar char="Ø"/>
            </a:pPr>
            <a:r>
              <a:rPr lang="cs-CZ" b="1" dirty="0">
                <a:solidFill>
                  <a:srgbClr val="595959"/>
                </a:solidFill>
              </a:rPr>
              <a:t>50 klientů </a:t>
            </a:r>
            <a:r>
              <a:rPr lang="cs-CZ" dirty="0">
                <a:solidFill>
                  <a:srgbClr val="595959"/>
                </a:solidFill>
              </a:rPr>
              <a:t>projektu </a:t>
            </a:r>
            <a:r>
              <a:rPr lang="cs-CZ" b="1" dirty="0">
                <a:solidFill>
                  <a:srgbClr val="595959"/>
                </a:solidFill>
              </a:rPr>
              <a:t>na volném trhu práce</a:t>
            </a:r>
            <a:r>
              <a:rPr lang="cs-CZ" dirty="0">
                <a:solidFill>
                  <a:srgbClr val="595959"/>
                </a:solidFill>
              </a:rPr>
              <a:t> </a:t>
            </a:r>
            <a:r>
              <a:rPr lang="cs-CZ" dirty="0"/>
              <a:t>/</a:t>
            </a:r>
            <a:r>
              <a:rPr lang="cs-CZ" b="1" dirty="0">
                <a:solidFill>
                  <a:srgbClr val="2D86C8"/>
                </a:solidFill>
              </a:rPr>
              <a:t>umístěno 41 osob</a:t>
            </a:r>
            <a:endParaRPr lang="cs-CZ" dirty="0">
              <a:solidFill>
                <a:srgbClr val="2D86C8"/>
              </a:solidFill>
            </a:endParaRPr>
          </a:p>
          <a:p>
            <a:pPr marL="285750" indent="-285750">
              <a:buFont typeface="Wingdings" panose="05000000000000000000" pitchFamily="2" charset="2"/>
              <a:buChar char="§"/>
            </a:pPr>
            <a:endParaRPr lang="cs-CZ" b="1" dirty="0">
              <a:solidFill>
                <a:srgbClr val="2D86C8"/>
              </a:solidFill>
            </a:endParaRPr>
          </a:p>
          <a:p>
            <a:pPr algn="ctr"/>
            <a:endParaRPr lang="cs-CZ" dirty="0"/>
          </a:p>
        </p:txBody>
      </p:sp>
    </p:spTree>
    <p:extLst>
      <p:ext uri="{BB962C8B-B14F-4D97-AF65-F5344CB8AC3E}">
        <p14:creationId xmlns:p14="http://schemas.microsoft.com/office/powerpoint/2010/main" val="722881703"/>
      </p:ext>
    </p:extLst>
  </p:cSld>
  <p:clrMapOvr>
    <a:masterClrMapping/>
  </p:clrMapOvr>
  <p:transition spd="med" advClick="0" advTm="13000">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029F517-73BC-0B97-6903-3F44DB5FF4E4}"/>
              </a:ext>
            </a:extLst>
          </p:cNvPr>
          <p:cNvSpPr>
            <a:spLocks noGrp="1"/>
          </p:cNvSpPr>
          <p:nvPr>
            <p:ph type="title"/>
          </p:nvPr>
        </p:nvSpPr>
        <p:spPr/>
        <p:txBody>
          <a:bodyPr/>
          <a:lstStyle/>
          <a:p>
            <a:pPr algn="ctr"/>
            <a:r>
              <a:rPr lang="cs-CZ" sz="2400" b="1" dirty="0">
                <a:solidFill>
                  <a:srgbClr val="63AA83"/>
                </a:solidFill>
              </a:rPr>
              <a:t>Evaluace a její závěry</a:t>
            </a:r>
            <a:br>
              <a:rPr lang="cs-CZ" sz="2400" b="1" dirty="0"/>
            </a:br>
            <a:br>
              <a:rPr lang="cs-CZ" sz="2400" b="1" dirty="0"/>
            </a:br>
            <a:r>
              <a:rPr lang="cs-CZ" sz="1800" dirty="0">
                <a:solidFill>
                  <a:srgbClr val="595959"/>
                </a:solidFill>
              </a:rPr>
              <a:t>„…</a:t>
            </a:r>
            <a:r>
              <a:rPr lang="cs-CZ" sz="1800" i="1"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ke zlepšení situace účastníků přispělo přesnější definování jejich dalších významných handicapů“</a:t>
            </a:r>
            <a:endParaRPr lang="cs-CZ" sz="2400" i="1" dirty="0">
              <a:solidFill>
                <a:srgbClr val="595959"/>
              </a:solidFill>
            </a:endParaRPr>
          </a:p>
        </p:txBody>
      </p:sp>
      <p:sp>
        <p:nvSpPr>
          <p:cNvPr id="3" name="Zástupný obsah 2">
            <a:extLst>
              <a:ext uri="{FF2B5EF4-FFF2-40B4-BE49-F238E27FC236}">
                <a16:creationId xmlns:a16="http://schemas.microsoft.com/office/drawing/2014/main" id="{DB9F543D-2B3F-B505-0E80-EE9FD951D528}"/>
              </a:ext>
            </a:extLst>
          </p:cNvPr>
          <p:cNvSpPr>
            <a:spLocks noGrp="1"/>
          </p:cNvSpPr>
          <p:nvPr>
            <p:ph idx="10"/>
          </p:nvPr>
        </p:nvSpPr>
        <p:spPr>
          <a:xfrm>
            <a:off x="1115616" y="2440312"/>
            <a:ext cx="6408712" cy="1645920"/>
          </a:xfrm>
        </p:spPr>
        <p:style>
          <a:lnRef idx="1">
            <a:schemeClr val="accent3"/>
          </a:lnRef>
          <a:fillRef idx="2">
            <a:schemeClr val="accent3"/>
          </a:fillRef>
          <a:effectRef idx="1">
            <a:schemeClr val="accent3"/>
          </a:effectRef>
          <a:fontRef idx="minor">
            <a:schemeClr val="dk1"/>
          </a:fontRef>
        </p:style>
        <p:txBody>
          <a:bodyPr/>
          <a:lstStyle/>
          <a:p>
            <a:r>
              <a:rPr lang="cs-CZ" dirty="0">
                <a:solidFill>
                  <a:srgbClr val="595959"/>
                </a:solidFill>
              </a:rPr>
              <a:t>Kategorie A: Klienti, kteří by si pomohli i bez intervence</a:t>
            </a:r>
          </a:p>
          <a:p>
            <a:r>
              <a:rPr lang="cs-CZ" dirty="0">
                <a:solidFill>
                  <a:srgbClr val="595959"/>
                </a:solidFill>
              </a:rPr>
              <a:t>Kategorie B: Klienti, které jsme uměli umístit na volný trh práce</a:t>
            </a:r>
          </a:p>
          <a:p>
            <a:r>
              <a:rPr lang="cs-CZ" dirty="0">
                <a:solidFill>
                  <a:srgbClr val="595959"/>
                </a:solidFill>
              </a:rPr>
              <a:t>Kategorie C: Klienti, které jsme neuměli umístit na volný trh práce</a:t>
            </a:r>
          </a:p>
          <a:p>
            <a:r>
              <a:rPr lang="cs-CZ" dirty="0">
                <a:solidFill>
                  <a:srgbClr val="595959"/>
                </a:solidFill>
              </a:rPr>
              <a:t>Kategorie D: Klienti, které nelze umístit na volný trh práce</a:t>
            </a:r>
          </a:p>
        </p:txBody>
      </p:sp>
    </p:spTree>
    <p:extLst>
      <p:ext uri="{BB962C8B-B14F-4D97-AF65-F5344CB8AC3E}">
        <p14:creationId xmlns:p14="http://schemas.microsoft.com/office/powerpoint/2010/main" val="71845105"/>
      </p:ext>
    </p:extLst>
  </p:cSld>
  <p:clrMapOvr>
    <a:masterClrMapping/>
  </p:clrMapOvr>
  <p:transition spd="med" advClick="0" advTm="13000">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810F7F1-0BBB-8432-AE9B-7B0D89202738}"/>
              </a:ext>
            </a:extLst>
          </p:cNvPr>
          <p:cNvSpPr>
            <a:spLocks noGrp="1"/>
          </p:cNvSpPr>
          <p:nvPr>
            <p:ph type="title"/>
          </p:nvPr>
        </p:nvSpPr>
        <p:spPr>
          <a:xfrm>
            <a:off x="164592" y="555526"/>
            <a:ext cx="8494776" cy="504056"/>
          </a:xfrm>
        </p:spPr>
        <p:txBody>
          <a:bodyPr/>
          <a:lstStyle/>
          <a:p>
            <a:pPr marL="457200" marR="0" lvl="0" indent="-228600" algn="ctr" defTabSz="914400" rtl="0" eaLnBrk="1" fontAlgn="auto" latinLnBrk="0" hangingPunct="1">
              <a:lnSpc>
                <a:spcPct val="100000"/>
              </a:lnSpc>
              <a:spcBef>
                <a:spcPts val="360"/>
              </a:spcBef>
              <a:spcAft>
                <a:spcPts val="0"/>
              </a:spcAft>
              <a:buClr>
                <a:srgbClr val="000000"/>
              </a:buClr>
              <a:buSzPts val="1400"/>
              <a:buFont typeface="Arial"/>
              <a:buNone/>
              <a:tabLst/>
              <a:defRPr/>
            </a:pPr>
            <a:r>
              <a:rPr lang="cs-CZ" sz="2400" dirty="0"/>
              <a:t>Handicapy klientů</a:t>
            </a:r>
            <a:br>
              <a:rPr lang="cs-CZ" dirty="0"/>
            </a:br>
            <a:r>
              <a:rPr kumimoji="0" lang="cs-CZ" sz="1600" b="1" i="1"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Calibri"/>
              </a:rPr>
              <a:t>“Handicapy klientů</a:t>
            </a:r>
            <a:r>
              <a:rPr kumimoji="0" lang="cs-CZ" sz="1600" b="0" i="1"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Calibri"/>
              </a:rPr>
              <a:t> jsme … </a:t>
            </a:r>
            <a:r>
              <a:rPr kumimoji="0" lang="cs-CZ" sz="1600" b="1" i="1"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Calibri"/>
              </a:rPr>
              <a:t>definovali šířeji,</a:t>
            </a:r>
            <a:r>
              <a:rPr kumimoji="0" lang="cs-CZ" sz="1600" b="0" i="1"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Calibri"/>
              </a:rPr>
              <a:t> než je obecná klasifikace … uváděná ze strany služeb zaměstnanosti … Zpřesněním této analytické úrovně se dostáváme na </a:t>
            </a:r>
            <a:r>
              <a:rPr kumimoji="0" lang="cs-CZ" sz="1600" b="1" i="1"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Calibri"/>
              </a:rPr>
              <a:t>členění, které v rámci našeho projektu prokázalo větší citlivost potřebám klientů.“</a:t>
            </a:r>
            <a:endParaRPr lang="cs-CZ" dirty="0"/>
          </a:p>
        </p:txBody>
      </p:sp>
      <p:sp>
        <p:nvSpPr>
          <p:cNvPr id="3" name="Zástupný text 2">
            <a:extLst>
              <a:ext uri="{FF2B5EF4-FFF2-40B4-BE49-F238E27FC236}">
                <a16:creationId xmlns:a16="http://schemas.microsoft.com/office/drawing/2014/main" id="{735AB72E-BA67-6DFF-5AAA-39C682CEA378}"/>
              </a:ext>
            </a:extLst>
          </p:cNvPr>
          <p:cNvSpPr>
            <a:spLocks noGrp="1"/>
          </p:cNvSpPr>
          <p:nvPr>
            <p:ph type="body" idx="1"/>
          </p:nvPr>
        </p:nvSpPr>
        <p:spPr>
          <a:xfrm>
            <a:off x="704088" y="1929384"/>
            <a:ext cx="7955280" cy="2459736"/>
          </a:xfrm>
        </p:spPr>
        <p:style>
          <a:lnRef idx="1">
            <a:schemeClr val="accent1"/>
          </a:lnRef>
          <a:fillRef idx="2">
            <a:schemeClr val="accent1"/>
          </a:fillRef>
          <a:effectRef idx="1">
            <a:schemeClr val="accent1"/>
          </a:effectRef>
          <a:fontRef idx="minor">
            <a:schemeClr val="dk1"/>
          </a:fontRef>
        </p:style>
        <p:txBody>
          <a:bodyPr/>
          <a:lstStyle/>
          <a:p>
            <a:pPr marL="285750" lvl="0" indent="-285750" algn="just">
              <a:lnSpc>
                <a:spcPct val="115000"/>
              </a:lnSpc>
              <a:buFont typeface="Wingdings" panose="05000000000000000000" pitchFamily="2" charset="2"/>
              <a:buChar char="ü"/>
            </a:pPr>
            <a:r>
              <a:rPr lang="cs-CZ" dirty="0">
                <a:effectLst/>
                <a:latin typeface="Calibri" panose="020F0502020204030204" pitchFamily="34" charset="0"/>
                <a:ea typeface="Calibri" panose="020F0502020204030204" pitchFamily="34" charset="0"/>
                <a:cs typeface="Times New Roman" panose="02020603050405020304" pitchFamily="18" charset="0"/>
              </a:rPr>
              <a:t>zdravotní stav</a:t>
            </a:r>
          </a:p>
          <a:p>
            <a:pPr marL="285750" lvl="0" indent="-285750" algn="just">
              <a:lnSpc>
                <a:spcPct val="115000"/>
              </a:lnSpc>
              <a:buFont typeface="Wingdings" panose="05000000000000000000" pitchFamily="2" charset="2"/>
              <a:buChar char="ü"/>
            </a:pPr>
            <a:r>
              <a:rPr lang="cs-CZ" dirty="0">
                <a:effectLst/>
                <a:latin typeface="Calibri" panose="020F0502020204030204" pitchFamily="34" charset="0"/>
                <a:ea typeface="Calibri" panose="020F0502020204030204" pitchFamily="34" charset="0"/>
                <a:cs typeface="Times New Roman" panose="02020603050405020304" pitchFamily="18" charset="0"/>
              </a:rPr>
              <a:t>nedostatek kvalifikace, dluhy a etnicita</a:t>
            </a:r>
          </a:p>
          <a:p>
            <a:pPr marL="285750" lvl="0" indent="-285750" algn="just">
              <a:lnSpc>
                <a:spcPct val="115000"/>
              </a:lnSpc>
              <a:buFont typeface="Wingdings" panose="05000000000000000000" pitchFamily="2" charset="2"/>
              <a:buChar char="ü"/>
            </a:pPr>
            <a:r>
              <a:rPr lang="cs-CZ" dirty="0">
                <a:effectLst/>
                <a:latin typeface="Calibri" panose="020F0502020204030204" pitchFamily="34" charset="0"/>
                <a:ea typeface="Calibri" panose="020F0502020204030204" pitchFamily="34" charset="0"/>
                <a:cs typeface="Times New Roman" panose="02020603050405020304" pitchFamily="18" charset="0"/>
              </a:rPr>
              <a:t>věk a rodinná situace</a:t>
            </a:r>
          </a:p>
          <a:p>
            <a:pPr marL="285750" lvl="0" indent="-285750" algn="just">
              <a:lnSpc>
                <a:spcPct val="115000"/>
              </a:lnSpc>
              <a:buFont typeface="Wingdings" panose="05000000000000000000" pitchFamily="2" charset="2"/>
              <a:buChar char="ü"/>
            </a:pPr>
            <a:r>
              <a:rPr lang="cs-CZ" dirty="0">
                <a:effectLst/>
                <a:latin typeface="Calibri" panose="020F0502020204030204" pitchFamily="34" charset="0"/>
                <a:ea typeface="Calibri" panose="020F0502020204030204" pitchFamily="34" charset="0"/>
                <a:cs typeface="Times New Roman" panose="02020603050405020304" pitchFamily="18" charset="0"/>
              </a:rPr>
              <a:t>nedostatek pracovních zkušeností/nevyhovující pracovní zkušenosti</a:t>
            </a:r>
          </a:p>
          <a:p>
            <a:pPr marL="285750" lvl="0" indent="-285750" algn="just">
              <a:lnSpc>
                <a:spcPct val="115000"/>
              </a:lnSpc>
              <a:spcAft>
                <a:spcPts val="800"/>
              </a:spcAft>
              <a:buFont typeface="Wingdings" panose="05000000000000000000" pitchFamily="2" charset="2"/>
              <a:buChar char="ü"/>
            </a:pPr>
            <a:r>
              <a:rPr lang="cs-CZ" dirty="0">
                <a:effectLst/>
                <a:latin typeface="Calibri" panose="020F0502020204030204" pitchFamily="34" charset="0"/>
                <a:ea typeface="Calibri" panose="020F0502020204030204" pitchFamily="34" charset="0"/>
                <a:cs typeface="Times New Roman" panose="02020603050405020304" pitchFamily="18" charset="0"/>
              </a:rPr>
              <a:t>Závislosti, záznam v rejstříku trestů</a:t>
            </a:r>
          </a:p>
          <a:p>
            <a:pPr marL="0" lvl="0" indent="0" algn="just">
              <a:lnSpc>
                <a:spcPct val="115000"/>
              </a:lnSpc>
              <a:spcAft>
                <a:spcPts val="800"/>
              </a:spcAft>
            </a:pPr>
            <a:endParaRPr lang="cs-CZ" dirty="0">
              <a:effectLst/>
              <a:latin typeface="Calibri" panose="020F0502020204030204" pitchFamily="34" charset="0"/>
              <a:ea typeface="Calibri" panose="020F0502020204030204" pitchFamily="34" charset="0"/>
              <a:cs typeface="Times New Roman" panose="02020603050405020304" pitchFamily="18" charset="0"/>
            </a:endParaRPr>
          </a:p>
          <a:p>
            <a:endParaRPr lang="cs-CZ" dirty="0"/>
          </a:p>
        </p:txBody>
      </p:sp>
    </p:spTree>
    <p:extLst>
      <p:ext uri="{BB962C8B-B14F-4D97-AF65-F5344CB8AC3E}">
        <p14:creationId xmlns:p14="http://schemas.microsoft.com/office/powerpoint/2010/main" val="2024943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810F7F1-0BBB-8432-AE9B-7B0D89202738}"/>
              </a:ext>
            </a:extLst>
          </p:cNvPr>
          <p:cNvSpPr>
            <a:spLocks noGrp="1"/>
          </p:cNvSpPr>
          <p:nvPr>
            <p:ph type="title"/>
          </p:nvPr>
        </p:nvSpPr>
        <p:spPr>
          <a:xfrm>
            <a:off x="164592" y="555526"/>
            <a:ext cx="8494776" cy="504056"/>
          </a:xfrm>
        </p:spPr>
        <p:txBody>
          <a:bodyPr/>
          <a:lstStyle/>
          <a:p>
            <a:pPr marL="457200" indent="-228600" algn="ctr">
              <a:lnSpc>
                <a:spcPct val="100000"/>
              </a:lnSpc>
              <a:spcBef>
                <a:spcPts val="360"/>
              </a:spcBef>
              <a:buClr>
                <a:srgbClr val="000000"/>
              </a:buClr>
              <a:buSzPts val="1400"/>
              <a:defRPr/>
            </a:pPr>
            <a:r>
              <a:rPr lang="cs-CZ" sz="2400" dirty="0">
                <a:solidFill>
                  <a:srgbClr val="2D86C8"/>
                </a:solidFill>
              </a:rPr>
              <a:t>Zdravotní problémy</a:t>
            </a:r>
            <a:br>
              <a:rPr lang="cs-CZ" dirty="0"/>
            </a:br>
            <a:r>
              <a:rPr lang="cs-CZ" sz="1600" dirty="0">
                <a:solidFill>
                  <a:srgbClr val="595959"/>
                </a:solidFill>
              </a:rPr>
              <a:t>„</a:t>
            </a:r>
            <a:r>
              <a:rPr lang="cs-CZ" sz="1600" b="0" i="1"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t>Ukazuje se, že problematická není jen situace osob s přiznaným ZZ či ZPS, ale ještě svízelnější je postavení těch, kteří nemají přiznán žádný z těchto statusů, ale zdravotně jsou na tom tak, že zapojení do pracovního procesu defacto nejsou schopni, resp. tyto „latentní“ osoby se ZZ či ZPS jsou identifikovány až po nástupu do projektu“</a:t>
            </a:r>
            <a:br>
              <a:rPr lang="cs-CZ" sz="1800" b="0" i="1" dirty="0">
                <a:solidFill>
                  <a:srgbClr val="595959"/>
                </a:solidFill>
                <a:effectLst/>
                <a:latin typeface="Calibri" panose="020F0502020204030204" pitchFamily="34" charset="0"/>
                <a:ea typeface="Calibri" panose="020F0502020204030204" pitchFamily="34" charset="0"/>
                <a:cs typeface="Times New Roman" panose="02020603050405020304" pitchFamily="18" charset="0"/>
              </a:rPr>
            </a:br>
            <a:r>
              <a:rPr kumimoji="0" lang="cs-CZ" sz="1600" b="1" i="1"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sym typeface="Calibri"/>
              </a:rPr>
              <a:t>.</a:t>
            </a:r>
            <a:endParaRPr lang="cs-CZ" dirty="0"/>
          </a:p>
        </p:txBody>
      </p:sp>
      <p:sp>
        <p:nvSpPr>
          <p:cNvPr id="3" name="Zástupný text 2">
            <a:extLst>
              <a:ext uri="{FF2B5EF4-FFF2-40B4-BE49-F238E27FC236}">
                <a16:creationId xmlns:a16="http://schemas.microsoft.com/office/drawing/2014/main" id="{735AB72E-BA67-6DFF-5AAA-39C682CEA378}"/>
              </a:ext>
            </a:extLst>
          </p:cNvPr>
          <p:cNvSpPr>
            <a:spLocks noGrp="1"/>
          </p:cNvSpPr>
          <p:nvPr>
            <p:ph type="body" idx="1"/>
          </p:nvPr>
        </p:nvSpPr>
        <p:spPr>
          <a:xfrm>
            <a:off x="164592" y="2020824"/>
            <a:ext cx="8814816" cy="2441448"/>
          </a:xfrm>
        </p:spPr>
        <p:style>
          <a:lnRef idx="1">
            <a:schemeClr val="accent2"/>
          </a:lnRef>
          <a:fillRef idx="2">
            <a:schemeClr val="accent2"/>
          </a:fillRef>
          <a:effectRef idx="1">
            <a:schemeClr val="accent2"/>
          </a:effectRef>
          <a:fontRef idx="minor">
            <a:schemeClr val="dk1"/>
          </a:fontRef>
        </p:style>
        <p:txBody>
          <a:bodyPr/>
          <a:lstStyle/>
          <a:p>
            <a:pPr marL="342900" lvl="0" indent="-342900" algn="just">
              <a:lnSpc>
                <a:spcPct val="115000"/>
              </a:lnSpc>
              <a:buFont typeface="Wingdings" panose="05000000000000000000" pitchFamily="2" charset="2"/>
              <a:buChar char="Ø"/>
            </a:pPr>
            <a:r>
              <a:rPr lang="cs-CZ" sz="1600" dirty="0">
                <a:effectLst/>
                <a:latin typeface="Calibri" panose="020F0502020204030204" pitchFamily="34" charset="0"/>
                <a:ea typeface="Calibri" panose="020F0502020204030204" pitchFamily="34" charset="0"/>
                <a:cs typeface="Times New Roman" panose="02020603050405020304" pitchFamily="18" charset="0"/>
              </a:rPr>
              <a:t>Zdravotní postižení při vstupu bylo indikováno u 26 osob </a:t>
            </a:r>
          </a:p>
          <a:p>
            <a:pPr marL="342900" lvl="0" indent="-342900" algn="just">
              <a:lnSpc>
                <a:spcPct val="115000"/>
              </a:lnSpc>
              <a:buFont typeface="Wingdings" panose="05000000000000000000" pitchFamily="2" charset="2"/>
              <a:buChar char="Ø"/>
            </a:pPr>
            <a:r>
              <a:rPr lang="cs-CZ" sz="1600" dirty="0">
                <a:effectLst/>
                <a:latin typeface="Calibri" panose="020F0502020204030204" pitchFamily="34" charset="0"/>
                <a:ea typeface="Calibri" panose="020F0502020204030204" pitchFamily="34" charset="0"/>
                <a:cs typeface="Times New Roman" panose="02020603050405020304" pitchFamily="18" charset="0"/>
              </a:rPr>
              <a:t>Reálné zdravotní problémy (zásadně limitující možnost pracovního uplatnění) se projevily u 60 osob </a:t>
            </a:r>
          </a:p>
          <a:p>
            <a:pPr marL="342900" lvl="0" indent="-342900" algn="just">
              <a:lnSpc>
                <a:spcPct val="115000"/>
              </a:lnSpc>
              <a:buFont typeface="Wingdings" panose="05000000000000000000" pitchFamily="2" charset="2"/>
              <a:buChar char="Ø"/>
            </a:pPr>
            <a:r>
              <a:rPr lang="cs-CZ" sz="1600" dirty="0">
                <a:effectLst/>
                <a:latin typeface="Calibri" panose="020F0502020204030204" pitchFamily="34" charset="0"/>
                <a:ea typeface="Calibri" panose="020F0502020204030204" pitchFamily="34" charset="0"/>
                <a:cs typeface="Times New Roman" panose="02020603050405020304" pitchFamily="18" charset="0"/>
              </a:rPr>
              <a:t>Zdravotní problém je velmi často představován značně sníženými mentálními schopnostmi nebo psychickým onemocněním </a:t>
            </a:r>
          </a:p>
          <a:p>
            <a:pPr marL="342900" lvl="0" indent="-342900" algn="just">
              <a:lnSpc>
                <a:spcPct val="115000"/>
              </a:lnSpc>
              <a:spcAft>
                <a:spcPts val="800"/>
              </a:spcAft>
              <a:buFont typeface="Wingdings" panose="05000000000000000000" pitchFamily="2" charset="2"/>
              <a:buChar char="Ø"/>
            </a:pPr>
            <a:r>
              <a:rPr lang="cs-CZ" sz="1600" dirty="0">
                <a:effectLst/>
                <a:latin typeface="Calibri" panose="020F0502020204030204" pitchFamily="34" charset="0"/>
                <a:ea typeface="Calibri" panose="020F0502020204030204" pitchFamily="34" charset="0"/>
                <a:cs typeface="Times New Roman" panose="02020603050405020304" pitchFamily="18" charset="0"/>
              </a:rPr>
              <a:t>Zjištěné skutečnosti vyvolávají otázku, zda je psychickým poruchám věnována dostatečná pozornost ze strany lékařů a služeb zaměstnanosti</a:t>
            </a:r>
          </a:p>
          <a:p>
            <a:pPr marL="285750" lvl="0" indent="-285750" algn="just">
              <a:lnSpc>
                <a:spcPct val="115000"/>
              </a:lnSpc>
              <a:spcAft>
                <a:spcPts val="800"/>
              </a:spcAft>
              <a:buFont typeface="Wingdings" panose="05000000000000000000" pitchFamily="2" charset="2"/>
              <a:buChar char="Ø"/>
            </a:pPr>
            <a:endParaRPr lang="cs-CZ" sz="16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285750">
              <a:buFont typeface="Wingdings" panose="05000000000000000000" pitchFamily="2" charset="2"/>
              <a:buChar char="Ø"/>
            </a:pPr>
            <a:endParaRPr lang="cs-CZ" sz="1600" dirty="0"/>
          </a:p>
        </p:txBody>
      </p:sp>
    </p:spTree>
    <p:extLst>
      <p:ext uri="{BB962C8B-B14F-4D97-AF65-F5344CB8AC3E}">
        <p14:creationId xmlns:p14="http://schemas.microsoft.com/office/powerpoint/2010/main" val="6354549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FDB37BE-9DF0-38B3-A617-CF348F2D650C}"/>
              </a:ext>
            </a:extLst>
          </p:cNvPr>
          <p:cNvSpPr>
            <a:spLocks noGrp="1"/>
          </p:cNvSpPr>
          <p:nvPr>
            <p:ph type="title"/>
          </p:nvPr>
        </p:nvSpPr>
        <p:spPr/>
        <p:txBody>
          <a:bodyPr/>
          <a:lstStyle/>
          <a:p>
            <a:pPr algn="ctr"/>
            <a:r>
              <a:rPr lang="cs-CZ" sz="2800" dirty="0"/>
              <a:t>Co říká projekt a naše zkušenost celkově o sítích zaměstnanosti (pár postřehů)</a:t>
            </a:r>
          </a:p>
        </p:txBody>
      </p:sp>
      <p:sp>
        <p:nvSpPr>
          <p:cNvPr id="3" name="Zástupný text 2">
            <a:extLst>
              <a:ext uri="{FF2B5EF4-FFF2-40B4-BE49-F238E27FC236}">
                <a16:creationId xmlns:a16="http://schemas.microsoft.com/office/drawing/2014/main" id="{DA8A37F1-2C69-4476-F7C1-7747795500E0}"/>
              </a:ext>
            </a:extLst>
          </p:cNvPr>
          <p:cNvSpPr>
            <a:spLocks noGrp="1"/>
          </p:cNvSpPr>
          <p:nvPr>
            <p:ph type="body" idx="1"/>
          </p:nvPr>
        </p:nvSpPr>
        <p:spPr>
          <a:xfrm>
            <a:off x="1152562" y="1604351"/>
            <a:ext cx="6408712" cy="1776159"/>
          </a:xfrm>
        </p:spPr>
        <p:txBody>
          <a:bodyPr/>
          <a:lstStyle/>
          <a:p>
            <a:pPr>
              <a:buFont typeface="Wingdings" panose="05000000000000000000" pitchFamily="2" charset="2"/>
              <a:buChar char="Ø"/>
            </a:pPr>
            <a:r>
              <a:rPr lang="cs-CZ" b="1" dirty="0" err="1"/>
              <a:t>Occamova</a:t>
            </a:r>
            <a:r>
              <a:rPr lang="cs-CZ" b="1" dirty="0"/>
              <a:t> břitva aneb méně je více</a:t>
            </a:r>
          </a:p>
          <a:p>
            <a:pPr>
              <a:buFont typeface="Wingdings" panose="05000000000000000000" pitchFamily="2" charset="2"/>
              <a:buChar char="Ø"/>
            </a:pPr>
            <a:r>
              <a:rPr lang="cs-CZ" b="1" dirty="0"/>
              <a:t>Jasné definování rolí a odpovědností za celek a za jednotlivé aktivity</a:t>
            </a:r>
          </a:p>
          <a:p>
            <a:pPr>
              <a:buFont typeface="Wingdings" panose="05000000000000000000" pitchFamily="2" charset="2"/>
              <a:buChar char="Ø"/>
            </a:pPr>
            <a:r>
              <a:rPr lang="cs-CZ" b="1" dirty="0"/>
              <a:t>Ujasnění přínosů pro zapojené členy s ohledem na jejich cíle, povinnosti a KPI</a:t>
            </a:r>
          </a:p>
          <a:p>
            <a:endParaRPr lang="cs-CZ" dirty="0"/>
          </a:p>
        </p:txBody>
      </p:sp>
      <p:sp>
        <p:nvSpPr>
          <p:cNvPr id="4" name="TextovéPole 3">
            <a:extLst>
              <a:ext uri="{FF2B5EF4-FFF2-40B4-BE49-F238E27FC236}">
                <a16:creationId xmlns:a16="http://schemas.microsoft.com/office/drawing/2014/main" id="{1187379E-5F82-9BC2-06C8-5B21E66BB95B}"/>
              </a:ext>
            </a:extLst>
          </p:cNvPr>
          <p:cNvSpPr txBox="1"/>
          <p:nvPr/>
        </p:nvSpPr>
        <p:spPr>
          <a:xfrm>
            <a:off x="1136073" y="3528291"/>
            <a:ext cx="6437745" cy="307777"/>
          </a:xfrm>
          <a:prstGeom prst="rect">
            <a:avLst/>
          </a:prstGeom>
          <a:solidFill>
            <a:srgbClr val="63AA83"/>
          </a:solidFill>
        </p:spPr>
        <p:txBody>
          <a:bodyPr wrap="square" rtlCol="0">
            <a:spAutoFit/>
          </a:bodyPr>
          <a:lstStyle/>
          <a:p>
            <a:pPr algn="ctr"/>
            <a:r>
              <a:rPr lang="cs-CZ" dirty="0"/>
              <a:t>Koordinovat znamená řídit bez pravomocí</a:t>
            </a:r>
          </a:p>
        </p:txBody>
      </p:sp>
    </p:spTree>
    <p:extLst>
      <p:ext uri="{BB962C8B-B14F-4D97-AF65-F5344CB8AC3E}">
        <p14:creationId xmlns:p14="http://schemas.microsoft.com/office/powerpoint/2010/main" val="1528217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 name="Šestiúhelník 1">
            <a:extLst>
              <a:ext uri="{FF2B5EF4-FFF2-40B4-BE49-F238E27FC236}">
                <a16:creationId xmlns:a16="http://schemas.microsoft.com/office/drawing/2014/main" id="{761AF4BC-02F7-46B1-9385-826A6742E693}"/>
              </a:ext>
            </a:extLst>
          </p:cNvPr>
          <p:cNvSpPr/>
          <p:nvPr/>
        </p:nvSpPr>
        <p:spPr>
          <a:xfrm>
            <a:off x="1691173" y="1203649"/>
            <a:ext cx="5761653" cy="2444620"/>
          </a:xfrm>
          <a:prstGeom prst="hexagon">
            <a:avLst/>
          </a:prstGeom>
          <a:ln w="508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2400" b="1" dirty="0">
                <a:latin typeface="Calibri" panose="020F0502020204030204" pitchFamily="34" charset="0"/>
                <a:cs typeface="Calibri" panose="020F0502020204030204" pitchFamily="34" charset="0"/>
              </a:rPr>
              <a:t>Děkuji za pozornost</a:t>
            </a:r>
          </a:p>
          <a:p>
            <a:pPr algn="ctr"/>
            <a:endParaRPr lang="cs-CZ" sz="2400" b="1" dirty="0">
              <a:latin typeface="Calibri" panose="020F0502020204030204" pitchFamily="34" charset="0"/>
              <a:cs typeface="Calibri" panose="020F0502020204030204" pitchFamily="34" charset="0"/>
            </a:endParaRPr>
          </a:p>
          <a:p>
            <a:pPr algn="ctr"/>
            <a:r>
              <a:rPr lang="cs-CZ" sz="1600" b="1" dirty="0">
                <a:solidFill>
                  <a:schemeClr val="bg1"/>
                </a:solidFill>
                <a:latin typeface="Calibri" panose="020F0502020204030204" pitchFamily="34" charset="0"/>
                <a:cs typeface="Calibri" panose="020F0502020204030204" pitchFamily="34" charset="0"/>
              </a:rPr>
              <a:t>Martin Navrátil</a:t>
            </a:r>
          </a:p>
          <a:p>
            <a:pPr algn="ctr"/>
            <a:r>
              <a:rPr lang="cs-CZ" sz="1600" b="1" dirty="0">
                <a:solidFill>
                  <a:schemeClr val="bg1"/>
                </a:solidFill>
                <a:latin typeface="Calibri" panose="020F0502020204030204" pitchFamily="34" charset="0"/>
                <a:cs typeface="Calibri" panose="020F0502020204030204" pitchFamily="34" charset="0"/>
              </a:rPr>
              <a:t>725 736 355</a:t>
            </a:r>
          </a:p>
          <a:p>
            <a:pPr algn="ctr"/>
            <a:r>
              <a:rPr lang="cs-CZ" sz="1600" b="1" dirty="0">
                <a:solidFill>
                  <a:schemeClr val="bg1"/>
                </a:solidFill>
                <a:latin typeface="Calibri" panose="020F0502020204030204" pitchFamily="34" charset="0"/>
                <a:cs typeface="Calibri" panose="020F0502020204030204" pitchFamily="34" charset="0"/>
              </a:rPr>
              <a:t>mnavratil@mspakt.cz</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anchor="ctr"/>
          <a:lstStyle/>
          <a:p>
            <a:r>
              <a:rPr lang="cs-CZ" altLang="ko-KR" dirty="0">
                <a:solidFill>
                  <a:srgbClr val="53307C"/>
                </a:solidFill>
                <a:latin typeface="Calibri"/>
                <a:cs typeface="Arial"/>
              </a:rPr>
              <a:t>MS PAKT</a:t>
            </a:r>
            <a:endParaRPr lang="cs-CZ" altLang="ko-KR" dirty="0">
              <a:solidFill>
                <a:srgbClr val="53307C"/>
              </a:solidFill>
              <a:latin typeface="Calibri"/>
            </a:endParaRPr>
          </a:p>
        </p:txBody>
      </p:sp>
      <p:sp>
        <p:nvSpPr>
          <p:cNvPr id="3" name="텍스트 개체 틀 2">
            <a:extLst>
              <a:ext uri="{FF2B5EF4-FFF2-40B4-BE49-F238E27FC236}">
                <a16:creationId xmlns:a16="http://schemas.microsoft.com/office/drawing/2014/main" id="{F637F72B-7799-4F90-90CD-34E5A0A17A59}"/>
              </a:ext>
            </a:extLst>
          </p:cNvPr>
          <p:cNvSpPr>
            <a:spLocks noGrp="1"/>
          </p:cNvSpPr>
          <p:nvPr>
            <p:ph type="body" sz="quarter" idx="41"/>
          </p:nvPr>
        </p:nvSpPr>
        <p:spPr>
          <a:xfrm>
            <a:off x="-147782" y="935922"/>
            <a:ext cx="9144000" cy="216024"/>
          </a:xfrm>
        </p:spPr>
        <p:txBody>
          <a:bodyPr/>
          <a:lstStyle/>
          <a:p>
            <a:pPr algn="ctr"/>
            <a:r>
              <a:rPr lang="cs-CZ" sz="1400" b="1" i="1" dirty="0"/>
              <a:t>Moravskoslezský pakt zaměstnanosti vznikl, aby pomáhal lidem najít své místo v kraji.</a:t>
            </a:r>
            <a:endParaRPr lang="ko-KR" altLang="en-US" sz="1400" b="1" dirty="0">
              <a:cs typeface="Arial" pitchFamily="34" charset="0"/>
            </a:endParaRPr>
          </a:p>
        </p:txBody>
      </p:sp>
      <p:grpSp>
        <p:nvGrpSpPr>
          <p:cNvPr id="17" name="Group 16"/>
          <p:cNvGrpSpPr/>
          <p:nvPr/>
        </p:nvGrpSpPr>
        <p:grpSpPr>
          <a:xfrm>
            <a:off x="3597618" y="1420356"/>
            <a:ext cx="1490974" cy="1262617"/>
            <a:chOff x="2079489" y="4128693"/>
            <a:chExt cx="2154304" cy="1262617"/>
          </a:xfrm>
        </p:grpSpPr>
        <p:sp>
          <p:nvSpPr>
            <p:cNvPr id="18" name="TextBox 17"/>
            <p:cNvSpPr txBox="1"/>
            <p:nvPr/>
          </p:nvSpPr>
          <p:spPr>
            <a:xfrm>
              <a:off x="2113658" y="4744979"/>
              <a:ext cx="2120135" cy="646331"/>
            </a:xfrm>
            <a:prstGeom prst="rect">
              <a:avLst/>
            </a:prstGeom>
            <a:noFill/>
          </p:spPr>
          <p:txBody>
            <a:bodyPr wrap="square" rtlCol="0">
              <a:spAutoFit/>
            </a:bodyPr>
            <a:lstStyle/>
            <a:p>
              <a:pPr algn="ctr"/>
              <a:r>
                <a:rPr lang="cs-CZ" altLang="ko-KR" sz="1200">
                  <a:solidFill>
                    <a:schemeClr val="bg1"/>
                  </a:solidFill>
                  <a:cs typeface="Arial" pitchFamily="34" charset="0"/>
                </a:rPr>
                <a:t>Víme, kudy vede cesta ke změně </a:t>
              </a:r>
            </a:p>
            <a:p>
              <a:pPr algn="ctr"/>
              <a:r>
                <a:rPr lang="cs-CZ" altLang="ko-KR" sz="1200">
                  <a:solidFill>
                    <a:schemeClr val="bg1"/>
                  </a:solidFill>
                  <a:cs typeface="Arial" pitchFamily="34" charset="0"/>
                </a:rPr>
                <a:t>a nové práci</a:t>
              </a:r>
              <a:r>
                <a:rPr lang="en-US" altLang="ko-KR" sz="1200">
                  <a:solidFill>
                    <a:schemeClr val="bg1"/>
                  </a:solidFill>
                  <a:cs typeface="Arial" pitchFamily="34" charset="0"/>
                </a:rPr>
                <a:t>      </a:t>
              </a:r>
              <a:endParaRPr lang="ko-KR" altLang="en-US" sz="1200">
                <a:solidFill>
                  <a:schemeClr val="bg1"/>
                </a:solidFill>
                <a:cs typeface="Arial" pitchFamily="34" charset="0"/>
              </a:endParaRPr>
            </a:p>
          </p:txBody>
        </p:sp>
        <p:sp>
          <p:nvSpPr>
            <p:cNvPr id="19" name="TextBox 18"/>
            <p:cNvSpPr txBox="1"/>
            <p:nvPr/>
          </p:nvSpPr>
          <p:spPr>
            <a:xfrm>
              <a:off x="2079489" y="4128693"/>
              <a:ext cx="2120135" cy="461665"/>
            </a:xfrm>
            <a:prstGeom prst="rect">
              <a:avLst/>
            </a:prstGeom>
            <a:noFill/>
          </p:spPr>
          <p:txBody>
            <a:bodyPr wrap="square" rtlCol="0">
              <a:spAutoFit/>
            </a:bodyPr>
            <a:lstStyle/>
            <a:p>
              <a:pPr algn="ctr"/>
              <a:r>
                <a:rPr lang="cs-CZ" altLang="ko-KR" sz="1200" b="1">
                  <a:solidFill>
                    <a:schemeClr val="bg1"/>
                  </a:solidFill>
                  <a:cs typeface="Arial" pitchFamily="34" charset="0"/>
                </a:rPr>
                <a:t>KARIÉROVÉ PORADENSTVÍ</a:t>
              </a:r>
              <a:endParaRPr lang="ko-KR" altLang="en-US" sz="1200" b="1">
                <a:solidFill>
                  <a:schemeClr val="bg1"/>
                </a:solidFill>
                <a:cs typeface="Arial" pitchFamily="34" charset="0"/>
              </a:endParaRPr>
            </a:p>
          </p:txBody>
        </p:sp>
      </p:grpSp>
      <p:grpSp>
        <p:nvGrpSpPr>
          <p:cNvPr id="20" name="Group 19"/>
          <p:cNvGrpSpPr/>
          <p:nvPr/>
        </p:nvGrpSpPr>
        <p:grpSpPr>
          <a:xfrm>
            <a:off x="5274360" y="1420356"/>
            <a:ext cx="1467326" cy="1365694"/>
            <a:chOff x="2113654" y="4128693"/>
            <a:chExt cx="2120135" cy="1365694"/>
          </a:xfrm>
        </p:grpSpPr>
        <p:sp>
          <p:nvSpPr>
            <p:cNvPr id="21" name="TextBox 20"/>
            <p:cNvSpPr txBox="1"/>
            <p:nvPr/>
          </p:nvSpPr>
          <p:spPr>
            <a:xfrm>
              <a:off x="2113654" y="4663390"/>
              <a:ext cx="2120135" cy="830997"/>
            </a:xfrm>
            <a:prstGeom prst="rect">
              <a:avLst/>
            </a:prstGeom>
            <a:noFill/>
          </p:spPr>
          <p:txBody>
            <a:bodyPr wrap="square" rtlCol="0">
              <a:spAutoFit/>
            </a:bodyPr>
            <a:lstStyle/>
            <a:p>
              <a:pPr algn="ctr"/>
              <a:r>
                <a:rPr lang="cs-CZ" altLang="ko-KR" sz="1200">
                  <a:solidFill>
                    <a:schemeClr val="bg1"/>
                  </a:solidFill>
                  <a:cs typeface="Arial" pitchFamily="34" charset="0"/>
                </a:rPr>
                <a:t>Propojíme vás </a:t>
              </a:r>
            </a:p>
            <a:p>
              <a:pPr algn="ctr"/>
              <a:r>
                <a:rPr lang="cs-CZ" altLang="ko-KR" sz="1200">
                  <a:solidFill>
                    <a:schemeClr val="bg1"/>
                  </a:solidFill>
                  <a:cs typeface="Arial" pitchFamily="34" charset="0"/>
                </a:rPr>
                <a:t>s talenty a kvalifikovanými zaměstnanci</a:t>
              </a:r>
              <a:endParaRPr lang="ko-KR" altLang="en-US" sz="1200">
                <a:solidFill>
                  <a:schemeClr val="bg1"/>
                </a:solidFill>
                <a:cs typeface="Arial" pitchFamily="34" charset="0"/>
              </a:endParaRPr>
            </a:p>
          </p:txBody>
        </p:sp>
        <p:sp>
          <p:nvSpPr>
            <p:cNvPr id="22" name="TextBox 21"/>
            <p:cNvSpPr txBox="1"/>
            <p:nvPr/>
          </p:nvSpPr>
          <p:spPr>
            <a:xfrm>
              <a:off x="2113654" y="4128693"/>
              <a:ext cx="2120135" cy="461665"/>
            </a:xfrm>
            <a:prstGeom prst="rect">
              <a:avLst/>
            </a:prstGeom>
            <a:noFill/>
          </p:spPr>
          <p:txBody>
            <a:bodyPr wrap="square" rtlCol="0">
              <a:spAutoFit/>
            </a:bodyPr>
            <a:lstStyle/>
            <a:p>
              <a:pPr algn="ctr"/>
              <a:r>
                <a:rPr lang="cs-CZ" altLang="ko-KR" sz="1200" b="1" dirty="0">
                  <a:solidFill>
                    <a:schemeClr val="bg1"/>
                  </a:solidFill>
                  <a:cs typeface="Arial" pitchFamily="34" charset="0"/>
                </a:rPr>
                <a:t>SPOLUPRÁCE ŠKOL A FIREM</a:t>
              </a:r>
              <a:endParaRPr lang="ko-KR" altLang="en-US" sz="1200" b="1" dirty="0">
                <a:solidFill>
                  <a:schemeClr val="bg1"/>
                </a:solidFill>
                <a:cs typeface="Arial" pitchFamily="34" charset="0"/>
              </a:endParaRPr>
            </a:p>
          </p:txBody>
        </p:sp>
      </p:grpSp>
      <p:grpSp>
        <p:nvGrpSpPr>
          <p:cNvPr id="23" name="Group 22"/>
          <p:cNvGrpSpPr/>
          <p:nvPr/>
        </p:nvGrpSpPr>
        <p:grpSpPr>
          <a:xfrm>
            <a:off x="6927454" y="1420356"/>
            <a:ext cx="1467327" cy="1365694"/>
            <a:chOff x="2113653" y="4128693"/>
            <a:chExt cx="2120135" cy="1365694"/>
          </a:xfrm>
        </p:grpSpPr>
        <p:sp>
          <p:nvSpPr>
            <p:cNvPr id="24" name="TextBox 23"/>
            <p:cNvSpPr txBox="1"/>
            <p:nvPr/>
          </p:nvSpPr>
          <p:spPr>
            <a:xfrm>
              <a:off x="2113653" y="4663390"/>
              <a:ext cx="2120135" cy="830997"/>
            </a:xfrm>
            <a:prstGeom prst="rect">
              <a:avLst/>
            </a:prstGeom>
            <a:noFill/>
          </p:spPr>
          <p:txBody>
            <a:bodyPr wrap="square" rtlCol="0">
              <a:spAutoFit/>
            </a:bodyPr>
            <a:lstStyle/>
            <a:p>
              <a:pPr algn="ctr"/>
              <a:r>
                <a:rPr lang="cs-CZ" altLang="ko-KR" sz="1200" dirty="0">
                  <a:solidFill>
                    <a:schemeClr val="bg1"/>
                  </a:solidFill>
                  <a:cs typeface="Arial" pitchFamily="34" charset="0"/>
                </a:rPr>
                <a:t>Zprostředkujeme vám aktuální informace o trhu práce</a:t>
              </a:r>
              <a:endParaRPr lang="ko-KR" altLang="en-US" sz="1200" dirty="0">
                <a:solidFill>
                  <a:schemeClr val="bg1"/>
                </a:solidFill>
                <a:cs typeface="Arial" pitchFamily="34" charset="0"/>
              </a:endParaRPr>
            </a:p>
          </p:txBody>
        </p:sp>
        <p:sp>
          <p:nvSpPr>
            <p:cNvPr id="25" name="TextBox 24"/>
            <p:cNvSpPr txBox="1"/>
            <p:nvPr/>
          </p:nvSpPr>
          <p:spPr>
            <a:xfrm>
              <a:off x="2113653" y="4128693"/>
              <a:ext cx="2120134" cy="461665"/>
            </a:xfrm>
            <a:prstGeom prst="rect">
              <a:avLst/>
            </a:prstGeom>
            <a:noFill/>
          </p:spPr>
          <p:txBody>
            <a:bodyPr wrap="square" rtlCol="0">
              <a:spAutoFit/>
            </a:bodyPr>
            <a:lstStyle/>
            <a:p>
              <a:pPr algn="ctr"/>
              <a:r>
                <a:rPr lang="cs-CZ" altLang="ko-KR" sz="1200" b="1">
                  <a:solidFill>
                    <a:schemeClr val="bg1"/>
                  </a:solidFill>
                  <a:cs typeface="Arial" pitchFamily="34" charset="0"/>
                </a:rPr>
                <a:t>DATA A ANALÝZY</a:t>
              </a:r>
              <a:endParaRPr lang="ko-KR" altLang="en-US" sz="1200" b="1">
                <a:solidFill>
                  <a:schemeClr val="bg1"/>
                </a:solidFill>
                <a:cs typeface="Arial" pitchFamily="34" charset="0"/>
              </a:endParaRPr>
            </a:p>
          </p:txBody>
        </p:sp>
      </p:grpSp>
      <p:sp>
        <p:nvSpPr>
          <p:cNvPr id="5" name="그림 개체 틀 4">
            <a:extLst>
              <a:ext uri="{FF2B5EF4-FFF2-40B4-BE49-F238E27FC236}">
                <a16:creationId xmlns:a16="http://schemas.microsoft.com/office/drawing/2014/main" id="{4F674301-3A31-4C03-9375-93EA708F4DE6}"/>
              </a:ext>
            </a:extLst>
          </p:cNvPr>
          <p:cNvSpPr>
            <a:spLocks noGrp="1"/>
          </p:cNvSpPr>
          <p:nvPr>
            <p:ph type="pic" idx="1"/>
          </p:nvPr>
        </p:nvSpPr>
        <p:spPr>
          <a:solidFill>
            <a:schemeClr val="bg1"/>
          </a:solidFill>
        </p:spPr>
        <p:txBody>
          <a:bodyPr/>
          <a:lstStyle/>
          <a:p>
            <a:endParaRPr lang="cs-CZ"/>
          </a:p>
        </p:txBody>
      </p:sp>
      <p:pic>
        <p:nvPicPr>
          <p:cNvPr id="15" name="Zástupný symbol obrázku 14">
            <a:extLst>
              <a:ext uri="{FF2B5EF4-FFF2-40B4-BE49-F238E27FC236}">
                <a16:creationId xmlns:a16="http://schemas.microsoft.com/office/drawing/2014/main" id="{694143C1-B2D2-3E96-ABE5-14CC85F81EAB}"/>
              </a:ext>
            </a:extLst>
          </p:cNvPr>
          <p:cNvPicPr>
            <a:picLocks noGrp="1" noChangeAspect="1"/>
          </p:cNvPicPr>
          <p:nvPr>
            <p:ph type="pic" idx="10"/>
          </p:nvPr>
        </p:nvPicPr>
        <p:blipFill>
          <a:blip r:embed="rId3">
            <a:extLst>
              <a:ext uri="{28A0092B-C50C-407E-A947-70E740481C1C}">
                <a14:useLocalDpi xmlns:a14="http://schemas.microsoft.com/office/drawing/2010/main" val="0"/>
              </a:ext>
            </a:extLst>
          </a:blip>
          <a:srcRect l="17088" r="17088"/>
          <a:stretch>
            <a:fillRect/>
          </a:stretch>
        </p:blipFill>
        <p:spPr>
          <a:xfrm>
            <a:off x="3551867" y="2932112"/>
            <a:ext cx="1618989" cy="1671387"/>
          </a:xfrm>
          <a:solidFill>
            <a:schemeClr val="bg1">
              <a:lumMod val="95000"/>
              <a:alpha val="55000"/>
            </a:schemeClr>
          </a:solidFill>
          <a:ln w="19050">
            <a:solidFill>
              <a:srgbClr val="53307C"/>
            </a:solidFill>
          </a:ln>
        </p:spPr>
      </p:pic>
      <p:pic>
        <p:nvPicPr>
          <p:cNvPr id="26" name="Zástupný symbol obrázku 25">
            <a:extLst>
              <a:ext uri="{FF2B5EF4-FFF2-40B4-BE49-F238E27FC236}">
                <a16:creationId xmlns:a16="http://schemas.microsoft.com/office/drawing/2014/main" id="{C349F05A-0C4B-596A-1202-201A46E3CF97}"/>
              </a:ext>
            </a:extLst>
          </p:cNvPr>
          <p:cNvPicPr>
            <a:picLocks noGrp="1" noChangeAspect="1"/>
          </p:cNvPicPr>
          <p:nvPr>
            <p:ph type="pic" idx="11"/>
          </p:nvPr>
        </p:nvPicPr>
        <p:blipFill>
          <a:blip r:embed="rId4">
            <a:extLst>
              <a:ext uri="{28A0092B-C50C-407E-A947-70E740481C1C}">
                <a14:useLocalDpi xmlns:a14="http://schemas.microsoft.com/office/drawing/2010/main" val="0"/>
              </a:ext>
            </a:extLst>
          </a:blip>
          <a:srcRect l="17056" r="17056"/>
          <a:stretch>
            <a:fillRect/>
          </a:stretch>
        </p:blipFill>
        <p:spPr>
          <a:xfrm>
            <a:off x="5202057" y="2927250"/>
            <a:ext cx="1618989" cy="1671387"/>
          </a:xfrm>
          <a:blipFill dpi="0" rotWithShape="1">
            <a:blip r:embed="rId5">
              <a:alphaModFix amt="29000"/>
            </a:blip>
            <a:srcRect/>
            <a:tile tx="0" ty="0" sx="100000" sy="100000" flip="none" algn="tl"/>
          </a:blipFill>
          <a:ln w="19050">
            <a:solidFill>
              <a:srgbClr val="3E87C2"/>
            </a:solidFill>
          </a:ln>
        </p:spPr>
      </p:pic>
      <p:pic>
        <p:nvPicPr>
          <p:cNvPr id="28" name="Zástupný symbol obrázku 27">
            <a:extLst>
              <a:ext uri="{FF2B5EF4-FFF2-40B4-BE49-F238E27FC236}">
                <a16:creationId xmlns:a16="http://schemas.microsoft.com/office/drawing/2014/main" id="{FCAD2C78-F42E-12C5-D1D1-B3D7F3374414}"/>
              </a:ext>
            </a:extLst>
          </p:cNvPr>
          <p:cNvPicPr>
            <a:picLocks noGrp="1" noChangeAspect="1"/>
          </p:cNvPicPr>
          <p:nvPr>
            <p:ph type="pic" idx="12"/>
          </p:nvPr>
        </p:nvPicPr>
        <p:blipFill>
          <a:blip r:embed="rId6">
            <a:extLst>
              <a:ext uri="{28A0092B-C50C-407E-A947-70E740481C1C}">
                <a14:useLocalDpi xmlns:a14="http://schemas.microsoft.com/office/drawing/2010/main" val="0"/>
              </a:ext>
            </a:extLst>
          </a:blip>
          <a:srcRect l="17088" r="17088"/>
          <a:stretch>
            <a:fillRect/>
          </a:stretch>
        </p:blipFill>
        <p:spPr>
          <a:xfrm>
            <a:off x="6850436" y="2927250"/>
            <a:ext cx="1618989" cy="1671387"/>
          </a:xfrm>
          <a:solidFill>
            <a:srgbClr val="74A685"/>
          </a:solidFill>
          <a:ln w="19050">
            <a:solidFill>
              <a:srgbClr val="74A685"/>
            </a:solidFill>
          </a:ln>
        </p:spPr>
      </p:pic>
      <p:pic>
        <p:nvPicPr>
          <p:cNvPr id="12" name="Obrázek 11">
            <a:extLst>
              <a:ext uri="{FF2B5EF4-FFF2-40B4-BE49-F238E27FC236}">
                <a16:creationId xmlns:a16="http://schemas.microsoft.com/office/drawing/2014/main" id="{1906F0C6-5CA7-F577-C014-4FF3F00895DF}"/>
              </a:ext>
            </a:extLst>
          </p:cNvPr>
          <p:cNvPicPr>
            <a:picLocks noChangeAspect="1"/>
          </p:cNvPicPr>
          <p:nvPr/>
        </p:nvPicPr>
        <p:blipFill>
          <a:blip r:embed="rId7"/>
          <a:stretch>
            <a:fillRect/>
          </a:stretch>
        </p:blipFill>
        <p:spPr>
          <a:xfrm>
            <a:off x="581236" y="2139069"/>
            <a:ext cx="2854260" cy="1681150"/>
          </a:xfrm>
          <a:prstGeom prst="rect">
            <a:avLst/>
          </a:prstGeom>
        </p:spPr>
      </p:pic>
    </p:spTree>
    <p:extLst>
      <p:ext uri="{BB962C8B-B14F-4D97-AF65-F5344CB8AC3E}">
        <p14:creationId xmlns:p14="http://schemas.microsoft.com/office/powerpoint/2010/main" val="3589575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794B07C-5694-0845-168F-19AE177FE4F7}"/>
              </a:ext>
            </a:extLst>
          </p:cNvPr>
          <p:cNvSpPr>
            <a:spLocks noGrp="1"/>
          </p:cNvSpPr>
          <p:nvPr>
            <p:ph type="title"/>
          </p:nvPr>
        </p:nvSpPr>
        <p:spPr>
          <a:xfrm>
            <a:off x="1365738" y="758369"/>
            <a:ext cx="6192688" cy="720080"/>
          </a:xfrm>
        </p:spPr>
        <p:txBody>
          <a:bodyPr/>
          <a:lstStyle/>
          <a:p>
            <a:r>
              <a:rPr lang="cs-CZ" dirty="0">
                <a:solidFill>
                  <a:srgbClr val="2D86C8"/>
                </a:solidFill>
              </a:rPr>
              <a:t>MS Pakt jako síť</a:t>
            </a:r>
          </a:p>
        </p:txBody>
      </p:sp>
      <p:sp>
        <p:nvSpPr>
          <p:cNvPr id="3" name="Zástupný text 2">
            <a:extLst>
              <a:ext uri="{FF2B5EF4-FFF2-40B4-BE49-F238E27FC236}">
                <a16:creationId xmlns:a16="http://schemas.microsoft.com/office/drawing/2014/main" id="{08BDCB03-620D-2963-6647-53CB1B5F086B}"/>
              </a:ext>
            </a:extLst>
          </p:cNvPr>
          <p:cNvSpPr>
            <a:spLocks noGrp="1"/>
          </p:cNvSpPr>
          <p:nvPr>
            <p:ph type="body" idx="1"/>
          </p:nvPr>
        </p:nvSpPr>
        <p:spPr>
          <a:xfrm>
            <a:off x="307497" y="2113697"/>
            <a:ext cx="6203280" cy="1584176"/>
          </a:xfrm>
        </p:spPr>
        <p:txBody>
          <a:bodyPr/>
          <a:lstStyle/>
          <a:p>
            <a:pPr marL="514350" indent="-285750" algn="l">
              <a:buFont typeface="Wingdings" panose="05000000000000000000" pitchFamily="2" charset="2"/>
              <a:buChar char="Ø"/>
            </a:pPr>
            <a:r>
              <a:rPr lang="cs-CZ" b="1" dirty="0">
                <a:solidFill>
                  <a:srgbClr val="63AA83"/>
                </a:solidFill>
              </a:rPr>
              <a:t>Členové spolku a strategická úroveň spolupráce</a:t>
            </a:r>
          </a:p>
          <a:p>
            <a:pPr marL="514350" indent="-285750" algn="l">
              <a:buFont typeface="Wingdings" panose="05000000000000000000" pitchFamily="2" charset="2"/>
              <a:buChar char="Ø"/>
            </a:pPr>
            <a:r>
              <a:rPr lang="cs-CZ" b="1" dirty="0">
                <a:solidFill>
                  <a:srgbClr val="63AA83"/>
                </a:solidFill>
              </a:rPr>
              <a:t>Operativní úroveň v jednotlivých projektech</a:t>
            </a:r>
          </a:p>
          <a:p>
            <a:pPr marL="514350" indent="-285750" algn="l">
              <a:buFont typeface="Wingdings" panose="05000000000000000000" pitchFamily="2" charset="2"/>
              <a:buChar char="Ø"/>
            </a:pPr>
            <a:r>
              <a:rPr lang="cs-CZ" b="1" dirty="0">
                <a:solidFill>
                  <a:srgbClr val="63AA83"/>
                </a:solidFill>
              </a:rPr>
              <a:t>Case management a klientská spolupráce</a:t>
            </a:r>
          </a:p>
          <a:p>
            <a:endParaRPr lang="cs-CZ" dirty="0"/>
          </a:p>
        </p:txBody>
      </p:sp>
      <p:pic>
        <p:nvPicPr>
          <p:cNvPr id="4" name="Zástupný obsah 7">
            <a:extLst>
              <a:ext uri="{FF2B5EF4-FFF2-40B4-BE49-F238E27FC236}">
                <a16:creationId xmlns:a16="http://schemas.microsoft.com/office/drawing/2014/main" id="{4AFEA4B2-ACE6-AD5E-31E4-470972C799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1779" y="1856509"/>
            <a:ext cx="3244731" cy="2550624"/>
          </a:xfrm>
          <a:prstGeom prst="rect">
            <a:avLst/>
          </a:prstGeom>
        </p:spPr>
        <p:style>
          <a:lnRef idx="2">
            <a:schemeClr val="accent1"/>
          </a:lnRef>
          <a:fillRef idx="1">
            <a:schemeClr val="lt1"/>
          </a:fillRef>
          <a:effectRef idx="0">
            <a:schemeClr val="accent1"/>
          </a:effectRef>
          <a:fontRef idx="minor">
            <a:schemeClr val="dk1"/>
          </a:fontRef>
        </p:style>
      </p:pic>
    </p:spTree>
    <p:extLst>
      <p:ext uri="{BB962C8B-B14F-4D97-AF65-F5344CB8AC3E}">
        <p14:creationId xmlns:p14="http://schemas.microsoft.com/office/powerpoint/2010/main" val="34426069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1F81E97-28B6-1573-9F3C-4A079008F01F}"/>
              </a:ext>
            </a:extLst>
          </p:cNvPr>
          <p:cNvSpPr>
            <a:spLocks noGrp="1"/>
          </p:cNvSpPr>
          <p:nvPr>
            <p:ph type="title"/>
          </p:nvPr>
        </p:nvSpPr>
        <p:spPr/>
        <p:txBody>
          <a:bodyPr/>
          <a:lstStyle/>
          <a:p>
            <a:r>
              <a:rPr lang="cs-CZ" dirty="0"/>
              <a:t>Kariérové a profesní poradenství, zprostředkování</a:t>
            </a:r>
          </a:p>
        </p:txBody>
      </p:sp>
      <p:graphicFrame>
        <p:nvGraphicFramePr>
          <p:cNvPr id="4" name="Diagram 3">
            <a:extLst>
              <a:ext uri="{FF2B5EF4-FFF2-40B4-BE49-F238E27FC236}">
                <a16:creationId xmlns:a16="http://schemas.microsoft.com/office/drawing/2014/main" id="{5EE5779C-44CB-8CBE-FBEB-B0C1C8D05BDB}"/>
              </a:ext>
            </a:extLst>
          </p:cNvPr>
          <p:cNvGraphicFramePr/>
          <p:nvPr>
            <p:extLst>
              <p:ext uri="{D42A27DB-BD31-4B8C-83A1-F6EECF244321}">
                <p14:modId xmlns:p14="http://schemas.microsoft.com/office/powerpoint/2010/main" val="3829362094"/>
              </p:ext>
            </p:extLst>
          </p:nvPr>
        </p:nvGraphicFramePr>
        <p:xfrm>
          <a:off x="3214255" y="1043709"/>
          <a:ext cx="4987636" cy="34953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ovéPole 4">
            <a:extLst>
              <a:ext uri="{FF2B5EF4-FFF2-40B4-BE49-F238E27FC236}">
                <a16:creationId xmlns:a16="http://schemas.microsoft.com/office/drawing/2014/main" id="{0393462F-A29D-DD15-79B1-8D433641D0C9}"/>
              </a:ext>
            </a:extLst>
          </p:cNvPr>
          <p:cNvSpPr txBox="1"/>
          <p:nvPr/>
        </p:nvSpPr>
        <p:spPr>
          <a:xfrm>
            <a:off x="554182" y="2281382"/>
            <a:ext cx="3713018" cy="830997"/>
          </a:xfrm>
          <a:prstGeom prst="rect">
            <a:avLst/>
          </a:prstGeom>
          <a:noFill/>
        </p:spPr>
        <p:txBody>
          <a:bodyPr wrap="square" rtlCol="0">
            <a:spAutoFit/>
          </a:bodyPr>
          <a:lstStyle/>
          <a:p>
            <a:r>
              <a:rPr lang="cs-CZ" sz="2400" b="1" dirty="0">
                <a:solidFill>
                  <a:srgbClr val="595959"/>
                </a:solidFill>
              </a:rPr>
              <a:t>Dovednosti pro řízení kariéry (CMS)</a:t>
            </a:r>
          </a:p>
        </p:txBody>
      </p:sp>
      <p:sp>
        <p:nvSpPr>
          <p:cNvPr id="6" name="Šipka: doprava 5">
            <a:extLst>
              <a:ext uri="{FF2B5EF4-FFF2-40B4-BE49-F238E27FC236}">
                <a16:creationId xmlns:a16="http://schemas.microsoft.com/office/drawing/2014/main" id="{C695DA44-B760-D9BB-C001-D9981760C8F1}"/>
              </a:ext>
            </a:extLst>
          </p:cNvPr>
          <p:cNvSpPr/>
          <p:nvPr/>
        </p:nvSpPr>
        <p:spPr>
          <a:xfrm>
            <a:off x="3158836" y="2752436"/>
            <a:ext cx="628073" cy="28632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5278158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FA8EE64-9792-9325-8BC9-B5BCCEEEB335}"/>
              </a:ext>
            </a:extLst>
          </p:cNvPr>
          <p:cNvSpPr>
            <a:spLocks noGrp="1"/>
          </p:cNvSpPr>
          <p:nvPr>
            <p:ph type="title"/>
          </p:nvPr>
        </p:nvSpPr>
        <p:spPr/>
        <p:txBody>
          <a:bodyPr/>
          <a:lstStyle/>
          <a:p>
            <a:r>
              <a:rPr lang="cs-CZ" dirty="0"/>
              <a:t>Tranzitní místa v sociálních podnicích v MSK</a:t>
            </a:r>
            <a:br>
              <a:rPr lang="cs-CZ" dirty="0"/>
            </a:br>
            <a:endParaRPr lang="cs-CZ" dirty="0"/>
          </a:p>
        </p:txBody>
      </p:sp>
      <p:sp>
        <p:nvSpPr>
          <p:cNvPr id="3" name="Zástupný text 2">
            <a:extLst>
              <a:ext uri="{FF2B5EF4-FFF2-40B4-BE49-F238E27FC236}">
                <a16:creationId xmlns:a16="http://schemas.microsoft.com/office/drawing/2014/main" id="{F307C32C-B4F8-2CBF-F9F8-D5503E64A874}"/>
              </a:ext>
            </a:extLst>
          </p:cNvPr>
          <p:cNvSpPr>
            <a:spLocks noGrp="1"/>
          </p:cNvSpPr>
          <p:nvPr>
            <p:ph type="body" idx="1"/>
          </p:nvPr>
        </p:nvSpPr>
        <p:spPr/>
        <p:txBody>
          <a:bodyPr/>
          <a:lstStyle/>
          <a:p>
            <a:r>
              <a:rPr kumimoji="0" lang="cs-CZ" sz="2400" b="1" i="0" u="none" strike="noStrike" kern="0" cap="none" spc="0" normalizeH="0" baseline="0" noProof="0" dirty="0">
                <a:ln>
                  <a:noFill/>
                </a:ln>
                <a:solidFill>
                  <a:srgbClr val="63AA83"/>
                </a:solidFill>
                <a:effectLst/>
                <a:uLnTx/>
                <a:uFillTx/>
                <a:latin typeface="Calibri"/>
                <a:ea typeface="Calibri"/>
                <a:cs typeface="Calibri"/>
                <a:sym typeface="Calibri"/>
              </a:rPr>
              <a:t>I+II (2019 - 2021; 2023 - 2025)</a:t>
            </a:r>
            <a:endParaRPr lang="cs-CZ" dirty="0"/>
          </a:p>
        </p:txBody>
      </p:sp>
    </p:spTree>
    <p:extLst>
      <p:ext uri="{BB962C8B-B14F-4D97-AF65-F5344CB8AC3E}">
        <p14:creationId xmlns:p14="http://schemas.microsoft.com/office/powerpoint/2010/main" val="16675454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3"/>
          <p:cNvSpPr txBox="1">
            <a:spLocks noGrp="1"/>
          </p:cNvSpPr>
          <p:nvPr>
            <p:ph type="title"/>
          </p:nvPr>
        </p:nvSpPr>
        <p:spPr>
          <a:xfrm>
            <a:off x="1227659" y="258927"/>
            <a:ext cx="6688682" cy="504056"/>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532F7B"/>
              </a:buClr>
              <a:buSzPts val="3200"/>
              <a:buFont typeface="Calibri"/>
              <a:buNone/>
            </a:pPr>
            <a:r>
              <a:rPr lang="cs-CZ" sz="2400" b="1" dirty="0">
                <a:latin typeface="Calibri"/>
                <a:ea typeface="Calibri"/>
                <a:cs typeface="Calibri"/>
                <a:sym typeface="Calibri"/>
              </a:rPr>
              <a:t>TRANZITNÍ MÍSTA V SOCIÁLNÍCH PODNICÍCH v MSK</a:t>
            </a:r>
            <a:br>
              <a:rPr lang="cs-CZ" sz="2400" b="1" dirty="0">
                <a:latin typeface="Calibri"/>
                <a:ea typeface="Calibri"/>
                <a:cs typeface="Calibri"/>
                <a:sym typeface="Calibri"/>
              </a:rPr>
            </a:br>
            <a:r>
              <a:rPr lang="cs-CZ" sz="1600" b="1" i="1" dirty="0">
                <a:solidFill>
                  <a:srgbClr val="595959"/>
                </a:solidFill>
                <a:latin typeface="Calibri"/>
                <a:ea typeface="Calibri"/>
                <a:cs typeface="Calibri"/>
                <a:sym typeface="Calibri"/>
              </a:rPr>
              <a:t>NOVÉ SLOVO K DLOUHODOBÉ NEZAMĚSTNANOSTI</a:t>
            </a:r>
            <a:endParaRPr sz="1600" i="1" dirty="0">
              <a:solidFill>
                <a:srgbClr val="595959"/>
              </a:solidFill>
            </a:endParaRPr>
          </a:p>
        </p:txBody>
      </p:sp>
      <p:sp>
        <p:nvSpPr>
          <p:cNvPr id="72" name="Google Shape;72;p13"/>
          <p:cNvSpPr txBox="1">
            <a:spLocks noGrp="1"/>
          </p:cNvSpPr>
          <p:nvPr>
            <p:ph type="body" idx="1"/>
          </p:nvPr>
        </p:nvSpPr>
        <p:spPr>
          <a:xfrm>
            <a:off x="1115616" y="3801712"/>
            <a:ext cx="7272808" cy="590111"/>
          </a:xfrm>
          <a:prstGeom prst="rect">
            <a:avLst/>
          </a:prstGeom>
          <a:noFill/>
          <a:ln w="31750" cmpd="thickThin">
            <a:solidFill>
              <a:srgbClr val="2D86C8"/>
            </a:solid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dk1"/>
              </a:buClr>
              <a:buSzPts val="1600"/>
              <a:buFont typeface="Arial"/>
              <a:buNone/>
            </a:pPr>
            <a:r>
              <a:rPr lang="cs-CZ" sz="1600" b="1" dirty="0"/>
              <a:t>Současné formy pomoci a podpory tváří v tvář dlouhodobé nezaměstnanosti: aktivní politika zaměstnanosti, služby sociální prevence, sociální podniky</a:t>
            </a:r>
            <a:endParaRPr b="1" dirty="0"/>
          </a:p>
          <a:p>
            <a:pPr marL="0" marR="0" lvl="0" indent="0" algn="l" rtl="0">
              <a:lnSpc>
                <a:spcPct val="90000"/>
              </a:lnSpc>
              <a:spcBef>
                <a:spcPts val="1000"/>
              </a:spcBef>
              <a:spcAft>
                <a:spcPts val="0"/>
              </a:spcAft>
              <a:buClr>
                <a:schemeClr val="dk1"/>
              </a:buClr>
              <a:buSzPts val="1800"/>
              <a:buFont typeface="Arial"/>
              <a:buNone/>
            </a:pPr>
            <a:endParaRPr dirty="0"/>
          </a:p>
          <a:p>
            <a:pPr marL="0" marR="0" lvl="0" indent="0" algn="l" rtl="0">
              <a:lnSpc>
                <a:spcPct val="90000"/>
              </a:lnSpc>
              <a:spcBef>
                <a:spcPts val="1000"/>
              </a:spcBef>
              <a:spcAft>
                <a:spcPts val="0"/>
              </a:spcAft>
              <a:buClr>
                <a:schemeClr val="dk1"/>
              </a:buClr>
              <a:buSzPts val="1800"/>
              <a:buFont typeface="Arial"/>
              <a:buNone/>
            </a:pPr>
            <a:endParaRPr dirty="0"/>
          </a:p>
          <a:p>
            <a:pPr marL="0" marR="0" lvl="0" indent="0" algn="l" rtl="0">
              <a:lnSpc>
                <a:spcPct val="90000"/>
              </a:lnSpc>
              <a:spcBef>
                <a:spcPts val="1000"/>
              </a:spcBef>
              <a:spcAft>
                <a:spcPts val="0"/>
              </a:spcAft>
              <a:buClr>
                <a:schemeClr val="dk1"/>
              </a:buClr>
              <a:buSzPts val="1800"/>
              <a:buFont typeface="Arial"/>
              <a:buNone/>
            </a:pPr>
            <a:endParaRPr dirty="0"/>
          </a:p>
        </p:txBody>
      </p:sp>
      <p:pic>
        <p:nvPicPr>
          <p:cNvPr id="4" name="Obrázek 3">
            <a:extLst>
              <a:ext uri="{FF2B5EF4-FFF2-40B4-BE49-F238E27FC236}">
                <a16:creationId xmlns:a16="http://schemas.microsoft.com/office/drawing/2014/main" id="{F7CECFC1-D08D-443B-AF53-0F2A924020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94784" y="1127911"/>
            <a:ext cx="4452392" cy="2412000"/>
          </a:xfrm>
          <a:prstGeom prst="rect">
            <a:avLst/>
          </a:prstGeom>
          <a:ln w="19050">
            <a:noFill/>
          </a:ln>
        </p:spPr>
      </p:pic>
      <p:sp>
        <p:nvSpPr>
          <p:cNvPr id="2" name="TextovéPole 1">
            <a:extLst>
              <a:ext uri="{FF2B5EF4-FFF2-40B4-BE49-F238E27FC236}">
                <a16:creationId xmlns:a16="http://schemas.microsoft.com/office/drawing/2014/main" id="{19F2BF7E-8426-4E66-959F-B41C8AD227D6}"/>
              </a:ext>
            </a:extLst>
          </p:cNvPr>
          <p:cNvSpPr txBox="1"/>
          <p:nvPr/>
        </p:nvSpPr>
        <p:spPr>
          <a:xfrm>
            <a:off x="1019126" y="1024784"/>
            <a:ext cx="1649886" cy="1692771"/>
          </a:xfrm>
          <a:prstGeom prst="rect">
            <a:avLst/>
          </a:prstGeom>
          <a:noFill/>
        </p:spPr>
        <p:txBody>
          <a:bodyPr wrap="square" rtlCol="0">
            <a:spAutoFit/>
          </a:bodyPr>
          <a:lstStyle/>
          <a:p>
            <a:r>
              <a:rPr lang="cs-CZ" sz="1800" b="1" dirty="0">
                <a:solidFill>
                  <a:srgbClr val="74A785"/>
                </a:solidFill>
                <a:latin typeface="Calibri" panose="020F0502020204030204" pitchFamily="34" charset="0"/>
                <a:cs typeface="Calibri" panose="020F0502020204030204" pitchFamily="34" charset="0"/>
              </a:rPr>
              <a:t>Spojujeme dostupné formy podpory a dáváme jim řád</a:t>
            </a:r>
            <a:endParaRPr lang="cs-CZ" sz="1800" dirty="0">
              <a:latin typeface="Calibri" panose="020F0502020204030204" pitchFamily="34" charset="0"/>
              <a:cs typeface="Calibri" panose="020F0502020204030204" pitchFamily="34" charset="0"/>
            </a:endParaRPr>
          </a:p>
          <a:p>
            <a:endParaRPr lang="cs-CZ" dirty="0"/>
          </a:p>
        </p:txBody>
      </p:sp>
      <p:sp>
        <p:nvSpPr>
          <p:cNvPr id="3" name="TextovéPole 2">
            <a:extLst>
              <a:ext uri="{FF2B5EF4-FFF2-40B4-BE49-F238E27FC236}">
                <a16:creationId xmlns:a16="http://schemas.microsoft.com/office/drawing/2014/main" id="{B3B31DA2-99D6-45D0-9F98-872D9252B69D}"/>
              </a:ext>
            </a:extLst>
          </p:cNvPr>
          <p:cNvSpPr txBox="1"/>
          <p:nvPr/>
        </p:nvSpPr>
        <p:spPr>
          <a:xfrm>
            <a:off x="1115616" y="2532038"/>
            <a:ext cx="2419436" cy="1138773"/>
          </a:xfrm>
          <a:prstGeom prst="rect">
            <a:avLst/>
          </a:prstGeom>
          <a:noFill/>
          <a:ln w="50800" cmpd="dbl">
            <a:solidFill>
              <a:srgbClr val="595959"/>
            </a:solidFill>
          </a:ln>
        </p:spPr>
        <p:txBody>
          <a:bodyPr wrap="square" rtlCol="0">
            <a:spAutoFit/>
          </a:bodyPr>
          <a:lstStyle/>
          <a:p>
            <a:r>
              <a:rPr lang="cs-CZ" sz="1800" b="1" dirty="0">
                <a:solidFill>
                  <a:srgbClr val="3D88C3"/>
                </a:solidFill>
                <a:latin typeface="Calibri" panose="020F0502020204030204" pitchFamily="34" charset="0"/>
                <a:cs typeface="Calibri" panose="020F0502020204030204" pitchFamily="34" charset="0"/>
              </a:rPr>
              <a:t>Budeme používat slovo ,,nezaměstnatelný“ nebo něco uděláme?</a:t>
            </a:r>
            <a:endParaRPr lang="cs-CZ" sz="1800" dirty="0">
              <a:latin typeface="Calibri" panose="020F0502020204030204" pitchFamily="34" charset="0"/>
              <a:cs typeface="Calibri" panose="020F0502020204030204" pitchFamily="34" charset="0"/>
            </a:endParaRPr>
          </a:p>
          <a:p>
            <a:endParaRPr lang="cs-CZ"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E9AB7BE-231C-33FA-8506-0221CA671493}"/>
              </a:ext>
            </a:extLst>
          </p:cNvPr>
          <p:cNvSpPr>
            <a:spLocks noGrp="1"/>
          </p:cNvSpPr>
          <p:nvPr>
            <p:ph type="title"/>
          </p:nvPr>
        </p:nvSpPr>
        <p:spPr/>
        <p:txBody>
          <a:bodyPr/>
          <a:lstStyle/>
          <a:p>
            <a:pPr algn="ctr"/>
            <a:r>
              <a:rPr lang="cs-CZ" sz="2400" b="1" dirty="0"/>
              <a:t>Tranzitní místa v sociálních podnicích v Moravskoslezském kraji</a:t>
            </a:r>
            <a:br>
              <a:rPr lang="cs-CZ" sz="2400" b="1" dirty="0"/>
            </a:br>
            <a:r>
              <a:rPr lang="cs-CZ" sz="1800" b="1" dirty="0">
                <a:solidFill>
                  <a:srgbClr val="63AA83"/>
                </a:solidFill>
              </a:rPr>
              <a:t>1.1.2019 - 31.12.2021</a:t>
            </a:r>
            <a:br>
              <a:rPr lang="cs-CZ" sz="1800" b="1" dirty="0">
                <a:solidFill>
                  <a:srgbClr val="63AA83"/>
                </a:solidFill>
              </a:rPr>
            </a:br>
            <a:br>
              <a:rPr lang="cs-CZ" b="1" dirty="0"/>
            </a:br>
            <a:br>
              <a:rPr lang="cs-CZ" sz="3200" b="1" dirty="0"/>
            </a:br>
            <a:endParaRPr lang="cs-CZ" dirty="0"/>
          </a:p>
        </p:txBody>
      </p:sp>
      <p:sp>
        <p:nvSpPr>
          <p:cNvPr id="7" name="TextovéPole 6">
            <a:extLst>
              <a:ext uri="{FF2B5EF4-FFF2-40B4-BE49-F238E27FC236}">
                <a16:creationId xmlns:a16="http://schemas.microsoft.com/office/drawing/2014/main" id="{B4CAF661-CF11-23EB-4566-3B164727F007}"/>
              </a:ext>
            </a:extLst>
          </p:cNvPr>
          <p:cNvSpPr txBox="1"/>
          <p:nvPr/>
        </p:nvSpPr>
        <p:spPr>
          <a:xfrm>
            <a:off x="1115616" y="1645551"/>
            <a:ext cx="6408712" cy="2542747"/>
          </a:xfrm>
          <a:prstGeom prst="rect">
            <a:avLst/>
          </a:prstGeom>
          <a:noFill/>
        </p:spPr>
        <p:txBody>
          <a:bodyPr wrap="square">
            <a:spAutoFit/>
          </a:bodyPr>
          <a:lstStyle/>
          <a:p>
            <a:r>
              <a:rPr lang="cs-CZ" sz="1600" b="1" dirty="0">
                <a:solidFill>
                  <a:srgbClr val="595959"/>
                </a:solidFill>
                <a:ea typeface="Calibri" panose="020F0502020204030204" pitchFamily="34" charset="0"/>
                <a:cs typeface="Calibri" panose="020F0502020204030204" pitchFamily="34" charset="0"/>
              </a:rPr>
              <a:t>Pro koho: </a:t>
            </a:r>
            <a:r>
              <a:rPr lang="cs-CZ" sz="1600" dirty="0">
                <a:solidFill>
                  <a:srgbClr val="595959"/>
                </a:solidFill>
                <a:ea typeface="Calibri" panose="020F0502020204030204" pitchFamily="34" charset="0"/>
                <a:cs typeface="Calibri" panose="020F0502020204030204" pitchFamily="34" charset="0"/>
              </a:rPr>
              <a:t>O</a:t>
            </a:r>
            <a:r>
              <a:rPr lang="cs-CZ" sz="1600" dirty="0">
                <a:solidFill>
                  <a:srgbClr val="595959"/>
                </a:solidFill>
                <a:effectLst/>
                <a:ea typeface="Calibri" panose="020F0502020204030204" pitchFamily="34" charset="0"/>
                <a:cs typeface="Calibri" panose="020F0502020204030204" pitchFamily="34" charset="0"/>
              </a:rPr>
              <a:t>soby s kumulací hendikepů na trhu práce, které mají alespoň dvě znevýhodnění z následujících parametrů</a:t>
            </a:r>
            <a:endParaRPr lang="cs-CZ" sz="1600" dirty="0">
              <a:solidFill>
                <a:srgbClr val="595959"/>
              </a:solidFill>
              <a:effectLst/>
              <a:ea typeface="Calibri" panose="020F0502020204030204" pitchFamily="34" charset="0"/>
              <a:cs typeface="Times New Roman" panose="02020603050405020304" pitchFamily="18" charset="0"/>
            </a:endParaRPr>
          </a:p>
          <a:p>
            <a:pPr marL="342900" lvl="0" indent="-342900" algn="just">
              <a:lnSpc>
                <a:spcPct val="115000"/>
              </a:lnSpc>
              <a:buFont typeface="Wingdings" panose="05000000000000000000" pitchFamily="2" charset="2"/>
              <a:buChar char="Ø"/>
            </a:pPr>
            <a:r>
              <a:rPr lang="cs-CZ" sz="1600" dirty="0">
                <a:solidFill>
                  <a:srgbClr val="595959"/>
                </a:solidFill>
                <a:effectLst/>
                <a:ea typeface="Calibri" panose="020F0502020204030204" pitchFamily="34" charset="0"/>
                <a:cs typeface="Calibri" panose="020F0502020204030204" pitchFamily="34" charset="0"/>
              </a:rPr>
              <a:t>Osoby vedené Úřadem práce ČR v evidenci uchazečů o zaměstnání nepřetržitě déle než 9 měsíců</a:t>
            </a:r>
            <a:endParaRPr lang="cs-CZ" sz="1600" dirty="0">
              <a:solidFill>
                <a:srgbClr val="595959"/>
              </a:solidFill>
              <a:effectLst/>
              <a:ea typeface="Calibri" panose="020F0502020204030204" pitchFamily="34" charset="0"/>
              <a:cs typeface="Times New Roman" panose="02020603050405020304" pitchFamily="18" charset="0"/>
            </a:endParaRPr>
          </a:p>
          <a:p>
            <a:pPr marL="342900" lvl="0" indent="-342900" algn="just">
              <a:lnSpc>
                <a:spcPct val="115000"/>
              </a:lnSpc>
              <a:buFont typeface="Wingdings" panose="05000000000000000000" pitchFamily="2" charset="2"/>
              <a:buChar char="Ø"/>
            </a:pPr>
            <a:r>
              <a:rPr lang="cs-CZ" sz="1600" dirty="0">
                <a:solidFill>
                  <a:srgbClr val="595959"/>
                </a:solidFill>
                <a:effectLst/>
                <a:ea typeface="Calibri" panose="020F0502020204030204" pitchFamily="34" charset="0"/>
                <a:cs typeface="Calibri" panose="020F0502020204030204" pitchFamily="34" charset="0"/>
              </a:rPr>
              <a:t>Osoby ve věku 50 a více let</a:t>
            </a:r>
            <a:endParaRPr lang="cs-CZ" sz="1600" dirty="0">
              <a:solidFill>
                <a:srgbClr val="595959"/>
              </a:solidFill>
              <a:effectLst/>
              <a:ea typeface="Calibri" panose="020F0502020204030204" pitchFamily="34" charset="0"/>
              <a:cs typeface="Times New Roman" panose="02020603050405020304" pitchFamily="18" charset="0"/>
            </a:endParaRPr>
          </a:p>
          <a:p>
            <a:pPr marL="342900" lvl="0" indent="-342900" algn="just">
              <a:lnSpc>
                <a:spcPct val="115000"/>
              </a:lnSpc>
              <a:buFont typeface="Wingdings" panose="05000000000000000000" pitchFamily="2" charset="2"/>
              <a:buChar char="Ø"/>
            </a:pPr>
            <a:r>
              <a:rPr lang="cs-CZ" sz="1600" dirty="0">
                <a:solidFill>
                  <a:srgbClr val="595959"/>
                </a:solidFill>
                <a:effectLst/>
                <a:ea typeface="Calibri" panose="020F0502020204030204" pitchFamily="34" charset="0"/>
                <a:cs typeface="Calibri" panose="020F0502020204030204" pitchFamily="34" charset="0"/>
              </a:rPr>
              <a:t>Osoby s nízkou úrovní kvalifikace (stupeň ISCED 0 - 2)</a:t>
            </a:r>
            <a:endParaRPr lang="cs-CZ" sz="1600" dirty="0">
              <a:solidFill>
                <a:srgbClr val="595959"/>
              </a:solidFill>
              <a:effectLst/>
              <a:ea typeface="Calibri" panose="020F0502020204030204" pitchFamily="34" charset="0"/>
              <a:cs typeface="Times New Roman" panose="02020603050405020304" pitchFamily="18" charset="0"/>
            </a:endParaRPr>
          </a:p>
          <a:p>
            <a:pPr marL="342900" lvl="0" indent="-342900" algn="just">
              <a:lnSpc>
                <a:spcPct val="115000"/>
              </a:lnSpc>
              <a:buFont typeface="Wingdings" panose="05000000000000000000" pitchFamily="2" charset="2"/>
              <a:buChar char="Ø"/>
            </a:pPr>
            <a:r>
              <a:rPr lang="cs-CZ" sz="1600" dirty="0">
                <a:solidFill>
                  <a:srgbClr val="595959"/>
                </a:solidFill>
                <a:effectLst/>
                <a:ea typeface="Calibri" panose="020F0502020204030204" pitchFamily="34" charset="0"/>
                <a:cs typeface="Calibri" panose="020F0502020204030204" pitchFamily="34" charset="0"/>
              </a:rPr>
              <a:t>Osoby pečující o dítě mladší 15 let či o osobu blízkou</a:t>
            </a:r>
            <a:endParaRPr lang="cs-CZ" sz="1600" dirty="0">
              <a:solidFill>
                <a:srgbClr val="595959"/>
              </a:solidFill>
              <a:effectLst/>
              <a:ea typeface="Calibri" panose="020F0502020204030204" pitchFamily="34" charset="0"/>
              <a:cs typeface="Times New Roman" panose="02020603050405020304" pitchFamily="18" charset="0"/>
            </a:endParaRPr>
          </a:p>
          <a:p>
            <a:pPr marL="342900" lvl="0" indent="-342900" algn="just">
              <a:lnSpc>
                <a:spcPct val="115000"/>
              </a:lnSpc>
              <a:buFont typeface="Wingdings" panose="05000000000000000000" pitchFamily="2" charset="2"/>
              <a:buChar char="Ø"/>
            </a:pPr>
            <a:r>
              <a:rPr lang="cs-CZ" sz="1600" dirty="0">
                <a:solidFill>
                  <a:srgbClr val="595959"/>
                </a:solidFill>
                <a:effectLst/>
                <a:ea typeface="Calibri" panose="020F0502020204030204" pitchFamily="34" charset="0"/>
                <a:cs typeface="Calibri" panose="020F0502020204030204" pitchFamily="34" charset="0"/>
              </a:rPr>
              <a:t>Osoby z národnostních menšin</a:t>
            </a:r>
            <a:endParaRPr lang="cs-CZ" sz="1600" dirty="0">
              <a:solidFill>
                <a:srgbClr val="595959"/>
              </a:solidFill>
              <a:effectLst/>
              <a:ea typeface="Calibri" panose="020F0502020204030204" pitchFamily="34" charset="0"/>
              <a:cs typeface="Times New Roman" panose="02020603050405020304" pitchFamily="18" charset="0"/>
            </a:endParaRPr>
          </a:p>
          <a:p>
            <a:pPr marL="342900" lvl="0" indent="-342900" algn="just">
              <a:lnSpc>
                <a:spcPct val="115000"/>
              </a:lnSpc>
              <a:spcAft>
                <a:spcPts val="800"/>
              </a:spcAft>
              <a:buFont typeface="Wingdings" panose="05000000000000000000" pitchFamily="2" charset="2"/>
              <a:buChar char="Ø"/>
            </a:pPr>
            <a:r>
              <a:rPr lang="cs-CZ" sz="1600" dirty="0">
                <a:solidFill>
                  <a:srgbClr val="595959"/>
                </a:solidFill>
                <a:effectLst/>
                <a:ea typeface="Calibri" panose="020F0502020204030204" pitchFamily="34" charset="0"/>
                <a:cs typeface="Calibri" panose="020F0502020204030204" pitchFamily="34" charset="0"/>
              </a:rPr>
              <a:t>Osoby s násobnými zadluženími.</a:t>
            </a:r>
            <a:endParaRPr lang="cs-CZ" sz="1600" dirty="0">
              <a:solidFill>
                <a:srgbClr val="595959"/>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82978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52067A1-713B-10EC-57F9-A8F692F58FFD}"/>
              </a:ext>
            </a:extLst>
          </p:cNvPr>
          <p:cNvSpPr>
            <a:spLocks noGrp="1"/>
          </p:cNvSpPr>
          <p:nvPr>
            <p:ph type="title"/>
          </p:nvPr>
        </p:nvSpPr>
        <p:spPr/>
        <p:txBody>
          <a:bodyPr/>
          <a:lstStyle/>
          <a:p>
            <a:pPr algn="ctr"/>
            <a:r>
              <a:rPr lang="cs-CZ" dirty="0"/>
              <a:t>Role partnerů a principy spolupráce</a:t>
            </a:r>
          </a:p>
        </p:txBody>
      </p:sp>
      <p:graphicFrame>
        <p:nvGraphicFramePr>
          <p:cNvPr id="4" name="Diagram 3">
            <a:extLst>
              <a:ext uri="{FF2B5EF4-FFF2-40B4-BE49-F238E27FC236}">
                <a16:creationId xmlns:a16="http://schemas.microsoft.com/office/drawing/2014/main" id="{6BC483A0-58B4-6AF9-AE07-F4430CA59F43}"/>
              </a:ext>
            </a:extLst>
          </p:cNvPr>
          <p:cNvGraphicFramePr/>
          <p:nvPr>
            <p:extLst>
              <p:ext uri="{D42A27DB-BD31-4B8C-83A1-F6EECF244321}">
                <p14:modId xmlns:p14="http://schemas.microsoft.com/office/powerpoint/2010/main" val="1843767286"/>
              </p:ext>
            </p:extLst>
          </p:nvPr>
        </p:nvGraphicFramePr>
        <p:xfrm>
          <a:off x="3463636" y="1034471"/>
          <a:ext cx="5680364" cy="36616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Zástupný symbol pro obsah 5">
            <a:hlinkClick r:id="rId8" action="ppaction://hlinkfile"/>
            <a:extLst>
              <a:ext uri="{FF2B5EF4-FFF2-40B4-BE49-F238E27FC236}">
                <a16:creationId xmlns:a16="http://schemas.microsoft.com/office/drawing/2014/main" id="{9ED8AE1A-E9D6-14B3-2218-50DAE1F1AF39}"/>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a:xfrm>
            <a:off x="421457" y="1640163"/>
            <a:ext cx="3106834" cy="2239724"/>
          </a:xfrm>
          <a:prstGeom prst="rect">
            <a:avLst/>
          </a:prstGeom>
          <a:ln>
            <a:solidFill>
              <a:schemeClr val="bg2"/>
            </a:solidFill>
            <a:miter lim="800000"/>
            <a:headEnd/>
            <a:tailEnd/>
          </a:ln>
          <a:effectLst>
            <a:softEdge rad="50800"/>
          </a:effectLst>
        </p:spPr>
      </p:pic>
    </p:spTree>
    <p:extLst>
      <p:ext uri="{BB962C8B-B14F-4D97-AF65-F5344CB8AC3E}">
        <p14:creationId xmlns:p14="http://schemas.microsoft.com/office/powerpoint/2010/main" val="29965899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BCF8BDC-F03A-4569-845D-2545BC551CBC}"/>
              </a:ext>
            </a:extLst>
          </p:cNvPr>
          <p:cNvSpPr>
            <a:spLocks noGrp="1"/>
          </p:cNvSpPr>
          <p:nvPr>
            <p:ph type="title"/>
          </p:nvPr>
        </p:nvSpPr>
        <p:spPr/>
        <p:txBody>
          <a:bodyPr/>
          <a:lstStyle/>
          <a:p>
            <a:pPr algn="ctr"/>
            <a:r>
              <a:rPr lang="cs-CZ" sz="2400" dirty="0"/>
              <a:t>PRŮCHOD KLIENTA PROJEKTEM</a:t>
            </a:r>
          </a:p>
        </p:txBody>
      </p:sp>
      <p:sp>
        <p:nvSpPr>
          <p:cNvPr id="4" name="Šipka: doprava 3">
            <a:extLst>
              <a:ext uri="{FF2B5EF4-FFF2-40B4-BE49-F238E27FC236}">
                <a16:creationId xmlns:a16="http://schemas.microsoft.com/office/drawing/2014/main" id="{5D919571-31C9-491E-838D-F025EF1D2B6E}"/>
              </a:ext>
            </a:extLst>
          </p:cNvPr>
          <p:cNvSpPr/>
          <p:nvPr/>
        </p:nvSpPr>
        <p:spPr>
          <a:xfrm>
            <a:off x="1736102" y="3508310"/>
            <a:ext cx="5949076" cy="1079664"/>
          </a:xfrm>
          <a:prstGeom prst="rightArrow">
            <a:avLst>
              <a:gd name="adj1" fmla="val 50000"/>
              <a:gd name="adj2" fmla="val 958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a:latin typeface="Calibri" panose="020F0502020204030204" pitchFamily="34" charset="0"/>
                <a:cs typeface="Calibri" panose="020F0502020204030204" pitchFamily="34" charset="0"/>
              </a:rPr>
              <a:t>KA 2: Individuální podpora po celou dobu trvání projektu ze strany neziskové organizace: adaptace na změny, dluhy, bydlení atd.</a:t>
            </a:r>
          </a:p>
        </p:txBody>
      </p:sp>
      <p:sp>
        <p:nvSpPr>
          <p:cNvPr id="5" name="Šipka: doprava 4">
            <a:extLst>
              <a:ext uri="{FF2B5EF4-FFF2-40B4-BE49-F238E27FC236}">
                <a16:creationId xmlns:a16="http://schemas.microsoft.com/office/drawing/2014/main" id="{BBF54BC1-FCE7-4FE5-AA2E-E8E1050AE078}"/>
              </a:ext>
            </a:extLst>
          </p:cNvPr>
          <p:cNvSpPr/>
          <p:nvPr/>
        </p:nvSpPr>
        <p:spPr>
          <a:xfrm>
            <a:off x="2096751" y="2001643"/>
            <a:ext cx="4950498" cy="1569538"/>
          </a:xfrm>
          <a:prstGeom prst="rightArrow">
            <a:avLst>
              <a:gd name="adj1" fmla="val 50000"/>
              <a:gd name="adj2" fmla="val 98786"/>
            </a:avLst>
          </a:prstGeom>
          <a:solidFill>
            <a:srgbClr val="2D86C8">
              <a:alpha val="1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6" name="Šipka: doprava 5">
            <a:extLst>
              <a:ext uri="{FF2B5EF4-FFF2-40B4-BE49-F238E27FC236}">
                <a16:creationId xmlns:a16="http://schemas.microsoft.com/office/drawing/2014/main" id="{C7F318B1-9FA4-4258-92E9-617AE2B07EF4}"/>
              </a:ext>
            </a:extLst>
          </p:cNvPr>
          <p:cNvSpPr/>
          <p:nvPr/>
        </p:nvSpPr>
        <p:spPr>
          <a:xfrm>
            <a:off x="2644772" y="1070023"/>
            <a:ext cx="3350400" cy="951723"/>
          </a:xfrm>
          <a:prstGeom prst="rightArrow">
            <a:avLst>
              <a:gd name="adj1" fmla="val 50000"/>
              <a:gd name="adj2" fmla="val 81373"/>
            </a:avLst>
          </a:prstGeom>
          <a:solidFill>
            <a:srgbClr val="63AA83"/>
          </a:solidFill>
          <a:ln w="6350">
            <a:solidFill>
              <a:srgbClr val="6230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a:latin typeface="Calibri" panose="020F0502020204030204" pitchFamily="34" charset="0"/>
                <a:cs typeface="Calibri" panose="020F0502020204030204" pitchFamily="34" charset="0"/>
              </a:rPr>
              <a:t>KA 3: Interní vzdělávání a podpora v soc. podniku</a:t>
            </a:r>
          </a:p>
        </p:txBody>
      </p:sp>
      <p:sp>
        <p:nvSpPr>
          <p:cNvPr id="7" name="Obdélník: se zakulacenými rohy 6">
            <a:extLst>
              <a:ext uri="{FF2B5EF4-FFF2-40B4-BE49-F238E27FC236}">
                <a16:creationId xmlns:a16="http://schemas.microsoft.com/office/drawing/2014/main" id="{B7589BAE-6F8B-4FC3-883F-BE779C188DE8}"/>
              </a:ext>
            </a:extLst>
          </p:cNvPr>
          <p:cNvSpPr/>
          <p:nvPr/>
        </p:nvSpPr>
        <p:spPr>
          <a:xfrm>
            <a:off x="1115616" y="2436958"/>
            <a:ext cx="1240972" cy="671360"/>
          </a:xfrm>
          <a:prstGeom prst="roundRect">
            <a:avLst/>
          </a:prstGeom>
          <a:solidFill>
            <a:srgbClr val="2D86C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a:latin typeface="Calibri" panose="020F0502020204030204" pitchFamily="34" charset="0"/>
                <a:cs typeface="Calibri" panose="020F0502020204030204" pitchFamily="34" charset="0"/>
              </a:rPr>
              <a:t>Výběr klientů</a:t>
            </a:r>
          </a:p>
        </p:txBody>
      </p:sp>
      <p:sp>
        <p:nvSpPr>
          <p:cNvPr id="8" name="Obdélník: se zakulacenými rohy 7">
            <a:extLst>
              <a:ext uri="{FF2B5EF4-FFF2-40B4-BE49-F238E27FC236}">
                <a16:creationId xmlns:a16="http://schemas.microsoft.com/office/drawing/2014/main" id="{8FA6113F-A0BD-45A3-A04B-C5BD6BEF4DE4}"/>
              </a:ext>
            </a:extLst>
          </p:cNvPr>
          <p:cNvSpPr/>
          <p:nvPr/>
        </p:nvSpPr>
        <p:spPr>
          <a:xfrm>
            <a:off x="2425012" y="2421738"/>
            <a:ext cx="1240972" cy="671360"/>
          </a:xfrm>
          <a:prstGeom prst="roundRect">
            <a:avLst/>
          </a:prstGeom>
          <a:solidFill>
            <a:srgbClr val="2D86C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a:latin typeface="Calibri" panose="020F0502020204030204" pitchFamily="34" charset="0"/>
                <a:cs typeface="Calibri" panose="020F0502020204030204" pitchFamily="34" charset="0"/>
              </a:rPr>
              <a:t>Práce na zkoušku</a:t>
            </a:r>
          </a:p>
        </p:txBody>
      </p:sp>
      <p:sp>
        <p:nvSpPr>
          <p:cNvPr id="9" name="Obdélník: se zakulacenými rohy 8">
            <a:extLst>
              <a:ext uri="{FF2B5EF4-FFF2-40B4-BE49-F238E27FC236}">
                <a16:creationId xmlns:a16="http://schemas.microsoft.com/office/drawing/2014/main" id="{7D7E5E48-AA87-4073-AE67-A9D1C51273DD}"/>
              </a:ext>
            </a:extLst>
          </p:cNvPr>
          <p:cNvSpPr/>
          <p:nvPr/>
        </p:nvSpPr>
        <p:spPr>
          <a:xfrm>
            <a:off x="5043804" y="2450732"/>
            <a:ext cx="1240972" cy="671360"/>
          </a:xfrm>
          <a:prstGeom prst="roundRect">
            <a:avLst/>
          </a:prstGeom>
          <a:solidFill>
            <a:srgbClr val="2D86C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a:latin typeface="Calibri" panose="020F0502020204030204" pitchFamily="34" charset="0"/>
                <a:cs typeface="Calibri" panose="020F0502020204030204" pitchFamily="34" charset="0"/>
              </a:rPr>
              <a:t>Vysíláme do firem</a:t>
            </a:r>
          </a:p>
        </p:txBody>
      </p:sp>
      <p:sp>
        <p:nvSpPr>
          <p:cNvPr id="10" name="Obdélník: se zakulacenými rohy 9">
            <a:extLst>
              <a:ext uri="{FF2B5EF4-FFF2-40B4-BE49-F238E27FC236}">
                <a16:creationId xmlns:a16="http://schemas.microsoft.com/office/drawing/2014/main" id="{0A0A6CF9-5E3A-4425-A59F-7C1366EA5E53}"/>
              </a:ext>
            </a:extLst>
          </p:cNvPr>
          <p:cNvSpPr/>
          <p:nvPr/>
        </p:nvSpPr>
        <p:spPr>
          <a:xfrm>
            <a:off x="3734408" y="2436958"/>
            <a:ext cx="1240972" cy="671360"/>
          </a:xfrm>
          <a:prstGeom prst="roundRect">
            <a:avLst/>
          </a:prstGeom>
          <a:solidFill>
            <a:srgbClr val="2D86C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a:latin typeface="Calibri" panose="020F0502020204030204" pitchFamily="34" charset="0"/>
                <a:cs typeface="Calibri" panose="020F0502020204030204" pitchFamily="34" charset="0"/>
              </a:rPr>
              <a:t>HPP v soc. podniku</a:t>
            </a:r>
          </a:p>
        </p:txBody>
      </p:sp>
    </p:spTree>
    <p:extLst>
      <p:ext uri="{BB962C8B-B14F-4D97-AF65-F5344CB8AC3E}">
        <p14:creationId xmlns:p14="http://schemas.microsoft.com/office/powerpoint/2010/main" val="1237086439"/>
      </p:ext>
    </p:extLst>
  </p:cSld>
  <p:clrMapOvr>
    <a:masterClrMapping/>
  </p:clrMapOvr>
</p:sld>
</file>

<file path=ppt/theme/theme1.xml><?xml version="1.0" encoding="utf-8"?>
<a:theme xmlns:a="http://schemas.openxmlformats.org/drawingml/2006/main" name="Vlastní návrh">
  <a:themeElements>
    <a:clrScheme name="Vlastní 3">
      <a:dk1>
        <a:srgbClr val="475468"/>
      </a:dk1>
      <a:lt1>
        <a:srgbClr val="FFFFFF"/>
      </a:lt1>
      <a:dk2>
        <a:srgbClr val="44546A"/>
      </a:dk2>
      <a:lt2>
        <a:srgbClr val="E7E6E6"/>
      </a:lt2>
      <a:accent1>
        <a:srgbClr val="53307C"/>
      </a:accent1>
      <a:accent2>
        <a:srgbClr val="3E87C2"/>
      </a:accent2>
      <a:accent3>
        <a:srgbClr val="74A685"/>
      </a:accent3>
      <a:accent4>
        <a:srgbClr val="495466"/>
      </a:accent4>
      <a:accent5>
        <a:srgbClr val="B0AFB1"/>
      </a:accent5>
      <a:accent6>
        <a:srgbClr val="1B4686"/>
      </a:accent6>
      <a:hlink>
        <a:srgbClr val="255075"/>
      </a:hlink>
      <a:folHlink>
        <a:srgbClr val="532F7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ady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3925</TotalTime>
  <Words>786</Words>
  <Application>Microsoft Office PowerPoint</Application>
  <PresentationFormat>Předvádění na obrazovce (16:9)</PresentationFormat>
  <Paragraphs>101</Paragraphs>
  <Slides>15</Slides>
  <Notes>10</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15</vt:i4>
      </vt:variant>
    </vt:vector>
  </HeadingPairs>
  <TitlesOfParts>
    <vt:vector size="21" baseType="lpstr">
      <vt:lpstr>Arial</vt:lpstr>
      <vt:lpstr>Calibri</vt:lpstr>
      <vt:lpstr>Europa-Bold</vt:lpstr>
      <vt:lpstr>Gotham Bold</vt:lpstr>
      <vt:lpstr>Wingdings</vt:lpstr>
      <vt:lpstr>Vlastní návrh</vt:lpstr>
      <vt:lpstr>Prezentace aplikace PowerPoint</vt:lpstr>
      <vt:lpstr>MS PAKT</vt:lpstr>
      <vt:lpstr>MS Pakt jako síť</vt:lpstr>
      <vt:lpstr>Kariérové a profesní poradenství, zprostředkování</vt:lpstr>
      <vt:lpstr>Tranzitní místa v sociálních podnicích v MSK </vt:lpstr>
      <vt:lpstr>TRANZITNÍ MÍSTA V SOCIÁLNÍCH PODNICÍCH v MSK NOVÉ SLOVO K DLOUHODOBÉ NEZAMĚSTNANOSTI</vt:lpstr>
      <vt:lpstr>Tranzitní místa v sociálních podnicích v Moravskoslezském kraji 1.1.2019 - 31.12.2021   </vt:lpstr>
      <vt:lpstr>Role partnerů a principy spolupráce</vt:lpstr>
      <vt:lpstr>PRŮCHOD KLIENTA PROJEKTEM</vt:lpstr>
      <vt:lpstr>Kvantitativní cíle projektu a jejich plnění </vt:lpstr>
      <vt:lpstr>Evaluace a její závěry  „…ke zlepšení situace účastníků přispělo přesnější definování jejich dalších významných handicapů“</vt:lpstr>
      <vt:lpstr>Handicapy klientů “Handicapy klientů jsme … definovali šířeji, než je obecná klasifikace … uváděná ze strany služeb zaměstnanosti … Zpřesněním této analytické úrovně se dostáváme na členění, které v rámci našeho projektu prokázalo větší citlivost potřebám klientů.“</vt:lpstr>
      <vt:lpstr>Zdravotní problémy „Ukazuje se, že problematická není jen situace osob s přiznaným ZZ či ZPS, ale ještě svízelnější je postavení těch, kteří nemají přiznán žádný z těchto statusů, ale zdravotně jsou na tom tak, že zapojení do pracovního procesu defacto nejsou schopni, resp. tyto „latentní“ osoby se ZZ či ZPS jsou identifikovány až po nástupu do projektu“ .</vt:lpstr>
      <vt:lpstr>Co říká projekt a naše zkušenost celkově o sítích zaměstnanosti (pár postřehů)</vt:lpstr>
      <vt:lpstr>Prezentace aplikace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zuzka</dc:creator>
  <cp:lastModifiedBy>Martin Navrátil</cp:lastModifiedBy>
  <cp:revision>154</cp:revision>
  <dcterms:modified xsi:type="dcterms:W3CDTF">2024-06-03T20:34:43Z</dcterms:modified>
</cp:coreProperties>
</file>