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9" r:id="rId4"/>
    <p:sldId id="258" r:id="rId5"/>
    <p:sldId id="262" r:id="rId6"/>
    <p:sldId id="263" r:id="rId7"/>
    <p:sldId id="267" r:id="rId8"/>
    <p:sldId id="268" r:id="rId9"/>
    <p:sldId id="260" r:id="rId10"/>
    <p:sldId id="261" r:id="rId11"/>
    <p:sldId id="265" r:id="rId12"/>
    <p:sldId id="266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294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365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9845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49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5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4715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2611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982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265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9659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723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975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0509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7540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667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215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48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8357F-1AB3-4B0D-A142-45EE61A16B26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6174385-2AC0-434C-A8F9-6305CA47EA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390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bliberec.cz/" TargetMode="External"/><Relationship Id="rId2" Type="http://schemas.openxmlformats.org/officeDocument/2006/relationships/hyperlink" Target="https://pbliberec.cz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dvaitaliberec.cz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40F6AAE-C861-6955-F545-28F23AA675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Práce v bance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E63DAE3-E8D1-F19C-5B9F-5D0F3FCFEB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Tréninkové zaměstnávání osob ohrožených závislostí</a:t>
            </a:r>
          </a:p>
        </p:txBody>
      </p:sp>
    </p:spTree>
    <p:extLst>
      <p:ext uri="{BB962C8B-B14F-4D97-AF65-F5344CB8AC3E}">
        <p14:creationId xmlns:p14="http://schemas.microsoft.com/office/powerpoint/2010/main" val="2512436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A6B0F8-848D-4D2F-93D3-1B1E097D2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Kasuistika - muž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ADCD735-9749-4715-AA9E-EE4295AC5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Tréninkové pracovní místo</a:t>
            </a:r>
          </a:p>
          <a:p>
            <a:pPr lvl="1"/>
            <a:r>
              <a:rPr lang="cs-CZ" dirty="0"/>
              <a:t>Spolehlivý, ale vznětlivý, netrpělivý, v kolektivu konfliktní</a:t>
            </a:r>
          </a:p>
          <a:p>
            <a:pPr lvl="1"/>
            <a:r>
              <a:rPr lang="cs-CZ" dirty="0"/>
              <a:t>Osvojení práce s nářadím, získal řadu dovedností</a:t>
            </a:r>
          </a:p>
          <a:p>
            <a:pPr lvl="1"/>
            <a:r>
              <a:rPr lang="cs-CZ" dirty="0"/>
              <a:t>Neadekvátní představy o budoucím zaměstnání </a:t>
            </a:r>
          </a:p>
          <a:p>
            <a:r>
              <a:rPr lang="cs-CZ" dirty="0"/>
              <a:t>TPM na 11 měsíců</a:t>
            </a:r>
          </a:p>
          <a:p>
            <a:r>
              <a:rPr lang="cs-CZ" dirty="0"/>
              <a:t>Přechod do nového zaměstnání – závozník</a:t>
            </a:r>
          </a:p>
          <a:p>
            <a:r>
              <a:rPr lang="cs-CZ" dirty="0"/>
              <a:t>Dluhy - v 02/2024 schváleno oddlužení, podpora při jednání s insolvenčním správcem</a:t>
            </a:r>
          </a:p>
          <a:p>
            <a:r>
              <a:rPr lang="cs-CZ" dirty="0"/>
              <a:t>Zajištěné bydlení, adekvátní hospodaření s penězi</a:t>
            </a:r>
          </a:p>
        </p:txBody>
      </p:sp>
    </p:spTree>
    <p:extLst>
      <p:ext uri="{BB962C8B-B14F-4D97-AF65-F5344CB8AC3E}">
        <p14:creationId xmlns:p14="http://schemas.microsoft.com/office/powerpoint/2010/main" val="66499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2673D8-A8DA-44AE-8400-6A8ED1F95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8255"/>
          </a:xfrm>
        </p:spPr>
        <p:txBody>
          <a:bodyPr/>
          <a:lstStyle/>
          <a:p>
            <a:r>
              <a:rPr lang="cs-CZ" dirty="0"/>
              <a:t>Kasuistika – žena	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E252B7B-39C2-4DDC-8F8F-7B4693397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37855"/>
            <a:ext cx="8596668" cy="4503507"/>
          </a:xfrm>
        </p:spPr>
        <p:txBody>
          <a:bodyPr>
            <a:normAutofit lnSpcReduction="10000"/>
          </a:bodyPr>
          <a:lstStyle/>
          <a:p>
            <a:r>
              <a:rPr lang="cs-CZ" dirty="0">
                <a:latin typeface="+mj-lt"/>
              </a:rPr>
              <a:t>46 let</a:t>
            </a:r>
          </a:p>
          <a:p>
            <a:r>
              <a:rPr lang="cs-CZ" dirty="0">
                <a:latin typeface="+mj-lt"/>
              </a:rPr>
              <a:t>SŠ vzdělání, specializace ve zdravotnictví</a:t>
            </a:r>
          </a:p>
          <a:p>
            <a:r>
              <a:rPr lang="cs-CZ" dirty="0">
                <a:latin typeface="+mj-lt"/>
              </a:rPr>
              <a:t>Rozsáhlé pracovní zkušenosti</a:t>
            </a:r>
          </a:p>
          <a:p>
            <a:pPr lvl="1"/>
            <a:r>
              <a:rPr lang="cs-CZ" dirty="0">
                <a:latin typeface="+mj-lt"/>
              </a:rPr>
              <a:t>Fyzicky i psychicky náročné zaměstnání – dětské ARO, časté noční směny</a:t>
            </a:r>
          </a:p>
          <a:p>
            <a:r>
              <a:rPr lang="cs-CZ" dirty="0">
                <a:latin typeface="+mj-lt"/>
              </a:rPr>
              <a:t>Od 15ti let experimentování s návykovými látkami, od 20ti pravidelné užívání v kombinaci s alkoholem a léky</a:t>
            </a:r>
          </a:p>
          <a:p>
            <a:r>
              <a:rPr lang="cs-CZ" dirty="0">
                <a:latin typeface="+mj-lt"/>
                <a:cs typeface="Calibri" panose="020F0502020204030204" pitchFamily="34" charset="0"/>
              </a:rPr>
              <a:t>konflikty na pracovišti, ztráta zaměstnání</a:t>
            </a:r>
          </a:p>
          <a:p>
            <a:r>
              <a:rPr lang="cs-CZ" dirty="0">
                <a:latin typeface="+mj-lt"/>
                <a:cs typeface="Calibri" panose="020F0502020204030204" pitchFamily="34" charset="0"/>
              </a:rPr>
              <a:t>2. léčba </a:t>
            </a:r>
            <a:r>
              <a:rPr lang="cs-CZ" dirty="0">
                <a:latin typeface="Aptos" panose="020B0004020202020204" pitchFamily="34" charset="0"/>
                <a:cs typeface="Calibri" panose="020F0502020204030204" pitchFamily="34" charset="0"/>
              </a:rPr>
              <a:t>→ DP Advaita</a:t>
            </a:r>
            <a:endParaRPr lang="cs-CZ" dirty="0">
              <a:latin typeface="+mj-lt"/>
              <a:cs typeface="Calibri" panose="020F0502020204030204" pitchFamily="34" charset="0"/>
            </a:endParaRPr>
          </a:p>
          <a:p>
            <a:r>
              <a:rPr lang="cs-CZ" dirty="0">
                <a:latin typeface="+mj-lt"/>
              </a:rPr>
              <a:t>Pracovní zkušenosti</a:t>
            </a:r>
          </a:p>
          <a:p>
            <a:pPr lvl="1"/>
            <a:r>
              <a:rPr lang="cs-CZ" dirty="0">
                <a:latin typeface="+mj-lt"/>
              </a:rPr>
              <a:t>Rozsáhlé, pracovitá, výkonná, zodpovědná a samostatná</a:t>
            </a:r>
          </a:p>
          <a:p>
            <a:pPr lvl="1"/>
            <a:r>
              <a:rPr lang="cs-CZ" dirty="0">
                <a:latin typeface="+mj-lt"/>
              </a:rPr>
              <a:t>Ale – křehkost v oblasti vztahů na pracovišti - problém s přijetím autorit, (ne)respektování nadřízených, neochota k týmové práci</a:t>
            </a:r>
          </a:p>
          <a:p>
            <a:r>
              <a:rPr lang="cs-CZ" dirty="0">
                <a:latin typeface="+mj-lt"/>
              </a:rPr>
              <a:t>Bez dluhů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pPr lvl="1"/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5945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2673D8-A8DA-44AE-8400-6A8ED1F95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8255"/>
          </a:xfrm>
        </p:spPr>
        <p:txBody>
          <a:bodyPr/>
          <a:lstStyle/>
          <a:p>
            <a:r>
              <a:rPr lang="cs-CZ" dirty="0"/>
              <a:t>Kasuistika – žena	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E252B7B-39C2-4DDC-8F8F-7B4693397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37855"/>
            <a:ext cx="8596668" cy="4503507"/>
          </a:xfrm>
        </p:spPr>
        <p:txBody>
          <a:bodyPr/>
          <a:lstStyle/>
          <a:p>
            <a:r>
              <a:rPr lang="cs-CZ" dirty="0"/>
              <a:t>TPM</a:t>
            </a:r>
          </a:p>
          <a:p>
            <a:pPr lvl="1"/>
            <a:r>
              <a:rPr lang="cs-CZ" dirty="0"/>
              <a:t>velké konflikty</a:t>
            </a:r>
          </a:p>
          <a:p>
            <a:pPr lvl="1"/>
            <a:r>
              <a:rPr lang="cs-CZ" dirty="0"/>
              <a:t>Prodloužení na 13 měsíců</a:t>
            </a:r>
          </a:p>
          <a:p>
            <a:pPr lvl="1"/>
            <a:r>
              <a:rPr lang="cs-CZ" dirty="0"/>
              <a:t>Prostor pro vyjasnění budoucího povolání</a:t>
            </a:r>
          </a:p>
          <a:p>
            <a:pPr lvl="2"/>
            <a:r>
              <a:rPr lang="cs-CZ" dirty="0"/>
              <a:t>Rekvalifikační kurs účetnictví</a:t>
            </a:r>
          </a:p>
          <a:p>
            <a:pPr lvl="2"/>
            <a:r>
              <a:rPr lang="cs-CZ" dirty="0"/>
              <a:t>Návrat do zdravotnictví </a:t>
            </a:r>
          </a:p>
          <a:p>
            <a:pPr lvl="1"/>
            <a:r>
              <a:rPr lang="cs-CZ" dirty="0"/>
              <a:t>naučila se otevřeně komunikovat, respektovat nadřízené a odlišné názory komunikovat v klidu, bez agrese a konfliktů</a:t>
            </a:r>
          </a:p>
          <a:p>
            <a:pPr lvl="1"/>
            <a:r>
              <a:rPr lang="cs-CZ" dirty="0"/>
              <a:t>Rozhodnutí zůstat v regionu, našla si bydlení, přátele</a:t>
            </a:r>
          </a:p>
          <a:p>
            <a:pPr lvl="1"/>
            <a:r>
              <a:rPr lang="cs-CZ" dirty="0"/>
              <a:t>Nové pracovní uplatnění – návrat do zdravotnictví, ale v jiném režimu</a:t>
            </a:r>
          </a:p>
          <a:p>
            <a:pPr lvl="2"/>
            <a:r>
              <a:rPr lang="cs-CZ" dirty="0"/>
              <a:t>Bez nočních směn, malý kolektiv, dospělí pacienti</a:t>
            </a:r>
          </a:p>
          <a:p>
            <a:pPr lvl="1"/>
            <a:r>
              <a:rPr lang="cs-CZ" dirty="0"/>
              <a:t>Stabilizovaná, veselá, milá, přátelské vztahy v týmu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7885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A36EDDA-6ADB-44FD-AC0A-5C57A5B2C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516" y="2313741"/>
            <a:ext cx="8596668" cy="1276597"/>
          </a:xfrm>
        </p:spPr>
        <p:txBody>
          <a:bodyPr/>
          <a:lstStyle/>
          <a:p>
            <a:r>
              <a:rPr lang="cs-CZ" dirty="0"/>
              <a:t>Děkuji vám za pozornost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090A6AD0-3869-4027-A8B6-72C328AED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0774" y="3812562"/>
            <a:ext cx="8596668" cy="1831188"/>
          </a:xfrm>
        </p:spPr>
        <p:txBody>
          <a:bodyPr>
            <a:normAutofit/>
          </a:bodyPr>
          <a:lstStyle/>
          <a:p>
            <a:r>
              <a:rPr lang="cs-CZ" dirty="0"/>
              <a:t>Mgr. Barbora Šolková</a:t>
            </a:r>
          </a:p>
          <a:p>
            <a:r>
              <a:rPr lang="cs-CZ" dirty="0"/>
              <a:t>Tel: 777 629 264</a:t>
            </a:r>
          </a:p>
          <a:p>
            <a:r>
              <a:rPr lang="cs-CZ" dirty="0"/>
              <a:t>Mail: solkova@pbliberec.cz</a:t>
            </a:r>
          </a:p>
        </p:txBody>
      </p:sp>
      <p:sp>
        <p:nvSpPr>
          <p:cNvPr id="4" name="Zástupný symbol pro text 2">
            <a:extLst>
              <a:ext uri="{FF2B5EF4-FFF2-40B4-BE49-F238E27FC236}">
                <a16:creationId xmlns:a16="http://schemas.microsoft.com/office/drawing/2014/main" id="{B8B2DD74-0072-4DBD-803E-7955B0E47D07}"/>
              </a:ext>
            </a:extLst>
          </p:cNvPr>
          <p:cNvSpPr txBox="1">
            <a:spLocks/>
          </p:cNvSpPr>
          <p:nvPr/>
        </p:nvSpPr>
        <p:spPr>
          <a:xfrm>
            <a:off x="4897183" y="3937181"/>
            <a:ext cx="8596668" cy="135972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hlinkClick r:id="rId2"/>
              </a:rPr>
              <a:t>https://pbliberec.cz/</a:t>
            </a:r>
            <a:endParaRPr lang="cs-CZ" dirty="0"/>
          </a:p>
          <a:p>
            <a:r>
              <a:rPr lang="cs-CZ" dirty="0">
                <a:hlinkClick r:id="rId3"/>
              </a:rPr>
              <a:t>https://nbliberec.cz/</a:t>
            </a:r>
            <a:endParaRPr lang="cs-CZ" dirty="0"/>
          </a:p>
          <a:p>
            <a:r>
              <a:rPr lang="cs-CZ" dirty="0">
                <a:hlinkClick r:id="rId4"/>
              </a:rPr>
              <a:t>https://advaitaliberec.cz/</a:t>
            </a:r>
            <a:endParaRPr lang="cs-CZ" dirty="0"/>
          </a:p>
          <a:p>
            <a:r>
              <a:rPr lang="cs-CZ" dirty="0"/>
              <a:t>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4374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24A3A8-F50B-13CC-15F4-21760A537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Představení projektu „Práce v bance“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C179FFF-EF32-71B6-3624-2CA1AE8BE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10046"/>
            <a:ext cx="8596668" cy="4538353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Operační program Zaměstnanost +</a:t>
            </a:r>
            <a:br>
              <a:rPr lang="cs-CZ" dirty="0"/>
            </a:br>
            <a:endParaRPr lang="cs-CZ" dirty="0"/>
          </a:p>
          <a:p>
            <a:r>
              <a:rPr lang="cs-CZ" dirty="0"/>
              <a:t>Realizátor: 	Nábytková banka Libereckého kraje, z. s.</a:t>
            </a:r>
          </a:p>
          <a:p>
            <a:r>
              <a:rPr lang="cs-CZ" dirty="0"/>
              <a:t>Partneři: 		Advaita, z. </a:t>
            </a:r>
            <a:r>
              <a:rPr lang="cs-CZ" dirty="0" err="1"/>
              <a:t>ú.</a:t>
            </a:r>
            <a:r>
              <a:rPr lang="cs-CZ" dirty="0"/>
              <a:t> 	</a:t>
            </a:r>
          </a:p>
          <a:p>
            <a:pPr marL="0" indent="0">
              <a:buNone/>
            </a:pPr>
            <a:r>
              <a:rPr lang="cs-CZ" dirty="0"/>
              <a:t>				Potravinová banka Libereckého kraje, z. s.</a:t>
            </a:r>
            <a:br>
              <a:rPr lang="cs-CZ" dirty="0"/>
            </a:br>
            <a:endParaRPr lang="cs-CZ" dirty="0"/>
          </a:p>
          <a:p>
            <a:r>
              <a:rPr lang="cs-CZ" dirty="0"/>
              <a:t>Termín realizace: 1. 4. 2023 – 31. 3. 2026</a:t>
            </a:r>
            <a:br>
              <a:rPr lang="cs-CZ" dirty="0"/>
            </a:br>
            <a:endParaRPr lang="cs-CZ" dirty="0"/>
          </a:p>
          <a:p>
            <a:r>
              <a:rPr lang="cs-CZ" dirty="0"/>
              <a:t>Klíčové aktivity: 	</a:t>
            </a:r>
          </a:p>
          <a:p>
            <a:pPr lvl="1"/>
            <a:r>
              <a:rPr lang="cs-CZ" dirty="0"/>
              <a:t>podpora a pracovní poradenství</a:t>
            </a:r>
          </a:p>
          <a:p>
            <a:pPr lvl="1"/>
            <a:r>
              <a:rPr lang="cs-CZ" dirty="0"/>
              <a:t>tréninková pracovní místa</a:t>
            </a:r>
            <a:br>
              <a:rPr lang="cs-CZ" dirty="0"/>
            </a:br>
            <a:endParaRPr lang="cs-CZ" dirty="0"/>
          </a:p>
          <a:p>
            <a:r>
              <a:rPr lang="cs-CZ" dirty="0"/>
              <a:t>Indikátory</a:t>
            </a:r>
          </a:p>
          <a:p>
            <a:pPr lvl="1"/>
            <a:r>
              <a:rPr lang="cs-CZ" dirty="0"/>
              <a:t>18 osob zaměstnaných na tréninkových pracovních místech</a:t>
            </a:r>
          </a:p>
          <a:p>
            <a:pPr lvl="1"/>
            <a:r>
              <a:rPr lang="cs-CZ" dirty="0"/>
              <a:t>24 osob v bagatelní podpoře – pracovní poradenství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2766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757E7A-CA16-41F1-9FF8-1348B14EE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Představení projektu „Práce v bance“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8C71E83-019A-4813-8B9B-CE0EB74B3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2545"/>
            <a:ext cx="8596668" cy="4585855"/>
          </a:xfrm>
        </p:spPr>
        <p:txBody>
          <a:bodyPr>
            <a:normAutofit lnSpcReduction="10000"/>
          </a:bodyPr>
          <a:lstStyle/>
          <a:p>
            <a:r>
              <a:rPr lang="cs-CZ" dirty="0" err="1"/>
              <a:t>Advaita</a:t>
            </a:r>
            <a:r>
              <a:rPr lang="cs-CZ" dirty="0"/>
              <a:t>, z. </a:t>
            </a:r>
            <a:r>
              <a:rPr lang="cs-CZ" dirty="0" err="1"/>
              <a:t>ú.</a:t>
            </a:r>
            <a:r>
              <a:rPr lang="cs-CZ" dirty="0"/>
              <a:t> </a:t>
            </a:r>
          </a:p>
          <a:p>
            <a:pPr lvl="1"/>
            <a:r>
              <a:rPr lang="cs-CZ" dirty="0"/>
              <a:t>Poskytovatel registrovaných sociálních služeb v Libereckém kraji</a:t>
            </a:r>
          </a:p>
          <a:p>
            <a:pPr lvl="1"/>
            <a:r>
              <a:rPr lang="cs-CZ" dirty="0"/>
              <a:t>Cílová skupina – osoby ohrožené závislostí</a:t>
            </a:r>
          </a:p>
          <a:p>
            <a:pPr lvl="1"/>
            <a:r>
              <a:rPr lang="cs-CZ" dirty="0"/>
              <a:t>Zakládající člen Potravinové banky v roce 2012 a Nábytkové banky v roce 2021</a:t>
            </a:r>
          </a:p>
          <a:p>
            <a:pPr lvl="1"/>
            <a:r>
              <a:rPr lang="cs-CZ" dirty="0"/>
              <a:t>Spolupráce s bankami během pracovních </a:t>
            </a:r>
            <a:r>
              <a:rPr lang="cs-CZ" dirty="0" err="1"/>
              <a:t>tereapií</a:t>
            </a:r>
            <a:r>
              <a:rPr lang="cs-CZ" dirty="0"/>
              <a:t> klientů terapeutické komunity</a:t>
            </a:r>
            <a:br>
              <a:rPr lang="cs-CZ" dirty="0"/>
            </a:br>
            <a:endParaRPr lang="cs-CZ" dirty="0"/>
          </a:p>
          <a:p>
            <a:r>
              <a:rPr lang="cs-CZ" dirty="0"/>
              <a:t>Potravinová banka Libereckého kraje, z. s. </a:t>
            </a:r>
          </a:p>
          <a:p>
            <a:pPr lvl="1"/>
            <a:r>
              <a:rPr lang="cs-CZ" dirty="0"/>
              <a:t>Hlavním cílem je eliminace odpadu a zamezení plýtvání jídlem</a:t>
            </a:r>
          </a:p>
          <a:p>
            <a:pPr lvl="1"/>
            <a:r>
              <a:rPr lang="cs-CZ" dirty="0"/>
              <a:t>Doprava potravin a hygienických potřeb k sociálně potřebným lidem</a:t>
            </a:r>
            <a:br>
              <a:rPr lang="cs-CZ" dirty="0"/>
            </a:br>
            <a:endParaRPr lang="cs-CZ" dirty="0"/>
          </a:p>
          <a:p>
            <a:r>
              <a:rPr lang="cs-CZ" dirty="0"/>
              <a:t>Nábytková banka Libereckého kraje, z. s.</a:t>
            </a:r>
          </a:p>
          <a:p>
            <a:pPr lvl="1"/>
            <a:r>
              <a:rPr lang="cs-CZ" dirty="0"/>
              <a:t>Omezení vzniku velkoobjemového odpadu, re-use princip</a:t>
            </a:r>
          </a:p>
          <a:p>
            <a:pPr lvl="1"/>
            <a:r>
              <a:rPr lang="cs-CZ" dirty="0"/>
              <a:t>Nábytek, elektrospotřebiče, vybavení domácnosti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E4562228-735B-6EBA-09F2-728D0E61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830" y="3535680"/>
            <a:ext cx="1234440" cy="125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65F9EE96-BD67-D3B7-C28C-59326DADC7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090" y="4988561"/>
            <a:ext cx="1565910" cy="973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DECE2133-D00E-BD6F-AF31-238FE0FE4D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844" y="1333500"/>
            <a:ext cx="1507815" cy="1052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4580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BA6D63-BB80-1090-38E4-965AC4C4F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Cílová skupina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AA745E-618A-B248-F1C8-8B68F37DB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8483"/>
            <a:ext cx="8596668" cy="4372879"/>
          </a:xfrm>
        </p:spPr>
        <p:txBody>
          <a:bodyPr/>
          <a:lstStyle/>
          <a:p>
            <a:r>
              <a:rPr lang="cs-CZ" dirty="0"/>
              <a:t>osoby závislé na užívání návykových látek a patologičtí hráči, kteří prošli léčbou závislosti, abstinují nejméně tři měsíce, jsou rozhodnuti i nadále abstinovat a jsou klienty doléčovacího programu Advaity</a:t>
            </a:r>
          </a:p>
          <a:p>
            <a:r>
              <a:rPr lang="cs-CZ" dirty="0"/>
              <a:t>Kumulace handicapů na trhu práce</a:t>
            </a:r>
          </a:p>
          <a:p>
            <a:pPr lvl="1"/>
            <a:r>
              <a:rPr lang="cs-CZ" dirty="0"/>
              <a:t>Dlouhodobá či opakovaná nezaměstnanost</a:t>
            </a:r>
          </a:p>
          <a:p>
            <a:pPr lvl="1"/>
            <a:r>
              <a:rPr lang="cs-CZ" dirty="0"/>
              <a:t>Žádné pracovní zkušenosti nebo z doby před závislostí</a:t>
            </a:r>
          </a:p>
          <a:p>
            <a:pPr lvl="1"/>
            <a:r>
              <a:rPr lang="cs-CZ" dirty="0"/>
              <a:t>Ztráta či úplná absence pracovních kompetencí</a:t>
            </a:r>
          </a:p>
          <a:p>
            <a:pPr lvl="1"/>
            <a:r>
              <a:rPr lang="cs-CZ" dirty="0"/>
              <a:t>Vysoká zadluženost</a:t>
            </a:r>
          </a:p>
          <a:p>
            <a:pPr lvl="1"/>
            <a:r>
              <a:rPr lang="cs-CZ" dirty="0"/>
              <a:t>Častý záznam v rejstříku trestů</a:t>
            </a:r>
          </a:p>
          <a:p>
            <a:pPr lvl="1"/>
            <a:r>
              <a:rPr lang="cs-CZ" dirty="0"/>
              <a:t>Převažuje základní vzdělání</a:t>
            </a:r>
          </a:p>
          <a:p>
            <a:pPr lvl="1"/>
            <a:r>
              <a:rPr lang="cs-CZ" dirty="0"/>
              <a:t>Přechodné bydlení</a:t>
            </a:r>
          </a:p>
          <a:p>
            <a:pPr lvl="1"/>
            <a:r>
              <a:rPr lang="cs-CZ" dirty="0"/>
              <a:t>Zdravotní omezení – nemožnost nočních směn apod. </a:t>
            </a:r>
          </a:p>
        </p:txBody>
      </p:sp>
    </p:spTree>
    <p:extLst>
      <p:ext uri="{BB962C8B-B14F-4D97-AF65-F5344CB8AC3E}">
        <p14:creationId xmlns:p14="http://schemas.microsoft.com/office/powerpoint/2010/main" val="3979563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4F3867-9D5F-4A79-A125-FB9EB9D4B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47008"/>
          </a:xfrm>
        </p:spPr>
        <p:txBody>
          <a:bodyPr/>
          <a:lstStyle/>
          <a:p>
            <a:r>
              <a:rPr lang="cs-CZ" dirty="0"/>
              <a:t>Tréninková pracovní místa	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E34A490-92F1-4876-81E3-B1BCB1CA6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34739"/>
            <a:ext cx="8596668" cy="4206624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4 pracovní místa v Nábytkové bance</a:t>
            </a:r>
          </a:p>
          <a:p>
            <a:r>
              <a:rPr lang="cs-CZ" dirty="0"/>
              <a:t>2 pracovní místa v Potravinové bance</a:t>
            </a:r>
          </a:p>
          <a:p>
            <a:r>
              <a:rPr lang="cs-CZ" dirty="0"/>
              <a:t>Pozice skladník/skladnice</a:t>
            </a:r>
          </a:p>
          <a:p>
            <a:r>
              <a:rPr lang="cs-CZ" dirty="0"/>
              <a:t>Pracovní poměr na 1,0 úvazek</a:t>
            </a:r>
          </a:p>
          <a:p>
            <a:r>
              <a:rPr lang="cs-CZ" dirty="0"/>
              <a:t>Hrubá mzda 21.000 Kč </a:t>
            </a:r>
          </a:p>
          <a:p>
            <a:pPr lvl="1"/>
            <a:r>
              <a:rPr lang="cs-CZ" dirty="0"/>
              <a:t>Mzdový příspěvek – jednotková cena na 0,05ú = 1.391,75 </a:t>
            </a:r>
            <a:r>
              <a:rPr lang="cs-CZ" dirty="0" err="1"/>
              <a:t>kč</a:t>
            </a:r>
            <a:r>
              <a:rPr lang="cs-CZ" dirty="0"/>
              <a:t> (1,0ú = 20.800 Kč)</a:t>
            </a:r>
          </a:p>
          <a:p>
            <a:r>
              <a:rPr lang="cs-CZ" dirty="0"/>
              <a:t>Smlouva na dobu určitou 6 měsíců, možnost prodloužení na 12 – 18 měsíců</a:t>
            </a:r>
          </a:p>
          <a:p>
            <a:r>
              <a:rPr lang="cs-CZ" dirty="0"/>
              <a:t>Výhody TPM</a:t>
            </a:r>
          </a:p>
          <a:p>
            <a:pPr lvl="1"/>
            <a:r>
              <a:rPr lang="cs-CZ" dirty="0"/>
              <a:t>Bezpečné prostředí</a:t>
            </a:r>
          </a:p>
          <a:p>
            <a:pPr lvl="1"/>
            <a:r>
              <a:rPr lang="cs-CZ" dirty="0"/>
              <a:t>Možnost účasti na terapiích v pracovní době</a:t>
            </a:r>
          </a:p>
          <a:p>
            <a:pPr lvl="1"/>
            <a:r>
              <a:rPr lang="cs-CZ" dirty="0"/>
              <a:t>Podpora na pracovišti – peer pracovník, odborný garant, spolupráce s </a:t>
            </a:r>
            <a:r>
              <a:rPr lang="cs-CZ" dirty="0" err="1"/>
              <a:t>Advaitou</a:t>
            </a:r>
            <a:endParaRPr lang="cs-CZ" dirty="0"/>
          </a:p>
          <a:p>
            <a:pPr lvl="1"/>
            <a:r>
              <a:rPr lang="cs-CZ" dirty="0"/>
              <a:t>Podpora sociálního pracovníka – individuální plánování</a:t>
            </a:r>
          </a:p>
        </p:txBody>
      </p:sp>
      <p:pic>
        <p:nvPicPr>
          <p:cNvPr id="5" name="Obrázek 4" descr="Obsah obrázku venku, tráva, strom, rostlina&#10;&#10;Popis byl vytvořen automaticky">
            <a:extLst>
              <a:ext uri="{FF2B5EF4-FFF2-40B4-BE49-F238E27FC236}">
                <a16:creationId xmlns:a16="http://schemas.microsoft.com/office/drawing/2014/main" id="{3176A9BB-6694-95C2-A636-57BF725C0C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28" t="-15248" r="2883" b="14103"/>
          <a:stretch/>
        </p:blipFill>
        <p:spPr>
          <a:xfrm rot="409530">
            <a:off x="7124336" y="464106"/>
            <a:ext cx="4240004" cy="238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075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18DC02-0EE0-4853-AAFE-F8FDB3351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Cíle tréninkového pracovního místa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915CEC-1358-4FC9-8686-64451178F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63487"/>
            <a:ext cx="8596668" cy="4277876"/>
          </a:xfrm>
        </p:spPr>
        <p:txBody>
          <a:bodyPr/>
          <a:lstStyle/>
          <a:p>
            <a:r>
              <a:rPr lang="cs-CZ" dirty="0"/>
              <a:t>Osvojení pracovních návyků </a:t>
            </a:r>
          </a:p>
          <a:p>
            <a:r>
              <a:rPr lang="cs-CZ" dirty="0"/>
              <a:t>Pracovní zkušenost </a:t>
            </a:r>
          </a:p>
          <a:p>
            <a:r>
              <a:rPr lang="cs-CZ" dirty="0"/>
              <a:t>Stabilizace klienta ve všech oblastech</a:t>
            </a:r>
          </a:p>
          <a:p>
            <a:pPr lvl="1"/>
            <a:r>
              <a:rPr lang="cs-CZ" dirty="0"/>
              <a:t>Abstinence</a:t>
            </a:r>
          </a:p>
          <a:p>
            <a:pPr lvl="1"/>
            <a:r>
              <a:rPr lang="cs-CZ" dirty="0"/>
              <a:t>Bydlení</a:t>
            </a:r>
          </a:p>
          <a:p>
            <a:pPr lvl="1"/>
            <a:r>
              <a:rPr lang="cs-CZ" dirty="0"/>
              <a:t>Finance – dluhy a hospodaření</a:t>
            </a:r>
          </a:p>
          <a:p>
            <a:pPr lvl="1"/>
            <a:r>
              <a:rPr lang="cs-CZ" dirty="0"/>
              <a:t>Zdraví</a:t>
            </a:r>
          </a:p>
          <a:p>
            <a:pPr lvl="1"/>
            <a:r>
              <a:rPr lang="cs-CZ" dirty="0"/>
              <a:t>Trávení volného času</a:t>
            </a:r>
          </a:p>
          <a:p>
            <a:r>
              <a:rPr lang="cs-CZ" dirty="0"/>
              <a:t>Odchod na volný trh práce</a:t>
            </a:r>
          </a:p>
          <a:p>
            <a:pPr lvl="1"/>
            <a:r>
              <a:rPr lang="cs-CZ" dirty="0"/>
              <a:t>Pracovní diagnostika, hledání vhodného zaměstnání</a:t>
            </a:r>
          </a:p>
          <a:p>
            <a:pPr lvl="1"/>
            <a:r>
              <a:rPr lang="cs-CZ" dirty="0"/>
              <a:t>Nové pracovní místo bezprostředně navazuje na TPM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1679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73F4E3-D75B-4131-88C8-366BB4637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Překážky na volném pracovním trhu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D3C1D7C-7BB8-43B4-BEE7-91D7DB944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10987"/>
            <a:ext cx="8596668" cy="4230375"/>
          </a:xfrm>
        </p:spPr>
        <p:txBody>
          <a:bodyPr>
            <a:normAutofit/>
          </a:bodyPr>
          <a:lstStyle/>
          <a:p>
            <a:r>
              <a:rPr lang="cs-CZ" dirty="0"/>
              <a:t>Riziko relapsu	</a:t>
            </a:r>
          </a:p>
          <a:p>
            <a:pPr lvl="1"/>
            <a:r>
              <a:rPr lang="cs-CZ" dirty="0"/>
              <a:t>Návrat do starých kolejí – stejný obor, prostředí</a:t>
            </a:r>
          </a:p>
          <a:p>
            <a:pPr lvl="1"/>
            <a:r>
              <a:rPr lang="cs-CZ" dirty="0"/>
              <a:t>Aktivní uživatelé návykových látek na pracovišti (především dělnické profese)</a:t>
            </a:r>
          </a:p>
          <a:p>
            <a:endParaRPr lang="cs-CZ" dirty="0"/>
          </a:p>
          <a:p>
            <a:r>
              <a:rPr lang="cs-CZ" dirty="0"/>
              <a:t>Vysoký počet exekucí</a:t>
            </a:r>
          </a:p>
          <a:p>
            <a:pPr lvl="1"/>
            <a:r>
              <a:rPr lang="cs-CZ" dirty="0"/>
              <a:t>Obvykle 4-5 exekucí, ale i 17</a:t>
            </a:r>
          </a:p>
          <a:p>
            <a:pPr lvl="1"/>
            <a:r>
              <a:rPr lang="cs-CZ" dirty="0"/>
              <a:t>Vysoká zátěž pro mzdovou účetní</a:t>
            </a:r>
          </a:p>
          <a:p>
            <a:pPr lvl="1"/>
            <a:r>
              <a:rPr lang="cs-CZ" dirty="0"/>
              <a:t>Náročná administrace</a:t>
            </a:r>
          </a:p>
          <a:p>
            <a:pPr lvl="1"/>
            <a:r>
              <a:rPr lang="cs-CZ" dirty="0"/>
              <a:t>Riziko ukončení PP ve zkušební době</a:t>
            </a:r>
          </a:p>
          <a:p>
            <a:endParaRPr lang="cs-CZ" dirty="0"/>
          </a:p>
          <a:p>
            <a:r>
              <a:rPr lang="cs-CZ" dirty="0"/>
              <a:t>Mzdový příspěvek z OPZ+ u některých klientů neumožní oddlužení </a:t>
            </a:r>
          </a:p>
          <a:p>
            <a:pPr marL="457200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6223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93CF62-5F9C-48F1-B79C-7A8474E1D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Kasuistiky	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464C3CF8-61E5-41B9-B3A7-58D6C9695F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Příklady z praxe</a:t>
            </a:r>
          </a:p>
        </p:txBody>
      </p:sp>
    </p:spTree>
    <p:extLst>
      <p:ext uri="{BB962C8B-B14F-4D97-AF65-F5344CB8AC3E}">
        <p14:creationId xmlns:p14="http://schemas.microsoft.com/office/powerpoint/2010/main" val="396042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FCB48D-31E7-43DF-992C-6E33C1CD0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Kasuistika – muž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EED4B94-144D-4244-9F9B-D7658DC91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08166"/>
            <a:ext cx="8596668" cy="4740233"/>
          </a:xfrm>
        </p:spPr>
        <p:txBody>
          <a:bodyPr>
            <a:normAutofit/>
          </a:bodyPr>
          <a:lstStyle/>
          <a:p>
            <a:r>
              <a:rPr lang="cs-CZ" dirty="0"/>
              <a:t>34 let, od 15ti let experimentování s návykovými látkami</a:t>
            </a:r>
          </a:p>
          <a:p>
            <a:r>
              <a:rPr lang="cs-CZ" dirty="0"/>
              <a:t>Dokončená ZŠ</a:t>
            </a:r>
          </a:p>
          <a:p>
            <a:r>
              <a:rPr lang="cs-CZ" dirty="0"/>
              <a:t>Pracovní zkušenosti </a:t>
            </a:r>
          </a:p>
          <a:p>
            <a:pPr lvl="1"/>
            <a:r>
              <a:rPr lang="cs-CZ" dirty="0"/>
              <a:t>Brigády, krátkodobé zaměstnání často na černo – výplata na ruku po týdnu</a:t>
            </a:r>
          </a:p>
          <a:p>
            <a:pPr lvl="1"/>
            <a:r>
              <a:rPr lang="cs-CZ" dirty="0"/>
              <a:t>Pomocné práce v nejrůznějších oborech</a:t>
            </a:r>
          </a:p>
          <a:p>
            <a:pPr lvl="1"/>
            <a:r>
              <a:rPr lang="cs-CZ" dirty="0"/>
              <a:t>Ukončení – „nebavilo mě to“</a:t>
            </a:r>
          </a:p>
          <a:p>
            <a:pPr lvl="1"/>
            <a:r>
              <a:rPr lang="cs-CZ" dirty="0"/>
              <a:t>Neschopnost hospodařit, narůstající závislost a s tím spojené patologické jevy</a:t>
            </a:r>
          </a:p>
          <a:p>
            <a:r>
              <a:rPr lang="cs-CZ" dirty="0"/>
              <a:t>Před 10 lety úraz – invalidita III. stupně</a:t>
            </a:r>
          </a:p>
          <a:p>
            <a:pPr lvl="1"/>
            <a:r>
              <a:rPr lang="cs-CZ" dirty="0"/>
              <a:t>Důchod nevyplácen – nedostatek odpracovaných let</a:t>
            </a:r>
          </a:p>
          <a:p>
            <a:pPr lvl="1"/>
            <a:r>
              <a:rPr lang="cs-CZ" dirty="0"/>
              <a:t>Po 5ti letech snížení na II. stupeň, v roce 2023 odebrání invalidity</a:t>
            </a:r>
          </a:p>
          <a:p>
            <a:pPr lvl="1"/>
            <a:r>
              <a:rPr lang="cs-CZ" dirty="0"/>
              <a:t>Snížení pracovních schopností o 60 %, nutná práce pod dohledem</a:t>
            </a:r>
          </a:p>
          <a:p>
            <a:r>
              <a:rPr lang="cs-CZ" dirty="0"/>
              <a:t>Léčba v TK, následně doléčovací program v Liberci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5604137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546</TotalTime>
  <Words>847</Words>
  <Application>Microsoft Office PowerPoint</Application>
  <PresentationFormat>Širokoúhlá obrazovka</PresentationFormat>
  <Paragraphs>131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Aptos</vt:lpstr>
      <vt:lpstr>Arial</vt:lpstr>
      <vt:lpstr>Trebuchet MS</vt:lpstr>
      <vt:lpstr>Wingdings 3</vt:lpstr>
      <vt:lpstr>Fazeta</vt:lpstr>
      <vt:lpstr>Práce v bance</vt:lpstr>
      <vt:lpstr>Představení projektu „Práce v bance“</vt:lpstr>
      <vt:lpstr>Představení projektu „Práce v bance“</vt:lpstr>
      <vt:lpstr>Cílová skupina </vt:lpstr>
      <vt:lpstr>Tréninková pracovní místa </vt:lpstr>
      <vt:lpstr>Cíle tréninkového pracovního místa</vt:lpstr>
      <vt:lpstr>Překážky na volném pracovním trhu</vt:lpstr>
      <vt:lpstr>Kasuistiky </vt:lpstr>
      <vt:lpstr>Kasuistika – muž </vt:lpstr>
      <vt:lpstr>Kasuistika - muž</vt:lpstr>
      <vt:lpstr>Kasuistika – žena </vt:lpstr>
      <vt:lpstr>Kasuistika – žena </vt:lpstr>
      <vt:lpstr>Děkuji vám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Práce v bance</dc:title>
  <dc:creator>Barbora Šolková</dc:creator>
  <cp:lastModifiedBy>Barbora Šolková</cp:lastModifiedBy>
  <cp:revision>23</cp:revision>
  <dcterms:created xsi:type="dcterms:W3CDTF">2024-06-03T07:25:24Z</dcterms:created>
  <dcterms:modified xsi:type="dcterms:W3CDTF">2024-06-05T08:24:52Z</dcterms:modified>
</cp:coreProperties>
</file>