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97" r:id="rId6"/>
    <p:sldId id="310" r:id="rId7"/>
    <p:sldId id="288" r:id="rId8"/>
    <p:sldId id="307" r:id="rId9"/>
    <p:sldId id="308" r:id="rId10"/>
    <p:sldId id="257" r:id="rId11"/>
    <p:sldId id="311" r:id="rId12"/>
    <p:sldId id="312" r:id="rId13"/>
    <p:sldId id="313" r:id="rId14"/>
    <p:sldId id="283" r:id="rId1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roslav Najman" initials="JN" lastIdx="1" clrIdx="0">
    <p:extLst>
      <p:ext uri="{19B8F6BF-5375-455C-9EA6-DF929625EA0E}">
        <p15:presenceInfo xmlns:p15="http://schemas.microsoft.com/office/powerpoint/2012/main" userId="9a0a4437d8f6b77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CC"/>
    <a:srgbClr val="00CC00"/>
    <a:srgbClr val="000099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5F8A8D-405D-4244-9135-79AD46B7F28C}" type="doc">
      <dgm:prSet loTypeId="urn:microsoft.com/office/officeart/2005/8/layout/defaul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E5C31BE-D397-4A07-802E-E48A0772318B}">
      <dgm:prSet/>
      <dgm:spPr/>
      <dgm:t>
        <a:bodyPr/>
        <a:lstStyle/>
        <a:p>
          <a:r>
            <a:rPr lang="cs-CZ" b="1" i="0" baseline="0" dirty="0"/>
            <a:t>Bydlení</a:t>
          </a:r>
          <a:endParaRPr lang="en-US" dirty="0"/>
        </a:p>
      </dgm:t>
    </dgm:pt>
    <dgm:pt modelId="{CC12B2AB-3E76-4955-9AA1-795F8555F5DE}" type="parTrans" cxnId="{1A198AB7-7782-4964-94A0-AA789D0263FD}">
      <dgm:prSet/>
      <dgm:spPr/>
      <dgm:t>
        <a:bodyPr/>
        <a:lstStyle/>
        <a:p>
          <a:endParaRPr lang="en-US"/>
        </a:p>
      </dgm:t>
    </dgm:pt>
    <dgm:pt modelId="{F24566DE-ADFD-4DDB-B4C1-63070485C9C3}" type="sibTrans" cxnId="{1A198AB7-7782-4964-94A0-AA789D0263FD}">
      <dgm:prSet/>
      <dgm:spPr/>
      <dgm:t>
        <a:bodyPr/>
        <a:lstStyle/>
        <a:p>
          <a:endParaRPr lang="en-US"/>
        </a:p>
      </dgm:t>
    </dgm:pt>
    <dgm:pt modelId="{95293C3D-2577-4CE5-AC89-8A56766BEA8F}">
      <dgm:prSet/>
      <dgm:spPr/>
      <dgm:t>
        <a:bodyPr/>
        <a:lstStyle/>
        <a:p>
          <a:r>
            <a:rPr lang="cs-CZ" b="1" i="0" baseline="0" dirty="0"/>
            <a:t>Dluhy</a:t>
          </a:r>
          <a:endParaRPr lang="en-US" dirty="0"/>
        </a:p>
      </dgm:t>
    </dgm:pt>
    <dgm:pt modelId="{D5D174BE-C334-405E-AF32-D9541C3C204E}" type="parTrans" cxnId="{FC4033A9-4933-4BE8-89DB-46894215FC7D}">
      <dgm:prSet/>
      <dgm:spPr/>
      <dgm:t>
        <a:bodyPr/>
        <a:lstStyle/>
        <a:p>
          <a:endParaRPr lang="en-US"/>
        </a:p>
      </dgm:t>
    </dgm:pt>
    <dgm:pt modelId="{79699BF3-FA20-49AC-B59F-C837D68872A8}" type="sibTrans" cxnId="{FC4033A9-4933-4BE8-89DB-46894215FC7D}">
      <dgm:prSet/>
      <dgm:spPr/>
      <dgm:t>
        <a:bodyPr/>
        <a:lstStyle/>
        <a:p>
          <a:endParaRPr lang="en-US"/>
        </a:p>
      </dgm:t>
    </dgm:pt>
    <dgm:pt modelId="{ABA2B698-89ED-4EFB-8E70-05A13E5DC666}">
      <dgm:prSet/>
      <dgm:spPr/>
      <dgm:t>
        <a:bodyPr/>
        <a:lstStyle/>
        <a:p>
          <a:r>
            <a:rPr lang="cs-CZ" b="1" i="0" baseline="0" dirty="0"/>
            <a:t>Bezpečnost a prevence kriminality</a:t>
          </a:r>
          <a:endParaRPr lang="en-US" dirty="0"/>
        </a:p>
      </dgm:t>
    </dgm:pt>
    <dgm:pt modelId="{D1459DFF-4A5F-4A88-A535-6CBCC8822065}" type="parTrans" cxnId="{4468E537-48EE-48C0-9471-48805C4BD651}">
      <dgm:prSet/>
      <dgm:spPr/>
      <dgm:t>
        <a:bodyPr/>
        <a:lstStyle/>
        <a:p>
          <a:endParaRPr lang="en-US"/>
        </a:p>
      </dgm:t>
    </dgm:pt>
    <dgm:pt modelId="{E17EA685-8A95-43AB-BF68-62306DFF982D}" type="sibTrans" cxnId="{4468E537-48EE-48C0-9471-48805C4BD651}">
      <dgm:prSet/>
      <dgm:spPr/>
      <dgm:t>
        <a:bodyPr/>
        <a:lstStyle/>
        <a:p>
          <a:endParaRPr lang="en-US"/>
        </a:p>
      </dgm:t>
    </dgm:pt>
    <dgm:pt modelId="{988CB6DD-9C26-4417-A1B1-41703E975788}">
      <dgm:prSet/>
      <dgm:spPr>
        <a:gradFill rotWithShape="0">
          <a:gsLst>
            <a:gs pos="100000">
              <a:srgbClr val="92D050"/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cs-CZ" b="1" i="0" baseline="0" dirty="0"/>
            <a:t>Zdraví</a:t>
          </a:r>
          <a:endParaRPr lang="en-US" b="1" i="0" dirty="0"/>
        </a:p>
      </dgm:t>
    </dgm:pt>
    <dgm:pt modelId="{F40DB6A9-021E-4BAB-A089-F3671BECA5EE}" type="parTrans" cxnId="{714CF1B3-7278-4DAA-B542-CAE2EE130438}">
      <dgm:prSet/>
      <dgm:spPr/>
      <dgm:t>
        <a:bodyPr/>
        <a:lstStyle/>
        <a:p>
          <a:endParaRPr lang="en-US"/>
        </a:p>
      </dgm:t>
    </dgm:pt>
    <dgm:pt modelId="{FFDB43EF-F6DB-4CEB-8E8A-A26E676574E6}" type="sibTrans" cxnId="{714CF1B3-7278-4DAA-B542-CAE2EE130438}">
      <dgm:prSet/>
      <dgm:spPr/>
      <dgm:t>
        <a:bodyPr/>
        <a:lstStyle/>
        <a:p>
          <a:endParaRPr lang="en-US"/>
        </a:p>
      </dgm:t>
    </dgm:pt>
    <dgm:pt modelId="{C70267B9-251C-48FB-AB1F-D502E3FEF4CE}">
      <dgm:prSet/>
      <dgm:spPr/>
      <dgm:t>
        <a:bodyPr/>
        <a:lstStyle/>
        <a:p>
          <a:r>
            <a:rPr lang="cs-CZ" b="1" i="0" baseline="0" dirty="0"/>
            <a:t>Komunitní práce a občanské soužití</a:t>
          </a:r>
          <a:endParaRPr lang="en-US" dirty="0"/>
        </a:p>
      </dgm:t>
    </dgm:pt>
    <dgm:pt modelId="{FA2625FD-819A-427A-A671-CE7A93A0F827}" type="parTrans" cxnId="{7E83487C-7181-4FB3-BD88-0D4A533A95CC}">
      <dgm:prSet/>
      <dgm:spPr/>
      <dgm:t>
        <a:bodyPr/>
        <a:lstStyle/>
        <a:p>
          <a:endParaRPr lang="en-US"/>
        </a:p>
      </dgm:t>
    </dgm:pt>
    <dgm:pt modelId="{F75EF97B-0FFB-4109-8A7C-A05D04EFE8C0}" type="sibTrans" cxnId="{7E83487C-7181-4FB3-BD88-0D4A533A95CC}">
      <dgm:prSet/>
      <dgm:spPr/>
      <dgm:t>
        <a:bodyPr/>
        <a:lstStyle/>
        <a:p>
          <a:endParaRPr lang="en-US"/>
        </a:p>
      </dgm:t>
    </dgm:pt>
    <dgm:pt modelId="{3C8323B4-4114-4C40-8473-CBA399015217}">
      <dgm:prSet/>
      <dgm:spPr/>
      <dgm:t>
        <a:bodyPr/>
        <a:lstStyle/>
        <a:p>
          <a:r>
            <a:rPr lang="cs-CZ" b="1" i="0" baseline="0" dirty="0"/>
            <a:t>Rodina, děti a vzdělávání</a:t>
          </a:r>
          <a:endParaRPr lang="en-US" dirty="0"/>
        </a:p>
      </dgm:t>
    </dgm:pt>
    <dgm:pt modelId="{A551470C-15DA-4202-A31A-269B56E72D93}" type="parTrans" cxnId="{DA14C484-2D64-4164-8225-5E4D78CDEA3D}">
      <dgm:prSet/>
      <dgm:spPr/>
      <dgm:t>
        <a:bodyPr/>
        <a:lstStyle/>
        <a:p>
          <a:endParaRPr lang="en-US"/>
        </a:p>
      </dgm:t>
    </dgm:pt>
    <dgm:pt modelId="{34E498F1-E428-4380-99B1-52D78C8B701C}" type="sibTrans" cxnId="{DA14C484-2D64-4164-8225-5E4D78CDEA3D}">
      <dgm:prSet/>
      <dgm:spPr/>
      <dgm:t>
        <a:bodyPr/>
        <a:lstStyle/>
        <a:p>
          <a:endParaRPr lang="en-US"/>
        </a:p>
      </dgm:t>
    </dgm:pt>
    <dgm:pt modelId="{6F2D81E9-A8FD-4C56-9713-6F945DF65A77}">
      <dgm:prSet/>
      <dgm:spPr/>
      <dgm:t>
        <a:bodyPr/>
        <a:lstStyle/>
        <a:p>
          <a:r>
            <a:rPr lang="cs-CZ" b="1" dirty="0"/>
            <a:t>Sociální práce, sociální služby a psychosociální podpora</a:t>
          </a:r>
        </a:p>
      </dgm:t>
    </dgm:pt>
    <dgm:pt modelId="{4EDD49B9-B48F-4A4B-AF4A-0490715B2815}" type="parTrans" cxnId="{1A148898-CAE5-41C9-BF6A-0267F3C37BC7}">
      <dgm:prSet/>
      <dgm:spPr/>
      <dgm:t>
        <a:bodyPr/>
        <a:lstStyle/>
        <a:p>
          <a:endParaRPr lang="cs-CZ"/>
        </a:p>
      </dgm:t>
    </dgm:pt>
    <dgm:pt modelId="{D33DDAA6-51FD-4CA1-9C95-C0F4D1418C4A}" type="sibTrans" cxnId="{1A148898-CAE5-41C9-BF6A-0267F3C37BC7}">
      <dgm:prSet/>
      <dgm:spPr/>
      <dgm:t>
        <a:bodyPr/>
        <a:lstStyle/>
        <a:p>
          <a:endParaRPr lang="cs-CZ"/>
        </a:p>
      </dgm:t>
    </dgm:pt>
    <dgm:pt modelId="{3AAE77F7-A381-4900-8E2B-7CAD83E1A6D5}">
      <dgm:prSet/>
      <dgm:spPr>
        <a:gradFill rotWithShape="0">
          <a:gsLst>
            <a:gs pos="100000">
              <a:srgbClr val="FFC000"/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 w="76200">
          <a:solidFill>
            <a:srgbClr val="0070C0"/>
          </a:solidFill>
        </a:ln>
      </dgm:spPr>
      <dgm:t>
        <a:bodyPr/>
        <a:lstStyle/>
        <a:p>
          <a:r>
            <a:rPr lang="cs-CZ" b="1" i="0" baseline="0" dirty="0">
              <a:solidFill>
                <a:srgbClr val="FF0000"/>
              </a:solidFill>
            </a:rPr>
            <a:t>Zaměstnanost</a:t>
          </a:r>
          <a:endParaRPr lang="en-US" b="1" i="0" dirty="0">
            <a:solidFill>
              <a:srgbClr val="FF0000"/>
            </a:solidFill>
          </a:endParaRPr>
        </a:p>
      </dgm:t>
    </dgm:pt>
    <dgm:pt modelId="{66044008-34D7-4261-A423-B6B472CC2A2F}" type="sibTrans" cxnId="{6801DCAB-80FB-4DF1-B77B-36C5E13AD1CE}">
      <dgm:prSet/>
      <dgm:spPr/>
      <dgm:t>
        <a:bodyPr/>
        <a:lstStyle/>
        <a:p>
          <a:endParaRPr lang="en-US"/>
        </a:p>
      </dgm:t>
    </dgm:pt>
    <dgm:pt modelId="{D3806C8F-4487-4B7D-B71A-4F8AD2A75220}" type="parTrans" cxnId="{6801DCAB-80FB-4DF1-B77B-36C5E13AD1CE}">
      <dgm:prSet/>
      <dgm:spPr/>
      <dgm:t>
        <a:bodyPr/>
        <a:lstStyle/>
        <a:p>
          <a:endParaRPr lang="en-US"/>
        </a:p>
      </dgm:t>
    </dgm:pt>
    <dgm:pt modelId="{D0D42610-027F-442A-98BF-006953099461}" type="pres">
      <dgm:prSet presAssocID="{7B5F8A8D-405D-4244-9135-79AD46B7F28C}" presName="diagram" presStyleCnt="0">
        <dgm:presLayoutVars>
          <dgm:dir/>
          <dgm:resizeHandles val="exact"/>
        </dgm:presLayoutVars>
      </dgm:prSet>
      <dgm:spPr/>
    </dgm:pt>
    <dgm:pt modelId="{1EDE26A0-713F-424D-B554-73DBA2F1AEC0}" type="pres">
      <dgm:prSet presAssocID="{DE5C31BE-D397-4A07-802E-E48A0772318B}" presName="node" presStyleLbl="node1" presStyleIdx="0" presStyleCnt="8">
        <dgm:presLayoutVars>
          <dgm:bulletEnabled val="1"/>
        </dgm:presLayoutVars>
      </dgm:prSet>
      <dgm:spPr/>
    </dgm:pt>
    <dgm:pt modelId="{FA45C0AD-49DD-4B0C-B1DA-7C4933760018}" type="pres">
      <dgm:prSet presAssocID="{F24566DE-ADFD-4DDB-B4C1-63070485C9C3}" presName="sibTrans" presStyleCnt="0"/>
      <dgm:spPr/>
    </dgm:pt>
    <dgm:pt modelId="{28EE3617-4130-4ADF-8463-16F71960310C}" type="pres">
      <dgm:prSet presAssocID="{3AAE77F7-A381-4900-8E2B-7CAD83E1A6D5}" presName="node" presStyleLbl="node1" presStyleIdx="1" presStyleCnt="8" custLinFactY="18766" custLinFactNeighborX="0" custLinFactNeighborY="100000">
        <dgm:presLayoutVars>
          <dgm:bulletEnabled val="1"/>
        </dgm:presLayoutVars>
      </dgm:prSet>
      <dgm:spPr/>
    </dgm:pt>
    <dgm:pt modelId="{C4A2915C-69C3-453E-98F1-7F8982B7DB34}" type="pres">
      <dgm:prSet presAssocID="{66044008-34D7-4261-A423-B6B472CC2A2F}" presName="sibTrans" presStyleCnt="0"/>
      <dgm:spPr/>
    </dgm:pt>
    <dgm:pt modelId="{E16D7882-89FF-46A1-9653-E2932D2DA2C4}" type="pres">
      <dgm:prSet presAssocID="{95293C3D-2577-4CE5-AC89-8A56766BEA8F}" presName="node" presStyleLbl="node1" presStyleIdx="2" presStyleCnt="8" custLinFactX="-10000" custLinFactNeighborX="-100000" custLinFactNeighborY="2059">
        <dgm:presLayoutVars>
          <dgm:bulletEnabled val="1"/>
        </dgm:presLayoutVars>
      </dgm:prSet>
      <dgm:spPr/>
    </dgm:pt>
    <dgm:pt modelId="{339C6ECC-D8A2-4DAC-9310-7187F35A3560}" type="pres">
      <dgm:prSet presAssocID="{79699BF3-FA20-49AC-B59F-C837D68872A8}" presName="sibTrans" presStyleCnt="0"/>
      <dgm:spPr/>
    </dgm:pt>
    <dgm:pt modelId="{AAC65C3C-BF4F-4DE5-9619-1BB2A0C35B1D}" type="pres">
      <dgm:prSet presAssocID="{ABA2B698-89ED-4EFB-8E70-05A13E5DC666}" presName="node" presStyleLbl="node1" presStyleIdx="3" presStyleCnt="8">
        <dgm:presLayoutVars>
          <dgm:bulletEnabled val="1"/>
        </dgm:presLayoutVars>
      </dgm:prSet>
      <dgm:spPr/>
    </dgm:pt>
    <dgm:pt modelId="{02757203-6FEA-4626-B5AF-B0A1827199A7}" type="pres">
      <dgm:prSet presAssocID="{E17EA685-8A95-43AB-BF68-62306DFF982D}" presName="sibTrans" presStyleCnt="0"/>
      <dgm:spPr/>
    </dgm:pt>
    <dgm:pt modelId="{88839C50-75D4-4B0A-85F3-AA9D2B7B9DB3}" type="pres">
      <dgm:prSet presAssocID="{988CB6DD-9C26-4417-A1B1-41703E975788}" presName="node" presStyleLbl="node1" presStyleIdx="4" presStyleCnt="8" custLinFactX="10475" custLinFactY="-14607" custLinFactNeighborX="100000" custLinFactNeighborY="-100000">
        <dgm:presLayoutVars>
          <dgm:bulletEnabled val="1"/>
        </dgm:presLayoutVars>
      </dgm:prSet>
      <dgm:spPr/>
    </dgm:pt>
    <dgm:pt modelId="{3D07FD4C-4EFC-4AD2-BFE5-91F2BE9C0E2C}" type="pres">
      <dgm:prSet presAssocID="{FFDB43EF-F6DB-4CEB-8E8A-A26E676574E6}" presName="sibTrans" presStyleCnt="0"/>
      <dgm:spPr/>
    </dgm:pt>
    <dgm:pt modelId="{EC68EE81-D018-4DFE-979F-2783ADFC3E43}" type="pres">
      <dgm:prSet presAssocID="{C70267B9-251C-48FB-AB1F-D502E3FEF4CE}" presName="node" presStyleLbl="node1" presStyleIdx="5" presStyleCnt="8">
        <dgm:presLayoutVars>
          <dgm:bulletEnabled val="1"/>
        </dgm:presLayoutVars>
      </dgm:prSet>
      <dgm:spPr/>
    </dgm:pt>
    <dgm:pt modelId="{5D83069F-A75A-4FDE-87F5-B391A2025570}" type="pres">
      <dgm:prSet presAssocID="{F75EF97B-0FFB-4109-8A7C-A05D04EFE8C0}" presName="sibTrans" presStyleCnt="0"/>
      <dgm:spPr/>
    </dgm:pt>
    <dgm:pt modelId="{8C60B7AE-03D0-47E0-8637-912BC07B889C}" type="pres">
      <dgm:prSet presAssocID="{3C8323B4-4114-4C40-8473-CBA399015217}" presName="node" presStyleLbl="node1" presStyleIdx="6" presStyleCnt="8" custLinFactNeighborX="855" custLinFactNeighborY="-762">
        <dgm:presLayoutVars>
          <dgm:bulletEnabled val="1"/>
        </dgm:presLayoutVars>
      </dgm:prSet>
      <dgm:spPr/>
    </dgm:pt>
    <dgm:pt modelId="{763B60FC-CEB8-4E10-89D8-BBF6ADBF8603}" type="pres">
      <dgm:prSet presAssocID="{34E498F1-E428-4380-99B1-52D78C8B701C}" presName="sibTrans" presStyleCnt="0"/>
      <dgm:spPr/>
    </dgm:pt>
    <dgm:pt modelId="{AB2C5585-48D8-4740-BCC5-C0D12A1D30AE}" type="pres">
      <dgm:prSet presAssocID="{6F2D81E9-A8FD-4C56-9713-6F945DF65A77}" presName="node" presStyleLbl="node1" presStyleIdx="7" presStyleCnt="8">
        <dgm:presLayoutVars>
          <dgm:bulletEnabled val="1"/>
        </dgm:presLayoutVars>
      </dgm:prSet>
      <dgm:spPr/>
    </dgm:pt>
  </dgm:ptLst>
  <dgm:cxnLst>
    <dgm:cxn modelId="{3BFC0531-581A-46CE-BBC8-D9230124886A}" type="presOf" srcId="{988CB6DD-9C26-4417-A1B1-41703E975788}" destId="{88839C50-75D4-4B0A-85F3-AA9D2B7B9DB3}" srcOrd="0" destOrd="0" presId="urn:microsoft.com/office/officeart/2005/8/layout/default"/>
    <dgm:cxn modelId="{4468E537-48EE-48C0-9471-48805C4BD651}" srcId="{7B5F8A8D-405D-4244-9135-79AD46B7F28C}" destId="{ABA2B698-89ED-4EFB-8E70-05A13E5DC666}" srcOrd="3" destOrd="0" parTransId="{D1459DFF-4A5F-4A88-A535-6CBCC8822065}" sibTransId="{E17EA685-8A95-43AB-BF68-62306DFF982D}"/>
    <dgm:cxn modelId="{7720534F-A10B-454F-B1F3-9861DD0C063D}" type="presOf" srcId="{DE5C31BE-D397-4A07-802E-E48A0772318B}" destId="{1EDE26A0-713F-424D-B554-73DBA2F1AEC0}" srcOrd="0" destOrd="0" presId="urn:microsoft.com/office/officeart/2005/8/layout/default"/>
    <dgm:cxn modelId="{7E83487C-7181-4FB3-BD88-0D4A533A95CC}" srcId="{7B5F8A8D-405D-4244-9135-79AD46B7F28C}" destId="{C70267B9-251C-48FB-AB1F-D502E3FEF4CE}" srcOrd="5" destOrd="0" parTransId="{FA2625FD-819A-427A-A671-CE7A93A0F827}" sibTransId="{F75EF97B-0FFB-4109-8A7C-A05D04EFE8C0}"/>
    <dgm:cxn modelId="{2C5B0783-BCC9-4B13-A6C1-77BAD39D159D}" type="presOf" srcId="{95293C3D-2577-4CE5-AC89-8A56766BEA8F}" destId="{E16D7882-89FF-46A1-9653-E2932D2DA2C4}" srcOrd="0" destOrd="0" presId="urn:microsoft.com/office/officeart/2005/8/layout/default"/>
    <dgm:cxn modelId="{DA14C484-2D64-4164-8225-5E4D78CDEA3D}" srcId="{7B5F8A8D-405D-4244-9135-79AD46B7F28C}" destId="{3C8323B4-4114-4C40-8473-CBA399015217}" srcOrd="6" destOrd="0" parTransId="{A551470C-15DA-4202-A31A-269B56E72D93}" sibTransId="{34E498F1-E428-4380-99B1-52D78C8B701C}"/>
    <dgm:cxn modelId="{EDD9DE92-1F55-462F-93F0-4D2CB5507E57}" type="presOf" srcId="{7B5F8A8D-405D-4244-9135-79AD46B7F28C}" destId="{D0D42610-027F-442A-98BF-006953099461}" srcOrd="0" destOrd="0" presId="urn:microsoft.com/office/officeart/2005/8/layout/default"/>
    <dgm:cxn modelId="{05A0FE92-787E-4A24-8FD1-C9D52B7E5DB8}" type="presOf" srcId="{6F2D81E9-A8FD-4C56-9713-6F945DF65A77}" destId="{AB2C5585-48D8-4740-BCC5-C0D12A1D30AE}" srcOrd="0" destOrd="0" presId="urn:microsoft.com/office/officeart/2005/8/layout/default"/>
    <dgm:cxn modelId="{1A148898-CAE5-41C9-BF6A-0267F3C37BC7}" srcId="{7B5F8A8D-405D-4244-9135-79AD46B7F28C}" destId="{6F2D81E9-A8FD-4C56-9713-6F945DF65A77}" srcOrd="7" destOrd="0" parTransId="{4EDD49B9-B48F-4A4B-AF4A-0490715B2815}" sibTransId="{D33DDAA6-51FD-4CA1-9C95-C0F4D1418C4A}"/>
    <dgm:cxn modelId="{33F2669E-ADE8-4626-BA03-4E78DCF86B6D}" type="presOf" srcId="{C70267B9-251C-48FB-AB1F-D502E3FEF4CE}" destId="{EC68EE81-D018-4DFE-979F-2783ADFC3E43}" srcOrd="0" destOrd="0" presId="urn:microsoft.com/office/officeart/2005/8/layout/default"/>
    <dgm:cxn modelId="{150DB39E-CBBA-42D2-93E6-B284018D2BB6}" type="presOf" srcId="{3C8323B4-4114-4C40-8473-CBA399015217}" destId="{8C60B7AE-03D0-47E0-8637-912BC07B889C}" srcOrd="0" destOrd="0" presId="urn:microsoft.com/office/officeart/2005/8/layout/default"/>
    <dgm:cxn modelId="{FC4033A9-4933-4BE8-89DB-46894215FC7D}" srcId="{7B5F8A8D-405D-4244-9135-79AD46B7F28C}" destId="{95293C3D-2577-4CE5-AC89-8A56766BEA8F}" srcOrd="2" destOrd="0" parTransId="{D5D174BE-C334-405E-AF32-D9541C3C204E}" sibTransId="{79699BF3-FA20-49AC-B59F-C837D68872A8}"/>
    <dgm:cxn modelId="{6801DCAB-80FB-4DF1-B77B-36C5E13AD1CE}" srcId="{7B5F8A8D-405D-4244-9135-79AD46B7F28C}" destId="{3AAE77F7-A381-4900-8E2B-7CAD83E1A6D5}" srcOrd="1" destOrd="0" parTransId="{D3806C8F-4487-4B7D-B71A-4F8AD2A75220}" sibTransId="{66044008-34D7-4261-A423-B6B472CC2A2F}"/>
    <dgm:cxn modelId="{714CF1B3-7278-4DAA-B542-CAE2EE130438}" srcId="{7B5F8A8D-405D-4244-9135-79AD46B7F28C}" destId="{988CB6DD-9C26-4417-A1B1-41703E975788}" srcOrd="4" destOrd="0" parTransId="{F40DB6A9-021E-4BAB-A089-F3671BECA5EE}" sibTransId="{FFDB43EF-F6DB-4CEB-8E8A-A26E676574E6}"/>
    <dgm:cxn modelId="{1A198AB7-7782-4964-94A0-AA789D0263FD}" srcId="{7B5F8A8D-405D-4244-9135-79AD46B7F28C}" destId="{DE5C31BE-D397-4A07-802E-E48A0772318B}" srcOrd="0" destOrd="0" parTransId="{CC12B2AB-3E76-4955-9AA1-795F8555F5DE}" sibTransId="{F24566DE-ADFD-4DDB-B4C1-63070485C9C3}"/>
    <dgm:cxn modelId="{9E44BBD8-B641-4332-A822-44D37EA37081}" type="presOf" srcId="{ABA2B698-89ED-4EFB-8E70-05A13E5DC666}" destId="{AAC65C3C-BF4F-4DE5-9619-1BB2A0C35B1D}" srcOrd="0" destOrd="0" presId="urn:microsoft.com/office/officeart/2005/8/layout/default"/>
    <dgm:cxn modelId="{DA3C73DC-5466-4521-BA74-F26E4AF2EB56}" type="presOf" srcId="{3AAE77F7-A381-4900-8E2B-7CAD83E1A6D5}" destId="{28EE3617-4130-4ADF-8463-16F71960310C}" srcOrd="0" destOrd="0" presId="urn:microsoft.com/office/officeart/2005/8/layout/default"/>
    <dgm:cxn modelId="{EBEECD1E-8419-4EF9-9C5D-EF276A45B62A}" type="presParOf" srcId="{D0D42610-027F-442A-98BF-006953099461}" destId="{1EDE26A0-713F-424D-B554-73DBA2F1AEC0}" srcOrd="0" destOrd="0" presId="urn:microsoft.com/office/officeart/2005/8/layout/default"/>
    <dgm:cxn modelId="{F5BCD62B-82FF-4E1E-A6B5-836DF748E6F0}" type="presParOf" srcId="{D0D42610-027F-442A-98BF-006953099461}" destId="{FA45C0AD-49DD-4B0C-B1DA-7C4933760018}" srcOrd="1" destOrd="0" presId="urn:microsoft.com/office/officeart/2005/8/layout/default"/>
    <dgm:cxn modelId="{EE68DF05-A513-4BEB-8C32-04234F6E4DB3}" type="presParOf" srcId="{D0D42610-027F-442A-98BF-006953099461}" destId="{28EE3617-4130-4ADF-8463-16F71960310C}" srcOrd="2" destOrd="0" presId="urn:microsoft.com/office/officeart/2005/8/layout/default"/>
    <dgm:cxn modelId="{38799108-6290-4BAF-87C2-E1A4499BE5B6}" type="presParOf" srcId="{D0D42610-027F-442A-98BF-006953099461}" destId="{C4A2915C-69C3-453E-98F1-7F8982B7DB34}" srcOrd="3" destOrd="0" presId="urn:microsoft.com/office/officeart/2005/8/layout/default"/>
    <dgm:cxn modelId="{D63C1F42-2E17-4810-AD5B-024BB6AFA910}" type="presParOf" srcId="{D0D42610-027F-442A-98BF-006953099461}" destId="{E16D7882-89FF-46A1-9653-E2932D2DA2C4}" srcOrd="4" destOrd="0" presId="urn:microsoft.com/office/officeart/2005/8/layout/default"/>
    <dgm:cxn modelId="{8597A0A6-57BF-42A7-B6D0-DE6C9C07B6D3}" type="presParOf" srcId="{D0D42610-027F-442A-98BF-006953099461}" destId="{339C6ECC-D8A2-4DAC-9310-7187F35A3560}" srcOrd="5" destOrd="0" presId="urn:microsoft.com/office/officeart/2005/8/layout/default"/>
    <dgm:cxn modelId="{E502921A-F803-468D-89F5-9D26D49148F9}" type="presParOf" srcId="{D0D42610-027F-442A-98BF-006953099461}" destId="{AAC65C3C-BF4F-4DE5-9619-1BB2A0C35B1D}" srcOrd="6" destOrd="0" presId="urn:microsoft.com/office/officeart/2005/8/layout/default"/>
    <dgm:cxn modelId="{946AC179-BCCB-4294-84AC-AD4CBEE35F46}" type="presParOf" srcId="{D0D42610-027F-442A-98BF-006953099461}" destId="{02757203-6FEA-4626-B5AF-B0A1827199A7}" srcOrd="7" destOrd="0" presId="urn:microsoft.com/office/officeart/2005/8/layout/default"/>
    <dgm:cxn modelId="{65E338BE-9CF1-453A-9318-E7AE312022A9}" type="presParOf" srcId="{D0D42610-027F-442A-98BF-006953099461}" destId="{88839C50-75D4-4B0A-85F3-AA9D2B7B9DB3}" srcOrd="8" destOrd="0" presId="urn:microsoft.com/office/officeart/2005/8/layout/default"/>
    <dgm:cxn modelId="{21266DFA-6470-4187-883D-350C042B87F9}" type="presParOf" srcId="{D0D42610-027F-442A-98BF-006953099461}" destId="{3D07FD4C-4EFC-4AD2-BFE5-91F2BE9C0E2C}" srcOrd="9" destOrd="0" presId="urn:microsoft.com/office/officeart/2005/8/layout/default"/>
    <dgm:cxn modelId="{EF97EAB4-D26B-4BC6-A441-312EED3B20B5}" type="presParOf" srcId="{D0D42610-027F-442A-98BF-006953099461}" destId="{EC68EE81-D018-4DFE-979F-2783ADFC3E43}" srcOrd="10" destOrd="0" presId="urn:microsoft.com/office/officeart/2005/8/layout/default"/>
    <dgm:cxn modelId="{447131CE-7AEB-41DC-A5F6-5A61864F9A5C}" type="presParOf" srcId="{D0D42610-027F-442A-98BF-006953099461}" destId="{5D83069F-A75A-4FDE-87F5-B391A2025570}" srcOrd="11" destOrd="0" presId="urn:microsoft.com/office/officeart/2005/8/layout/default"/>
    <dgm:cxn modelId="{84A0B14D-C60A-4932-BE94-911FEB11B81E}" type="presParOf" srcId="{D0D42610-027F-442A-98BF-006953099461}" destId="{8C60B7AE-03D0-47E0-8637-912BC07B889C}" srcOrd="12" destOrd="0" presId="urn:microsoft.com/office/officeart/2005/8/layout/default"/>
    <dgm:cxn modelId="{B0A70382-63DF-4A17-9327-2161043FD023}" type="presParOf" srcId="{D0D42610-027F-442A-98BF-006953099461}" destId="{763B60FC-CEB8-4E10-89D8-BBF6ADBF8603}" srcOrd="13" destOrd="0" presId="urn:microsoft.com/office/officeart/2005/8/layout/default"/>
    <dgm:cxn modelId="{B8D52F5A-711E-4FAC-A984-6D54F6EE6C38}" type="presParOf" srcId="{D0D42610-027F-442A-98BF-006953099461}" destId="{AB2C5585-48D8-4740-BCC5-C0D12A1D30AE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5F8A8D-405D-4244-9135-79AD46B7F28C}" type="doc">
      <dgm:prSet loTypeId="urn:microsoft.com/office/officeart/2005/8/layout/defaul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E5C31BE-D397-4A07-802E-E48A0772318B}">
      <dgm:prSet/>
      <dgm:spPr/>
      <dgm:t>
        <a:bodyPr/>
        <a:lstStyle/>
        <a:p>
          <a:r>
            <a:rPr lang="cs-CZ" b="1" i="0" baseline="0" dirty="0"/>
            <a:t>Rekvalifikační kurzy  D6</a:t>
          </a:r>
          <a:endParaRPr lang="en-US" dirty="0"/>
        </a:p>
      </dgm:t>
    </dgm:pt>
    <dgm:pt modelId="{CC12B2AB-3E76-4955-9AA1-795F8555F5DE}" type="parTrans" cxnId="{1A198AB7-7782-4964-94A0-AA789D0263FD}">
      <dgm:prSet/>
      <dgm:spPr/>
      <dgm:t>
        <a:bodyPr/>
        <a:lstStyle/>
        <a:p>
          <a:endParaRPr lang="en-US"/>
        </a:p>
      </dgm:t>
    </dgm:pt>
    <dgm:pt modelId="{F24566DE-ADFD-4DDB-B4C1-63070485C9C3}" type="sibTrans" cxnId="{1A198AB7-7782-4964-94A0-AA789D0263FD}">
      <dgm:prSet/>
      <dgm:spPr/>
      <dgm:t>
        <a:bodyPr/>
        <a:lstStyle/>
        <a:p>
          <a:endParaRPr lang="en-US"/>
        </a:p>
      </dgm:t>
    </dgm:pt>
    <dgm:pt modelId="{95293C3D-2577-4CE5-AC89-8A56766BEA8F}">
      <dgm:prSet/>
      <dgm:spPr/>
      <dgm:t>
        <a:bodyPr/>
        <a:lstStyle/>
        <a:p>
          <a:r>
            <a:rPr lang="cs-CZ" b="1" dirty="0"/>
            <a:t>Nejúspěšnější byla rekvalifikace na pomocného zedníka</a:t>
          </a:r>
          <a:endParaRPr lang="en-US" b="1" dirty="0"/>
        </a:p>
      </dgm:t>
    </dgm:pt>
    <dgm:pt modelId="{D5D174BE-C334-405E-AF32-D9541C3C204E}" type="parTrans" cxnId="{FC4033A9-4933-4BE8-89DB-46894215FC7D}">
      <dgm:prSet/>
      <dgm:spPr/>
      <dgm:t>
        <a:bodyPr/>
        <a:lstStyle/>
        <a:p>
          <a:endParaRPr lang="en-US"/>
        </a:p>
      </dgm:t>
    </dgm:pt>
    <dgm:pt modelId="{79699BF3-FA20-49AC-B59F-C837D68872A8}" type="sibTrans" cxnId="{FC4033A9-4933-4BE8-89DB-46894215FC7D}">
      <dgm:prSet/>
      <dgm:spPr/>
      <dgm:t>
        <a:bodyPr/>
        <a:lstStyle/>
        <a:p>
          <a:endParaRPr lang="en-US"/>
        </a:p>
      </dgm:t>
    </dgm:pt>
    <dgm:pt modelId="{988CB6DD-9C26-4417-A1B1-41703E975788}">
      <dgm:prSet/>
      <dgm:spPr>
        <a:gradFill rotWithShape="0">
          <a:gsLst>
            <a:gs pos="100000">
              <a:srgbClr val="92D050"/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cs-CZ" b="1" i="0" baseline="0" dirty="0"/>
            <a:t>Práce jako VPP u technických služeb</a:t>
          </a:r>
          <a:endParaRPr lang="en-US" b="1" i="0" dirty="0"/>
        </a:p>
      </dgm:t>
    </dgm:pt>
    <dgm:pt modelId="{F40DB6A9-021E-4BAB-A089-F3671BECA5EE}" type="parTrans" cxnId="{714CF1B3-7278-4DAA-B542-CAE2EE130438}">
      <dgm:prSet/>
      <dgm:spPr/>
      <dgm:t>
        <a:bodyPr/>
        <a:lstStyle/>
        <a:p>
          <a:endParaRPr lang="en-US"/>
        </a:p>
      </dgm:t>
    </dgm:pt>
    <dgm:pt modelId="{FFDB43EF-F6DB-4CEB-8E8A-A26E676574E6}" type="sibTrans" cxnId="{714CF1B3-7278-4DAA-B542-CAE2EE130438}">
      <dgm:prSet/>
      <dgm:spPr/>
      <dgm:t>
        <a:bodyPr/>
        <a:lstStyle/>
        <a:p>
          <a:endParaRPr lang="en-US"/>
        </a:p>
      </dgm:t>
    </dgm:pt>
    <dgm:pt modelId="{3AAE77F7-A381-4900-8E2B-7CAD83E1A6D5}">
      <dgm:prSet/>
      <dgm:spPr>
        <a:gradFill rotWithShape="0">
          <a:gsLst>
            <a:gs pos="100000">
              <a:srgbClr val="FFC000"/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cs-CZ" b="1" i="0" baseline="0" dirty="0"/>
            <a:t>Trvalý pracovní poměr: 4 doba neurčitá </a:t>
          </a:r>
        </a:p>
        <a:p>
          <a:r>
            <a:rPr lang="cs-CZ" b="1" i="0" baseline="0" dirty="0"/>
            <a:t>+ 4 doba určitá do 2027</a:t>
          </a:r>
          <a:endParaRPr lang="en-US" b="1" i="0" dirty="0"/>
        </a:p>
      </dgm:t>
    </dgm:pt>
    <dgm:pt modelId="{66044008-34D7-4261-A423-B6B472CC2A2F}" type="sibTrans" cxnId="{6801DCAB-80FB-4DF1-B77B-36C5E13AD1CE}">
      <dgm:prSet/>
      <dgm:spPr/>
      <dgm:t>
        <a:bodyPr/>
        <a:lstStyle/>
        <a:p>
          <a:endParaRPr lang="en-US"/>
        </a:p>
      </dgm:t>
    </dgm:pt>
    <dgm:pt modelId="{D3806C8F-4487-4B7D-B71A-4F8AD2A75220}" type="parTrans" cxnId="{6801DCAB-80FB-4DF1-B77B-36C5E13AD1CE}">
      <dgm:prSet/>
      <dgm:spPr/>
      <dgm:t>
        <a:bodyPr/>
        <a:lstStyle/>
        <a:p>
          <a:endParaRPr lang="en-US"/>
        </a:p>
      </dgm:t>
    </dgm:pt>
    <dgm:pt modelId="{D0D42610-027F-442A-98BF-006953099461}" type="pres">
      <dgm:prSet presAssocID="{7B5F8A8D-405D-4244-9135-79AD46B7F28C}" presName="diagram" presStyleCnt="0">
        <dgm:presLayoutVars>
          <dgm:dir/>
          <dgm:resizeHandles val="exact"/>
        </dgm:presLayoutVars>
      </dgm:prSet>
      <dgm:spPr/>
    </dgm:pt>
    <dgm:pt modelId="{1EDE26A0-713F-424D-B554-73DBA2F1AEC0}" type="pres">
      <dgm:prSet presAssocID="{DE5C31BE-D397-4A07-802E-E48A0772318B}" presName="node" presStyleLbl="node1" presStyleIdx="0" presStyleCnt="4" custLinFactNeighborX="-4671" custLinFactNeighborY="1320">
        <dgm:presLayoutVars>
          <dgm:bulletEnabled val="1"/>
        </dgm:presLayoutVars>
      </dgm:prSet>
      <dgm:spPr/>
    </dgm:pt>
    <dgm:pt modelId="{FA45C0AD-49DD-4B0C-B1DA-7C4933760018}" type="pres">
      <dgm:prSet presAssocID="{F24566DE-ADFD-4DDB-B4C1-63070485C9C3}" presName="sibTrans" presStyleCnt="0"/>
      <dgm:spPr/>
    </dgm:pt>
    <dgm:pt modelId="{28EE3617-4130-4ADF-8463-16F71960310C}" type="pres">
      <dgm:prSet presAssocID="{3AAE77F7-A381-4900-8E2B-7CAD83E1A6D5}" presName="node" presStyleLbl="node1" presStyleIdx="1" presStyleCnt="4" custLinFactY="18766" custLinFactNeighborX="0" custLinFactNeighborY="100000">
        <dgm:presLayoutVars>
          <dgm:bulletEnabled val="1"/>
        </dgm:presLayoutVars>
      </dgm:prSet>
      <dgm:spPr/>
    </dgm:pt>
    <dgm:pt modelId="{C4A2915C-69C3-453E-98F1-7F8982B7DB34}" type="pres">
      <dgm:prSet presAssocID="{66044008-34D7-4261-A423-B6B472CC2A2F}" presName="sibTrans" presStyleCnt="0"/>
      <dgm:spPr/>
    </dgm:pt>
    <dgm:pt modelId="{E16D7882-89FF-46A1-9653-E2932D2DA2C4}" type="pres">
      <dgm:prSet presAssocID="{95293C3D-2577-4CE5-AC89-8A56766BEA8F}" presName="node" presStyleLbl="node1" presStyleIdx="2" presStyleCnt="4" custLinFactNeighborX="-4671" custLinFactNeighborY="1911">
        <dgm:presLayoutVars>
          <dgm:bulletEnabled val="1"/>
        </dgm:presLayoutVars>
      </dgm:prSet>
      <dgm:spPr/>
    </dgm:pt>
    <dgm:pt modelId="{339C6ECC-D8A2-4DAC-9310-7187F35A3560}" type="pres">
      <dgm:prSet presAssocID="{79699BF3-FA20-49AC-B59F-C837D68872A8}" presName="sibTrans" presStyleCnt="0"/>
      <dgm:spPr/>
    </dgm:pt>
    <dgm:pt modelId="{88839C50-75D4-4B0A-85F3-AA9D2B7B9DB3}" type="pres">
      <dgm:prSet presAssocID="{988CB6DD-9C26-4417-A1B1-41703E975788}" presName="node" presStyleLbl="node1" presStyleIdx="3" presStyleCnt="4" custLinFactY="-15347" custLinFactNeighborX="3277" custLinFactNeighborY="-100000">
        <dgm:presLayoutVars>
          <dgm:bulletEnabled val="1"/>
        </dgm:presLayoutVars>
      </dgm:prSet>
      <dgm:spPr/>
    </dgm:pt>
  </dgm:ptLst>
  <dgm:cxnLst>
    <dgm:cxn modelId="{3BFC0531-581A-46CE-BBC8-D9230124886A}" type="presOf" srcId="{988CB6DD-9C26-4417-A1B1-41703E975788}" destId="{88839C50-75D4-4B0A-85F3-AA9D2B7B9DB3}" srcOrd="0" destOrd="0" presId="urn:microsoft.com/office/officeart/2005/8/layout/default"/>
    <dgm:cxn modelId="{7720534F-A10B-454F-B1F3-9861DD0C063D}" type="presOf" srcId="{DE5C31BE-D397-4A07-802E-E48A0772318B}" destId="{1EDE26A0-713F-424D-B554-73DBA2F1AEC0}" srcOrd="0" destOrd="0" presId="urn:microsoft.com/office/officeart/2005/8/layout/default"/>
    <dgm:cxn modelId="{2C5B0783-BCC9-4B13-A6C1-77BAD39D159D}" type="presOf" srcId="{95293C3D-2577-4CE5-AC89-8A56766BEA8F}" destId="{E16D7882-89FF-46A1-9653-E2932D2DA2C4}" srcOrd="0" destOrd="0" presId="urn:microsoft.com/office/officeart/2005/8/layout/default"/>
    <dgm:cxn modelId="{EDD9DE92-1F55-462F-93F0-4D2CB5507E57}" type="presOf" srcId="{7B5F8A8D-405D-4244-9135-79AD46B7F28C}" destId="{D0D42610-027F-442A-98BF-006953099461}" srcOrd="0" destOrd="0" presId="urn:microsoft.com/office/officeart/2005/8/layout/default"/>
    <dgm:cxn modelId="{FC4033A9-4933-4BE8-89DB-46894215FC7D}" srcId="{7B5F8A8D-405D-4244-9135-79AD46B7F28C}" destId="{95293C3D-2577-4CE5-AC89-8A56766BEA8F}" srcOrd="2" destOrd="0" parTransId="{D5D174BE-C334-405E-AF32-D9541C3C204E}" sibTransId="{79699BF3-FA20-49AC-B59F-C837D68872A8}"/>
    <dgm:cxn modelId="{6801DCAB-80FB-4DF1-B77B-36C5E13AD1CE}" srcId="{7B5F8A8D-405D-4244-9135-79AD46B7F28C}" destId="{3AAE77F7-A381-4900-8E2B-7CAD83E1A6D5}" srcOrd="1" destOrd="0" parTransId="{D3806C8F-4487-4B7D-B71A-4F8AD2A75220}" sibTransId="{66044008-34D7-4261-A423-B6B472CC2A2F}"/>
    <dgm:cxn modelId="{714CF1B3-7278-4DAA-B542-CAE2EE130438}" srcId="{7B5F8A8D-405D-4244-9135-79AD46B7F28C}" destId="{988CB6DD-9C26-4417-A1B1-41703E975788}" srcOrd="3" destOrd="0" parTransId="{F40DB6A9-021E-4BAB-A089-F3671BECA5EE}" sibTransId="{FFDB43EF-F6DB-4CEB-8E8A-A26E676574E6}"/>
    <dgm:cxn modelId="{1A198AB7-7782-4964-94A0-AA789D0263FD}" srcId="{7B5F8A8D-405D-4244-9135-79AD46B7F28C}" destId="{DE5C31BE-D397-4A07-802E-E48A0772318B}" srcOrd="0" destOrd="0" parTransId="{CC12B2AB-3E76-4955-9AA1-795F8555F5DE}" sibTransId="{F24566DE-ADFD-4DDB-B4C1-63070485C9C3}"/>
    <dgm:cxn modelId="{DA3C73DC-5466-4521-BA74-F26E4AF2EB56}" type="presOf" srcId="{3AAE77F7-A381-4900-8E2B-7CAD83E1A6D5}" destId="{28EE3617-4130-4ADF-8463-16F71960310C}" srcOrd="0" destOrd="0" presId="urn:microsoft.com/office/officeart/2005/8/layout/default"/>
    <dgm:cxn modelId="{EBEECD1E-8419-4EF9-9C5D-EF276A45B62A}" type="presParOf" srcId="{D0D42610-027F-442A-98BF-006953099461}" destId="{1EDE26A0-713F-424D-B554-73DBA2F1AEC0}" srcOrd="0" destOrd="0" presId="urn:microsoft.com/office/officeart/2005/8/layout/default"/>
    <dgm:cxn modelId="{F5BCD62B-82FF-4E1E-A6B5-836DF748E6F0}" type="presParOf" srcId="{D0D42610-027F-442A-98BF-006953099461}" destId="{FA45C0AD-49DD-4B0C-B1DA-7C4933760018}" srcOrd="1" destOrd="0" presId="urn:microsoft.com/office/officeart/2005/8/layout/default"/>
    <dgm:cxn modelId="{EE68DF05-A513-4BEB-8C32-04234F6E4DB3}" type="presParOf" srcId="{D0D42610-027F-442A-98BF-006953099461}" destId="{28EE3617-4130-4ADF-8463-16F71960310C}" srcOrd="2" destOrd="0" presId="urn:microsoft.com/office/officeart/2005/8/layout/default"/>
    <dgm:cxn modelId="{38799108-6290-4BAF-87C2-E1A4499BE5B6}" type="presParOf" srcId="{D0D42610-027F-442A-98BF-006953099461}" destId="{C4A2915C-69C3-453E-98F1-7F8982B7DB34}" srcOrd="3" destOrd="0" presId="urn:microsoft.com/office/officeart/2005/8/layout/default"/>
    <dgm:cxn modelId="{D63C1F42-2E17-4810-AD5B-024BB6AFA910}" type="presParOf" srcId="{D0D42610-027F-442A-98BF-006953099461}" destId="{E16D7882-89FF-46A1-9653-E2932D2DA2C4}" srcOrd="4" destOrd="0" presId="urn:microsoft.com/office/officeart/2005/8/layout/default"/>
    <dgm:cxn modelId="{8597A0A6-57BF-42A7-B6D0-DE6C9C07B6D3}" type="presParOf" srcId="{D0D42610-027F-442A-98BF-006953099461}" destId="{339C6ECC-D8A2-4DAC-9310-7187F35A3560}" srcOrd="5" destOrd="0" presId="urn:microsoft.com/office/officeart/2005/8/layout/default"/>
    <dgm:cxn modelId="{65E338BE-9CF1-453A-9318-E7AE312022A9}" type="presParOf" srcId="{D0D42610-027F-442A-98BF-006953099461}" destId="{88839C50-75D4-4B0A-85F3-AA9D2B7B9DB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E26A0-713F-424D-B554-73DBA2F1AEC0}">
      <dsp:nvSpPr>
        <dsp:cNvPr id="0" name=""/>
        <dsp:cNvSpPr/>
      </dsp:nvSpPr>
      <dsp:spPr>
        <a:xfrm>
          <a:off x="495061" y="645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0" kern="1200" baseline="0" dirty="0"/>
            <a:t>Bydlení</a:t>
          </a:r>
          <a:endParaRPr lang="en-US" sz="2100" kern="1200" dirty="0"/>
        </a:p>
      </dsp:txBody>
      <dsp:txXfrm>
        <a:off x="495061" y="645"/>
        <a:ext cx="2262336" cy="1357401"/>
      </dsp:txXfrm>
    </dsp:sp>
    <dsp:sp modelId="{28EE3617-4130-4ADF-8463-16F71960310C}">
      <dsp:nvSpPr>
        <dsp:cNvPr id="0" name=""/>
        <dsp:cNvSpPr/>
      </dsp:nvSpPr>
      <dsp:spPr>
        <a:xfrm>
          <a:off x="2983631" y="1612776"/>
          <a:ext cx="2262336" cy="1357401"/>
        </a:xfrm>
        <a:prstGeom prst="rect">
          <a:avLst/>
        </a:prstGeom>
        <a:gradFill rotWithShape="0">
          <a:gsLst>
            <a:gs pos="100000">
              <a:srgbClr val="FFC000"/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76200">
          <a:solidFill>
            <a:srgbClr val="0070C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0" kern="1200" baseline="0" dirty="0">
              <a:solidFill>
                <a:srgbClr val="FF0000"/>
              </a:solidFill>
            </a:rPr>
            <a:t>Zaměstnanost</a:t>
          </a:r>
          <a:endParaRPr lang="en-US" sz="2100" b="1" i="0" kern="1200" dirty="0">
            <a:solidFill>
              <a:srgbClr val="FF0000"/>
            </a:solidFill>
          </a:endParaRPr>
        </a:p>
      </dsp:txBody>
      <dsp:txXfrm>
        <a:off x="2983631" y="1612776"/>
        <a:ext cx="2262336" cy="1357401"/>
      </dsp:txXfrm>
    </dsp:sp>
    <dsp:sp modelId="{E16D7882-89FF-46A1-9653-E2932D2DA2C4}">
      <dsp:nvSpPr>
        <dsp:cNvPr id="0" name=""/>
        <dsp:cNvSpPr/>
      </dsp:nvSpPr>
      <dsp:spPr>
        <a:xfrm>
          <a:off x="2983631" y="28594"/>
          <a:ext cx="2262336" cy="1357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0" kern="1200" baseline="0" dirty="0"/>
            <a:t>Dluhy</a:t>
          </a:r>
          <a:endParaRPr lang="en-US" sz="2100" kern="1200" dirty="0"/>
        </a:p>
      </dsp:txBody>
      <dsp:txXfrm>
        <a:off x="2983631" y="28594"/>
        <a:ext cx="2262336" cy="1357401"/>
      </dsp:txXfrm>
    </dsp:sp>
    <dsp:sp modelId="{AAC65C3C-BF4F-4DE5-9619-1BB2A0C35B1D}">
      <dsp:nvSpPr>
        <dsp:cNvPr id="0" name=""/>
        <dsp:cNvSpPr/>
      </dsp:nvSpPr>
      <dsp:spPr>
        <a:xfrm>
          <a:off x="495061" y="1584280"/>
          <a:ext cx="2262336" cy="135740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0" kern="1200" baseline="0" dirty="0"/>
            <a:t>Bezpečnost a prevence kriminality</a:t>
          </a:r>
          <a:endParaRPr lang="en-US" sz="2100" kern="1200" dirty="0"/>
        </a:p>
      </dsp:txBody>
      <dsp:txXfrm>
        <a:off x="495061" y="1584280"/>
        <a:ext cx="2262336" cy="1357401"/>
      </dsp:txXfrm>
    </dsp:sp>
    <dsp:sp modelId="{88839C50-75D4-4B0A-85F3-AA9D2B7B9DB3}">
      <dsp:nvSpPr>
        <dsp:cNvPr id="0" name=""/>
        <dsp:cNvSpPr/>
      </dsp:nvSpPr>
      <dsp:spPr>
        <a:xfrm>
          <a:off x="5482947" y="28603"/>
          <a:ext cx="2262336" cy="1357401"/>
        </a:xfrm>
        <a:prstGeom prst="rect">
          <a:avLst/>
        </a:prstGeom>
        <a:gradFill rotWithShape="0">
          <a:gsLst>
            <a:gs pos="100000">
              <a:srgbClr val="92D050"/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0" kern="1200" baseline="0" dirty="0"/>
            <a:t>Zdraví</a:t>
          </a:r>
          <a:endParaRPr lang="en-US" sz="2100" b="1" i="0" kern="1200" dirty="0"/>
        </a:p>
      </dsp:txBody>
      <dsp:txXfrm>
        <a:off x="5482947" y="28603"/>
        <a:ext cx="2262336" cy="1357401"/>
      </dsp:txXfrm>
    </dsp:sp>
    <dsp:sp modelId="{EC68EE81-D018-4DFE-979F-2783ADFC3E43}">
      <dsp:nvSpPr>
        <dsp:cNvPr id="0" name=""/>
        <dsp:cNvSpPr/>
      </dsp:nvSpPr>
      <dsp:spPr>
        <a:xfrm>
          <a:off x="5472201" y="1584280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0" kern="1200" baseline="0" dirty="0"/>
            <a:t>Komunitní práce a občanské soužití</a:t>
          </a:r>
          <a:endParaRPr lang="en-US" sz="2100" kern="1200" dirty="0"/>
        </a:p>
      </dsp:txBody>
      <dsp:txXfrm>
        <a:off x="5472201" y="1584280"/>
        <a:ext cx="2262336" cy="1357401"/>
      </dsp:txXfrm>
    </dsp:sp>
    <dsp:sp modelId="{8C60B7AE-03D0-47E0-8637-912BC07B889C}">
      <dsp:nvSpPr>
        <dsp:cNvPr id="0" name=""/>
        <dsp:cNvSpPr/>
      </dsp:nvSpPr>
      <dsp:spPr>
        <a:xfrm>
          <a:off x="1758689" y="3157572"/>
          <a:ext cx="2262336" cy="135740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i="0" kern="1200" baseline="0" dirty="0"/>
            <a:t>Rodina, děti a vzdělávání</a:t>
          </a:r>
          <a:endParaRPr lang="en-US" sz="2100" kern="1200" dirty="0"/>
        </a:p>
      </dsp:txBody>
      <dsp:txXfrm>
        <a:off x="1758689" y="3157572"/>
        <a:ext cx="2262336" cy="1357401"/>
      </dsp:txXfrm>
    </dsp:sp>
    <dsp:sp modelId="{AB2C5585-48D8-4740-BCC5-C0D12A1D30AE}">
      <dsp:nvSpPr>
        <dsp:cNvPr id="0" name=""/>
        <dsp:cNvSpPr/>
      </dsp:nvSpPr>
      <dsp:spPr>
        <a:xfrm>
          <a:off x="4227916" y="3167916"/>
          <a:ext cx="2262336" cy="1357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b="1" kern="1200" dirty="0"/>
            <a:t>Sociální práce, sociální služby a psychosociální podpora</a:t>
          </a:r>
        </a:p>
      </dsp:txBody>
      <dsp:txXfrm>
        <a:off x="4227916" y="3167916"/>
        <a:ext cx="2262336" cy="13574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E26A0-713F-424D-B554-73DBA2F1AEC0}">
      <dsp:nvSpPr>
        <dsp:cNvPr id="0" name=""/>
        <dsp:cNvSpPr/>
      </dsp:nvSpPr>
      <dsp:spPr>
        <a:xfrm>
          <a:off x="298359" y="28607"/>
          <a:ext cx="3479899" cy="208793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b="1" i="0" kern="1200" baseline="0" dirty="0"/>
            <a:t>Rekvalifikační kurzy  D6</a:t>
          </a:r>
          <a:endParaRPr lang="en-US" sz="2700" kern="1200" dirty="0"/>
        </a:p>
      </dsp:txBody>
      <dsp:txXfrm>
        <a:off x="298359" y="28607"/>
        <a:ext cx="3479899" cy="2087939"/>
      </dsp:txXfrm>
    </dsp:sp>
    <dsp:sp modelId="{28EE3617-4130-4ADF-8463-16F71960310C}">
      <dsp:nvSpPr>
        <dsp:cNvPr id="0" name=""/>
        <dsp:cNvSpPr/>
      </dsp:nvSpPr>
      <dsp:spPr>
        <a:xfrm>
          <a:off x="4288794" y="2438023"/>
          <a:ext cx="3479899" cy="2087939"/>
        </a:xfrm>
        <a:prstGeom prst="rect">
          <a:avLst/>
        </a:prstGeom>
        <a:gradFill rotWithShape="0">
          <a:gsLst>
            <a:gs pos="100000">
              <a:srgbClr val="FFC000"/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b="1" i="0" kern="1200" baseline="0" dirty="0"/>
            <a:t>Trvalý pracovní poměr: 4 doba neurčitá </a:t>
          </a:r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b="1" i="0" kern="1200" baseline="0" dirty="0"/>
            <a:t>+ 4 doba určitá do 2027</a:t>
          </a:r>
          <a:endParaRPr lang="en-US" sz="2700" b="1" i="0" kern="1200" dirty="0"/>
        </a:p>
      </dsp:txBody>
      <dsp:txXfrm>
        <a:off x="4288794" y="2438023"/>
        <a:ext cx="3479899" cy="2087939"/>
      </dsp:txXfrm>
    </dsp:sp>
    <dsp:sp modelId="{E16D7882-89FF-46A1-9653-E2932D2DA2C4}">
      <dsp:nvSpPr>
        <dsp:cNvPr id="0" name=""/>
        <dsp:cNvSpPr/>
      </dsp:nvSpPr>
      <dsp:spPr>
        <a:xfrm>
          <a:off x="298359" y="2438023"/>
          <a:ext cx="3479899" cy="20879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b="1" kern="1200" dirty="0"/>
            <a:t>Nejúspěšnější byla rekvalifikace na pomocného zedníka</a:t>
          </a:r>
          <a:endParaRPr lang="en-US" sz="2700" b="1" kern="1200" dirty="0"/>
        </a:p>
      </dsp:txBody>
      <dsp:txXfrm>
        <a:off x="298359" y="2438023"/>
        <a:ext cx="3479899" cy="2087939"/>
      </dsp:txXfrm>
    </dsp:sp>
    <dsp:sp modelId="{88839C50-75D4-4B0A-85F3-AA9D2B7B9DB3}">
      <dsp:nvSpPr>
        <dsp:cNvPr id="0" name=""/>
        <dsp:cNvSpPr/>
      </dsp:nvSpPr>
      <dsp:spPr>
        <a:xfrm>
          <a:off x="4402831" y="28600"/>
          <a:ext cx="3479899" cy="2087939"/>
        </a:xfrm>
        <a:prstGeom prst="rect">
          <a:avLst/>
        </a:prstGeom>
        <a:gradFill rotWithShape="0">
          <a:gsLst>
            <a:gs pos="100000">
              <a:srgbClr val="92D050"/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b="1" i="0" kern="1200" baseline="0" dirty="0"/>
            <a:t>Práce jako VPP u technických služeb</a:t>
          </a:r>
          <a:endParaRPr lang="en-US" sz="2700" b="1" i="0" kern="1200" dirty="0"/>
        </a:p>
      </dsp:txBody>
      <dsp:txXfrm>
        <a:off x="4402831" y="28600"/>
        <a:ext cx="3479899" cy="2087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2651B-596B-4739-AD4D-3EFC0A2AFCC8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AA6A0-779C-48A7-89ED-68D47FEB78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0670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Začnu přivítáním pana starosty a sebe 30s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AA6A0-779C-48A7-89ED-68D47FEB782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7692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Zde ukázka, pokud hovořím o komplexnosti co řeší v Hamrech za oblasti spolupráce 30s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AA6A0-779C-48A7-89ED-68D47FEB782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7332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Po úvodu to o čem je konference – realizace IROP 10s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AA6A0-779C-48A7-89ED-68D47FEB782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4802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Co se realizovalo… 30s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AA6A0-779C-48A7-89ED-68D47FEB782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8404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Ptám se – pane starosto, co vidíme, z jaké doby je fotka, proč právě tento dům 1minuta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CAA6A0-779C-48A7-89ED-68D47FEB782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4240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6447"/>
          </a:xfrm>
        </p:spPr>
        <p:txBody>
          <a:bodyPr>
            <a:normAutofit fontScale="90000"/>
          </a:bodyPr>
          <a:lstStyle/>
          <a:p>
            <a:b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79611" y="4941167"/>
            <a:ext cx="5431565" cy="1552861"/>
          </a:xfrm>
        </p:spPr>
        <p:txBody>
          <a:bodyPr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lvl="2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Autor: 	</a:t>
            </a:r>
            <a:r>
              <a:rPr lang="cs-CZ" sz="2000" b="1" dirty="0">
                <a:solidFill>
                  <a:srgbClr val="000000"/>
                </a:solidFill>
                <a:latin typeface="Arial" panose="020B0604020202020204" pitchFamily="34" charset="0"/>
              </a:rPr>
              <a:t>Jaroslav Najman</a:t>
            </a:r>
            <a:endParaRPr kumimoji="0" lang="cs-CZ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lvl="2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Datum:	</a:t>
            </a:r>
            <a:r>
              <a:rPr lang="cs-CZ" sz="2000" b="1" dirty="0">
                <a:solidFill>
                  <a:srgbClr val="000000"/>
                </a:solidFill>
                <a:latin typeface="Arial" panose="020B0604020202020204" pitchFamily="34" charset="0"/>
              </a:rPr>
              <a:t>6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.6.2024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CD3FC08B-445A-BF2C-4886-9CB05E161F09}"/>
              </a:ext>
            </a:extLst>
          </p:cNvPr>
          <p:cNvSpPr txBox="1"/>
          <p:nvPr/>
        </p:nvSpPr>
        <p:spPr>
          <a:xfrm>
            <a:off x="1079612" y="1530054"/>
            <a:ext cx="69847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cs-CZ" altLang="cs-CZ" sz="3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Velké Hamry - zaměstnávání</a:t>
            </a:r>
          </a:p>
        </p:txBody>
      </p:sp>
      <p:pic>
        <p:nvPicPr>
          <p:cNvPr id="11" name="Picture 2" descr="FK Velké Hamry 1911">
            <a:extLst>
              <a:ext uri="{FF2B5EF4-FFF2-40B4-BE49-F238E27FC236}">
                <a16:creationId xmlns:a16="http://schemas.microsoft.com/office/drawing/2014/main" id="{668B234D-BF92-4C59-A8EC-96600CECE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80971"/>
            <a:ext cx="35718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767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2D2BC9-F152-FE75-3837-DB0E7CFC4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Nový bar v KD.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AEE7E8D8-EC1D-3ECF-F225-228E7BC727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3264342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 algn="l"/>
            <a:r>
              <a:rPr lang="cs-CZ" b="1" dirty="0"/>
              <a:t>Děkuji za pozornost 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4915972" y="4221088"/>
            <a:ext cx="3564396" cy="2097549"/>
          </a:xfrm>
        </p:spPr>
        <p:txBody>
          <a:bodyPr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23E940DE-AFC0-018A-618B-F74D311B9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32" y="2344221"/>
            <a:ext cx="1441830" cy="2147073"/>
          </a:xfrm>
          <a:prstGeom prst="rect">
            <a:avLst/>
          </a:prstGeom>
        </p:spPr>
      </p:pic>
      <p:sp>
        <p:nvSpPr>
          <p:cNvPr id="5" name="Zástupný symbol pro obsah 2">
            <a:extLst>
              <a:ext uri="{FF2B5EF4-FFF2-40B4-BE49-F238E27FC236}">
                <a16:creationId xmlns:a16="http://schemas.microsoft.com/office/drawing/2014/main" id="{739AABA1-B227-6E45-9494-F0D677B697D4}"/>
              </a:ext>
            </a:extLst>
          </p:cNvPr>
          <p:cNvSpPr txBox="1">
            <a:spLocks/>
          </p:cNvSpPr>
          <p:nvPr/>
        </p:nvSpPr>
        <p:spPr>
          <a:xfrm>
            <a:off x="2371187" y="2370430"/>
            <a:ext cx="3240360" cy="170777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r>
              <a:rPr lang="cs-CZ" sz="2400" b="1" dirty="0"/>
              <a:t>Ing. Jaroslav Najman</a:t>
            </a:r>
          </a:p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r>
              <a:rPr lang="cs-CZ" sz="2400" dirty="0"/>
              <a:t>Starosta</a:t>
            </a:r>
          </a:p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endParaRPr lang="cs-CZ" sz="2400" dirty="0"/>
          </a:p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r>
              <a:rPr lang="cs-CZ" sz="2400" dirty="0"/>
              <a:t>Městský úřad Velké Hamry</a:t>
            </a:r>
          </a:p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r>
              <a:rPr lang="cs-CZ" sz="2400" dirty="0"/>
              <a:t>Velké Hamry 362</a:t>
            </a:r>
          </a:p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r>
              <a:rPr lang="cs-CZ" sz="2400" dirty="0"/>
              <a:t>468 45</a:t>
            </a:r>
          </a:p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endParaRPr lang="cs-CZ" sz="2400" dirty="0"/>
          </a:p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r>
              <a:rPr lang="cs-CZ" sz="2400" dirty="0"/>
              <a:t>mail: starosta@velke-hamry.cz</a:t>
            </a:r>
          </a:p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endParaRPr lang="cs-CZ" sz="2400" dirty="0"/>
          </a:p>
          <a:p>
            <a:pPr marL="0" indent="0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  <a:defRPr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176348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440159"/>
          </a:xfrm>
        </p:spPr>
        <p:txBody>
          <a:bodyPr>
            <a:noAutofit/>
          </a:bodyPr>
          <a:lstStyle/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 začátku byly dluhy a nechuť pracovat. Sociální dávky byly lepší.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CABC4D4-8AEA-49F5-86C1-C5F0220EC1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/>
          <a:lstStyle/>
          <a:p>
            <a:r>
              <a:rPr lang="cs-CZ" dirty="0"/>
              <a:t>Spolupráce s ASZ již 12 let</a:t>
            </a:r>
          </a:p>
          <a:p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A9A2A3E-E01B-494F-A621-30ABA6633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636912"/>
            <a:ext cx="2880320" cy="151216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E12CEFFB-97A7-4815-8E7B-E49131212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2564904"/>
            <a:ext cx="2520280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929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D1FD09-974F-A53C-962F-A46DE2D27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cs-CZ" dirty="0"/>
              <a:t>Projekt MPSV D6.</a:t>
            </a:r>
            <a:br>
              <a:rPr lang="cs-CZ" dirty="0"/>
            </a:br>
            <a:r>
              <a:rPr lang="cs-CZ" dirty="0"/>
              <a:t>Třídění odpadů a zednické práce.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9D89C0D-8B39-EF79-BBE0-C7F5A935DF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057" y="1600200"/>
            <a:ext cx="6009885" cy="4525963"/>
          </a:xfrm>
        </p:spPr>
      </p:pic>
    </p:spTree>
    <p:extLst>
      <p:ext uri="{BB962C8B-B14F-4D97-AF65-F5344CB8AC3E}">
        <p14:creationId xmlns:p14="http://schemas.microsoft.com/office/powerpoint/2010/main" val="158234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cs-CZ" sz="3700" b="1" dirty="0"/>
              <a:t>ROMOVÉ ZAČALI PRACOVAT NA VPP</a:t>
            </a:r>
            <a:endParaRPr lang="cs-CZ" sz="3700" dirty="0"/>
          </a:p>
        </p:txBody>
      </p:sp>
      <p:graphicFrame>
        <p:nvGraphicFramePr>
          <p:cNvPr id="18" name="Zástupný symbol pro obsah 2">
            <a:extLst>
              <a:ext uri="{FF2B5EF4-FFF2-40B4-BE49-F238E27FC236}">
                <a16:creationId xmlns:a16="http://schemas.microsoft.com/office/drawing/2014/main" id="{3EB4FA6B-D1D6-CEE4-4C1B-E44D26CCB9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34443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Nadpis 1">
            <a:extLst>
              <a:ext uri="{FF2B5EF4-FFF2-40B4-BE49-F238E27FC236}">
                <a16:creationId xmlns:a16="http://schemas.microsoft.com/office/drawing/2014/main" id="{3686BC6D-AE05-05C1-80FE-433C1692D1B6}"/>
              </a:ext>
            </a:extLst>
          </p:cNvPr>
          <p:cNvSpPr txBox="1">
            <a:spLocks/>
          </p:cNvSpPr>
          <p:nvPr/>
        </p:nvSpPr>
        <p:spPr>
          <a:xfrm>
            <a:off x="3886944" y="4941168"/>
            <a:ext cx="1370112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endParaRPr lang="cs-CZ" sz="6000" b="1" dirty="0"/>
          </a:p>
        </p:txBody>
      </p:sp>
    </p:spTree>
    <p:extLst>
      <p:ext uri="{BB962C8B-B14F-4D97-AF65-F5344CB8AC3E}">
        <p14:creationId xmlns:p14="http://schemas.microsoft.com/office/powerpoint/2010/main" val="816518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916832"/>
            <a:ext cx="4824536" cy="3373621"/>
          </a:xfrm>
        </p:spPr>
        <p:txBody>
          <a:bodyPr>
            <a:noAutofit/>
          </a:bodyPr>
          <a:lstStyle/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Kdo pracoval legálně a posílal děti do školy měl možnost získat sociální byt a navíc si své dluhy u města mohl odpracovat.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946858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cs-CZ" sz="4400" b="1" dirty="0">
                <a:solidFill>
                  <a:srgbClr val="000099"/>
                </a:solidFill>
                <a:latin typeface="Arial"/>
              </a:rPr>
              <a:t>Proč začali pracovat ???</a:t>
            </a:r>
            <a:endParaRPr kumimoji="0" lang="cs-CZ" sz="4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298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325562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cs-CZ" sz="2400" b="1" dirty="0"/>
              <a:t>Začal se měnit pohled majority na Romské spoluobčany.</a:t>
            </a:r>
            <a:br>
              <a:rPr lang="cs-CZ" sz="2400" b="1" dirty="0"/>
            </a:br>
            <a:r>
              <a:rPr lang="cs-CZ" sz="2400" b="1" dirty="0"/>
              <a:t>Viděli, že chodí do práce a jsou užiteční společnosti.</a:t>
            </a:r>
            <a:endParaRPr lang="cs-CZ" sz="2400" dirty="0"/>
          </a:p>
        </p:txBody>
      </p:sp>
      <p:graphicFrame>
        <p:nvGraphicFramePr>
          <p:cNvPr id="18" name="Zástupný symbol pro obsah 2">
            <a:extLst>
              <a:ext uri="{FF2B5EF4-FFF2-40B4-BE49-F238E27FC236}">
                <a16:creationId xmlns:a16="http://schemas.microsoft.com/office/drawing/2014/main" id="{3EB4FA6B-D1D6-CEE4-4C1B-E44D26CCB9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338718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08977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872208"/>
          </a:xfrm>
        </p:spPr>
        <p:txBody>
          <a:bodyPr>
            <a:noAutofit/>
          </a:bodyPr>
          <a:lstStyle/>
          <a:p>
            <a:pPr algn="l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Kapacity a možnosti obcí jsou   však          </a:t>
            </a:r>
            <a:r>
              <a:rPr lang="cs-CZ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omezené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7967" y="2204864"/>
            <a:ext cx="8229600" cy="437849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cs-CZ" sz="2400" b="1" dirty="0">
                <a:solidFill>
                  <a:srgbClr val="000000"/>
                </a:solidFill>
                <a:latin typeface="Arial"/>
              </a:rPr>
              <a:t>Úřad práce   nebo           „úřad sociálních dávek“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cs-CZ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cs-CZ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cs-CZ" sz="2400" b="1" dirty="0">
                <a:solidFill>
                  <a:srgbClr val="000000"/>
                </a:solidFill>
                <a:latin typeface="Arial"/>
              </a:rPr>
              <a:t>Sociální dávky          X       podpora sociálního podniku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cs-CZ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cs-CZ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cs-CZ" sz="2400" b="1" dirty="0">
                <a:solidFill>
                  <a:srgbClr val="000000"/>
                </a:solidFill>
                <a:latin typeface="Arial"/>
              </a:rPr>
              <a:t>Obce rády pomohou, nebudou ale nahrazovat ÚP</a:t>
            </a:r>
            <a:r>
              <a:rPr lang="cs-CZ" sz="2400" dirty="0">
                <a:solidFill>
                  <a:srgbClr val="000000"/>
                </a:solidFill>
                <a:latin typeface="Arial"/>
              </a:rPr>
              <a:t>.</a:t>
            </a: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0002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56D248-44AB-565A-5D49-153EFB3F4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664D84DA-D78B-1726-9646-FF0ECE60CB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731121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23F822-D8EA-7942-C176-1C6C887F5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Rekonstrukce prostor kulturního domu.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D348F1AC-A3CF-763A-0CCE-D0231273D8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331136159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69B201C872544698162AEFCD170F04" ma:contentTypeVersion="17" ma:contentTypeDescription="Vytvoří nový dokument" ma:contentTypeScope="" ma:versionID="bc588b212c687623d59d58f704c76d84">
  <xsd:schema xmlns:xsd="http://www.w3.org/2001/XMLSchema" xmlns:xs="http://www.w3.org/2001/XMLSchema" xmlns:p="http://schemas.microsoft.com/office/2006/metadata/properties" xmlns:ns2="23025eb5-ad5b-4253-bdcc-90a990103c8c" xmlns:ns3="d0280b36-3abd-49ec-8fdc-0788154456f5" targetNamespace="http://schemas.microsoft.com/office/2006/metadata/properties" ma:root="true" ma:fieldsID="1ead42bb2be0fe9acb04e2e303c31c90" ns2:_="" ns3:_="">
    <xsd:import namespace="23025eb5-ad5b-4253-bdcc-90a990103c8c"/>
    <xsd:import namespace="d0280b36-3abd-49ec-8fdc-0788154456f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25eb5-ad5b-4253-bdcc-90a990103c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80b36-3abd-49ec-8fdc-0788154456f5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fb4dca2-059c-4c1e-83de-4cbe48cb5285}" ma:internalName="TaxCatchAll" ma:showField="CatchAllData" ma:web="d0280b36-3abd-49ec-8fdc-0788154456f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3025eb5-ad5b-4253-bdcc-90a990103c8c">
      <Terms xmlns="http://schemas.microsoft.com/office/infopath/2007/PartnerControls"/>
    </lcf76f155ced4ddcb4097134ff3c332f>
    <TaxCatchAll xmlns="d0280b36-3abd-49ec-8fdc-0788154456f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24F472-9BB2-4191-82DB-3ECB1977F8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025eb5-ad5b-4253-bdcc-90a990103c8c"/>
    <ds:schemaRef ds:uri="d0280b36-3abd-49ec-8fdc-0788154456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44393C-5443-4451-B7C5-68C3EBACA9D5}">
  <ds:schemaRefs>
    <ds:schemaRef ds:uri="http://purl.org/dc/elements/1.1/"/>
    <ds:schemaRef ds:uri="23025eb5-ad5b-4253-bdcc-90a990103c8c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d0280b36-3abd-49ec-8fdc-0788154456f5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0BDCF90-1E7E-4759-AA28-C43757A2DC7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4963</TotalTime>
  <Words>282</Words>
  <Application>Microsoft Office PowerPoint</Application>
  <PresentationFormat>Předvádění na obrazovce (4:3)</PresentationFormat>
  <Paragraphs>55</Paragraphs>
  <Slides>11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4" baseType="lpstr">
      <vt:lpstr>Arial</vt:lpstr>
      <vt:lpstr>Calibri</vt:lpstr>
      <vt:lpstr>Motiv sady Office</vt:lpstr>
      <vt:lpstr> </vt:lpstr>
      <vt:lpstr>Na začátku byly dluhy a nechuť pracovat. Sociální dávky byly lepší.</vt:lpstr>
      <vt:lpstr>Projekt MPSV D6. Třídění odpadů a zednické práce.</vt:lpstr>
      <vt:lpstr>ROMOVÉ ZAČALI PRACOVAT NA VPP</vt:lpstr>
      <vt:lpstr>Kdo pracoval legálně a posílal děti do školy měl možnost získat sociální byt a navíc si své dluhy u města mohl odpracovat. </vt:lpstr>
      <vt:lpstr>Začal se měnit pohled majority na Romské spoluobčany. Viděli, že chodí do práce a jsou užiteční společnosti.</vt:lpstr>
      <vt:lpstr>Kapacity a možnosti obcí jsou   však          omezené. </vt:lpstr>
      <vt:lpstr>Prezentace aplikace PowerPoint</vt:lpstr>
      <vt:lpstr>Rekonstrukce prostor kulturního domu.</vt:lpstr>
      <vt:lpstr>Nový bar v KD.</vt:lpstr>
      <vt:lpstr>Děkuji za pozornost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Fógelová Ladislava</dc:creator>
  <cp:lastModifiedBy>Jaroslav Najman</cp:lastModifiedBy>
  <cp:revision>103</cp:revision>
  <cp:lastPrinted>2024-06-06T06:05:41Z</cp:lastPrinted>
  <dcterms:created xsi:type="dcterms:W3CDTF">2015-05-26T11:30:55Z</dcterms:created>
  <dcterms:modified xsi:type="dcterms:W3CDTF">2024-06-06T06:05:51Z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0x0101008069B201C872544698162AEFCD170F04</vt:lpwstr>
  </property>
</Properties>
</file>