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409" r:id="rId3"/>
    <p:sldId id="408" r:id="rId4"/>
    <p:sldId id="411" r:id="rId5"/>
    <p:sldId id="412" r:id="rId6"/>
    <p:sldId id="425" r:id="rId7"/>
    <p:sldId id="413" r:id="rId8"/>
    <p:sldId id="433" r:id="rId9"/>
    <p:sldId id="420" r:id="rId10"/>
    <p:sldId id="431" r:id="rId11"/>
    <p:sldId id="432" r:id="rId12"/>
    <p:sldId id="430" r:id="rId13"/>
    <p:sldId id="421" r:id="rId14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D34CBA-9CCF-7072-0BF5-3EA192261C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0EB0405-EEFD-5829-C05A-40B39CDA0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CC45497-420B-3418-8963-1A0F7F977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741B1F2-5E53-CD7B-3EB3-A165165CD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17ABFFF-F543-09C4-0205-3AD2CC488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596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4A5F7A-BE26-01FC-0837-FBC0A7AA0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C5BCB9E-4B46-B708-23C9-0CB68A063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EE5815E-44C9-C27A-E5D2-48FF50FBF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E9D6F6E-7004-2262-2717-7A6F9DEEA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A974D66-4BBF-0BA9-3B62-CE19B6B1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34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6CCF692-4421-89ED-CE13-2D0637CA4F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F58D0CF-4905-D7BD-C49B-68F634F5B7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44D8241-C942-54C4-0BEC-C9A8711CA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813D187-5EEC-7174-196A-E60926CB3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272E9C0-B522-826A-8B80-DEE9EFB3A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13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5BB59D-EB53-D647-ACDC-C02F24961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E2F514-C912-705A-FEE5-54041ADDE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87982AD-A37B-256A-EE40-FEB3CD947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5A7C669-5F51-E720-ED26-3D266D81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97B006-2773-51CF-573A-F279197CC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329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D0750D-0606-1195-D53E-14C3E8DEB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B61BC3A-3B8F-EB89-D01D-3F57A0593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E0D67B7-46BC-9999-2A77-756EB48D0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403CEB3-0B75-6B2D-91C1-DB137FC5E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C72316F-107F-FA8C-27DF-08776DE4A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12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8CFFD5-BEDB-B516-0A9B-938E9819C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5F369B-968F-AE97-B8EC-BACD4471D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04F6557-877F-49D3-0D8F-DA3CB6AC3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3F71A9B-299A-A245-2924-419AAEF17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35290C4-0839-4E28-28A0-089F93111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FF538A5-86AC-4ABF-FF4C-07F6AF88D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933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B12EF2-4834-849E-0701-BC982202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CCCBF92-8908-10F2-BD23-1AA6C4196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8D5DCE7-B6A1-5B21-6DAB-43F76FEBA5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4B2E4F4-7ED3-1ABA-BB40-1A9033D089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BBFA729-42B2-C4C1-7FC1-6D654B11BB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DA813BA-43F8-89A5-C247-D0DF2907D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2236CF15-A7F4-D8F3-7FC3-E44988857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17CBBA4-BAE9-4F98-7142-63253808E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9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1BB93E-DBA8-6D72-5260-421D5FF79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328410-2A1C-12F4-FCD7-9F404FB9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5422B40-C2DE-2133-1D53-AF30B18FE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F470038-7660-22F1-8118-9E1EF423C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4656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B5F35C1-906B-962B-533D-2F3718CB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111698D5-911D-F417-A402-BCB841BFF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9F7B29-883E-F558-9B6A-71C99F33C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57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054B6A-5D52-C031-6616-5D13B954D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271D4C-65DB-BFAA-CEDF-0490B33C7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C77135A-A8B3-7919-DED4-206A22930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7E88A3E-C38A-3AFF-60D4-7F9F93D5F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86BECAE-14F1-37E1-A79E-6E2E2A50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D87B8B4-91EE-9714-B071-984430882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740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CA87AC-6E51-BA25-1F3C-AFDA26646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B561A1E-1E59-EA5D-74C6-CE9A43B834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31E15D4-183A-91B5-CE59-5165FC53C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321D386-77CE-B16B-524B-A389137B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8BB45A2-7FEF-FABA-CE41-AB4C200BD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48EDFAC-7714-8A4D-9C37-E12D8872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1712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84706CD-6D4C-BFE8-0A51-C22ACD61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C0E4529-98FC-5AFB-9936-CB4823B5F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F3ECA00-D2A4-B101-6B9C-70921480E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F9BCF-8D79-4268-A624-23A3C9CD83FC}" type="datetimeFigureOut">
              <a:rPr lang="cs-CZ" smtClean="0"/>
              <a:t>04.06.2024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DAFB4D8-BB07-91A1-80AC-A9B7D4DE1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2E27CD-8EEB-19C4-CCF6-AFC9BE0D4F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99D1F-56B6-4482-B15F-F86F4FAF81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46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3F55AFF5-32A7-F029-BC02-809091150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33" y="402615"/>
            <a:ext cx="4783667" cy="363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9DD2D8C9-5A52-1CF2-A8B5-92E2FBE65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4C78C0C6-A0A8-A9E9-80E8-D2D854B94E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4000" b="1" dirty="0"/>
              <a:t>Méně známé nástroje APZ</a:t>
            </a:r>
          </a:p>
          <a:p>
            <a:r>
              <a:rPr lang="cs-CZ" dirty="0"/>
              <a:t>Ing. Martina Bečvářová</a:t>
            </a:r>
          </a:p>
        </p:txBody>
      </p:sp>
    </p:spTree>
    <p:extLst>
      <p:ext uri="{BB962C8B-B14F-4D97-AF65-F5344CB8AC3E}">
        <p14:creationId xmlns:p14="http://schemas.microsoft.com/office/powerpoint/2010/main" val="4222543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 Digitální vyloučení - prevence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A07CBF6-3A6D-FDD8-CF39-998FD57B1CF3}"/>
              </a:ext>
            </a:extLst>
          </p:cNvPr>
          <p:cNvSpPr txBox="1"/>
          <p:nvPr/>
        </p:nvSpPr>
        <p:spPr>
          <a:xfrm>
            <a:off x="680024" y="1595020"/>
            <a:ext cx="10192624" cy="9833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Prevence sociálního vyloučení určitých cílových skupin klientů – nezbytné proškolení v </a:t>
            </a:r>
            <a:r>
              <a:rPr lang="cs-CZ" sz="24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</a:t>
            </a: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kurzu – obava neziskového sektoru ohledně nezvládnutí podání žádostí elektronickou formou. Domluvena vyšší intenzita poskytování kurzů Základní obsluha počítače, případně nového kurzu Digitální gramotnost.</a:t>
            </a: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bude předávána v rámci krajského i místního síťování</a:t>
            </a: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Vytipovaní metodici krajských poboček v oblasti </a:t>
            </a:r>
            <a:r>
              <a:rPr lang="cs-CZ" sz="24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MoP</a:t>
            </a: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budou pozvaní na </a:t>
            </a:r>
            <a:r>
              <a:rPr lang="cs-CZ" sz="24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teamsovou</a:t>
            </a: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poradu ohledně sjednocení postupu v oblasti poskytování této dávky. </a:t>
            </a: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195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Prevence digitálního vyloučení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A07CBF6-3A6D-FDD8-CF39-998FD57B1CF3}"/>
              </a:ext>
            </a:extLst>
          </p:cNvPr>
          <p:cNvSpPr txBox="1"/>
          <p:nvPr/>
        </p:nvSpPr>
        <p:spPr>
          <a:xfrm>
            <a:off x="680024" y="1595020"/>
            <a:ext cx="10192624" cy="918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Název pracovní činnosti: „Digitální gramotnost“ </a:t>
            </a:r>
            <a:endParaRPr lang="cs-CZ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Název rekvalifikačního programu „Digitální gramotnost“ </a:t>
            </a:r>
            <a:endParaRPr lang="cs-CZ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Rozsah kurzu: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25 hodin teoretické výuky (1 hodina = 45 minut výuky) </a:t>
            </a: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Maximální počet účastníků ve skupině: 6 osob. </a:t>
            </a:r>
            <a:endParaRPr lang="cs-CZ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Podmínky pro zařazení do kurzu: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žádné, popř. určuje Úřad práce </a:t>
            </a: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Forma výuky: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prezenční forma </a:t>
            </a:r>
          </a:p>
          <a:p>
            <a:r>
              <a:rPr lang="cs-CZ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Základní cíl kurzu: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Naučit účastníka kurzu základy digitálních kompetencí. Pracovat s vlastním digitálním zařízením (smartphone/ notebook) na základní uživatelské úrovni</a:t>
            </a:r>
            <a:r>
              <a:rPr lang="cs-CZ" sz="1800" b="0" i="0" u="none" strike="noStrike" baseline="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. Umět využívat další aplikace na tomto zařízení, především používat internet a orientovat se na něm. Umět posílat emaily včetně příloh. Vědět, jak se přes elektronickou identitu přihlásit na úřady, seznámit se s portálem občana a aplikací Jenda. Znát význam digitálních technologií a jejich základní přínosy a rizika, znát pravidla bezpečnosti na internetu.</a:t>
            </a:r>
            <a:endParaRPr lang="cs-CZ" sz="2400" i="0" dirty="0">
              <a:solidFill>
                <a:srgbClr val="001E96"/>
              </a:solidFill>
              <a:effectLst/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309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Sociální vyloučení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A07CBF6-3A6D-FDD8-CF39-998FD57B1CF3}"/>
              </a:ext>
            </a:extLst>
          </p:cNvPr>
          <p:cNvSpPr txBox="1"/>
          <p:nvPr/>
        </p:nvSpPr>
        <p:spPr>
          <a:xfrm>
            <a:off x="680024" y="1595020"/>
            <a:ext cx="10192624" cy="11218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Nezbytné síťování s neziskovým sektorem, sociálními pracovníky měst a obcí, se zaměstnavateli, sociálními podniky, hospodářskou sociální radou, pakty zaměstnanosti, regionální hospodářskou komorou, Svazem průmyslu ČR, základní školy, střední školy, univerzity, vysoké školy. </a:t>
            </a: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Pravděpodobnost větších změn v energetickém průmyslu přinese nové příležitosti v podobě nových technologií, důležitá je příprava na ně – podporovat naším doporučením nové obory v regionu,   nové rekvalifikace, spolupracovat s v rámci </a:t>
            </a:r>
            <a:r>
              <a:rPr lang="cs-CZ" sz="240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Paktů zaměstnanosti a HSR. </a:t>
            </a: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cs-CZ" sz="2400" i="0" dirty="0" err="1">
                <a:solidFill>
                  <a:srgbClr val="001E9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Sí</a:t>
            </a: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3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Grafika, grafický design, snímek obrazovky, design&#10;&#10;Popis byl vytvořen automaticky">
            <a:extLst>
              <a:ext uri="{FF2B5EF4-FFF2-40B4-BE49-F238E27FC236}">
                <a16:creationId xmlns:a16="http://schemas.microsoft.com/office/drawing/2014/main" id="{76F505BF-41C8-829B-C416-CFD6C5345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227541"/>
            <a:ext cx="12192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endParaRPr lang="cs-CZ" sz="37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A07CBF6-3A6D-FDD8-CF39-998FD57B1CF3}"/>
              </a:ext>
            </a:extLst>
          </p:cNvPr>
          <p:cNvSpPr txBox="1"/>
          <p:nvPr/>
        </p:nvSpPr>
        <p:spPr>
          <a:xfrm>
            <a:off x="999688" y="4990435"/>
            <a:ext cx="10192624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1800"/>
              </a:spcAft>
            </a:pPr>
            <a:r>
              <a:rPr lang="cs-CZ" sz="3200" i="0" dirty="0">
                <a:solidFill>
                  <a:srgbClr val="001E9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Děkuji za pozornost.</a:t>
            </a:r>
          </a:p>
        </p:txBody>
      </p:sp>
    </p:spTree>
    <p:extLst>
      <p:ext uri="{BB962C8B-B14F-4D97-AF65-F5344CB8AC3E}">
        <p14:creationId xmlns:p14="http://schemas.microsoft.com/office/powerpoint/2010/main" val="403187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2927356" y="251887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APZ– obecný princip </a:t>
            </a:r>
            <a:b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7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9A7D3B2-496E-DF84-7BD3-1CAE201D89D9}"/>
              </a:ext>
            </a:extLst>
          </p:cNvPr>
          <p:cNvSpPr txBox="1"/>
          <p:nvPr/>
        </p:nvSpPr>
        <p:spPr>
          <a:xfrm>
            <a:off x="463215" y="2029358"/>
            <a:ext cx="11521280" cy="289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534" indent="-342900" algn="just">
              <a:buFont typeface="Arial" panose="020B0604020202020204" pitchFamily="34" charset="0"/>
              <a:buChar char="•"/>
            </a:pPr>
            <a:r>
              <a:rPr lang="cs-CZ" sz="20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 Aktivní politika zaměstnanosti je souhrn opatření směřujících k zajištění maximálně možné úrovně zaměstnanosti. Aktivní politiku zaměstnanosti zabezpečuje ministerstvo a Úřad práce; podle situace na trhu práce spolupracují při její realizaci s dalšími subjekty. Škála nástrojů je určena pro zaměstnavatele nebo pro uchazeče či zájemce o zaměstnání. </a:t>
            </a:r>
            <a:endParaRPr lang="cs-CZ" sz="20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8834" lvl="1" algn="just"/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Investiční pobídky</a:t>
            </a: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Překlenovací příspěvek</a:t>
            </a: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Příspěvek na zapracování</a:t>
            </a: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Příspěvek při přechodu na nový podnikatelský program</a:t>
            </a: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Veřejně prospěšné práce</a:t>
            </a: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Společensky účelná pracovní místa</a:t>
            </a: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Příspěvek na regionální mobilitu</a:t>
            </a:r>
          </a:p>
          <a:p>
            <a:pPr marL="744584" lvl="1" indent="-285750" algn="just"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Rekvalifikace</a:t>
            </a:r>
          </a:p>
          <a:p>
            <a:pPr marL="287384" indent="-285750" algn="just"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4" algn="just"/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4" algn="just"/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endParaRPr lang="cs-CZ" sz="16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6426" indent="-304792" algn="just">
              <a:buAutoNum type="arabicPeriod"/>
            </a:pPr>
            <a:r>
              <a:rPr lang="cs-CZ" sz="1600" b="1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Jiná událost </a:t>
            </a:r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cs-CZ" sz="1600" b="1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dlužný poplatek za nouzové ubytování (HUMPO) po 150 dnech</a:t>
            </a: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- musí se jednat o zranitelné osoby</a:t>
            </a: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- musí být vyřízena HUD</a:t>
            </a: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- doloží doklad o ubytování v daném (dlužném) měsíci od ubytovatele + vyčíslenou výší dluhu</a:t>
            </a: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- zkoumají se příjmy za 3 kalendářní měsíce či pouze aktuální měsíc, lze k některým příjmů                  </a:t>
            </a: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nepřihlédnout</a:t>
            </a: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- výplata na bankovní účet poskytovatele ubytování</a:t>
            </a:r>
          </a:p>
          <a:p>
            <a:pPr marL="1633" algn="just"/>
            <a:endParaRPr lang="cs-CZ" sz="16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3" algn="just"/>
            <a:r>
              <a:rPr lang="cs-CZ" sz="16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MoP</a:t>
            </a:r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zkoumají se stejné podmínky pro přiznání jako u občanů bez doplňkové ochrany (např. příjmy, okruh společně posuzovaných osob….)</a:t>
            </a:r>
          </a:p>
          <a:p>
            <a:pPr marL="1633" algn="just"/>
            <a:endParaRPr lang="cs-CZ" sz="16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3" algn="just"/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Dluhy na zdravotním pojištěním nelze formou </a:t>
            </a:r>
            <a:r>
              <a:rPr lang="cs-CZ" sz="16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MoP</a:t>
            </a:r>
            <a:r>
              <a:rPr lang="cs-CZ" sz="16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kompenzovat.</a:t>
            </a:r>
          </a:p>
        </p:txBody>
      </p:sp>
    </p:spTree>
    <p:extLst>
      <p:ext uri="{BB962C8B-B14F-4D97-AF65-F5344CB8AC3E}">
        <p14:creationId xmlns:p14="http://schemas.microsoft.com/office/powerpoint/2010/main" val="421965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23792" y="386669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APZ –obecný princip</a:t>
            </a:r>
            <a:b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7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9A7D3B2-496E-DF84-7BD3-1CAE201D89D9}"/>
              </a:ext>
            </a:extLst>
          </p:cNvPr>
          <p:cNvSpPr txBox="1"/>
          <p:nvPr/>
        </p:nvSpPr>
        <p:spPr>
          <a:xfrm>
            <a:off x="335361" y="1440200"/>
            <a:ext cx="1152128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33" algn="just"/>
            <a:endParaRPr lang="cs-CZ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4" algn="just"/>
            <a:r>
              <a:rPr lang="cs-CZ" sz="1800" b="1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Poradenství</a:t>
            </a:r>
          </a:p>
          <a:p>
            <a:pPr marL="1634" algn="just"/>
            <a:endParaRPr lang="cs-CZ" sz="18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1800" i="0" dirty="0">
                <a:solidFill>
                  <a:srgbClr val="001E9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poskytnutí různých forem poradenství </a:t>
            </a:r>
          </a:p>
          <a:p>
            <a:pPr marL="285750" indent="-28575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sz="18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umožnění kontaktů s úřady či jinými institucemi</a:t>
            </a:r>
          </a:p>
          <a:p>
            <a:pPr marL="285750" indent="-28575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cs-CZ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Příspěvek na regionální mobilitu</a:t>
            </a:r>
            <a:endParaRPr lang="cs-CZ" sz="18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384" indent="-285750" algn="just">
              <a:buFont typeface="Wingdings" panose="05000000000000000000" pitchFamily="2" charset="2"/>
              <a:buChar char="§"/>
            </a:pPr>
            <a:endParaRPr lang="cs-CZ" sz="18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384" indent="-285750" algn="just">
              <a:buFont typeface="Wingdings" panose="05000000000000000000" pitchFamily="2" charset="2"/>
              <a:buChar char="§"/>
            </a:pPr>
            <a:endParaRPr lang="cs-CZ" sz="1800" b="1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4" algn="just"/>
            <a:r>
              <a:rPr lang="cs-CZ" sz="1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V souladu s potřebami trhu práce může Úřad práce ověřovat nové nástroje a opatření aktivní politiky zaměstnanosti. Podmínky ověřování a náklady na nové nástroje a opatření aktivní politiky zaměstnanosti schvaluje ministerstvo.</a:t>
            </a:r>
            <a:endParaRPr lang="cs-CZ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33" algn="just"/>
            <a:endParaRPr lang="cs-CZ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480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3"/>
            <a:ext cx="8832849" cy="115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APZ – obecný princip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85B705A-276A-D1DB-2317-55AAC340BA73}"/>
              </a:ext>
            </a:extLst>
          </p:cNvPr>
          <p:cNvSpPr txBox="1"/>
          <p:nvPr/>
        </p:nvSpPr>
        <p:spPr>
          <a:xfrm>
            <a:off x="748685" y="1604202"/>
            <a:ext cx="10201012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spcAft>
                <a:spcPts val="1800"/>
              </a:spcAft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složité zajistit maximální  zaměstnanost daného regionu (rozdílnost podmínek trhu práce u jednotlivých regionů) převážně z důvodu, že nabídka volných pracovních míst neodpovídá požadavkům ze strany uchazečů či zájemců o zaměstnání. </a:t>
            </a:r>
          </a:p>
          <a:p>
            <a:pPr lvl="1" algn="just">
              <a:spcAft>
                <a:spcPts val="1800"/>
              </a:spcAft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Složitý a administrativně náročný systém nepojistných sociálních dávek</a:t>
            </a:r>
          </a:p>
          <a:p>
            <a:pPr lvl="1" algn="just">
              <a:spcAft>
                <a:spcPts val="1800"/>
              </a:spcAft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Kombinace těchto podmínek nemusí u určitých cílových skupin klientů vyhovovat, postrádá komplexnost a navazující služby úřadu práce</a:t>
            </a:r>
          </a:p>
          <a:p>
            <a:pPr lvl="1" algn="just">
              <a:spcAft>
                <a:spcPts val="1800"/>
              </a:spcAft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Důležité je identifikovat rozpory ve vnímání klientských potřeb z pohledu zaměstnanců ÚP ČR a jejich klientů a to z velké části pomůže odstranit bariéry komunikace  a nastaví odbornou práci s klientem do jiné kvalitní odborné úrovně.  </a:t>
            </a:r>
          </a:p>
          <a:p>
            <a:pPr lvl="1" algn="just">
              <a:spcAft>
                <a:spcPts val="1800"/>
              </a:spcAft>
            </a:pPr>
            <a:endParaRPr lang="cs-CZ" sz="20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Aft>
                <a:spcPts val="1800"/>
              </a:spcAft>
            </a:pPr>
            <a:endParaRPr lang="cs-CZ" sz="20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Aft>
                <a:spcPts val="1800"/>
              </a:spcAft>
            </a:pPr>
            <a:endParaRPr lang="cs-CZ" sz="20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Ø"/>
            </a:pPr>
            <a:endParaRPr lang="cs-CZ" sz="20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Aft>
                <a:spcPts val="1800"/>
              </a:spcAft>
            </a:pPr>
            <a:endParaRPr lang="cs-CZ" sz="16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646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105230" y="417257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APZ – obecný princip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50D93CB-67DC-1DDC-0C01-F4F244DA2B6B}"/>
              </a:ext>
            </a:extLst>
          </p:cNvPr>
          <p:cNvSpPr txBox="1"/>
          <p:nvPr/>
        </p:nvSpPr>
        <p:spPr>
          <a:xfrm>
            <a:off x="1023457" y="1853967"/>
            <a:ext cx="939567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Větší část uchazečů či zájemců o zaměstnání požaduje klasické zprostředkování zaměstnání,  případně poskytnutí navazující rekvalifikace.</a:t>
            </a:r>
          </a:p>
          <a:p>
            <a:pPr lvl="1" algn="just"/>
            <a:endParaRPr lang="cs-CZ" sz="20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Cílové skupiny s určitým znevýhodněním na trhu práce, které potřebují k začlenění na běžný trh práce i do běžné komunity  kromě zprostředkování, sociální práce v rámci agendy hmotné nouze, odborného poradenství, a rekvalifikace navazující sociální službu - a tyto nástroje je nutné poskytovat v individuálním nastavení na potřeby klienta.</a:t>
            </a:r>
          </a:p>
          <a:p>
            <a:pPr lvl="1" algn="just"/>
            <a:endParaRPr lang="cs-CZ" sz="20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Aktuálně je možné komplexní postup použít díky kombinaci jednotlivých nástrojů a za úzké spolupráce s neziskovým sektorem</a:t>
            </a:r>
            <a:r>
              <a:rPr lang="cs-CZ" sz="24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algn="just"/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197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Realizace lokálních </a:t>
            </a:r>
            <a:r>
              <a:rPr lang="cs-CZ" sz="3733" dirty="0" err="1">
                <a:latin typeface="Arial" panose="020B0604020202020204" pitchFamily="34" charset="0"/>
                <a:cs typeface="Arial" panose="020B0604020202020204" pitchFamily="34" charset="0"/>
              </a:rPr>
              <a:t>projetků</a:t>
            </a:r>
            <a:endParaRPr lang="cs-CZ" sz="37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A07CBF6-3A6D-FDD8-CF39-998FD57B1CF3}"/>
              </a:ext>
            </a:extLst>
          </p:cNvPr>
          <p:cNvSpPr txBox="1"/>
          <p:nvPr/>
        </p:nvSpPr>
        <p:spPr>
          <a:xfrm>
            <a:off x="680024" y="1595020"/>
            <a:ext cx="10192624" cy="8217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Díky </a:t>
            </a:r>
            <a:r>
              <a:rPr lang="cs-CZ" sz="2000" i="0" dirty="0">
                <a:solidFill>
                  <a:srgbClr val="001E9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kombinaci nástrojů APZ, dávek mimořádné pomoci a veřejné služby vznikají zajímavé lokální projekty, které mohou řešit problematiku regionu. </a:t>
            </a: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Prostupné zaměstnávání (VS, </a:t>
            </a:r>
            <a:r>
              <a:rPr lang="cs-CZ" sz="20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MoP</a:t>
            </a: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VPP, SUPM, TP)</a:t>
            </a: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Problematika předčasných odchodů ze vzdělávání (Skup. por., IP, sociální služba, OSPOD, ZŠ, SŠ,  VPM)</a:t>
            </a: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Problematika osob s dočasnou ochranou  (poradenství, nostrifikace, VPM)</a:t>
            </a: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Prevence digitálně-sociálního vyloučení </a:t>
            </a: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 začínajícím podnikatelům (poradenství, </a:t>
            </a:r>
            <a:r>
              <a:rPr lang="cs-CZ" sz="2000" dirty="0" err="1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podnik.plán</a:t>
            </a:r>
            <a:r>
              <a:rPr lang="cs-CZ" sz="2000" dirty="0">
                <a:solidFill>
                  <a:srgbClr val="001E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ŽÚ, FÚ, OSSZ, ambasadoři)</a:t>
            </a:r>
          </a:p>
          <a:p>
            <a:pPr marL="800100" lvl="1" indent="-34290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1800"/>
              </a:spcAft>
              <a:buFont typeface="Wingdings" panose="05000000000000000000" pitchFamily="2" charset="2"/>
              <a:buChar char="ü"/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dirty="0">
              <a:solidFill>
                <a:srgbClr val="001E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800"/>
              </a:spcAft>
            </a:pPr>
            <a:endParaRPr lang="cs-CZ" sz="2400" i="0" dirty="0">
              <a:solidFill>
                <a:srgbClr val="001E9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06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Realizace lokálních projektů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D131D1-EC63-14CF-9CF1-5A4B0C33FA57}"/>
              </a:ext>
            </a:extLst>
          </p:cNvPr>
          <p:cNvSpPr txBox="1"/>
          <p:nvPr/>
        </p:nvSpPr>
        <p:spPr>
          <a:xfrm>
            <a:off x="550416" y="1446150"/>
            <a:ext cx="859358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25" indent="0">
              <a:buClrTx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Milostivé léto I a II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zadlužení je nejčastější příčina nezaměstnanosti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osloveni všichni dosažitelní uchazeči o zaměstnání 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nabídnuto základní poradenství, založení mailů, žádost o   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výpis exekucí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po doručení výpisu předán kontakt na dluhovou poradnu či 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další NNO řešící oddlužení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osloveno přes 4 500 uchazečů o zaměstnání, 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projednáno přes 1 600 žádostí o informace, 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založeno přes 189 mailových adres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požádáno  o 189 výpisů exekucí</a:t>
            </a:r>
          </a:p>
          <a:p>
            <a:pPr marL="1225" indent="0">
              <a:buClrTx/>
            </a:pP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zahájeno 48 procesů oddlužení</a:t>
            </a:r>
          </a:p>
        </p:txBody>
      </p:sp>
    </p:spTree>
    <p:extLst>
      <p:ext uri="{BB962C8B-B14F-4D97-AF65-F5344CB8AC3E}">
        <p14:creationId xmlns:p14="http://schemas.microsoft.com/office/powerpoint/2010/main" val="2738984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Předčasné odchody ze vzdělávání - příčiny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D131D1-EC63-14CF-9CF1-5A4B0C33FA57}"/>
              </a:ext>
            </a:extLst>
          </p:cNvPr>
          <p:cNvSpPr txBox="1"/>
          <p:nvPr/>
        </p:nvSpPr>
        <p:spPr>
          <a:xfrm>
            <a:off x="550416" y="1446150"/>
            <a:ext cx="859358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25" indent="0">
              <a:buClrTx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nevyrovnaná úroveň vstupních znalostí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frustrace z opakovaného neúspěchu, nedostatek prosazení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nedostatečná znalost českého jazyka, komunikačního jazyka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nepříznivá ekonomická situace rodiny, sociální znevýhodnění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nízká podpora ze strany rodiny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nedostatečné kompetence rodičů, nezájem rodičů o studium dítěte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chybí perspektiva pro uplatnění všestranně rozvinutých osobností</a:t>
            </a:r>
          </a:p>
          <a:p>
            <a:pPr marL="1225" indent="0">
              <a:buClrTx/>
            </a:pPr>
            <a:endParaRPr lang="cs-CZ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chybí pozitivní vzory pro budoucí život,  komunitní demotivace ke   </a:t>
            </a:r>
          </a:p>
          <a:p>
            <a:pPr marL="1225" indent="0">
              <a:buClrTx/>
            </a:pP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2234974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917"/>
            <a:ext cx="12192000" cy="45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2112759" cy="160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Nadpis 1"/>
          <p:cNvSpPr txBox="1">
            <a:spLocks/>
          </p:cNvSpPr>
          <p:nvPr/>
        </p:nvSpPr>
        <p:spPr bwMode="auto">
          <a:xfrm>
            <a:off x="3048959" y="445392"/>
            <a:ext cx="8832849" cy="18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1E96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1E96"/>
                </a:solidFill>
                <a:latin typeface="Calibri" pitchFamily="34" charset="0"/>
              </a:defRPr>
            </a:lvl9pPr>
          </a:lstStyle>
          <a:p>
            <a:r>
              <a:rPr lang="cs-CZ" sz="3733" dirty="0">
                <a:latin typeface="Arial" panose="020B0604020202020204" pitchFamily="34" charset="0"/>
                <a:cs typeface="Arial" panose="020B0604020202020204" pitchFamily="34" charset="0"/>
              </a:rPr>
              <a:t>Předčasné odchody ze vzdělávání - </a:t>
            </a:r>
            <a:r>
              <a:rPr lang="cs-CZ" sz="3733" dirty="0" err="1">
                <a:latin typeface="Arial" panose="020B0604020202020204" pitchFamily="34" charset="0"/>
                <a:cs typeface="Arial" panose="020B0604020202020204" pitchFamily="34" charset="0"/>
              </a:rPr>
              <a:t>Eurostat</a:t>
            </a:r>
            <a:endParaRPr lang="cs-CZ" sz="37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F5F6AAC-9D49-975D-728B-21641176E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165" y="1557338"/>
            <a:ext cx="774013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859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1015</Words>
  <Application>Microsoft Office PowerPoint</Application>
  <PresentationFormat>Širokoúhlá obrazovka</PresentationFormat>
  <Paragraphs>232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práce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Buldrová Jitka Mgr., DiS. (UPU-KRP)</dc:creator>
  <cp:lastModifiedBy>Bečvářová Martina Ing. (UPU-KRP)</cp:lastModifiedBy>
  <cp:revision>19</cp:revision>
  <cp:lastPrinted>2024-03-04T12:55:32Z</cp:lastPrinted>
  <dcterms:created xsi:type="dcterms:W3CDTF">2024-03-04T12:43:40Z</dcterms:created>
  <dcterms:modified xsi:type="dcterms:W3CDTF">2024-06-04T16:14:09Z</dcterms:modified>
</cp:coreProperties>
</file>