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61" r:id="rId4"/>
    <p:sldId id="263" r:id="rId5"/>
    <p:sldId id="265" r:id="rId6"/>
    <p:sldId id="275" r:id="rId7"/>
    <p:sldId id="264" r:id="rId8"/>
    <p:sldId id="266" r:id="rId9"/>
    <p:sldId id="269" r:id="rId10"/>
    <p:sldId id="268" r:id="rId11"/>
    <p:sldId id="267" r:id="rId12"/>
    <p:sldId id="270" r:id="rId13"/>
    <p:sldId id="271" r:id="rId14"/>
    <p:sldId id="272" r:id="rId15"/>
    <p:sldId id="273" r:id="rId16"/>
    <p:sldId id="274" r:id="rId17"/>
    <p:sldId id="260" r:id="rId18"/>
  </p:sldIdLst>
  <p:sldSz cx="9144000" cy="5718175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4142"/>
    <a:srgbClr val="D61F26"/>
    <a:srgbClr val="CCA2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85" d="100"/>
          <a:sy n="85" d="100"/>
        </p:scale>
        <p:origin x="797" y="43"/>
      </p:cViewPr>
      <p:guideLst>
        <p:guide orient="horz" pos="180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8426DF-4427-4523-90C5-BDF7515F62E1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62025" y="1143000"/>
            <a:ext cx="49339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C78ECE-4474-4AA4-96FA-155337EC4E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5914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C78ECE-4474-4AA4-96FA-155337EC4EC9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10832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C78ECE-4474-4AA4-96FA-155337EC4EC9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27499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C78ECE-4474-4AA4-96FA-155337EC4EC9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17787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C78ECE-4474-4AA4-96FA-155337EC4EC9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42790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C78ECE-4474-4AA4-96FA-155337EC4EC9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23603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C78ECE-4474-4AA4-96FA-155337EC4EC9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37220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C78ECE-4474-4AA4-96FA-155337EC4EC9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4699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C78ECE-4474-4AA4-96FA-155337EC4EC9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9816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C78ECE-4474-4AA4-96FA-155337EC4EC9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21224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C78ECE-4474-4AA4-96FA-155337EC4EC9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02966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C78ECE-4474-4AA4-96FA-155337EC4EC9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87386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C78ECE-4474-4AA4-96FA-155337EC4EC9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3815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C78ECE-4474-4AA4-96FA-155337EC4EC9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46427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C78ECE-4474-4AA4-96FA-155337EC4EC9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53129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C78ECE-4474-4AA4-96FA-155337EC4EC9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20312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C78ECE-4474-4AA4-96FA-155337EC4EC9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4127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776341"/>
            <a:ext cx="7772400" cy="1225701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240299"/>
            <a:ext cx="6400800" cy="1461311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B0125-AD0C-4E3A-9050-7B0DD79A68D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B4A3E-096D-4976-91B2-561442F3F0A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15100" y="508282"/>
            <a:ext cx="1943100" cy="4574540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85800" y="508282"/>
            <a:ext cx="5676900" cy="4574540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B28459-5AED-41C8-8DC9-1E82B9AF930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3D1E2-EF54-415D-AE74-80A31BE41A8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674457"/>
            <a:ext cx="7772400" cy="113569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423607"/>
            <a:ext cx="7772400" cy="12508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35337-F914-4A8A-9D36-1C3EC6564F9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85800" y="1651917"/>
            <a:ext cx="3810000" cy="3430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51917"/>
            <a:ext cx="3810000" cy="3430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52879-CA75-4E81-BCF7-49760DB096C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992"/>
            <a:ext cx="8229600" cy="953029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279972"/>
            <a:ext cx="4040188" cy="53343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813403"/>
            <a:ext cx="4040188" cy="32945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279972"/>
            <a:ext cx="4041775" cy="53343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813403"/>
            <a:ext cx="4041775" cy="32945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E0E80-91A9-450C-9C66-7F6696EB84C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E9A22-18C1-4EB3-9233-45CBA72F413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3951E-BE9C-4E14-9EA6-25B0A1397B8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27668"/>
            <a:ext cx="3008313" cy="9689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27668"/>
            <a:ext cx="5111750" cy="488030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196581"/>
            <a:ext cx="3008313" cy="39113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63108-9A75-47E7-B35C-FAFFD239681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002723"/>
            <a:ext cx="5486400" cy="4725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510930"/>
            <a:ext cx="5486400" cy="34309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475267"/>
            <a:ext cx="5486400" cy="671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BB247-55A8-4268-A158-98C2078A972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08000"/>
            <a:ext cx="77724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52588"/>
            <a:ext cx="7772400" cy="343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5210175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10175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10175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0D9B47D-DFCC-407F-AA4C-CA3BF007E9B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data.mpsv.cz/web/data/statistiky" TargetMode="External"/><Relationship Id="rId3" Type="http://schemas.openxmlformats.org/officeDocument/2006/relationships/image" Target="../media/image4.png"/><Relationship Id="rId7" Type="http://schemas.openxmlformats.org/officeDocument/2006/relationships/hyperlink" Target="https://www.soc.cas.cz/sites/default/files/publikace/ss_09-4_krizkova_sloboda_-_genderova_segregace_ceskeho_trhu_prace.pdf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oc.cas.cz/aktualita/zaostavajici-podprumer-cesko-se-na-evropskem-zebricku-genderove-rovnosti-propada-je-na-23" TargetMode="External"/><Relationship Id="rId5" Type="http://schemas.openxmlformats.org/officeDocument/2006/relationships/hyperlink" Target="https://www.uradprace.cz/documents/37855/4767745/TZ_nezame%CC%8Cstnanost_brezen_+2024-final.pdf" TargetMode="External"/><Relationship Id="rId4" Type="http://schemas.openxmlformats.org/officeDocument/2006/relationships/hyperlink" Target="https://www.mpsv.cz/documents/20142/5961680/Zm%C4%9Bna+nab%C3%ADdky+a+popt%C3%A1vky+po+pr%C3%A1ci+v+%C4%8CR+do+2031+v+kontextu+demografick%C3%A9ho+v%C3%BDvoje.pdf/c4ed8579-e7b7-e93f-52b5-9a9bd7e953ba" TargetMode="External"/><Relationship Id="rId9" Type="http://schemas.openxmlformats.org/officeDocument/2006/relationships/hyperlink" Target="https://www.czso.cz/csu/xc/mapa-podil-kraje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 descr="uvod_korpora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9080" cy="5718175"/>
          </a:xfrm>
          <a:prstGeom prst="rect">
            <a:avLst/>
          </a:prstGeom>
        </p:spPr>
      </p:pic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643306" y="1778967"/>
            <a:ext cx="5321182" cy="2232248"/>
          </a:xfrm>
        </p:spPr>
        <p:txBody>
          <a:bodyPr/>
          <a:lstStyle/>
          <a:p>
            <a:pPr algn="l" eaLnBrk="1" hangingPunct="1"/>
            <a:r>
              <a:rPr lang="cs-CZ" sz="2800" dirty="0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Zdánlivě neviditelné hendikepy – hlubší pohled na zaměstnanost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51520" y="4073533"/>
            <a:ext cx="430613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800" kern="0" dirty="0">
                <a:solidFill>
                  <a:srgbClr val="41414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Ivana Sulovská, </a:t>
            </a:r>
            <a:r>
              <a:rPr lang="cs-CZ" sz="1800" kern="0" dirty="0" err="1">
                <a:solidFill>
                  <a:srgbClr val="41414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DiS</a:t>
            </a:r>
            <a:r>
              <a:rPr lang="cs-CZ" sz="1800" kern="0" dirty="0">
                <a:solidFill>
                  <a:srgbClr val="41414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.</a:t>
            </a:r>
            <a:endParaRPr kumimoji="0" lang="cs-CZ" sz="1800" b="0" i="0" u="none" strike="noStrike" kern="0" cap="none" spc="0" normalizeH="0" baseline="0" noProof="0" dirty="0">
              <a:ln>
                <a:noFill/>
              </a:ln>
              <a:solidFill>
                <a:srgbClr val="414142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uvod_korporat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9080" cy="5718175"/>
          </a:xfrm>
          <a:prstGeom prst="rect">
            <a:avLst/>
          </a:prstGeom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176334"/>
            <a:ext cx="6192687" cy="9545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cs-CZ" sz="2800" dirty="0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Bariéry bránící CS vstupu na TP na </a:t>
            </a:r>
            <a:r>
              <a:rPr lang="cs-CZ" sz="2800" b="1" dirty="0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strukturální úrovni</a:t>
            </a:r>
            <a:endParaRPr lang="cs-CZ" sz="2800" dirty="0">
              <a:solidFill>
                <a:srgbClr val="D61F2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79512" y="1130896"/>
            <a:ext cx="8784976" cy="4619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spcBef>
                <a:spcPct val="20000"/>
              </a:spcBef>
              <a:spcAft>
                <a:spcPts val="600"/>
              </a:spcAft>
              <a:buFontTx/>
              <a:buChar char="-"/>
              <a:defRPr/>
            </a:pPr>
            <a:r>
              <a:rPr lang="cs-CZ" sz="1800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Posílení na individuální úrovni je důležité, nelze na </a:t>
            </a:r>
            <a:r>
              <a:rPr lang="cs-CZ" sz="1800" kern="1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něj rezignovat.</a:t>
            </a:r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FontTx/>
              <a:buChar char="-"/>
              <a:defRPr/>
            </a:pPr>
            <a:r>
              <a:rPr lang="cs-CZ" sz="1800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Ke zlepšení situace to ale nestačí.</a:t>
            </a:r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FontTx/>
              <a:buChar char="-"/>
              <a:defRPr/>
            </a:pPr>
            <a:r>
              <a:rPr lang="cs-CZ" sz="1800" kern="1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Z</a:t>
            </a:r>
            <a:r>
              <a:rPr lang="cs-CZ" sz="1800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ásadní je výrazně zvýšit úsilí na </a:t>
            </a:r>
            <a:r>
              <a:rPr lang="cs-CZ" sz="1800" b="1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zeslabení strukturálního znevýhodnění</a:t>
            </a:r>
            <a:r>
              <a:rPr lang="cs-CZ" sz="1800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FontTx/>
              <a:buChar char="-"/>
              <a:defRPr/>
            </a:pPr>
            <a:r>
              <a:rPr lang="cs-CZ" sz="1800" b="1" kern="1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S</a:t>
            </a:r>
            <a:r>
              <a:rPr lang="cs-CZ" sz="1800" b="1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trukturální bariéry totiž nelze eliminovat na individuální úrovni</a:t>
            </a:r>
            <a:r>
              <a:rPr lang="cs-CZ" sz="1800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.</a:t>
            </a:r>
          </a:p>
          <a:p>
            <a:pPr lvl="0" algn="ctr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1800" b="1" kern="100" dirty="0">
                <a:solidFill>
                  <a:srgbClr val="D61F26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Proto </a:t>
            </a:r>
            <a:r>
              <a:rPr lang="cs-CZ" sz="1800" b="1" kern="100" dirty="0">
                <a:solidFill>
                  <a:srgbClr val="D61F26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jsme v roce 2011 </a:t>
            </a:r>
            <a:r>
              <a:rPr lang="cs-CZ" sz="1800" b="1" kern="100" dirty="0">
                <a:solidFill>
                  <a:srgbClr val="D61F26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rozšířili expertízu, </a:t>
            </a:r>
            <a:r>
              <a:rPr lang="cs-CZ" sz="1800" b="1" kern="100" dirty="0">
                <a:solidFill>
                  <a:srgbClr val="D61F26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aktivity a spolupráci </a:t>
            </a:r>
            <a:r>
              <a:rPr lang="cs-CZ" sz="1800" b="1" kern="100" dirty="0">
                <a:solidFill>
                  <a:srgbClr val="D61F26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se zaměstnavateli, státní správou a samosprávou – s ambicí iniciovat strukturální změny na poli:</a:t>
            </a:r>
          </a:p>
          <a:p>
            <a:pPr marL="742950" lvl="1" indent="-28575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cs-CZ" sz="1800" b="1" u="sng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zprostředkování práce</a:t>
            </a:r>
            <a:r>
              <a:rPr lang="cs-CZ" sz="1800" b="1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</a:t>
            </a:r>
            <a:r>
              <a:rPr lang="cs-CZ" sz="1800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– spolupráce s širokou škálou lokálních zaměstnavatelů napříč sektory a velikostmi (s vazbou na strukturu a potřeby našich CS)</a:t>
            </a:r>
          </a:p>
          <a:p>
            <a:pPr marL="742950" lvl="1" indent="-28575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cs-CZ" sz="1800" b="1" u="sng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osvěty a motivace</a:t>
            </a:r>
            <a:r>
              <a:rPr lang="cs-CZ" sz="1800" b="1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</a:t>
            </a:r>
            <a:r>
              <a:rPr lang="cs-CZ" sz="1800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k flexibilním formám uspořádání práce</a:t>
            </a:r>
          </a:p>
          <a:p>
            <a:pPr marL="1143000" lvl="2" indent="-22860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cs-CZ" sz="1800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6 ročníků ocenění Vstřícný zaměstnavatel</a:t>
            </a:r>
          </a:p>
          <a:p>
            <a:pPr marL="1143000" lvl="2" indent="-22860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cs-CZ" sz="1800" kern="1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m</a:t>
            </a:r>
            <a:r>
              <a:rPr lang="cs-CZ" sz="1800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otivační mzdové příspěvky vázané na individuální úpravy pracovního režimu</a:t>
            </a:r>
          </a:p>
          <a:p>
            <a:pPr marL="1143000" lvl="2" indent="-22860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cs-CZ" sz="1800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metodická podpora zaměstnavatelů v zavádění prorodinných opatření</a:t>
            </a:r>
          </a:p>
          <a:p>
            <a:pPr marL="1143000" lvl="2" indent="-228600">
              <a:lnSpc>
                <a:spcPct val="107000"/>
              </a:lnSpc>
              <a:buFont typeface="Wingdings" panose="05000000000000000000" pitchFamily="2" charset="2"/>
              <a:buChar char=""/>
            </a:pPr>
            <a:endParaRPr lang="cs-CZ" sz="1800" kern="100" dirty="0"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endParaRPr lang="cs-CZ" sz="1100" kern="100" dirty="0"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endParaRPr lang="cs-CZ" sz="1800" dirty="0"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endParaRPr lang="cs-CZ" sz="1800" dirty="0"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cs-CZ" sz="2800" b="0" i="0" u="none" strike="noStrike" kern="0" cap="none" spc="0" normalizeH="0" baseline="0" noProof="0" dirty="0">
              <a:ln>
                <a:noFill/>
              </a:ln>
              <a:solidFill>
                <a:srgbClr val="41414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cs-CZ" sz="2800" b="0" i="0" u="none" strike="noStrike" kern="0" cap="none" spc="0" normalizeH="0" baseline="0" noProof="0" dirty="0">
              <a:ln>
                <a:noFill/>
              </a:ln>
              <a:solidFill>
                <a:srgbClr val="41414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id="{287E7AB2-E38C-35BC-725E-8FCC0D693E3F}"/>
              </a:ext>
            </a:extLst>
          </p:cNvPr>
          <p:cNvSpPr/>
          <p:nvPr/>
        </p:nvSpPr>
        <p:spPr>
          <a:xfrm>
            <a:off x="396957" y="2715071"/>
            <a:ext cx="8423515" cy="792088"/>
          </a:xfrm>
          <a:prstGeom prst="rect">
            <a:avLst/>
          </a:prstGeom>
          <a:noFill/>
          <a:ln w="19050">
            <a:solidFill>
              <a:schemeClr val="tx1">
                <a:alpha val="23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6D8D8852-EBDD-11B8-102B-532E5ED6F9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0228" y="0"/>
            <a:ext cx="1786268" cy="2696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0676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uvod_korporat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9080" cy="5718175"/>
          </a:xfrm>
          <a:prstGeom prst="rect">
            <a:avLst/>
          </a:prstGeom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473697"/>
            <a:ext cx="6192687" cy="66653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cs-CZ" sz="2800" dirty="0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Bariéry na </a:t>
            </a:r>
            <a:r>
              <a:rPr lang="cs-CZ" sz="2800" b="1" dirty="0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strukturální úrovni</a:t>
            </a:r>
            <a:endParaRPr lang="cs-CZ" sz="2800" dirty="0">
              <a:solidFill>
                <a:srgbClr val="D61F2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79512" y="1346919"/>
            <a:ext cx="8280920" cy="4403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lnSpc>
                <a:spcPct val="107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cs-CZ" sz="1800" b="1" u="sng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personálních politik řízení lidí </a:t>
            </a:r>
            <a:r>
              <a:rPr lang="cs-CZ" sz="1800" u="sng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u lokálních zaměstnavatelů</a:t>
            </a:r>
            <a:r>
              <a:rPr lang="cs-CZ" sz="1800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                                        (více jak 60 různě zaměřených sociálních auditů), realizace                                    projektů na rozvoj řízení lidí a vstřícné firemní kultury                                          respektující prvky </a:t>
            </a:r>
            <a:r>
              <a:rPr lang="cs-CZ" sz="1800" kern="100" dirty="0" err="1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age</a:t>
            </a:r>
            <a:r>
              <a:rPr lang="cs-CZ" sz="1800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managementu, talent managementu, rodinné politiky apod., mezi nimi také společný projekt s KÚLK (SLAĎ)</a:t>
            </a:r>
          </a:p>
          <a:p>
            <a:pPr marL="285750" indent="-285750">
              <a:lnSpc>
                <a:spcPct val="107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cs-CZ" sz="1800" b="1" u="sng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základních škol</a:t>
            </a:r>
            <a:r>
              <a:rPr lang="cs-CZ" sz="1800" b="1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</a:t>
            </a:r>
            <a:r>
              <a:rPr lang="cs-CZ" sz="1800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– programy pro Odpovědnou volbu povolání pro II. ZŠ, individuální kariérní poradenství pro rodiče dětí při volbě dalšího studia apod.</a:t>
            </a:r>
          </a:p>
          <a:p>
            <a:pPr marL="285750" indent="-285750">
              <a:lnSpc>
                <a:spcPct val="107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cs-CZ" sz="1800" b="1" u="sng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spolupráce s místní samosprávou</a:t>
            </a:r>
            <a:r>
              <a:rPr lang="cs-CZ" sz="1800" kern="1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, především </a:t>
            </a:r>
            <a:r>
              <a:rPr lang="cs-CZ" sz="1800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v rámci integrované strategie</a:t>
            </a:r>
          </a:p>
          <a:p>
            <a:pPr marL="285750" indent="-285750">
              <a:lnSpc>
                <a:spcPct val="107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cs-CZ" sz="1800" kern="1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spolupráce na prosazování podpory opatření v rámci zaměstnanosti a </a:t>
            </a:r>
            <a:r>
              <a:rPr lang="cs-CZ" sz="1800" b="1" u="sng" kern="1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expertní spolupráce </a:t>
            </a:r>
            <a:r>
              <a:rPr lang="cs-CZ" sz="1800" b="1" u="sng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s konzultanty ASZ, dílčí spolupráce s KÚLK a městy Liberec a Jablonec nad Nisou</a:t>
            </a:r>
          </a:p>
          <a:p>
            <a:pPr marL="285750" indent="-285750">
              <a:lnSpc>
                <a:spcPct val="107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cs-CZ" sz="1800" b="1" u="sng" kern="1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spolupráce s ÚP</a:t>
            </a:r>
            <a:endParaRPr lang="cs-CZ" sz="1800" kern="100" dirty="0">
              <a:solidFill>
                <a:srgbClr val="414142"/>
              </a:solidFill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  <a:spcAft>
                <a:spcPts val="600"/>
              </a:spcAft>
              <a:defRPr/>
            </a:pPr>
            <a:endParaRPr lang="cs-CZ" sz="1800" kern="100" dirty="0"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endParaRPr lang="cs-CZ" sz="1100" kern="100" dirty="0"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endParaRPr lang="cs-CZ" sz="1800" dirty="0"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endParaRPr lang="cs-CZ" sz="1800" dirty="0"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cs-CZ" sz="2800" b="0" i="0" u="none" strike="noStrike" kern="0" cap="none" spc="0" normalizeH="0" baseline="0" noProof="0" dirty="0">
              <a:ln>
                <a:noFill/>
              </a:ln>
              <a:solidFill>
                <a:srgbClr val="41414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cs-CZ" sz="2800" b="0" i="0" u="none" strike="noStrike" kern="0" cap="none" spc="0" normalizeH="0" baseline="0" noProof="0" dirty="0">
              <a:ln>
                <a:noFill/>
              </a:ln>
              <a:solidFill>
                <a:srgbClr val="41414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7A444D8B-D176-E520-4233-0660CFF413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4594" y="0"/>
            <a:ext cx="3079406" cy="2133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539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uvod_korporat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9080" cy="5718175"/>
          </a:xfrm>
          <a:prstGeom prst="rect">
            <a:avLst/>
          </a:prstGeom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473697"/>
            <a:ext cx="6192687" cy="66653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cs-CZ" sz="2800" b="1" dirty="0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Vize pro region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79512" y="1140228"/>
            <a:ext cx="8964488" cy="461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>
              <a:lnSpc>
                <a:spcPct val="107000"/>
              </a:lnSpc>
              <a:spcBef>
                <a:spcPct val="20000"/>
              </a:spcBef>
              <a:spcAft>
                <a:spcPts val="600"/>
              </a:spcAft>
              <a:defRPr/>
            </a:pPr>
            <a:r>
              <a:rPr lang="cs-CZ" sz="1600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Nabídka a rozvoj dostupných programů, které lidem bez ohledu na věk,			       výši vzdělání, míru pracovních zkušeností či aktuálních životních trablí, pomůžou:</a:t>
            </a:r>
          </a:p>
          <a:p>
            <a:pPr marL="228600" indent="-228600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cs-CZ" sz="1600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 efektivní volbou dalšího studia,</a:t>
            </a:r>
          </a:p>
          <a:p>
            <a:pPr marL="228600" indent="-228600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cs-CZ" sz="1600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 změnou nebo nasměrování kariéry – profesní dráhy,</a:t>
            </a:r>
          </a:p>
          <a:p>
            <a:pPr marL="228600" indent="-228600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cs-CZ" sz="1600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 návratem na trh práce po profesní pauze,</a:t>
            </a:r>
          </a:p>
          <a:p>
            <a:pPr marL="228600" indent="-228600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cs-CZ" sz="1600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 nalezením druhého či třetího dechu v profesní kariéře ve vyšším věku,</a:t>
            </a:r>
          </a:p>
          <a:p>
            <a:pPr marL="228600" indent="-228600">
              <a:lnSpc>
                <a:spcPct val="107000"/>
              </a:lnSpc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cs-CZ" sz="1600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 skloubením pracovní a soukromé sféry, neboť každý slaďujeme práci a… </a:t>
            </a:r>
          </a:p>
          <a:p>
            <a:pPr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1600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Vysoce aktuální je nyní na trh práce nastupující generace sněhových vloček, specifika generace Z</a:t>
            </a:r>
          </a:p>
          <a:p>
            <a:pPr lvl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1600" b="1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Benefity pro region:</a:t>
            </a:r>
            <a:endParaRPr lang="cs-CZ" sz="1600" b="1" kern="100" dirty="0">
              <a:solidFill>
                <a:srgbClr val="414142"/>
              </a:solidFill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228600" indent="-228600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cs-CZ" sz="1600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péče o lidský pracovní a profesní potenciál, který neodchází, naopak je hýčkán a rozvíjen, na všech úrovních, celoživotně,</a:t>
            </a:r>
          </a:p>
          <a:p>
            <a:pPr marL="228600" indent="-228600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cs-CZ" sz="1600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odborné zázemí pro rozvoj sociální ekonomiky, prostupného zaměstnávání, integrace na otevřený TP.</a:t>
            </a:r>
          </a:p>
          <a:p>
            <a:pPr>
              <a:lnSpc>
                <a:spcPct val="107000"/>
              </a:lnSpc>
            </a:pPr>
            <a:endParaRPr lang="cs-CZ" sz="1600" kern="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s-CZ" sz="1600" b="1" kern="100" dirty="0">
                <a:solidFill>
                  <a:srgbClr val="D61F26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Cílem je podpořit silné v tom, aby v regionu měli motivaci setrvat a slabé abychom eliminovali problematiku sociálního vyloučení.</a:t>
            </a:r>
          </a:p>
          <a:p>
            <a:pPr>
              <a:spcBef>
                <a:spcPct val="20000"/>
              </a:spcBef>
              <a:spcAft>
                <a:spcPts val="600"/>
              </a:spcAft>
              <a:defRPr/>
            </a:pPr>
            <a:endParaRPr lang="cs-CZ" sz="1600" kern="100" dirty="0"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endParaRPr lang="cs-CZ" sz="1100" kern="100" dirty="0"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endParaRPr lang="cs-CZ" sz="1800" dirty="0"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endParaRPr lang="cs-CZ" sz="1800" dirty="0"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cs-CZ" sz="2800" b="0" i="0" u="none" strike="noStrike" kern="0" cap="none" spc="0" normalizeH="0" baseline="0" noProof="0" dirty="0">
              <a:ln>
                <a:noFill/>
              </a:ln>
              <a:solidFill>
                <a:srgbClr val="41414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cs-CZ" sz="2800" b="0" i="0" u="none" strike="noStrike" kern="0" cap="none" spc="0" normalizeH="0" baseline="0" noProof="0" dirty="0">
                <a:ln>
                  <a:noFill/>
                </a:ln>
                <a:solidFill>
                  <a:srgbClr val="41414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id="{80BC236F-8D8A-52A8-42E2-91CEB37F041D}"/>
              </a:ext>
            </a:extLst>
          </p:cNvPr>
          <p:cNvSpPr/>
          <p:nvPr/>
        </p:nvSpPr>
        <p:spPr>
          <a:xfrm>
            <a:off x="323528" y="5019327"/>
            <a:ext cx="8640960" cy="576064"/>
          </a:xfrm>
          <a:prstGeom prst="rect">
            <a:avLst/>
          </a:prstGeom>
          <a:noFill/>
          <a:ln w="19050">
            <a:solidFill>
              <a:schemeClr val="tx1">
                <a:alpha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361EC642-2A5F-5728-C56D-454B0963A1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7244" y="48044"/>
            <a:ext cx="2196756" cy="2306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4515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uvod_korporat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9080" cy="5718175"/>
          </a:xfrm>
          <a:prstGeom prst="rect">
            <a:avLst/>
          </a:prstGeom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473697"/>
            <a:ext cx="6192687" cy="66653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cs-CZ" sz="2800" b="1" dirty="0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Trendy TP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79512" y="1346919"/>
            <a:ext cx="8784976" cy="4371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cs-CZ" sz="1600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Trh práce se rychle mění.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cs-CZ" sz="1600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3 z 10 absolventů SOŠ do 3 let nepracuje v oboru, který vystudovali.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cs-CZ" sz="1600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40 % vysokoškoláků změní obor do několika málo let po ukončení studia.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cs-CZ" sz="16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Většina profesí, ve kterých budou pracovat naše děti, ještě ani nevznikla.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cs-CZ" sz="1600" dirty="0">
              <a:solidFill>
                <a:srgbClr val="414142"/>
              </a:solidFill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cs-CZ" sz="1600" u="sng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Přenos dobrých praxí ze zahraničí i v rámci ČR: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16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LK partne</a:t>
            </a:r>
            <a:r>
              <a:rPr lang="cs-CZ" sz="16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rský kanton</a:t>
            </a:r>
            <a:r>
              <a:rPr lang="cs-CZ" sz="16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St. </a:t>
            </a:r>
            <a:r>
              <a:rPr lang="cs-CZ" sz="1600" dirty="0" err="1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Gallen</a:t>
            </a:r>
            <a:r>
              <a:rPr lang="cs-CZ" sz="16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– </a:t>
            </a:r>
            <a:r>
              <a:rPr lang="cs-CZ" sz="1600" b="1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rodinná politika </a:t>
            </a:r>
            <a:r>
              <a:rPr lang="cs-CZ" sz="1600" b="1" dirty="0" err="1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Altstätten</a:t>
            </a:r>
            <a:endParaRPr lang="cs-CZ" sz="1600" b="1" dirty="0">
              <a:solidFill>
                <a:srgbClr val="414142"/>
              </a:solidFill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lvl="2">
              <a:lnSpc>
                <a:spcPct val="107000"/>
              </a:lnSpc>
              <a:spcAft>
                <a:spcPts val="800"/>
              </a:spcAft>
            </a:pPr>
            <a:r>
              <a:rPr lang="cs-CZ" sz="16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Budoucí úspěch tohoto regionu sevřeného v horském údolí spočívá v rodinách a kariérním rozvoji lidí na rychle se měnícím TP, v udržení specialistů a jejich rodin v regionu a zároveň v podpoře těch slabších – rozvoj rodinné politiky a profesní diverzity včetně specialistů – vytvoření podmínek pro rozvoj personálních kapacit místních firem.  My k tomu dodáváme cílená inspirace firemní kultury prvky pracovní flexibility.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1600" b="1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Koncept jenž rozvíjí v </a:t>
            </a:r>
            <a:r>
              <a:rPr lang="cs-CZ" sz="1600" b="1" dirty="0" err="1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Moravskoslezkém</a:t>
            </a:r>
            <a:r>
              <a:rPr lang="cs-CZ" sz="1600" b="1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kraji</a:t>
            </a:r>
            <a:r>
              <a:rPr lang="cs-CZ" sz="16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založený na cíleném rozvoji odpovědného TP v regionu a spolupráci státní správy, samosprávy a expertů a expertek z nevládních organizací.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6B090709-3D40-9A34-8BB0-3EDC030A21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4248" y="0"/>
            <a:ext cx="2372004" cy="304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4033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uvod_korporat2.png"/>
          <p:cNvPicPr>
            <a:picLocks noChangeAspect="1"/>
          </p:cNvPicPr>
          <p:nvPr/>
        </p:nvPicPr>
        <p:blipFill rotWithShape="1">
          <a:blip r:embed="rId3" cstate="print"/>
          <a:srcRect r="20120"/>
          <a:stretch/>
        </p:blipFill>
        <p:spPr>
          <a:xfrm>
            <a:off x="0" y="0"/>
            <a:ext cx="7308304" cy="5718175"/>
          </a:xfrm>
          <a:prstGeom prst="rect">
            <a:avLst/>
          </a:prstGeom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473697"/>
            <a:ext cx="6480720" cy="66653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cs-CZ" sz="2800" dirty="0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Partnerství a spolupráce na prosazení změn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79512" y="1346919"/>
            <a:ext cx="8784976" cy="4371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cs-CZ" sz="1800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Strukturálních změn nelze dosáhnout bez spolupráce s významnými aktéry:</a:t>
            </a:r>
          </a:p>
          <a:p>
            <a:pPr marL="800100" lvl="1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800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KÚLK, dále města a obce, ÚP, ASZ. </a:t>
            </a:r>
          </a:p>
          <a:p>
            <a:pPr marL="800100" lvl="1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800" kern="1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V</a:t>
            </a:r>
            <a:r>
              <a:rPr lang="cs-CZ" sz="1800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zhledem ke změně financování na poli APZ je ve vážné situaci zachování služeb i na bazální individuální úrovni.</a:t>
            </a:r>
          </a:p>
          <a:p>
            <a:pPr marL="800100" lvl="1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cs-CZ" sz="1800" kern="100" dirty="0"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s-CZ" sz="1800" b="1" kern="100" dirty="0">
                <a:solidFill>
                  <a:srgbClr val="D61F26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Co můžeme udělat pro to, aby se situace zlepšila?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endParaRPr lang="cs-CZ" sz="1800" kern="100" dirty="0"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cs-CZ" sz="1800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Stabilizovat současné služby jako první signál, že změnu myslíme vážně.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cs-CZ" sz="1800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Rozvinout partnerství a spolupráci, zúročit know-how v nashromážděné v regionu </a:t>
            </a:r>
            <a:r>
              <a:rPr lang="cs-CZ" sz="1800" kern="1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s cílem </a:t>
            </a:r>
            <a:r>
              <a:rPr lang="cs-CZ" sz="1800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vytvořit koncept regionálního centra pro kariérní rozvoj a prostupné zaměstnávání – potřebnost a vizi máme, chybí nám strategie a její naplňování.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cs-CZ" sz="1800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Partnerství a spolupráce v hlasitém postavení se za prosazování strukturálních změn.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cs-CZ" sz="1800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Prosazení těchto změn.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cs-CZ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endParaRPr lang="cs-CZ" sz="1600" dirty="0"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id="{89340BF5-A875-C1BD-3084-38EA117049AE}"/>
              </a:ext>
            </a:extLst>
          </p:cNvPr>
          <p:cNvSpPr/>
          <p:nvPr/>
        </p:nvSpPr>
        <p:spPr>
          <a:xfrm>
            <a:off x="1997714" y="2715071"/>
            <a:ext cx="5148572" cy="648072"/>
          </a:xfrm>
          <a:prstGeom prst="rect">
            <a:avLst/>
          </a:prstGeom>
          <a:noFill/>
          <a:ln w="19050">
            <a:solidFill>
              <a:schemeClr val="tx1">
                <a:alpha val="34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266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uvod_korporat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9080" cy="5718175"/>
          </a:xfrm>
          <a:prstGeom prst="rect">
            <a:avLst/>
          </a:prstGeom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473697"/>
            <a:ext cx="6480720" cy="66653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cs-CZ" sz="2800" dirty="0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Zvýšení míry ekonomické aktivity</a:t>
            </a:r>
          </a:p>
          <a:p>
            <a:pPr eaLnBrk="1" hangingPunct="1">
              <a:buFontTx/>
              <a:buNone/>
            </a:pPr>
            <a:r>
              <a:rPr lang="cs-CZ" sz="2800" dirty="0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lidí v našem regionu…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79512" y="1706959"/>
            <a:ext cx="8784976" cy="465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cs-CZ" sz="1800" b="1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…je možné především zapojením méně aktivních skupin</a:t>
            </a:r>
            <a:r>
              <a:rPr lang="cs-CZ" sz="1800" b="1" kern="1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:</a:t>
            </a:r>
          </a:p>
          <a:p>
            <a:pPr marL="800100" lvl="1" indent="-34290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cs-CZ" sz="1800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senioři, studující, osoby pečující o malé děti a osoby se zdravotním postižením aj.</a:t>
            </a:r>
          </a:p>
          <a:p>
            <a:pPr marL="800100" lvl="1" indent="-34290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cs-CZ" sz="1800" kern="1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pokud těmto lidem pomůžeme k vyšší ekonomické aktivitě, snížíme riziko sociálního úpadku a vyloučení.</a:t>
            </a:r>
          </a:p>
          <a:p>
            <a:pPr marL="342900" indent="-34290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cs-CZ" sz="1800" b="1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Mnohem větší vliv než demografický vývoj na nerovnováhu mezi poptávkou a nabídkou práce budou mít </a:t>
            </a:r>
            <a:r>
              <a:rPr lang="cs-CZ" sz="1800" b="1" u="sng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strukturální změny </a:t>
            </a:r>
            <a:r>
              <a:rPr lang="cs-CZ" sz="1800" b="1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TP.</a:t>
            </a:r>
          </a:p>
          <a:p>
            <a:pPr marL="342900" indent="-34290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cs-CZ" sz="1800" b="1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Čím </a:t>
            </a:r>
            <a:r>
              <a:rPr lang="cs-CZ" sz="1800" b="1" kern="1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úspěšněji se nám podaří eliminovat strukturální znevýhodnění, tím více z těchto konkrétních opatření budou profitovat občané a celý region. </a:t>
            </a:r>
            <a:endParaRPr lang="cs-CZ" sz="1800" b="1" kern="100" dirty="0"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cs-CZ" sz="1800" b="1" kern="100" dirty="0">
                <a:solidFill>
                  <a:srgbClr val="D61F26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Budoucí prosperitu lidí a regionu máme v rukou nyní. Konkrétní metody a chytré změny </a:t>
            </a:r>
            <a:r>
              <a:rPr lang="cs-CZ" sz="1800" b="1" kern="100" dirty="0">
                <a:solidFill>
                  <a:srgbClr val="D61F26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jsou pro současné elity a </a:t>
            </a:r>
            <a:r>
              <a:rPr lang="cs-CZ" sz="1800" b="1" kern="100" dirty="0">
                <a:solidFill>
                  <a:srgbClr val="D61F26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politiky trhu práce větší výzvou než samotný demografický vývoj.</a:t>
            </a:r>
            <a:endParaRPr lang="cs-CZ" sz="1800" kern="100" dirty="0">
              <a:solidFill>
                <a:srgbClr val="D61F26"/>
              </a:solidFill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endParaRPr lang="cs-CZ" sz="1600" dirty="0"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75C96E43-C0C4-A414-7C8B-901EB22903F6}"/>
              </a:ext>
            </a:extLst>
          </p:cNvPr>
          <p:cNvSpPr/>
          <p:nvPr/>
        </p:nvSpPr>
        <p:spPr>
          <a:xfrm>
            <a:off x="89756" y="4731295"/>
            <a:ext cx="8964488" cy="936104"/>
          </a:xfrm>
          <a:prstGeom prst="rect">
            <a:avLst/>
          </a:prstGeom>
          <a:noFill/>
          <a:ln w="22225">
            <a:solidFill>
              <a:schemeClr val="tx1">
                <a:alpha val="3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E4B0D7E5-EDC1-4A38-E583-B964C44D45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1444" y="0"/>
            <a:ext cx="2747921" cy="2139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4501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uvod_korporat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9080" cy="5718175"/>
          </a:xfrm>
          <a:prstGeom prst="rect">
            <a:avLst/>
          </a:prstGeom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473697"/>
            <a:ext cx="6480720" cy="66653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cs-CZ" sz="2800" dirty="0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Použité zdroje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79512" y="1346919"/>
            <a:ext cx="8784976" cy="4371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MPSV, 2023, </a:t>
            </a:r>
            <a:r>
              <a:rPr lang="cs-CZ" sz="1100" i="1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Změny nabídky a poptávky po práci v České republice do roku 2031 v kontextu demografického vývoje, d</a:t>
            </a:r>
            <a:r>
              <a:rPr lang="cs-CZ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ostupné z: </a:t>
            </a:r>
            <a:r>
              <a:rPr lang="cs-CZ" sz="1100" u="sng" kern="1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  <a:hlinkClick r:id="rId4"/>
              </a:rPr>
              <a:t>https://www.mpsv.cz/documents/20142/5961680/Zm%C4%9Bna+nab%C3%ADdky+a+popt%C3%A1vky+po+pr%C3%A1ci+v+%C4%8CR+do+2031+v+kontextu+demografick%C3%A9ho+v%C3%BDvoje.pdf/c4ed8579-e7b7-e93f-52b5-9a9bd7e953ba</a:t>
            </a:r>
            <a:endParaRPr lang="cs-CZ" sz="1100" kern="100" dirty="0"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1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ÚP, tisková zpráva 9. 4. 2024, dostupné z: </a:t>
            </a:r>
            <a:r>
              <a:rPr lang="cs-CZ" sz="1100" u="sng" kern="1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  <a:hlinkClick r:id="rId5"/>
              </a:rPr>
              <a:t>TZ_nezaměstnanost_brezen_+2024-final.pdf (uradprace.cz)</a:t>
            </a:r>
            <a:endParaRPr lang="cs-CZ" sz="1100" kern="100" dirty="0"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r>
              <a:rPr lang="cs-CZ" sz="11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  <a:hlinkClick r:id="rId6"/>
              </a:rPr>
              <a:t>Zaostávající podprůměr: Česko se na evropském žebříčku genderové rovnosti propadá, je na 23. místě | Sociologický ústav AV ČR, v. v. i. (cas.cz)</a:t>
            </a:r>
            <a:endParaRPr lang="cs-CZ" sz="1100" u="sng" dirty="0">
              <a:solidFill>
                <a:srgbClr val="0000FF"/>
              </a:solidFill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endParaRPr lang="cs-CZ" sz="1100" u="sng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1100" kern="100" dirty="0">
                <a:solidFill>
                  <a:srgbClr val="777777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Křížková, Alena, Zdeněk </a:t>
            </a:r>
            <a:r>
              <a:rPr lang="cs-CZ" sz="1100" kern="100" dirty="0">
                <a:solidFill>
                  <a:srgbClr val="414142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Sloboda</a:t>
            </a:r>
            <a:r>
              <a:rPr lang="cs-CZ" sz="1100" kern="100" dirty="0">
                <a:solidFill>
                  <a:srgbClr val="777777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. 2009. </a:t>
            </a:r>
            <a:r>
              <a:rPr lang="cs-CZ" sz="1100" i="1" kern="100" dirty="0">
                <a:solidFill>
                  <a:srgbClr val="777777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Genderová segregace českého trhu práce. Kvantitativní a kvalitativní obraz.</a:t>
            </a:r>
            <a:r>
              <a:rPr lang="cs-CZ" sz="1100" kern="100" dirty="0">
                <a:solidFill>
                  <a:srgbClr val="777777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 Sociologické studie / </a:t>
            </a:r>
            <a:r>
              <a:rPr lang="cs-CZ" sz="1100" kern="100" dirty="0" err="1">
                <a:solidFill>
                  <a:srgbClr val="777777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Sociological</a:t>
            </a:r>
            <a:r>
              <a:rPr lang="cs-CZ" sz="1100" kern="100" dirty="0">
                <a:solidFill>
                  <a:srgbClr val="777777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</a:t>
            </a:r>
            <a:r>
              <a:rPr lang="cs-CZ" sz="1100" kern="100" dirty="0" err="1">
                <a:solidFill>
                  <a:srgbClr val="777777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Studies</a:t>
            </a:r>
            <a:r>
              <a:rPr lang="cs-CZ" sz="1100" kern="100" dirty="0">
                <a:solidFill>
                  <a:srgbClr val="777777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09:4. Praha: Sociologický ústav AV ČR, </a:t>
            </a:r>
            <a:r>
              <a:rPr lang="cs-CZ" sz="1100" kern="100" dirty="0" err="1">
                <a:solidFill>
                  <a:srgbClr val="777777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v.v.i</a:t>
            </a:r>
            <a:r>
              <a:rPr lang="cs-CZ" sz="1100" kern="100" dirty="0">
                <a:solidFill>
                  <a:srgbClr val="777777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. 115 s. ISBN 978-80-7330-165-1. dostupné z: </a:t>
            </a:r>
            <a:r>
              <a:rPr lang="cs-CZ" sz="1100" u="sng" kern="1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  <a:hlinkClick r:id="rId7"/>
              </a:rPr>
              <a:t>https://www.soc.cas.cz/sites/default/files/publikace/ss_09-4_krizkova_sloboda_-_genderova_segregace_ceskeho_trhu_prace.pdf</a:t>
            </a:r>
            <a:endParaRPr lang="cs-CZ" sz="1100" u="sng" kern="100" dirty="0">
              <a:solidFill>
                <a:srgbClr val="0000FF"/>
              </a:solidFill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endParaRPr lang="cs-CZ" sz="1100" u="sng" kern="100" dirty="0">
              <a:solidFill>
                <a:srgbClr val="0000FF"/>
              </a:solidFill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r>
              <a:rPr lang="cs-CZ" sz="1000" dirty="0">
                <a:hlinkClick r:id="rId8"/>
              </a:rPr>
              <a:t>Statistiky (mpsv.cz)</a:t>
            </a:r>
            <a:endParaRPr lang="cs-CZ" sz="1000" dirty="0"/>
          </a:p>
          <a:p>
            <a:endParaRPr lang="cs-CZ" sz="1000" dirty="0"/>
          </a:p>
          <a:p>
            <a:r>
              <a:rPr lang="cs-CZ" sz="1100" kern="100" dirty="0">
                <a:solidFill>
                  <a:srgbClr val="777777"/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ČSÚ,</a:t>
            </a:r>
            <a:r>
              <a:rPr lang="cs-CZ" sz="1000" u="sng" kern="1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1000" dirty="0">
                <a:hlinkClick r:id="rId9"/>
              </a:rPr>
              <a:t>Podíl nezaměstnaných osob v krajích k 30. 4. 2024 | ČSÚ v Českých Budějovicích (czso.cz)</a:t>
            </a:r>
            <a:endParaRPr lang="cs-CZ" sz="1100" u="sng" kern="1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sz="1100" kern="100" dirty="0"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endParaRPr lang="cs-CZ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6036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 descr="uvod_korporat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775" y="0"/>
            <a:ext cx="9149080" cy="5718175"/>
          </a:xfrm>
          <a:prstGeom prst="rect">
            <a:avLst/>
          </a:prstGeom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2976" y="644522"/>
            <a:ext cx="7772400" cy="571491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cs-CZ" sz="2800" dirty="0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www.centrum-</a:t>
            </a:r>
            <a:r>
              <a:rPr lang="cs-CZ" sz="2800" dirty="0" err="1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kaspar.cz</a:t>
            </a:r>
            <a:endParaRPr lang="cs-CZ" sz="2800" dirty="0">
              <a:solidFill>
                <a:srgbClr val="D61F2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buFontTx/>
              <a:buNone/>
            </a:pPr>
            <a:r>
              <a:rPr lang="cs-CZ" sz="2800" dirty="0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Centrum Kašpar, z. s.</a:t>
            </a:r>
          </a:p>
          <a:p>
            <a:pPr eaLnBrk="1" hangingPunct="1">
              <a:buFontTx/>
              <a:buNone/>
            </a:pPr>
            <a:r>
              <a:rPr lang="cs-CZ" sz="2800" dirty="0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Kašparova 73</a:t>
            </a:r>
          </a:p>
          <a:p>
            <a:pPr eaLnBrk="1" hangingPunct="1">
              <a:buFontTx/>
              <a:buNone/>
            </a:pPr>
            <a:r>
              <a:rPr lang="cs-CZ" sz="2800" dirty="0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463 12 Liberec - </a:t>
            </a:r>
            <a:r>
              <a:rPr lang="cs-CZ" sz="2800" dirty="0" err="1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Vesec</a:t>
            </a:r>
            <a:endParaRPr lang="cs-CZ" sz="2800" dirty="0">
              <a:solidFill>
                <a:srgbClr val="D61F2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buFontTx/>
              <a:buNone/>
            </a:pPr>
            <a:endParaRPr lang="cs-CZ" sz="2800" dirty="0">
              <a:solidFill>
                <a:srgbClr val="CCA22C"/>
              </a:solidFill>
              <a:latin typeface="Signika" pitchFamily="2" charset="0"/>
            </a:endParaRPr>
          </a:p>
        </p:txBody>
      </p:sp>
      <p:pic>
        <p:nvPicPr>
          <p:cNvPr id="7" name="Obrázek 6" descr="fb_korp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3504" y="787385"/>
            <a:ext cx="285752" cy="275361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3E77BBDB-57AD-745D-3DFA-498193C15920}"/>
              </a:ext>
            </a:extLst>
          </p:cNvPr>
          <p:cNvSpPr txBox="1"/>
          <p:nvPr/>
        </p:nvSpPr>
        <p:spPr>
          <a:xfrm>
            <a:off x="3728569" y="4330625"/>
            <a:ext cx="5184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Děkuji za pozornost</a:t>
            </a:r>
          </a:p>
          <a:p>
            <a:r>
              <a:rPr lang="cs-CZ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Ivana Sulovská, </a:t>
            </a:r>
            <a:r>
              <a:rPr lang="cs-CZ" dirty="0" err="1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</a:t>
            </a:r>
            <a:r>
              <a:rPr lang="cs-CZ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cs-CZ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ivana.sulovska@centrum-kaspar.cz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uvod_korporat2.png"/>
          <p:cNvPicPr>
            <a:picLocks noChangeAspect="1"/>
          </p:cNvPicPr>
          <p:nvPr/>
        </p:nvPicPr>
        <p:blipFill rotWithShape="1">
          <a:blip r:embed="rId3" cstate="print"/>
          <a:srcRect r="20857"/>
          <a:stretch/>
        </p:blipFill>
        <p:spPr>
          <a:xfrm>
            <a:off x="-2540" y="0"/>
            <a:ext cx="7238836" cy="5718175"/>
          </a:xfrm>
          <a:prstGeom prst="rect">
            <a:avLst/>
          </a:prstGeom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2974" y="559984"/>
            <a:ext cx="7772400" cy="571491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cs-CZ" sz="2800" dirty="0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Proč se (na úrovni regionu) zaměstnaností zabývat?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23528" y="1274911"/>
            <a:ext cx="8591848" cy="444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cs-CZ" sz="18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ČR má dlouhodobě jednu z nejnižší míry nezaměstnanosti v EU.</a:t>
            </a:r>
          </a:p>
          <a:p>
            <a:pPr marL="342900" lvl="0" indent="-342900">
              <a:lnSpc>
                <a:spcPts val="1680"/>
              </a:lnSpc>
              <a:spcBef>
                <a:spcPts val="600"/>
              </a:spcBef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cs-CZ" sz="1800" b="1" dirty="0">
                <a:solidFill>
                  <a:srgbClr val="414142"/>
                </a:solidFill>
                <a:highlight>
                  <a:srgbClr val="FFFFFF"/>
                </a:highlight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3,0 % - </a:t>
            </a:r>
            <a:r>
              <a:rPr lang="cs-CZ" sz="1800" b="1" dirty="0">
                <a:solidFill>
                  <a:srgbClr val="414142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Míra nezaměstnanosti</a:t>
            </a:r>
            <a:r>
              <a:rPr lang="cs-CZ" sz="1800" dirty="0">
                <a:solidFill>
                  <a:srgbClr val="414142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(v březnu 2024, očištěno od sezónních vlivů).</a:t>
            </a:r>
          </a:p>
          <a:p>
            <a:pPr marL="342900" lvl="0" indent="-342900">
              <a:lnSpc>
                <a:spcPts val="1680"/>
              </a:lnSpc>
              <a:spcBef>
                <a:spcPts val="600"/>
              </a:spcBef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cs-CZ" sz="1800" dirty="0">
                <a:solidFill>
                  <a:srgbClr val="414142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Meziročně se zvýšil o 0,4 procentního bodu.</a:t>
            </a:r>
          </a:p>
          <a:p>
            <a:pPr marL="342900" lvl="0" indent="-342900">
              <a:lnSpc>
                <a:spcPts val="1680"/>
              </a:lnSpc>
              <a:spcBef>
                <a:spcPts val="600"/>
              </a:spcBef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cs-CZ" sz="1800" dirty="0">
                <a:solidFill>
                  <a:srgbClr val="414142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Míra nezaměstnanosti mužů dosáhla 2,4 %, </a:t>
            </a:r>
            <a:r>
              <a:rPr lang="cs-CZ" sz="1800" b="1" dirty="0">
                <a:solidFill>
                  <a:srgbClr val="414142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u žen 3,7 %.</a:t>
            </a:r>
          </a:p>
          <a:p>
            <a:pPr marL="342900" indent="-342900">
              <a:lnSpc>
                <a:spcPts val="1680"/>
              </a:lnSpc>
              <a:spcBef>
                <a:spcPts val="600"/>
              </a:spcBef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cs-CZ" sz="18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Region z </a:t>
            </a:r>
            <a:r>
              <a:rPr lang="cs-CZ" sz="1800" b="1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makro pohledu</a:t>
            </a:r>
            <a:r>
              <a:rPr lang="cs-CZ" sz="18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 čelí nedostatku</a:t>
            </a:r>
          </a:p>
          <a:p>
            <a:pPr>
              <a:lnSpc>
                <a:spcPts val="168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</a:rPr>
              <a:t>	</a:t>
            </a:r>
            <a:r>
              <a:rPr lang="cs-CZ" sz="18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uchazečů o zaměstnání.</a:t>
            </a:r>
            <a:endParaRPr lang="cs-CZ" sz="1800" dirty="0">
              <a:solidFill>
                <a:srgbClr val="414142"/>
              </a:solidFill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285750" indent="-285750">
              <a:lnSpc>
                <a:spcPts val="168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cs-CZ" sz="1800" dirty="0">
                <a:solidFill>
                  <a:srgbClr val="414142"/>
                </a:solidFill>
                <a:latin typeface="Calibri" panose="020F0502020204030204" pitchFamily="34" charset="0"/>
              </a:rPr>
              <a:t>Z pohledu </a:t>
            </a:r>
            <a:r>
              <a:rPr lang="cs-CZ" sz="1800" b="1" dirty="0">
                <a:solidFill>
                  <a:srgbClr val="414142"/>
                </a:solidFill>
                <a:latin typeface="Calibri" panose="020F0502020204030204" pitchFamily="34" charset="0"/>
              </a:rPr>
              <a:t>individuálních lidí – našich CS</a:t>
            </a:r>
          </a:p>
          <a:p>
            <a:pPr>
              <a:lnSpc>
                <a:spcPts val="168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dirty="0">
                <a:solidFill>
                  <a:srgbClr val="414142"/>
                </a:solidFill>
                <a:latin typeface="Calibri" panose="020F0502020204030204" pitchFamily="34" charset="0"/>
              </a:rPr>
              <a:t>	je ale situace docela jiná</a:t>
            </a:r>
            <a:r>
              <a:rPr lang="cs-CZ" sz="18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.</a:t>
            </a:r>
            <a:endParaRPr lang="cs-CZ" sz="1800" dirty="0">
              <a:solidFill>
                <a:srgbClr val="414142"/>
              </a:solidFill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285750" indent="-285750">
              <a:lnSpc>
                <a:spcPts val="168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cs-CZ" sz="18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</a:rPr>
              <a:t>Tito lidé se naopak </a:t>
            </a:r>
            <a:r>
              <a:rPr lang="cs-CZ" sz="1800" b="1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</a:rPr>
              <a:t>potýkají s problémem</a:t>
            </a:r>
          </a:p>
          <a:p>
            <a:pPr>
              <a:lnSpc>
                <a:spcPts val="168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1800" b="1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</a:rPr>
              <a:t>	najít vhodnou práci</a:t>
            </a:r>
            <a:r>
              <a:rPr lang="cs-CZ" sz="18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</a:rPr>
              <a:t>.</a:t>
            </a:r>
            <a:endParaRPr lang="cs-CZ" sz="1800" dirty="0">
              <a:solidFill>
                <a:srgbClr val="414142"/>
              </a:solidFill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42900" indent="-342900">
              <a:lnSpc>
                <a:spcPts val="1680"/>
              </a:lnSpc>
              <a:spcBef>
                <a:spcPts val="600"/>
              </a:spcBef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cs-CZ" sz="18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Centrum Kašpar –</a:t>
            </a:r>
            <a:r>
              <a:rPr lang="cs-CZ" sz="1800" b="1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systematicky od r. 2005</a:t>
            </a:r>
          </a:p>
          <a:p>
            <a:pPr>
              <a:lnSpc>
                <a:spcPts val="1680"/>
              </a:lnSpc>
            </a:pPr>
            <a:endParaRPr lang="cs-CZ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42900" lvl="0" indent="-342900">
              <a:lnSpc>
                <a:spcPts val="1680"/>
              </a:lnSpc>
              <a:buFont typeface="Calibri" panose="020F0502020204030204" pitchFamily="34" charset="0"/>
              <a:buChar char="-"/>
            </a:pPr>
            <a:endParaRPr lang="cs-CZ" sz="1800" dirty="0">
              <a:solidFill>
                <a:srgbClr val="333333"/>
              </a:solidFill>
              <a:effectLst/>
              <a:highlight>
                <a:srgbClr val="FFFFFF"/>
              </a:highlight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ts val="1680"/>
              </a:lnSpc>
              <a:buFont typeface="Calibri" panose="020F0502020204030204" pitchFamily="34" charset="0"/>
              <a:buChar char="-"/>
            </a:pPr>
            <a:endParaRPr lang="cs-CZ" sz="1800" dirty="0">
              <a:effectLst/>
              <a:highlight>
                <a:srgbClr val="FFFFFF"/>
              </a:highlight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Obrázek 1" descr="Obsah obrázku text, snímek obrazovky, řada/pruh, Vykreslený graf&#10;&#10;Popis byl vytvořen automaticky">
            <a:extLst>
              <a:ext uri="{FF2B5EF4-FFF2-40B4-BE49-F238E27FC236}">
                <a16:creationId xmlns:a16="http://schemas.microsoft.com/office/drawing/2014/main" id="{C4D853A6-31FA-AB7C-2880-4C6CDC5AA7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679" y="2674331"/>
            <a:ext cx="4029695" cy="269803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CF2D5617-4AE3-C903-4322-C7B7E6C91694}"/>
              </a:ext>
            </a:extLst>
          </p:cNvPr>
          <p:cNvSpPr txBox="1"/>
          <p:nvPr/>
        </p:nvSpPr>
        <p:spPr>
          <a:xfrm>
            <a:off x="4885677" y="5372361"/>
            <a:ext cx="1224136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800" kern="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Zdroj: ÚP, TZ 9. 4. 2024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uvod_korporat2.png"/>
          <p:cNvPicPr>
            <a:picLocks noChangeAspect="1"/>
          </p:cNvPicPr>
          <p:nvPr/>
        </p:nvPicPr>
        <p:blipFill rotWithShape="1">
          <a:blip r:embed="rId3" cstate="print"/>
          <a:srcRect r="21694"/>
          <a:stretch/>
        </p:blipFill>
        <p:spPr>
          <a:xfrm>
            <a:off x="0" y="0"/>
            <a:ext cx="7164288" cy="5718175"/>
          </a:xfrm>
          <a:prstGeom prst="rect">
            <a:avLst/>
          </a:prstGeom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2976" y="501647"/>
            <a:ext cx="7772400" cy="571491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cs-CZ" sz="2800" dirty="0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Jakému problému čelíme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51520" y="1130895"/>
            <a:ext cx="8663856" cy="4574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cs-CZ" sz="18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Centrum Kašpar, </a:t>
            </a:r>
            <a:r>
              <a:rPr lang="cs-CZ" sz="1800" dirty="0" err="1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z.s</a:t>
            </a:r>
            <a:r>
              <a:rPr lang="cs-CZ" sz="18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. – </a:t>
            </a:r>
            <a:r>
              <a:rPr lang="cs-CZ" sz="1800" b="1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služby při hledání práce ohroženým CS,</a:t>
            </a:r>
          </a:p>
          <a:p>
            <a:pPr marL="342900" lvl="0" indent="-342900"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cs-CZ" sz="18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</a:rPr>
              <a:t>p</a:t>
            </a:r>
            <a:r>
              <a:rPr lang="cs-CZ" sz="18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růměrně (mj. díky integrované strategii) pracujeme se </a:t>
            </a:r>
            <a:r>
              <a:rPr lang="cs-CZ" sz="1800" b="1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160 – 180 lidmi ročně</a:t>
            </a:r>
            <a:r>
              <a:rPr lang="cs-CZ" sz="18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,</a:t>
            </a:r>
          </a:p>
          <a:p>
            <a:pPr marL="342900" lvl="0" indent="-342900"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cs-CZ" sz="18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z toho je cca </a:t>
            </a:r>
            <a:r>
              <a:rPr lang="cs-CZ" sz="1800" b="1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12 % mužů</a:t>
            </a:r>
            <a:r>
              <a:rPr lang="cs-CZ" sz="18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, většinou jde o muže v obdobných situacích jako klientky ženy,</a:t>
            </a:r>
          </a:p>
          <a:p>
            <a:pPr marL="342900" lvl="0" indent="-342900"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cs-CZ" sz="18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</a:rPr>
              <a:t>c</a:t>
            </a:r>
            <a:r>
              <a:rPr lang="cs-CZ" sz="18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harakter nabízených služeb je genderově neutrální (podpora při hledání práce),</a:t>
            </a:r>
          </a:p>
          <a:p>
            <a:pPr marL="342900" lvl="0" indent="-342900"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cs-CZ" sz="18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nejen z našich kvantitativních i kvalitativních ukazatelů dlouhodobě vyplývá, že neúspěch na TP je do značné míry </a:t>
            </a:r>
            <a:r>
              <a:rPr lang="cs-CZ" sz="1800" dirty="0" err="1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genderovaný</a:t>
            </a:r>
            <a:r>
              <a:rPr lang="cs-CZ" sz="18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 problém.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800" b="0" i="0" u="none" strike="noStrike" kern="0" cap="none" spc="0" normalizeH="0" baseline="0" noProof="0" dirty="0">
              <a:ln>
                <a:noFill/>
              </a:ln>
              <a:solidFill>
                <a:srgbClr val="414142"/>
              </a:solidFill>
              <a:effectLst/>
              <a:uLnTx/>
              <a:uFillTx/>
              <a:latin typeface="Signika" pitchFamily="2" charset="0"/>
              <a:ea typeface="+mn-ea"/>
              <a:cs typeface="+mn-cs"/>
            </a:endParaRP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E50308BA-9F85-B671-A766-5E98AB6BFD4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127" y="3266165"/>
            <a:ext cx="5482560" cy="243948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8FCC7684-86E0-DF3F-D925-B2678E76154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38" y="3266165"/>
            <a:ext cx="2702861" cy="24394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6209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uvod_korporat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"/>
            <a:ext cx="9149080" cy="5718175"/>
          </a:xfrm>
          <a:prstGeom prst="rect">
            <a:avLst/>
          </a:prstGeom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6936" y="281834"/>
            <a:ext cx="7772400" cy="91728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cs-CZ" sz="2800" dirty="0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Jakému problému čelíme – </a:t>
            </a:r>
            <a:r>
              <a:rPr lang="cs-CZ" sz="2800" b="1" dirty="0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kombinace hendikepů </a:t>
            </a:r>
            <a:r>
              <a:rPr lang="cs-CZ" sz="2800" dirty="0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sociálních, ekonomických, kulturních, zdravotních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07504" y="1480947"/>
            <a:ext cx="6192688" cy="4042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lang="cs-CZ" sz="1800" kern="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CS = tíživé sociální situace, ohroženi </a:t>
            </a:r>
            <a:r>
              <a:rPr lang="cs-CZ" sz="1800" b="1" kern="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sociálním vyloučením,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cs-CZ" sz="1800" b="0" i="0" u="none" strike="noStrike" kern="0" cap="none" spc="0" normalizeH="0" baseline="0" noProof="0" dirty="0">
                <a:ln>
                  <a:noFill/>
                </a:ln>
                <a:solidFill>
                  <a:srgbClr val="41414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další specifické komplikace přináší společenské </a:t>
            </a:r>
            <a:r>
              <a:rPr kumimoji="0" lang="cs-CZ" sz="1800" b="1" i="0" u="none" strike="noStrike" kern="0" cap="none" spc="0" normalizeH="0" baseline="0" noProof="0" dirty="0">
                <a:ln>
                  <a:noFill/>
                </a:ln>
                <a:solidFill>
                  <a:srgbClr val="41414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role a očekávání </a:t>
            </a:r>
            <a:r>
              <a:rPr kumimoji="0" lang="cs-CZ" sz="1800" b="0" i="0" u="none" strike="noStrike" kern="0" cap="none" spc="0" normalizeH="0" baseline="0" noProof="0" dirty="0">
                <a:ln>
                  <a:noFill/>
                </a:ln>
                <a:solidFill>
                  <a:srgbClr val="41414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spojované s klientkami </a:t>
            </a:r>
            <a:r>
              <a:rPr kumimoji="0" lang="cs-CZ" sz="1800" b="1" i="0" u="none" strike="noStrike" kern="0" cap="none" spc="0" normalizeH="0" baseline="0" noProof="0" dirty="0">
                <a:ln>
                  <a:noFill/>
                </a:ln>
                <a:solidFill>
                  <a:srgbClr val="41414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ženami,</a:t>
            </a:r>
          </a:p>
          <a:p>
            <a:pPr marL="457200" indent="-457200">
              <a:spcBef>
                <a:spcPct val="20000"/>
              </a:spcBef>
              <a:spcAft>
                <a:spcPts val="600"/>
              </a:spcAft>
              <a:buFontTx/>
              <a:buChar char="-"/>
              <a:defRPr/>
            </a:pPr>
            <a:r>
              <a:rPr lang="cs-CZ" sz="1800" kern="1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č</a:t>
            </a:r>
            <a:r>
              <a:rPr lang="cs-CZ" sz="1800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eský TP se vyznačuje poměrně </a:t>
            </a:r>
            <a:r>
              <a:rPr lang="cs-CZ" sz="1800" b="1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silnou genderovou segregací </a:t>
            </a:r>
            <a:r>
              <a:rPr lang="cs-CZ" sz="1800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a k </a:t>
            </a:r>
            <a:r>
              <a:rPr lang="cs-CZ" sz="1800" kern="100" dirty="0" err="1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desegregaci</a:t>
            </a:r>
            <a:r>
              <a:rPr lang="cs-CZ" sz="1800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dochází jen velmi pomalu,</a:t>
            </a:r>
          </a:p>
          <a:p>
            <a:pPr marL="457200" indent="-457200">
              <a:spcBef>
                <a:spcPct val="20000"/>
              </a:spcBef>
              <a:spcAft>
                <a:spcPts val="600"/>
              </a:spcAft>
              <a:buFontTx/>
              <a:buChar char="-"/>
              <a:defRPr/>
            </a:pPr>
            <a:r>
              <a:rPr lang="cs-CZ" sz="1800" kern="1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v</a:t>
            </a:r>
            <a:r>
              <a:rPr lang="cs-CZ" sz="1800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evropském srovnání se ČR nachází na 23. místě míry segregace trhu práce (Sociologický ústav AV),</a:t>
            </a:r>
          </a:p>
          <a:p>
            <a:pPr marL="457200" indent="-457200">
              <a:spcBef>
                <a:spcPct val="20000"/>
              </a:spcBef>
              <a:spcAft>
                <a:spcPts val="600"/>
              </a:spcAft>
              <a:buFontTx/>
              <a:buChar char="-"/>
              <a:defRPr/>
            </a:pPr>
            <a:r>
              <a:rPr lang="cs-CZ" sz="1800" b="1" kern="1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kombinace nízkých mezd a segregace TP </a:t>
            </a:r>
            <a:r>
              <a:rPr lang="cs-CZ" sz="1800" kern="1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– zdroj nerovnosti, </a:t>
            </a:r>
            <a:r>
              <a:rPr lang="cs-CZ" sz="1800" b="1" kern="1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významný faktor ženské pracující chudoby</a:t>
            </a:r>
            <a:r>
              <a:rPr lang="cs-CZ" sz="1800" kern="1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, existuje totiž velký podíl domácností v čele s hlavní živitelkou ženou, důsledkem je tak i </a:t>
            </a:r>
            <a:r>
              <a:rPr lang="cs-CZ" sz="1800" b="1" kern="1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chudoba dětí</a:t>
            </a:r>
            <a:r>
              <a:rPr lang="cs-CZ" sz="1800" kern="1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. </a:t>
            </a:r>
            <a:r>
              <a:rPr lang="cs-CZ" sz="1800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(Křížková, Sloboda)</a:t>
            </a:r>
            <a:endParaRPr kumimoji="0" lang="cs-CZ" sz="2800" b="0" i="0" u="none" strike="noStrike" kern="0" cap="none" spc="0" normalizeH="0" baseline="0" noProof="0" dirty="0">
              <a:ln>
                <a:noFill/>
              </a:ln>
              <a:solidFill>
                <a:srgbClr val="41414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cs-CZ" sz="2800" b="0" i="0" u="none" strike="noStrike" kern="0" cap="none" spc="0" normalizeH="0" baseline="0" noProof="0" dirty="0">
              <a:ln>
                <a:noFill/>
              </a:ln>
              <a:solidFill>
                <a:srgbClr val="414142"/>
              </a:solidFill>
              <a:effectLst/>
              <a:uLnTx/>
              <a:uFillTx/>
              <a:latin typeface="Signika" pitchFamily="2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cs-CZ" sz="2800" b="0" i="0" u="none" strike="noStrike" kern="0" cap="none" spc="0" normalizeH="0" baseline="0" noProof="0" dirty="0">
              <a:ln>
                <a:noFill/>
              </a:ln>
              <a:solidFill>
                <a:srgbClr val="414142"/>
              </a:solidFill>
              <a:effectLst/>
              <a:uLnTx/>
              <a:uFillTx/>
              <a:latin typeface="Signika" pitchFamily="2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cs-CZ" sz="2800" b="0" i="0" u="none" strike="noStrike" kern="0" cap="none" spc="0" normalizeH="0" baseline="0" noProof="0" dirty="0">
              <a:ln>
                <a:noFill/>
              </a:ln>
              <a:solidFill>
                <a:srgbClr val="414142"/>
              </a:solidFill>
              <a:effectLst/>
              <a:uLnTx/>
              <a:uFillTx/>
              <a:latin typeface="Signika" pitchFamily="2" charset="0"/>
              <a:ea typeface="+mn-ea"/>
              <a:cs typeface="+mn-cs"/>
            </a:endParaRPr>
          </a:p>
        </p:txBody>
      </p:sp>
      <p:pic>
        <p:nvPicPr>
          <p:cNvPr id="7" name="Obrázek 6" descr="Obsah obrázku kruh, text, snímek obrazovky, hodiny&#10;&#10;Popis byl vytvořen automaticky">
            <a:extLst>
              <a:ext uri="{FF2B5EF4-FFF2-40B4-BE49-F238E27FC236}">
                <a16:creationId xmlns:a16="http://schemas.microsoft.com/office/drawing/2014/main" id="{471B09CF-559A-40A0-C14C-316A9C1FD9D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02" t="6766" r="23027" b="6391"/>
          <a:stretch/>
        </p:blipFill>
        <p:spPr bwMode="auto">
          <a:xfrm>
            <a:off x="6153924" y="1499726"/>
            <a:ext cx="2785412" cy="27187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5F2F64BF-98D1-3BEA-FDE4-688BC310E451}"/>
              </a:ext>
            </a:extLst>
          </p:cNvPr>
          <p:cNvSpPr txBox="1"/>
          <p:nvPr/>
        </p:nvSpPr>
        <p:spPr>
          <a:xfrm>
            <a:off x="7050704" y="4218445"/>
            <a:ext cx="1347864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800" kern="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Zdroj: Sociologický ústav AV</a:t>
            </a:r>
          </a:p>
        </p:txBody>
      </p:sp>
    </p:spTree>
    <p:extLst>
      <p:ext uri="{BB962C8B-B14F-4D97-AF65-F5344CB8AC3E}">
        <p14:creationId xmlns:p14="http://schemas.microsoft.com/office/powerpoint/2010/main" val="2014821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uvod_korporat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9080" cy="5718175"/>
          </a:xfrm>
          <a:prstGeom prst="rect">
            <a:avLst/>
          </a:prstGeom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6936" y="281834"/>
            <a:ext cx="7772400" cy="91728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cs-CZ" sz="2800" b="1" dirty="0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Bariéry na individuální úrovni </a:t>
            </a:r>
            <a:r>
              <a:rPr lang="cs-CZ" sz="2800" dirty="0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Pomáháme lidem najít to správné pracovní uplatnění</a:t>
            </a:r>
            <a:endParaRPr lang="cs-CZ" sz="2800" b="1" dirty="0">
              <a:solidFill>
                <a:srgbClr val="D61F2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79512" y="1850975"/>
            <a:ext cx="8784976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r>
              <a:rPr lang="cs-CZ" sz="1800" kern="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Personální a kariérové poradenství</a:t>
            </a: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r>
              <a:rPr lang="cs-CZ" sz="1800" kern="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Profesní diagnostika</a:t>
            </a: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r>
              <a:rPr lang="cs-CZ" sz="1800" kern="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Vzdělávání a motivační programy</a:t>
            </a: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r>
              <a:rPr lang="cs-CZ" sz="1800" kern="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Zprostředkování práce</a:t>
            </a: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r>
              <a:rPr lang="cs-CZ" sz="1800" kern="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Integrační mzdové příspěvky</a:t>
            </a: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r>
              <a:rPr lang="cs-CZ" sz="1800" kern="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Metodika prostupného zaměstnávání</a:t>
            </a:r>
          </a:p>
          <a:p>
            <a:pPr marL="342900" indent="-342900">
              <a:spcBef>
                <a:spcPct val="20000"/>
              </a:spcBef>
              <a:buFontTx/>
              <a:buChar char="-"/>
              <a:defRPr/>
            </a:pPr>
            <a:r>
              <a:rPr lang="cs-CZ" sz="1800" kern="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Hlídání dětí během aktivit a další</a:t>
            </a:r>
          </a:p>
          <a:p>
            <a:pPr lvl="1">
              <a:spcBef>
                <a:spcPct val="20000"/>
              </a:spcBef>
              <a:defRPr/>
            </a:pPr>
            <a:endParaRPr lang="cs-CZ" sz="1800" kern="0" dirty="0">
              <a:solidFill>
                <a:srgbClr val="414142"/>
              </a:solidFill>
              <a:latin typeface="Signika" pitchFamily="2" charset="0"/>
            </a:endParaRPr>
          </a:p>
          <a:p>
            <a:pPr marL="800100" lvl="1" indent="-342900">
              <a:spcBef>
                <a:spcPct val="20000"/>
              </a:spcBef>
              <a:buFontTx/>
              <a:buChar char="-"/>
              <a:defRPr/>
            </a:pPr>
            <a:endParaRPr lang="cs-CZ" sz="3200" kern="0" dirty="0">
              <a:solidFill>
                <a:srgbClr val="414142"/>
              </a:solidFill>
              <a:latin typeface="Signika" pitchFamily="2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cs-CZ" sz="2800" b="0" i="0" u="none" strike="noStrike" kern="0" cap="none" spc="0" normalizeH="0" baseline="0" noProof="0" dirty="0">
              <a:ln>
                <a:noFill/>
              </a:ln>
              <a:solidFill>
                <a:srgbClr val="41414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F3538EBF-23BB-AAF6-5AEA-FAFA848E45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3852" y="1480948"/>
            <a:ext cx="4846903" cy="3013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659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uvod_korporat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9080" cy="5718175"/>
          </a:xfrm>
          <a:prstGeom prst="rect">
            <a:avLst/>
          </a:prstGeom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6936" y="281834"/>
            <a:ext cx="7772400" cy="91728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cs-CZ" sz="2800" b="1" dirty="0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Bariéry na individuální úrovni </a:t>
            </a:r>
            <a:r>
              <a:rPr lang="cs-CZ" sz="2800" dirty="0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jejich snižování, podpora CS v úspěchu na trhu práce</a:t>
            </a:r>
            <a:endParaRPr lang="cs-CZ" sz="2800" b="1" dirty="0">
              <a:solidFill>
                <a:srgbClr val="D61F2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79512" y="1994991"/>
            <a:ext cx="878497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cs-CZ" sz="1800" b="0" i="0" u="none" strike="noStrike" kern="0" cap="none" spc="0" normalizeH="0" baseline="0" noProof="0" dirty="0">
                <a:ln>
                  <a:noFill/>
                </a:ln>
                <a:solidFill>
                  <a:srgbClr val="41414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Vytváříme </a:t>
            </a:r>
            <a:r>
              <a:rPr kumimoji="0" lang="cs-CZ" sz="1800" b="1" i="0" u="none" strike="noStrike" kern="0" cap="none" spc="0" normalizeH="0" baseline="0" noProof="0" dirty="0">
                <a:ln>
                  <a:noFill/>
                </a:ln>
                <a:solidFill>
                  <a:srgbClr val="41414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bezpečné prostředí.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lang="cs-CZ" sz="1800" b="1" kern="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Pracujeme s lidmi v tíživých životních situacích.</a:t>
            </a:r>
            <a:endParaRPr kumimoji="0" lang="cs-CZ" sz="1800" b="1" i="0" u="none" strike="noStrike" kern="0" cap="none" spc="0" normalizeH="0" baseline="0" noProof="0" dirty="0">
              <a:ln>
                <a:noFill/>
              </a:ln>
              <a:solidFill>
                <a:srgbClr val="41414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lang="cs-CZ" sz="1800" b="1" kern="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Hledáme </a:t>
            </a:r>
            <a:r>
              <a:rPr lang="cs-CZ" sz="1800" kern="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individuální řešení </a:t>
            </a:r>
            <a:r>
              <a:rPr kumimoji="0" lang="cs-CZ" sz="1800" b="0" i="0" u="none" strike="noStrike" kern="0" cap="none" spc="0" normalizeH="0" baseline="0" noProof="0" dirty="0">
                <a:ln>
                  <a:noFill/>
                </a:ln>
                <a:solidFill>
                  <a:srgbClr val="41414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pro lidi čelící sociálnímu vyloučení.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lang="cs-CZ" sz="1800" kern="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Zvyšujeme kvalifikaci a </a:t>
            </a:r>
            <a:r>
              <a:rPr lang="cs-CZ" sz="1800" b="1" kern="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zároveň osobnostní předpoklady </a:t>
            </a:r>
            <a:r>
              <a:rPr lang="cs-CZ" sz="1800" kern="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být (i nadále) na TP úspěšní.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lang="cs-CZ" sz="1800" kern="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Odstraňujeme bariéry a předsudky v myšlení, a tím lidem otevíráme dveře do firem.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cs-CZ" sz="1800" b="0" i="0" u="none" strike="noStrike" kern="0" cap="none" spc="0" normalizeH="0" baseline="0" noProof="0" dirty="0">
                <a:ln>
                  <a:noFill/>
                </a:ln>
                <a:solidFill>
                  <a:srgbClr val="41414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Inspirujeme a </a:t>
            </a:r>
            <a:r>
              <a:rPr kumimoji="0" lang="cs-CZ" sz="1800" b="1" i="0" u="none" strike="noStrike" kern="0" cap="none" spc="0" normalizeH="0" baseline="0" noProof="0" dirty="0">
                <a:ln>
                  <a:noFill/>
                </a:ln>
                <a:solidFill>
                  <a:srgbClr val="41414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motivujeme zaměstnavatele </a:t>
            </a:r>
            <a:r>
              <a:rPr kumimoji="0" lang="cs-CZ" sz="1800" b="0" i="0" u="none" strike="noStrike" kern="0" cap="none" spc="0" normalizeH="0" baseline="0" noProof="0" dirty="0">
                <a:ln>
                  <a:noFill/>
                </a:ln>
                <a:solidFill>
                  <a:srgbClr val="41414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v zavádění </a:t>
            </a:r>
            <a:r>
              <a:rPr kumimoji="0" lang="cs-CZ" sz="1800" b="1" i="0" u="none" strike="noStrike" kern="0" cap="none" spc="0" normalizeH="0" baseline="0" noProof="0" dirty="0">
                <a:ln>
                  <a:noFill/>
                </a:ln>
                <a:solidFill>
                  <a:srgbClr val="41414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vstřícných a flexibilních pracovních opatření</a:t>
            </a:r>
            <a:r>
              <a:rPr kumimoji="0" lang="cs-CZ" sz="1800" b="0" i="0" u="none" strike="noStrike" kern="0" cap="none" spc="0" normalizeH="0" baseline="0" noProof="0" dirty="0">
                <a:ln>
                  <a:noFill/>
                </a:ln>
                <a:solidFill>
                  <a:srgbClr val="41414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na konkrétních pracovních pozicích, nejenom.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lang="cs-CZ" sz="1800" kern="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Usilujeme o to, aby lidé neupadali do </a:t>
            </a:r>
            <a:r>
              <a:rPr lang="cs-CZ" sz="1800" b="1" kern="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pasti nelegální práce</a:t>
            </a:r>
            <a:r>
              <a:rPr lang="cs-CZ" sz="1800" kern="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cs-CZ" sz="1800" b="1" kern="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pracující chudoby</a:t>
            </a:r>
            <a:r>
              <a:rPr lang="cs-CZ" sz="1800" kern="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aby dokázali v rámci </a:t>
            </a:r>
            <a:r>
              <a:rPr lang="cs-CZ" sz="1800" b="1" kern="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práce sladit své individuální potřeby</a:t>
            </a:r>
            <a:r>
              <a:rPr lang="cs-CZ" sz="1800" kern="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kumimoji="0" lang="cs-CZ" sz="1800" b="0" i="0" u="none" strike="noStrike" kern="0" cap="none" spc="0" normalizeH="0" baseline="0" noProof="0" dirty="0">
              <a:ln>
                <a:noFill/>
              </a:ln>
              <a:solidFill>
                <a:srgbClr val="41414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cs-CZ" sz="2800" b="0" i="0" u="none" strike="noStrike" kern="0" cap="none" spc="0" normalizeH="0" baseline="0" noProof="0" dirty="0">
              <a:ln>
                <a:noFill/>
              </a:ln>
              <a:solidFill>
                <a:srgbClr val="41414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Obrázek 2" descr="Obsah obrázku klipart, kreslené, ilustrace, kresba&#10;&#10;Popis byl vytvořen automaticky">
            <a:extLst>
              <a:ext uri="{FF2B5EF4-FFF2-40B4-BE49-F238E27FC236}">
                <a16:creationId xmlns:a16="http://schemas.microsoft.com/office/drawing/2014/main" id="{86256759-7402-4FD7-3D2A-79CB16C28B4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186" r="6742" b="8838"/>
          <a:stretch/>
        </p:blipFill>
        <p:spPr bwMode="auto">
          <a:xfrm>
            <a:off x="6300192" y="1133931"/>
            <a:ext cx="2534920" cy="17221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483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uvod_korporat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9080" cy="5718175"/>
          </a:xfrm>
          <a:prstGeom prst="rect">
            <a:avLst/>
          </a:prstGeom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625" y="194791"/>
            <a:ext cx="6192687" cy="936104"/>
          </a:xfrm>
        </p:spPr>
        <p:txBody>
          <a:bodyPr/>
          <a:lstStyle/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cs-CZ" sz="2800" dirty="0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Bariéry na </a:t>
            </a:r>
            <a:r>
              <a:rPr lang="cs-CZ" sz="2800" b="1" dirty="0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individuální úrovni</a:t>
            </a: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cs-CZ" sz="2800" b="1" dirty="0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Karolína</a:t>
            </a:r>
            <a:endParaRPr lang="cs-CZ" sz="2800" dirty="0">
              <a:solidFill>
                <a:srgbClr val="D61F2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79512" y="1202903"/>
            <a:ext cx="8784976" cy="4320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lang="cs-CZ" sz="18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Mladá žena, romského původu, zdravotně hendikepovaná (OZP), 		            pochází ze </a:t>
            </a:r>
            <a:r>
              <a:rPr lang="cs-CZ" sz="18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sociokulturně znevýhodněného prostředí, samoživitelka.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lang="cs-CZ" sz="18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Pečovala o 2 malé děti, jednoho velmi těžce zdravotně hendikepovaného                    chlapce do 3 let věku s nákladnou péčí (energeticky i finančně).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lang="cs-CZ" sz="18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Dále na Karolíně byli finančně závislí další členové rodiny (příbuzní).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lang="cs-CZ" sz="18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Karolína hledala východisko pro sebe, své děti a nejbližšího seniora o kterého také pečovala.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lang="cs-CZ" sz="18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Práce byla standardně vysoce individuální, pracovali jsme na postupném vytvoření individuálních strategií v oblasti vztahové, finanční, bydlení, péče, práce.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lang="cs-CZ" sz="18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Karolíně se postupně podařilo: emancipovat se od závislostních vztahů, které ji vyčerpávaly, najít ekonomicky funkční model, který dokázala do puntíku dodržet, a který ji odklonil od dosavadních nefunkčních modelů.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lang="cs-CZ" sz="1800" dirty="0">
                <a:solidFill>
                  <a:srgbClr val="414142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Aktuálně má pracovní uplatnění ve kterém se seberealizuje a zvládá skloubit práci a péči.</a:t>
            </a:r>
            <a:endParaRPr lang="cs-CZ" sz="1100" kern="100" dirty="0">
              <a:solidFill>
                <a:srgbClr val="414142"/>
              </a:solidFill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endParaRPr lang="cs-CZ" sz="1800" dirty="0">
              <a:solidFill>
                <a:srgbClr val="414142"/>
              </a:solidFill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endParaRPr lang="cs-CZ" sz="1800" dirty="0">
              <a:solidFill>
                <a:srgbClr val="414142"/>
              </a:solidFill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cs-CZ" sz="2800" b="0" i="0" u="none" strike="noStrike" kern="0" cap="none" spc="0" normalizeH="0" baseline="0" noProof="0" dirty="0">
              <a:ln>
                <a:noFill/>
              </a:ln>
              <a:solidFill>
                <a:srgbClr val="41414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cs-CZ" sz="2800" b="0" i="0" u="none" strike="noStrike" kern="0" cap="none" spc="0" normalizeH="0" baseline="0" noProof="0" dirty="0">
              <a:ln>
                <a:noFill/>
              </a:ln>
              <a:solidFill>
                <a:srgbClr val="41414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EA9DC802-0C96-47EF-BBC4-4E09EC4A36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0312" y="0"/>
            <a:ext cx="1717821" cy="2797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0080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uvod_korporat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9080" cy="5718175"/>
          </a:xfrm>
          <a:prstGeom prst="rect">
            <a:avLst/>
          </a:prstGeom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625" y="32317"/>
            <a:ext cx="6192687" cy="9545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cs-CZ" sz="2800" dirty="0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Bariéry na </a:t>
            </a:r>
            <a:r>
              <a:rPr lang="cs-CZ" sz="2800" b="1" dirty="0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individuální úrovni</a:t>
            </a:r>
          </a:p>
          <a:p>
            <a:pPr algn="ctr" eaLnBrk="1" hangingPunct="1">
              <a:buFontTx/>
              <a:buNone/>
            </a:pPr>
            <a:r>
              <a:rPr lang="cs-CZ" sz="2800" dirty="0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Monika a tisíce dalších žen a mužů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79512" y="1130896"/>
            <a:ext cx="8784976" cy="4619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spcBef>
                <a:spcPct val="20000"/>
              </a:spcBef>
              <a:spcAft>
                <a:spcPts val="600"/>
              </a:spcAft>
              <a:buFontTx/>
              <a:buChar char="-"/>
              <a:defRPr/>
            </a:pPr>
            <a:r>
              <a:rPr lang="cs-CZ" sz="1800" kern="100" dirty="0">
                <a:solidFill>
                  <a:srgbClr val="414142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Monika je Romka, má bohaté pracovní zkušenosti, hledala uplatnění na                        pozici asistentky pedagoga, kurz absolvovala, má bohaté zkušenosti                                      s dětmi ze sociokulturně znevýhodněného prostředí, je ochotna vzít                            cokoli. Potýká se s neúspěchem, často i s diskriminací.</a:t>
            </a:r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FontTx/>
              <a:buChar char="-"/>
              <a:defRPr/>
            </a:pPr>
            <a:r>
              <a:rPr lang="cs-CZ" sz="1800" b="1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Dále podporu vyhledávají lidé, jejichž situace zdaleka nedosahuje takové hloubky, pojítka jejich příběhů jsou:</a:t>
            </a:r>
          </a:p>
          <a:p>
            <a:pPr marL="685800" lvl="1" indent="-228600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cs-CZ" sz="1800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 dlouhých letech mění profesi – nemají zkušenosti s TP a VŘ</a:t>
            </a:r>
          </a:p>
          <a:p>
            <a:pPr marL="685800" lvl="1" indent="-228600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cs-CZ" sz="1800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 RD se nemohou vrátit na svoje původní místo, například z důvodu nemožnosti skloubit péči o dítě se směnným provozem</a:t>
            </a:r>
          </a:p>
          <a:p>
            <a:pPr marL="685800" lvl="1" indent="-228600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cs-CZ" sz="1800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čelí syndromu vyhoření – často paní učitelky, ale nejenom…</a:t>
            </a:r>
          </a:p>
          <a:p>
            <a:pPr marL="685800" lvl="1" indent="-228600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cs-CZ" sz="1800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čelí dalším zdravotním komplikacím, často pod tíhou pracovního vytížení a kombinace péče v rodině, ale nejenom (duševní onemocnění, smyslové hendikepy, civilizační nemoci apod.)</a:t>
            </a:r>
          </a:p>
          <a:p>
            <a:pPr marL="685800" lvl="1" indent="-228600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cs-CZ" sz="1800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mají nízké, vysoké nebo nevhodné vzdělání a kvalifikaci</a:t>
            </a:r>
          </a:p>
          <a:p>
            <a:pPr marL="685800" lvl="1" indent="-2286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"/>
            </a:pPr>
            <a:r>
              <a:rPr lang="cs-CZ" sz="1800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jsou to cizinky a hledají uplatnění mimo operátorské pozice</a:t>
            </a:r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FontTx/>
              <a:buChar char="-"/>
              <a:defRPr/>
            </a:pPr>
            <a:endParaRPr lang="cs-CZ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endParaRPr lang="cs-CZ" sz="1100" kern="100" dirty="0"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endParaRPr lang="cs-CZ" sz="1800" dirty="0"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endParaRPr lang="cs-CZ" sz="1800" dirty="0"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cs-CZ" sz="2800" b="0" i="0" u="none" strike="noStrike" kern="0" cap="none" spc="0" normalizeH="0" baseline="0" noProof="0" dirty="0">
              <a:ln>
                <a:noFill/>
              </a:ln>
              <a:solidFill>
                <a:srgbClr val="41414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cs-CZ" sz="2800" b="0" i="0" u="none" strike="noStrike" kern="0" cap="none" spc="0" normalizeH="0" baseline="0" noProof="0" dirty="0">
              <a:ln>
                <a:noFill/>
              </a:ln>
              <a:solidFill>
                <a:srgbClr val="41414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9B7038E9-EF0E-DEFF-04DF-E8E9BB35D7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9640" y="2906"/>
            <a:ext cx="1974360" cy="235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658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uvod_korporat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9080" cy="5718175"/>
          </a:xfrm>
          <a:prstGeom prst="rect">
            <a:avLst/>
          </a:prstGeom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625" y="32317"/>
            <a:ext cx="6192687" cy="9545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cs-CZ" sz="2800" dirty="0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Jakým bariérám tito lidé čelí na </a:t>
            </a:r>
            <a:r>
              <a:rPr lang="cs-CZ" sz="2800" b="1" dirty="0">
                <a:solidFill>
                  <a:srgbClr val="D61F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strukturální úrovni</a:t>
            </a:r>
            <a:endParaRPr lang="cs-CZ" sz="2800" dirty="0">
              <a:solidFill>
                <a:srgbClr val="D61F2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79512" y="1130896"/>
            <a:ext cx="8784976" cy="4619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lvl="2" indent="-285750">
              <a:lnSpc>
                <a:spcPct val="107000"/>
              </a:lnSpc>
              <a:spcBef>
                <a:spcPct val="20000"/>
              </a:spcBef>
              <a:spcAft>
                <a:spcPts val="600"/>
              </a:spcAft>
              <a:buFontTx/>
              <a:buChar char="-"/>
              <a:defRPr/>
            </a:pPr>
            <a:r>
              <a:rPr lang="cs-CZ" sz="1800" b="1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Předsudky</a:t>
            </a:r>
            <a:r>
              <a:rPr lang="cs-CZ" sz="1800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cs-CZ" sz="1800" b="1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stereotypy</a:t>
            </a:r>
            <a:r>
              <a:rPr lang="cs-CZ" sz="1800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související s:</a:t>
            </a:r>
          </a:p>
          <a:p>
            <a:pPr marL="685800" lvl="1" indent="-2286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1800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genderem</a:t>
            </a:r>
          </a:p>
          <a:p>
            <a:pPr marL="685800" lvl="1" indent="-2286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1800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věkem</a:t>
            </a:r>
          </a:p>
          <a:p>
            <a:pPr marL="685800" lvl="1" indent="-2286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1800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etnicitou či národností</a:t>
            </a:r>
          </a:p>
          <a:p>
            <a:pPr marL="685800" lvl="1" indent="-2286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1800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péčí (např. návrat po dlouhodobé péči o blízkého, nebo potřeba skloubit práci a péči)</a:t>
            </a:r>
          </a:p>
          <a:p>
            <a:pPr marL="685800" lvl="1" indent="-2286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1800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zdravotním stavem</a:t>
            </a:r>
          </a:p>
          <a:p>
            <a:pPr marL="685800" lvl="1" indent="-2286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1800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vším dohromady</a:t>
            </a:r>
          </a:p>
          <a:p>
            <a:pPr marL="285750" lvl="2" indent="-285750">
              <a:lnSpc>
                <a:spcPct val="107000"/>
              </a:lnSpc>
              <a:spcBef>
                <a:spcPct val="20000"/>
              </a:spcBef>
              <a:spcAft>
                <a:spcPts val="600"/>
              </a:spcAft>
              <a:buFontTx/>
              <a:buChar char="-"/>
              <a:defRPr/>
            </a:pPr>
            <a:r>
              <a:rPr lang="cs-CZ" sz="1800" b="1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Diskriminační otázky </a:t>
            </a:r>
            <a:r>
              <a:rPr lang="cs-CZ" sz="1800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během VŘ</a:t>
            </a:r>
          </a:p>
          <a:p>
            <a:pPr marL="285750" lvl="2" indent="-285750">
              <a:lnSpc>
                <a:spcPct val="107000"/>
              </a:lnSpc>
              <a:spcBef>
                <a:spcPct val="20000"/>
              </a:spcBef>
              <a:spcAft>
                <a:spcPts val="600"/>
              </a:spcAft>
              <a:buFontTx/>
              <a:buChar char="-"/>
              <a:defRPr/>
            </a:pPr>
            <a:r>
              <a:rPr lang="cs-CZ" sz="1800" b="1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Disparita TP </a:t>
            </a:r>
            <a:r>
              <a:rPr lang="cs-CZ" sz="1800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malá diverzita TP – neexistence vhodných pracovních míst (mimo operátorské a směnné pozice), nemožnost uplatnění v oboru v regionu</a:t>
            </a:r>
          </a:p>
          <a:p>
            <a:pPr marL="285750" lvl="2" indent="-285750">
              <a:lnSpc>
                <a:spcPct val="107000"/>
              </a:lnSpc>
              <a:spcBef>
                <a:spcPct val="20000"/>
              </a:spcBef>
              <a:spcAft>
                <a:spcPts val="600"/>
              </a:spcAft>
              <a:buFontTx/>
              <a:buChar char="-"/>
              <a:defRPr/>
            </a:pPr>
            <a:r>
              <a:rPr lang="cs-CZ" sz="1800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Stále </a:t>
            </a:r>
            <a:r>
              <a:rPr lang="cs-CZ" sz="1800" b="1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malá nabídka flexibilních forem práce </a:t>
            </a:r>
            <a:r>
              <a:rPr lang="cs-CZ" sz="1800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(částečné úvazky, flexibilní začátek a konec pracovní doby, stlačený týden, sdílené úvazky, HO apod.)</a:t>
            </a:r>
          </a:p>
          <a:p>
            <a:pPr marL="285750" lvl="2" indent="-285750">
              <a:lnSpc>
                <a:spcPct val="107000"/>
              </a:lnSpc>
              <a:spcBef>
                <a:spcPct val="20000"/>
              </a:spcBef>
              <a:spcAft>
                <a:spcPts val="600"/>
              </a:spcAft>
              <a:buFontTx/>
              <a:buChar char="-"/>
              <a:defRPr/>
            </a:pPr>
            <a:r>
              <a:rPr lang="cs-CZ" sz="1800" b="1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Nevhodné vzdělání </a:t>
            </a:r>
            <a:r>
              <a:rPr lang="cs-CZ" sz="1800" kern="100" dirty="0">
                <a:solidFill>
                  <a:srgbClr val="4141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např. z důvodu stereotypní volby, nemožnost uplatnění v oboru aj.</a:t>
            </a:r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FontTx/>
              <a:buChar char="-"/>
              <a:defRPr/>
            </a:pPr>
            <a:endParaRPr lang="cs-CZ" sz="1800" kern="100" dirty="0"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endParaRPr lang="cs-CZ" sz="1100" kern="100" dirty="0"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endParaRPr lang="cs-CZ" sz="1800" dirty="0"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endParaRPr lang="cs-CZ" sz="1800" dirty="0"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cs-CZ" sz="2800" b="0" i="0" u="none" strike="noStrike" kern="0" cap="none" spc="0" normalizeH="0" baseline="0" noProof="0" dirty="0">
              <a:ln>
                <a:noFill/>
              </a:ln>
              <a:solidFill>
                <a:srgbClr val="41414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cs-CZ" sz="2800" b="0" i="0" u="none" strike="noStrike" kern="0" cap="none" spc="0" normalizeH="0" baseline="0" noProof="0" dirty="0">
              <a:ln>
                <a:noFill/>
              </a:ln>
              <a:solidFill>
                <a:srgbClr val="41414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D49A8139-8EB7-3EEF-468F-5532920CE5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6216" y="0"/>
            <a:ext cx="2483346" cy="2424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21353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3089</TotalTime>
  <Words>2027</Words>
  <Application>Microsoft Office PowerPoint</Application>
  <PresentationFormat>Vlastní</PresentationFormat>
  <Paragraphs>194</Paragraphs>
  <Slides>17</Slides>
  <Notes>16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25" baseType="lpstr">
      <vt:lpstr>Aptos</vt:lpstr>
      <vt:lpstr>Calibri</vt:lpstr>
      <vt:lpstr>Courier New</vt:lpstr>
      <vt:lpstr>Signika</vt:lpstr>
      <vt:lpstr>Symbol</vt:lpstr>
      <vt:lpstr>Times New Roman</vt:lpstr>
      <vt:lpstr>Wingdings</vt:lpstr>
      <vt:lpstr>Default Design</vt:lpstr>
      <vt:lpstr>Zdánlivě neviditelné hendikepy – hlubší pohled na zaměstnanost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Artweld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Artweld</dc:creator>
  <cp:lastModifiedBy>Ivana Sulovská</cp:lastModifiedBy>
  <cp:revision>33</cp:revision>
  <dcterms:created xsi:type="dcterms:W3CDTF">2017-09-19T12:46:25Z</dcterms:created>
  <dcterms:modified xsi:type="dcterms:W3CDTF">2024-06-05T08:23:34Z</dcterms:modified>
</cp:coreProperties>
</file>