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661" r:id="rId6"/>
    <p:sldId id="726" r:id="rId7"/>
    <p:sldId id="264" r:id="rId8"/>
    <p:sldId id="685" r:id="rId9"/>
    <p:sldId id="686" r:id="rId10"/>
    <p:sldId id="664" r:id="rId11"/>
    <p:sldId id="665" r:id="rId12"/>
    <p:sldId id="723" r:id="rId13"/>
    <p:sldId id="597" r:id="rId14"/>
    <p:sldId id="691" r:id="rId15"/>
    <p:sldId id="727" r:id="rId16"/>
    <p:sldId id="658" r:id="rId17"/>
    <p:sldId id="678" r:id="rId18"/>
    <p:sldId id="724" r:id="rId19"/>
    <p:sldId id="260" r:id="rId20"/>
    <p:sldId id="722" r:id="rId21"/>
    <p:sldId id="721" r:id="rId22"/>
    <p:sldId id="641" r:id="rId23"/>
    <p:sldId id="728" r:id="rId24"/>
    <p:sldId id="667" r:id="rId25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E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Tmavý styl 1 – zvýraznění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5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hade val="65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shade val="65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DF0-473F-ABCE-D59A5065969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DF0-473F-ABCE-D59A5065969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1">
                      <a:tint val="65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tint val="65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tint val="65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DF0-473F-ABCE-D59A50659699}"/>
              </c:ext>
            </c:extLst>
          </c:dPt>
          <c:dLbls>
            <c:dLbl>
              <c:idx val="2"/>
              <c:layout>
                <c:manualLayout>
                  <c:x val="2.6304154241030119E-2"/>
                  <c:y val="-9.869850684881553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50 let a </a:t>
                    </a:r>
                    <a:r>
                      <a:rPr lang="en-US" baseline="0" dirty="0" err="1"/>
                      <a:t>více</a:t>
                    </a:r>
                    <a:r>
                      <a:rPr lang="en-US" baseline="0" dirty="0"/>
                      <a:t>; </a:t>
                    </a:r>
                    <a:fld id="{4D336E60-13E8-4C99-95AE-AFECBF7D6381}" type="VALUE">
                      <a:rPr lang="en-US" baseline="0"/>
                      <a:pPr/>
                      <a:t>[HODNOTA]</a:t>
                    </a:fld>
                    <a:r>
                      <a:rPr lang="en-US" baseline="0" dirty="0"/>
                      <a:t>; </a:t>
                    </a:r>
                    <a:fld id="{C39AFC2C-966E-401E-86D9-9BF995A050D3}" type="PERCENTAGE">
                      <a:rPr lang="en-US" baseline="0"/>
                      <a:pPr/>
                      <a:t>[PROCENTO]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62863444158012"/>
                      <c:h val="0.1064425435400302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DF0-473F-ABCE-D59A506596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List1!$C$5:$C$7</c:f>
              <c:strCache>
                <c:ptCount val="3"/>
                <c:pt idx="0">
                  <c:v>do 29 let</c:v>
                </c:pt>
                <c:pt idx="1">
                  <c:v>30 - 49 let</c:v>
                </c:pt>
                <c:pt idx="2">
                  <c:v>50 a více</c:v>
                </c:pt>
              </c:strCache>
            </c:strRef>
          </c:cat>
          <c:val>
            <c:numRef>
              <c:f>List1!$D$5:$D$7</c:f>
              <c:numCache>
                <c:formatCode>#,##0</c:formatCode>
                <c:ptCount val="3"/>
                <c:pt idx="0">
                  <c:v>2860</c:v>
                </c:pt>
                <c:pt idx="1">
                  <c:v>5423</c:v>
                </c:pt>
                <c:pt idx="2">
                  <c:v>4605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DF0-473F-ABCE-D59A506596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8EE-4FAC-A8B9-FE90C69AE6F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8EE-4FAC-A8B9-FE90C69AE6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8EE-4FAC-A8B9-FE90C69AE6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8EE-4FAC-A8B9-FE90C69AE6F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A8EE-4FAC-A8B9-FE90C69AE6FC}"/>
              </c:ext>
            </c:extLst>
          </c:dPt>
          <c:dLbls>
            <c:dLbl>
              <c:idx val="0"/>
              <c:layout>
                <c:manualLayout>
                  <c:x val="-0.18638407699037621"/>
                  <c:y val="0.1006364829396325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EE-4FAC-A8B9-FE90C69AE6FC}"/>
                </c:ext>
              </c:extLst>
            </c:dLbl>
            <c:dLbl>
              <c:idx val="1"/>
              <c:layout>
                <c:manualLayout>
                  <c:x val="0.1966183289588801"/>
                  <c:y val="-0.3042749343832021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EE-4FAC-A8B9-FE90C69AE6FC}"/>
                </c:ext>
              </c:extLst>
            </c:dLbl>
            <c:dLbl>
              <c:idx val="2"/>
              <c:layout>
                <c:manualLayout>
                  <c:x val="0.10180065307547059"/>
                  <c:y val="0.104740093170082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42745148313537"/>
                      <c:h val="0.1919444061848301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8EE-4FAC-A8B9-FE90C69AE6FC}"/>
                </c:ext>
              </c:extLst>
            </c:dLbl>
            <c:dLbl>
              <c:idx val="3"/>
              <c:layout>
                <c:manualLayout>
                  <c:x val="0.13460433070866143"/>
                  <c:y val="-1.74179790026246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555555555555556"/>
                      <c:h val="9.555555555555554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A8EE-4FAC-A8B9-FE90C69AE6FC}"/>
                </c:ext>
              </c:extLst>
            </c:dLbl>
            <c:dLbl>
              <c:idx val="4"/>
              <c:layout>
                <c:manualLayout>
                  <c:x val="0.17634459755030615"/>
                  <c:y val="0.1082580562846310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40266841644788"/>
                      <c:h val="0.132592592592592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A8EE-4FAC-A8B9-FE90C69AE6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List1!$C$23:$C$27</c:f>
              <c:strCache>
                <c:ptCount val="5"/>
                <c:pt idx="0">
                  <c:v>základní</c:v>
                </c:pt>
                <c:pt idx="1">
                  <c:v>vyučení</c:v>
                </c:pt>
                <c:pt idx="2">
                  <c:v>střední s maturitou</c:v>
                </c:pt>
                <c:pt idx="3">
                  <c:v>vyšší odborné</c:v>
                </c:pt>
                <c:pt idx="4">
                  <c:v>vysokoškolské</c:v>
                </c:pt>
              </c:strCache>
            </c:strRef>
          </c:cat>
          <c:val>
            <c:numRef>
              <c:f>List1!$D$23:$D$27</c:f>
              <c:numCache>
                <c:formatCode>General</c:formatCode>
                <c:ptCount val="5"/>
                <c:pt idx="0">
                  <c:v>4754</c:v>
                </c:pt>
                <c:pt idx="1">
                  <c:v>4567</c:v>
                </c:pt>
                <c:pt idx="2">
                  <c:v>2684</c:v>
                </c:pt>
                <c:pt idx="3">
                  <c:v>94</c:v>
                </c:pt>
                <c:pt idx="4">
                  <c:v>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8EE-4FAC-A8B9-FE90C69AE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463DE-156B-459E-B706-441C2889EFD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D897903-032F-43D2-8DA4-C3F9C8469B70}">
      <dgm:prSet phldrT="[Text]" custT="1"/>
      <dgm:spPr/>
      <dgm:t>
        <a:bodyPr/>
        <a:lstStyle/>
        <a:p>
          <a:pPr algn="l"/>
          <a:r>
            <a:rPr lang="cs-CZ" sz="1200" b="1" dirty="0"/>
            <a:t>Veřejně prospěšné práce</a:t>
          </a:r>
        </a:p>
        <a:p>
          <a:pPr algn="l"/>
          <a:r>
            <a:rPr lang="cs-CZ" sz="1200" b="1" dirty="0"/>
            <a:t>Společensky účelná pracovní místa</a:t>
          </a:r>
        </a:p>
        <a:p>
          <a:pPr algn="l"/>
          <a:r>
            <a:rPr lang="cs-CZ" sz="1200" b="1" dirty="0"/>
            <a:t>Rekvalifikace</a:t>
          </a:r>
        </a:p>
        <a:p>
          <a:pPr algn="l"/>
          <a:r>
            <a:rPr lang="cs-CZ" sz="1200" b="1" dirty="0"/>
            <a:t>Veřejná služba</a:t>
          </a:r>
        </a:p>
        <a:p>
          <a:pPr algn="l"/>
          <a:r>
            <a:rPr lang="cs-CZ" sz="1200" b="1" dirty="0"/>
            <a:t>Příspěvek na regionální mobilitu</a:t>
          </a:r>
        </a:p>
      </dgm:t>
    </dgm:pt>
    <dgm:pt modelId="{01CD0A42-5A61-4CC2-B120-0128025E5534}" type="parTrans" cxnId="{F4FA7B7A-2E96-4F0F-81FA-833897B77091}">
      <dgm:prSet/>
      <dgm:spPr/>
      <dgm:t>
        <a:bodyPr/>
        <a:lstStyle/>
        <a:p>
          <a:endParaRPr lang="cs-CZ"/>
        </a:p>
      </dgm:t>
    </dgm:pt>
    <dgm:pt modelId="{F61AC78B-7632-43F1-AAEA-177B3A67CEDA}" type="sibTrans" cxnId="{F4FA7B7A-2E96-4F0F-81FA-833897B77091}">
      <dgm:prSet/>
      <dgm:spPr/>
      <dgm:t>
        <a:bodyPr/>
        <a:lstStyle/>
        <a:p>
          <a:endParaRPr lang="cs-CZ"/>
        </a:p>
      </dgm:t>
    </dgm:pt>
    <dgm:pt modelId="{7EE49B86-9787-4045-BCF1-C9C6D9C2D9A9}">
      <dgm:prSet phldrT="[Text]" custT="1"/>
      <dgm:spPr/>
      <dgm:t>
        <a:bodyPr anchor="ctr"/>
        <a:lstStyle/>
        <a:p>
          <a:pPr algn="ctr">
            <a:buFontTx/>
            <a:buNone/>
          </a:pPr>
          <a:r>
            <a:rPr lang="cs-CZ" sz="1600" dirty="0"/>
            <a:t>Státní rozpočet ČR</a:t>
          </a:r>
        </a:p>
      </dgm:t>
    </dgm:pt>
    <dgm:pt modelId="{2A34AD05-978B-429D-A9F0-49A30DA1172E}" type="parTrans" cxnId="{F23F6A72-6656-45E5-8F12-D7E26C0E67A7}">
      <dgm:prSet/>
      <dgm:spPr/>
      <dgm:t>
        <a:bodyPr/>
        <a:lstStyle/>
        <a:p>
          <a:endParaRPr lang="cs-CZ"/>
        </a:p>
      </dgm:t>
    </dgm:pt>
    <dgm:pt modelId="{5AEFD3D5-5C25-4737-9C3E-9FA4A9D978E7}" type="sibTrans" cxnId="{F23F6A72-6656-45E5-8F12-D7E26C0E67A7}">
      <dgm:prSet/>
      <dgm:spPr/>
      <dgm:t>
        <a:bodyPr/>
        <a:lstStyle/>
        <a:p>
          <a:endParaRPr lang="cs-CZ"/>
        </a:p>
      </dgm:t>
    </dgm:pt>
    <dgm:pt modelId="{49B1389D-77B7-412C-AC68-DFC809AB925C}">
      <dgm:prSet phldrT="[Text]" custT="1"/>
      <dgm:spPr/>
      <dgm:t>
        <a:bodyPr/>
        <a:lstStyle/>
        <a:p>
          <a:pPr algn="l"/>
          <a:r>
            <a:rPr lang="cs-CZ" sz="1200" b="1" dirty="0"/>
            <a:t>Společensky účelná pracovní místa</a:t>
          </a:r>
        </a:p>
        <a:p>
          <a:pPr algn="l"/>
          <a:r>
            <a:rPr lang="cs-CZ" sz="1200" b="1" dirty="0"/>
            <a:t>Rekvalifikace</a:t>
          </a:r>
        </a:p>
        <a:p>
          <a:pPr algn="l"/>
          <a:r>
            <a:rPr lang="cs-CZ" sz="1200" b="1" dirty="0"/>
            <a:t>Poradenské činnosti</a:t>
          </a:r>
        </a:p>
        <a:p>
          <a:pPr algn="l"/>
          <a:r>
            <a:rPr lang="cs-CZ" sz="1200" b="1" dirty="0"/>
            <a:t>Příspěvek na regionální mobilitu</a:t>
          </a:r>
        </a:p>
        <a:p>
          <a:pPr algn="l"/>
          <a:r>
            <a:rPr lang="cs-CZ" sz="1200" b="1" dirty="0"/>
            <a:t>Návrat do vzdělávání</a:t>
          </a:r>
        </a:p>
      </dgm:t>
    </dgm:pt>
    <dgm:pt modelId="{C9B3DE5E-FFBE-4316-9B41-F8190E263309}" type="parTrans" cxnId="{41A2242F-2666-4D91-A1C9-36D3F67AAE41}">
      <dgm:prSet/>
      <dgm:spPr/>
      <dgm:t>
        <a:bodyPr/>
        <a:lstStyle/>
        <a:p>
          <a:endParaRPr lang="cs-CZ"/>
        </a:p>
      </dgm:t>
    </dgm:pt>
    <dgm:pt modelId="{1D7BAAC2-E56A-4F43-BF2A-ABF997A831B2}" type="sibTrans" cxnId="{41A2242F-2666-4D91-A1C9-36D3F67AAE41}">
      <dgm:prSet/>
      <dgm:spPr/>
      <dgm:t>
        <a:bodyPr/>
        <a:lstStyle/>
        <a:p>
          <a:endParaRPr lang="cs-CZ"/>
        </a:p>
      </dgm:t>
    </dgm:pt>
    <dgm:pt modelId="{DF407DB0-56BD-4030-82CE-5AD9E26FBA42}">
      <dgm:prSet phldrT="[Text]" custT="1"/>
      <dgm:spPr/>
      <dgm:t>
        <a:bodyPr anchor="ctr"/>
        <a:lstStyle/>
        <a:p>
          <a:pPr algn="ctr">
            <a:buFontTx/>
            <a:buNone/>
          </a:pPr>
          <a:r>
            <a:rPr lang="cs-CZ" sz="1600" dirty="0"/>
            <a:t>Evropský sociální fond</a:t>
          </a:r>
        </a:p>
      </dgm:t>
    </dgm:pt>
    <dgm:pt modelId="{B8AE581A-2867-4836-8ECA-DE28A0C19F26}" type="parTrans" cxnId="{05D5F6C9-98F5-4409-8B9B-98D53A429498}">
      <dgm:prSet/>
      <dgm:spPr/>
      <dgm:t>
        <a:bodyPr/>
        <a:lstStyle/>
        <a:p>
          <a:endParaRPr lang="cs-CZ"/>
        </a:p>
      </dgm:t>
    </dgm:pt>
    <dgm:pt modelId="{DECFD730-D27F-4743-8861-CE229AE0442F}" type="sibTrans" cxnId="{05D5F6C9-98F5-4409-8B9B-98D53A429498}">
      <dgm:prSet/>
      <dgm:spPr/>
      <dgm:t>
        <a:bodyPr/>
        <a:lstStyle/>
        <a:p>
          <a:endParaRPr lang="cs-CZ"/>
        </a:p>
      </dgm:t>
    </dgm:pt>
    <dgm:pt modelId="{500C7F22-1D57-4F4E-88C2-2C8DA749CB26}">
      <dgm:prSet phldrT="[Text]" custT="1"/>
      <dgm:spPr/>
      <dgm:t>
        <a:bodyPr/>
        <a:lstStyle/>
        <a:p>
          <a:pPr algn="l"/>
          <a:r>
            <a:rPr lang="cs-CZ" sz="1200" b="1" dirty="0"/>
            <a:t>Rekvalifikace – digitální kompetence – IT/Průmysl 4.0</a:t>
          </a:r>
        </a:p>
        <a:p>
          <a:pPr algn="l"/>
          <a:r>
            <a:rPr lang="cs-CZ" sz="1200" b="1" dirty="0"/>
            <a:t>Kurzy digitálního vzdělávání – IT/Průmysl 4.0</a:t>
          </a:r>
        </a:p>
        <a:p>
          <a:pPr algn="l"/>
          <a:r>
            <a:rPr lang="cs-CZ" sz="1200" b="1" dirty="0"/>
            <a:t>Digitální vzdělávání zaměstnanců firem</a:t>
          </a:r>
        </a:p>
        <a:p>
          <a:pPr algn="l"/>
          <a:r>
            <a:rPr lang="cs-CZ" sz="1200" b="1" dirty="0"/>
            <a:t>Regionální vzdělávací centra ÚP ČR</a:t>
          </a:r>
        </a:p>
      </dgm:t>
    </dgm:pt>
    <dgm:pt modelId="{A4AF74A6-DFC7-4A26-A933-01A27EAF8A49}" type="parTrans" cxnId="{3D57320A-66DF-44F6-92CA-8A2F4F40DB8A}">
      <dgm:prSet/>
      <dgm:spPr/>
      <dgm:t>
        <a:bodyPr/>
        <a:lstStyle/>
        <a:p>
          <a:endParaRPr lang="cs-CZ"/>
        </a:p>
      </dgm:t>
    </dgm:pt>
    <dgm:pt modelId="{4A4A8113-0DA4-4C67-A0C4-6D37D5F68621}" type="sibTrans" cxnId="{3D57320A-66DF-44F6-92CA-8A2F4F40DB8A}">
      <dgm:prSet/>
      <dgm:spPr/>
      <dgm:t>
        <a:bodyPr/>
        <a:lstStyle/>
        <a:p>
          <a:endParaRPr lang="cs-CZ"/>
        </a:p>
      </dgm:t>
    </dgm:pt>
    <dgm:pt modelId="{EC627915-8EC0-4781-A4E2-E40E9A5F9DEF}">
      <dgm:prSet phldrT="[Text]" custT="1"/>
      <dgm:spPr/>
      <dgm:t>
        <a:bodyPr anchor="ctr"/>
        <a:lstStyle/>
        <a:p>
          <a:pPr algn="ctr">
            <a:buFontTx/>
            <a:buNone/>
          </a:pPr>
          <a:r>
            <a:rPr lang="cs-CZ" sz="1600" dirty="0"/>
            <a:t>Národní plán obnovy</a:t>
          </a:r>
        </a:p>
      </dgm:t>
    </dgm:pt>
    <dgm:pt modelId="{23DFA5F2-5C74-44AA-B5AC-6A132BDEFC10}" type="parTrans" cxnId="{232832D9-8202-4ED1-A346-8817FB00D333}">
      <dgm:prSet/>
      <dgm:spPr/>
      <dgm:t>
        <a:bodyPr/>
        <a:lstStyle/>
        <a:p>
          <a:endParaRPr lang="cs-CZ"/>
        </a:p>
      </dgm:t>
    </dgm:pt>
    <dgm:pt modelId="{620A63AA-F3CE-4EC5-BD9A-B5198CC34DAB}" type="sibTrans" cxnId="{232832D9-8202-4ED1-A346-8817FB00D333}">
      <dgm:prSet/>
      <dgm:spPr/>
      <dgm:t>
        <a:bodyPr/>
        <a:lstStyle/>
        <a:p>
          <a:endParaRPr lang="cs-CZ"/>
        </a:p>
      </dgm:t>
    </dgm:pt>
    <dgm:pt modelId="{E5E46426-68F4-48E2-A943-9172418E6F2A}">
      <dgm:prSet phldrT="[Text]" custT="1"/>
      <dgm:spPr/>
      <dgm:t>
        <a:bodyPr anchor="ctr"/>
        <a:lstStyle/>
        <a:p>
          <a:pPr algn="ctr">
            <a:buFontTx/>
            <a:buNone/>
          </a:pPr>
          <a:r>
            <a:rPr lang="cs-CZ" sz="1600" dirty="0"/>
            <a:t>Národní projekty</a:t>
          </a:r>
        </a:p>
      </dgm:t>
    </dgm:pt>
    <dgm:pt modelId="{5AB37791-D17E-4986-8E01-1DFB555706D4}" type="parTrans" cxnId="{D1A2404C-BFD7-44B7-9678-650522031DCF}">
      <dgm:prSet/>
      <dgm:spPr/>
      <dgm:t>
        <a:bodyPr/>
        <a:lstStyle/>
        <a:p>
          <a:endParaRPr lang="cs-CZ"/>
        </a:p>
      </dgm:t>
    </dgm:pt>
    <dgm:pt modelId="{DEADA24B-0CD3-48D7-BA32-E7DDDCD2FF20}" type="sibTrans" cxnId="{D1A2404C-BFD7-44B7-9678-650522031DCF}">
      <dgm:prSet/>
      <dgm:spPr/>
      <dgm:t>
        <a:bodyPr/>
        <a:lstStyle/>
        <a:p>
          <a:endParaRPr lang="cs-CZ"/>
        </a:p>
      </dgm:t>
    </dgm:pt>
    <dgm:pt modelId="{E97798DC-4436-49B8-91CB-34B4BFCC9E28}">
      <dgm:prSet phldrT="[Text]" custT="1"/>
      <dgm:spPr/>
      <dgm:t>
        <a:bodyPr anchor="ctr"/>
        <a:lstStyle/>
        <a:p>
          <a:pPr algn="ctr">
            <a:buFontTx/>
            <a:buNone/>
          </a:pPr>
          <a:r>
            <a:rPr lang="cs-CZ" sz="1600" dirty="0"/>
            <a:t>Regionální projekt</a:t>
          </a:r>
        </a:p>
      </dgm:t>
    </dgm:pt>
    <dgm:pt modelId="{550D9EAE-D472-4CB4-B755-EEB49709369D}" type="parTrans" cxnId="{802EA89A-5789-4DFB-83C0-CFC74972EA23}">
      <dgm:prSet/>
      <dgm:spPr/>
      <dgm:t>
        <a:bodyPr/>
        <a:lstStyle/>
        <a:p>
          <a:endParaRPr lang="cs-CZ"/>
        </a:p>
      </dgm:t>
    </dgm:pt>
    <dgm:pt modelId="{294EEAF2-F464-48D1-A2E6-593EEC16C1A5}" type="sibTrans" cxnId="{802EA89A-5789-4DFB-83C0-CFC74972EA23}">
      <dgm:prSet/>
      <dgm:spPr/>
      <dgm:t>
        <a:bodyPr/>
        <a:lstStyle/>
        <a:p>
          <a:endParaRPr lang="cs-CZ"/>
        </a:p>
      </dgm:t>
    </dgm:pt>
    <dgm:pt modelId="{1E6E55D4-FDE0-4252-87FA-66429326BDAF}" type="pres">
      <dgm:prSet presAssocID="{307463DE-156B-459E-B706-441C2889EFD7}" presName="Name0" presStyleCnt="0">
        <dgm:presLayoutVars>
          <dgm:dir/>
          <dgm:animLvl val="lvl"/>
          <dgm:resizeHandles/>
        </dgm:presLayoutVars>
      </dgm:prSet>
      <dgm:spPr/>
    </dgm:pt>
    <dgm:pt modelId="{57928DEA-7E2C-4835-A513-0C284FD02FD6}" type="pres">
      <dgm:prSet presAssocID="{7D897903-032F-43D2-8DA4-C3F9C8469B70}" presName="linNode" presStyleCnt="0"/>
      <dgm:spPr/>
    </dgm:pt>
    <dgm:pt modelId="{7C3371E1-75DF-4FCC-9367-C3EA0E613FF7}" type="pres">
      <dgm:prSet presAssocID="{7D897903-032F-43D2-8DA4-C3F9C8469B70}" presName="parentShp" presStyleLbl="node1" presStyleIdx="0" presStyleCnt="3" custScaleX="100696">
        <dgm:presLayoutVars>
          <dgm:bulletEnabled val="1"/>
        </dgm:presLayoutVars>
      </dgm:prSet>
      <dgm:spPr/>
    </dgm:pt>
    <dgm:pt modelId="{45EC6E0C-03A0-45EF-888D-B6199DE2A4D4}" type="pres">
      <dgm:prSet presAssocID="{7D897903-032F-43D2-8DA4-C3F9C8469B70}" presName="childShp" presStyleLbl="bgAccFollowNode1" presStyleIdx="0" presStyleCnt="3" custScaleX="59133" custLinFactNeighborX="-405">
        <dgm:presLayoutVars>
          <dgm:bulletEnabled val="1"/>
        </dgm:presLayoutVars>
      </dgm:prSet>
      <dgm:spPr>
        <a:prstGeom prst="leftArrow">
          <a:avLst/>
        </a:prstGeom>
      </dgm:spPr>
    </dgm:pt>
    <dgm:pt modelId="{8EA25B89-11CF-425F-A74C-9200AD1197CE}" type="pres">
      <dgm:prSet presAssocID="{F61AC78B-7632-43F1-AAEA-177B3A67CEDA}" presName="spacing" presStyleCnt="0"/>
      <dgm:spPr/>
    </dgm:pt>
    <dgm:pt modelId="{3F571CDD-81EE-4DD3-8F50-7833A8A202EF}" type="pres">
      <dgm:prSet presAssocID="{49B1389D-77B7-412C-AC68-DFC809AB925C}" presName="linNode" presStyleCnt="0"/>
      <dgm:spPr/>
    </dgm:pt>
    <dgm:pt modelId="{95742E15-ABB4-435B-9812-AD8855D05FA0}" type="pres">
      <dgm:prSet presAssocID="{49B1389D-77B7-412C-AC68-DFC809AB925C}" presName="parentShp" presStyleLbl="node1" presStyleIdx="1" presStyleCnt="3">
        <dgm:presLayoutVars>
          <dgm:bulletEnabled val="1"/>
        </dgm:presLayoutVars>
      </dgm:prSet>
      <dgm:spPr/>
    </dgm:pt>
    <dgm:pt modelId="{2E6E1B48-C247-4D8E-81B5-96E686D6072A}" type="pres">
      <dgm:prSet presAssocID="{49B1389D-77B7-412C-AC68-DFC809AB925C}" presName="childShp" presStyleLbl="bgAccFollowNode1" presStyleIdx="1" presStyleCnt="3" custScaleX="59853">
        <dgm:presLayoutVars>
          <dgm:bulletEnabled val="1"/>
        </dgm:presLayoutVars>
      </dgm:prSet>
      <dgm:spPr>
        <a:prstGeom prst="leftArrow">
          <a:avLst/>
        </a:prstGeom>
      </dgm:spPr>
    </dgm:pt>
    <dgm:pt modelId="{47555E0C-3B58-4E9F-B300-A557D738ECAA}" type="pres">
      <dgm:prSet presAssocID="{1D7BAAC2-E56A-4F43-BF2A-ABF997A831B2}" presName="spacing" presStyleCnt="0"/>
      <dgm:spPr/>
    </dgm:pt>
    <dgm:pt modelId="{DF47F2E8-19A5-4662-8D67-08BE0FB33ABA}" type="pres">
      <dgm:prSet presAssocID="{500C7F22-1D57-4F4E-88C2-2C8DA749CB26}" presName="linNode" presStyleCnt="0"/>
      <dgm:spPr/>
    </dgm:pt>
    <dgm:pt modelId="{671CF009-3087-4F01-91ED-914811FC1129}" type="pres">
      <dgm:prSet presAssocID="{500C7F22-1D57-4F4E-88C2-2C8DA749CB26}" presName="parentShp" presStyleLbl="node1" presStyleIdx="2" presStyleCnt="3">
        <dgm:presLayoutVars>
          <dgm:bulletEnabled val="1"/>
        </dgm:presLayoutVars>
      </dgm:prSet>
      <dgm:spPr/>
    </dgm:pt>
    <dgm:pt modelId="{B99225BF-97A9-453F-846E-4CA3CE6EBCBB}" type="pres">
      <dgm:prSet presAssocID="{500C7F22-1D57-4F4E-88C2-2C8DA749CB26}" presName="childShp" presStyleLbl="bgAccFollowNode1" presStyleIdx="2" presStyleCnt="3" custScaleX="61112">
        <dgm:presLayoutVars>
          <dgm:bulletEnabled val="1"/>
        </dgm:presLayoutVars>
      </dgm:prSet>
      <dgm:spPr>
        <a:prstGeom prst="leftArrow">
          <a:avLst/>
        </a:prstGeom>
      </dgm:spPr>
    </dgm:pt>
  </dgm:ptLst>
  <dgm:cxnLst>
    <dgm:cxn modelId="{3D57320A-66DF-44F6-92CA-8A2F4F40DB8A}" srcId="{307463DE-156B-459E-B706-441C2889EFD7}" destId="{500C7F22-1D57-4F4E-88C2-2C8DA749CB26}" srcOrd="2" destOrd="0" parTransId="{A4AF74A6-DFC7-4A26-A933-01A27EAF8A49}" sibTransId="{4A4A8113-0DA4-4C67-A0C4-6D37D5F68621}"/>
    <dgm:cxn modelId="{4CE06C2D-ACBA-4FE8-A8DF-0DC737B95A26}" type="presOf" srcId="{E97798DC-4436-49B8-91CB-34B4BFCC9E28}" destId="{2E6E1B48-C247-4D8E-81B5-96E686D6072A}" srcOrd="0" destOrd="2" presId="urn:microsoft.com/office/officeart/2005/8/layout/vList6"/>
    <dgm:cxn modelId="{927CE62D-E218-4CE0-B521-689ED6F72985}" type="presOf" srcId="{7D897903-032F-43D2-8DA4-C3F9C8469B70}" destId="{7C3371E1-75DF-4FCC-9367-C3EA0E613FF7}" srcOrd="0" destOrd="0" presId="urn:microsoft.com/office/officeart/2005/8/layout/vList6"/>
    <dgm:cxn modelId="{41A2242F-2666-4D91-A1C9-36D3F67AAE41}" srcId="{307463DE-156B-459E-B706-441C2889EFD7}" destId="{49B1389D-77B7-412C-AC68-DFC809AB925C}" srcOrd="1" destOrd="0" parTransId="{C9B3DE5E-FFBE-4316-9B41-F8190E263309}" sibTransId="{1D7BAAC2-E56A-4F43-BF2A-ABF997A831B2}"/>
    <dgm:cxn modelId="{2EEDDE3F-7FEB-4A8F-AA0C-78E604FC49E5}" type="presOf" srcId="{7EE49B86-9787-4045-BCF1-C9C6D9C2D9A9}" destId="{45EC6E0C-03A0-45EF-888D-B6199DE2A4D4}" srcOrd="0" destOrd="0" presId="urn:microsoft.com/office/officeart/2005/8/layout/vList6"/>
    <dgm:cxn modelId="{5D99ED5B-192F-4785-A628-CDA9D85BE2D8}" type="presOf" srcId="{307463DE-156B-459E-B706-441C2889EFD7}" destId="{1E6E55D4-FDE0-4252-87FA-66429326BDAF}" srcOrd="0" destOrd="0" presId="urn:microsoft.com/office/officeart/2005/8/layout/vList6"/>
    <dgm:cxn modelId="{D1A2404C-BFD7-44B7-9678-650522031DCF}" srcId="{49B1389D-77B7-412C-AC68-DFC809AB925C}" destId="{E5E46426-68F4-48E2-A943-9172418E6F2A}" srcOrd="1" destOrd="0" parTransId="{5AB37791-D17E-4986-8E01-1DFB555706D4}" sibTransId="{DEADA24B-0CD3-48D7-BA32-E7DDDCD2FF20}"/>
    <dgm:cxn modelId="{F23F6A72-6656-45E5-8F12-D7E26C0E67A7}" srcId="{7D897903-032F-43D2-8DA4-C3F9C8469B70}" destId="{7EE49B86-9787-4045-BCF1-C9C6D9C2D9A9}" srcOrd="0" destOrd="0" parTransId="{2A34AD05-978B-429D-A9F0-49A30DA1172E}" sibTransId="{5AEFD3D5-5C25-4737-9C3E-9FA4A9D978E7}"/>
    <dgm:cxn modelId="{F4FA7B7A-2E96-4F0F-81FA-833897B77091}" srcId="{307463DE-156B-459E-B706-441C2889EFD7}" destId="{7D897903-032F-43D2-8DA4-C3F9C8469B70}" srcOrd="0" destOrd="0" parTransId="{01CD0A42-5A61-4CC2-B120-0128025E5534}" sibTransId="{F61AC78B-7632-43F1-AAEA-177B3A67CEDA}"/>
    <dgm:cxn modelId="{90199C92-7167-43EB-8E94-3B1E6AE836FF}" type="presOf" srcId="{EC627915-8EC0-4781-A4E2-E40E9A5F9DEF}" destId="{B99225BF-97A9-453F-846E-4CA3CE6EBCBB}" srcOrd="0" destOrd="0" presId="urn:microsoft.com/office/officeart/2005/8/layout/vList6"/>
    <dgm:cxn modelId="{0EC3EF95-D9AA-4A2A-9332-E67168AA65E6}" type="presOf" srcId="{49B1389D-77B7-412C-AC68-DFC809AB925C}" destId="{95742E15-ABB4-435B-9812-AD8855D05FA0}" srcOrd="0" destOrd="0" presId="urn:microsoft.com/office/officeart/2005/8/layout/vList6"/>
    <dgm:cxn modelId="{802EA89A-5789-4DFB-83C0-CFC74972EA23}" srcId="{49B1389D-77B7-412C-AC68-DFC809AB925C}" destId="{E97798DC-4436-49B8-91CB-34B4BFCC9E28}" srcOrd="2" destOrd="0" parTransId="{550D9EAE-D472-4CB4-B755-EEB49709369D}" sibTransId="{294EEAF2-F464-48D1-A2E6-593EEC16C1A5}"/>
    <dgm:cxn modelId="{01B8EFC4-1E4E-419C-99E6-796C49938DD5}" type="presOf" srcId="{500C7F22-1D57-4F4E-88C2-2C8DA749CB26}" destId="{671CF009-3087-4F01-91ED-914811FC1129}" srcOrd="0" destOrd="0" presId="urn:microsoft.com/office/officeart/2005/8/layout/vList6"/>
    <dgm:cxn modelId="{05D5F6C9-98F5-4409-8B9B-98D53A429498}" srcId="{49B1389D-77B7-412C-AC68-DFC809AB925C}" destId="{DF407DB0-56BD-4030-82CE-5AD9E26FBA42}" srcOrd="0" destOrd="0" parTransId="{B8AE581A-2867-4836-8ECA-DE28A0C19F26}" sibTransId="{DECFD730-D27F-4743-8861-CE229AE0442F}"/>
    <dgm:cxn modelId="{232832D9-8202-4ED1-A346-8817FB00D333}" srcId="{500C7F22-1D57-4F4E-88C2-2C8DA749CB26}" destId="{EC627915-8EC0-4781-A4E2-E40E9A5F9DEF}" srcOrd="0" destOrd="0" parTransId="{23DFA5F2-5C74-44AA-B5AC-6A132BDEFC10}" sibTransId="{620A63AA-F3CE-4EC5-BD9A-B5198CC34DAB}"/>
    <dgm:cxn modelId="{15F49FE9-342B-4DF1-99E9-502ACF0F4823}" type="presOf" srcId="{E5E46426-68F4-48E2-A943-9172418E6F2A}" destId="{2E6E1B48-C247-4D8E-81B5-96E686D6072A}" srcOrd="0" destOrd="1" presId="urn:microsoft.com/office/officeart/2005/8/layout/vList6"/>
    <dgm:cxn modelId="{8D5A6DF1-006B-4BEF-95A7-37AD3B9D2F5D}" type="presOf" srcId="{DF407DB0-56BD-4030-82CE-5AD9E26FBA42}" destId="{2E6E1B48-C247-4D8E-81B5-96E686D6072A}" srcOrd="0" destOrd="0" presId="urn:microsoft.com/office/officeart/2005/8/layout/vList6"/>
    <dgm:cxn modelId="{1456491F-82AA-4EFD-B6B0-AD68F2C09546}" type="presParOf" srcId="{1E6E55D4-FDE0-4252-87FA-66429326BDAF}" destId="{57928DEA-7E2C-4835-A513-0C284FD02FD6}" srcOrd="0" destOrd="0" presId="urn:microsoft.com/office/officeart/2005/8/layout/vList6"/>
    <dgm:cxn modelId="{EE382920-EA39-460A-9DF9-429DA331A14F}" type="presParOf" srcId="{57928DEA-7E2C-4835-A513-0C284FD02FD6}" destId="{7C3371E1-75DF-4FCC-9367-C3EA0E613FF7}" srcOrd="0" destOrd="0" presId="urn:microsoft.com/office/officeart/2005/8/layout/vList6"/>
    <dgm:cxn modelId="{B0D51D07-9C8A-41A3-883A-C59C5AF49F3E}" type="presParOf" srcId="{57928DEA-7E2C-4835-A513-0C284FD02FD6}" destId="{45EC6E0C-03A0-45EF-888D-B6199DE2A4D4}" srcOrd="1" destOrd="0" presId="urn:microsoft.com/office/officeart/2005/8/layout/vList6"/>
    <dgm:cxn modelId="{967C7077-35D8-498E-88A2-70F4372F4D55}" type="presParOf" srcId="{1E6E55D4-FDE0-4252-87FA-66429326BDAF}" destId="{8EA25B89-11CF-425F-A74C-9200AD1197CE}" srcOrd="1" destOrd="0" presId="urn:microsoft.com/office/officeart/2005/8/layout/vList6"/>
    <dgm:cxn modelId="{E21C3732-AA0E-40E8-863B-CDB8F4517D91}" type="presParOf" srcId="{1E6E55D4-FDE0-4252-87FA-66429326BDAF}" destId="{3F571CDD-81EE-4DD3-8F50-7833A8A202EF}" srcOrd="2" destOrd="0" presId="urn:microsoft.com/office/officeart/2005/8/layout/vList6"/>
    <dgm:cxn modelId="{7E3C90EE-18A9-46B8-AD27-13806AA29512}" type="presParOf" srcId="{3F571CDD-81EE-4DD3-8F50-7833A8A202EF}" destId="{95742E15-ABB4-435B-9812-AD8855D05FA0}" srcOrd="0" destOrd="0" presId="urn:microsoft.com/office/officeart/2005/8/layout/vList6"/>
    <dgm:cxn modelId="{66240B54-797F-4CD5-B035-4966BD5AFFF4}" type="presParOf" srcId="{3F571CDD-81EE-4DD3-8F50-7833A8A202EF}" destId="{2E6E1B48-C247-4D8E-81B5-96E686D6072A}" srcOrd="1" destOrd="0" presId="urn:microsoft.com/office/officeart/2005/8/layout/vList6"/>
    <dgm:cxn modelId="{988857A6-D7C6-4B6B-AF8C-CB002F3519C7}" type="presParOf" srcId="{1E6E55D4-FDE0-4252-87FA-66429326BDAF}" destId="{47555E0C-3B58-4E9F-B300-A557D738ECAA}" srcOrd="3" destOrd="0" presId="urn:microsoft.com/office/officeart/2005/8/layout/vList6"/>
    <dgm:cxn modelId="{79886F1C-1F65-4A8A-B7F8-22CA84F31F13}" type="presParOf" srcId="{1E6E55D4-FDE0-4252-87FA-66429326BDAF}" destId="{DF47F2E8-19A5-4662-8D67-08BE0FB33ABA}" srcOrd="4" destOrd="0" presId="urn:microsoft.com/office/officeart/2005/8/layout/vList6"/>
    <dgm:cxn modelId="{61988625-3940-4654-A8CE-C7B1F37F0813}" type="presParOf" srcId="{DF47F2E8-19A5-4662-8D67-08BE0FB33ABA}" destId="{671CF009-3087-4F01-91ED-914811FC1129}" srcOrd="0" destOrd="0" presId="urn:microsoft.com/office/officeart/2005/8/layout/vList6"/>
    <dgm:cxn modelId="{D50B54D3-E27F-48C5-8831-E8B4DE9CA9CF}" type="presParOf" srcId="{DF47F2E8-19A5-4662-8D67-08BE0FB33ABA}" destId="{B99225BF-97A9-453F-846E-4CA3CE6EBCB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C6E0C-03A0-45EF-888D-B6199DE2A4D4}">
      <dsp:nvSpPr>
        <dsp:cNvPr id="0" name=""/>
        <dsp:cNvSpPr/>
      </dsp:nvSpPr>
      <dsp:spPr>
        <a:xfrm>
          <a:off x="5824772" y="0"/>
          <a:ext cx="3956210" cy="1427658"/>
        </a:xfrm>
        <a:prstGeom prst="leftArrow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cs-CZ" sz="1600" kern="1200" dirty="0"/>
            <a:t>Státní rozpočet ČR</a:t>
          </a:r>
        </a:p>
      </dsp:txBody>
      <dsp:txXfrm>
        <a:off x="6181687" y="356915"/>
        <a:ext cx="3599295" cy="713829"/>
      </dsp:txXfrm>
    </dsp:sp>
    <dsp:sp modelId="{7C3371E1-75DF-4FCC-9367-C3EA0E613FF7}">
      <dsp:nvSpPr>
        <dsp:cNvPr id="0" name=""/>
        <dsp:cNvSpPr/>
      </dsp:nvSpPr>
      <dsp:spPr>
        <a:xfrm>
          <a:off x="1351553" y="0"/>
          <a:ext cx="4491283" cy="14276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Veřejně prospěšné práce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Společensky účelná pracovní místa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Rekvalifikace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Veřejná služba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Příspěvek na regionální mobilitu</a:t>
          </a:r>
        </a:p>
      </dsp:txBody>
      <dsp:txXfrm>
        <a:off x="1421246" y="69693"/>
        <a:ext cx="4351897" cy="1288272"/>
      </dsp:txXfrm>
    </dsp:sp>
    <dsp:sp modelId="{2E6E1B48-C247-4D8E-81B5-96E686D6072A}">
      <dsp:nvSpPr>
        <dsp:cNvPr id="0" name=""/>
        <dsp:cNvSpPr/>
      </dsp:nvSpPr>
      <dsp:spPr>
        <a:xfrm>
          <a:off x="5803229" y="1570424"/>
          <a:ext cx="4004381" cy="1427658"/>
        </a:xfrm>
        <a:prstGeom prst="leftArrow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cs-CZ" sz="1600" kern="1200" dirty="0"/>
            <a:t>Evropský sociální fond</a:t>
          </a: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cs-CZ" sz="1600" kern="1200" dirty="0"/>
            <a:t>Národní projekty</a:t>
          </a: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cs-CZ" sz="1600" kern="1200" dirty="0"/>
            <a:t>Regionální projekt</a:t>
          </a:r>
        </a:p>
      </dsp:txBody>
      <dsp:txXfrm>
        <a:off x="6160144" y="1927339"/>
        <a:ext cx="3647466" cy="713829"/>
      </dsp:txXfrm>
    </dsp:sp>
    <dsp:sp modelId="{95742E15-ABB4-435B-9812-AD8855D05FA0}">
      <dsp:nvSpPr>
        <dsp:cNvPr id="0" name=""/>
        <dsp:cNvSpPr/>
      </dsp:nvSpPr>
      <dsp:spPr>
        <a:xfrm>
          <a:off x="1342989" y="1570424"/>
          <a:ext cx="4460240" cy="14276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Společensky účelná pracovní místa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Rekvalifikace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Poradenské činnosti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Příspěvek na regionální mobilitu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Návrat do vzdělávání</a:t>
          </a:r>
        </a:p>
      </dsp:txBody>
      <dsp:txXfrm>
        <a:off x="1412682" y="1640117"/>
        <a:ext cx="4320854" cy="1288272"/>
      </dsp:txXfrm>
    </dsp:sp>
    <dsp:sp modelId="{B99225BF-97A9-453F-846E-4CA3CE6EBCBB}">
      <dsp:nvSpPr>
        <dsp:cNvPr id="0" name=""/>
        <dsp:cNvSpPr/>
      </dsp:nvSpPr>
      <dsp:spPr>
        <a:xfrm>
          <a:off x="5761113" y="3140848"/>
          <a:ext cx="4088612" cy="1427658"/>
        </a:xfrm>
        <a:prstGeom prst="leftArrow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cs-CZ" sz="1600" kern="1200" dirty="0"/>
            <a:t>Národní plán obnovy</a:t>
          </a:r>
        </a:p>
      </dsp:txBody>
      <dsp:txXfrm>
        <a:off x="6118028" y="3497763"/>
        <a:ext cx="3731697" cy="713829"/>
      </dsp:txXfrm>
    </dsp:sp>
    <dsp:sp modelId="{671CF009-3087-4F01-91ED-914811FC1129}">
      <dsp:nvSpPr>
        <dsp:cNvPr id="0" name=""/>
        <dsp:cNvSpPr/>
      </dsp:nvSpPr>
      <dsp:spPr>
        <a:xfrm>
          <a:off x="1300873" y="3140848"/>
          <a:ext cx="4460240" cy="14276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Rekvalifikace – digitální kompetence – IT/Průmysl 4.0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Kurzy digitálního vzdělávání – IT/Průmysl 4.0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Digitální vzdělávání zaměstnanců firem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Regionální vzdělávací centra ÚP ČR</a:t>
          </a:r>
        </a:p>
      </dsp:txBody>
      <dsp:txXfrm>
        <a:off x="1370566" y="3210541"/>
        <a:ext cx="4320854" cy="1288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E535F-7A06-40BB-B9AE-776F63606FFA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F8F2E-C04C-40F4-B6DD-D0E473BBF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32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B59BEB-7614-4F53-9E4A-B0057F2B6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4E14EF1-66F5-4B1C-9375-BD8A5286B4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57246A-30A2-4BC0-8B65-3A48C934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5946D3A-5E06-41AC-BE40-6F87806B7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31098EC-136D-4C52-AC6D-7EBA9C2D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187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3D56AC-B264-49C3-960A-41B322A90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C484AEF-0B47-453D-9552-2559C2A18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EE3DF11-5A2C-421A-A8B8-3B5422ACA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4DCC571-859B-44FA-9B6A-EC3584EB1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BFAC66B-EEB5-44A2-8E41-E6847F8BB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79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7F282A2-3C87-4164-B7D6-D8A7790A34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947F124-F861-4FE6-8BE1-72E04E305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AED1F0B-9544-4EDC-9A32-AFC3D5F0C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E9002D3-1D49-4204-9F1B-F7A56746D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FF4237E-CB1C-4E34-8EC5-83115554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736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0F8F5A-5E4E-4C11-8DF3-7C3DC52D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B77F09D-377F-4F99-92BF-E54C7B6CC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4CECCAF-FB5D-49D0-B9FB-89C235438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3BEA9E-9A8D-4614-ADE6-3F5AF5729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CE50E7F-5F65-49B4-9774-CEFBC4DD6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02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BE50C8-D27B-49C7-A6AA-49AAFB1E9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59F7F1D-796D-4D4A-930F-4DBA76D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76732C-99D7-4506-91F4-8FB727C84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19B2777-41B5-4771-9AD8-1B6646444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E80262-CB80-4B48-9ED3-62C744E9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091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6B05B7-A428-474D-84D6-EA95C376D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E3830-8F7B-41FA-9C6F-C35733312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B2E585B-1DAB-4B21-A150-5B4A82A13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DB7170F-AD7C-4B1F-8DEC-8A719A116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D2DD185-EF26-4052-9AFC-3DB51DBB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78104E0-54CE-465F-82B3-D53E9C104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758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E2A9DA-C9F5-483F-8314-9A0A43F8C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9C5A2DF-1DAF-420A-8D43-3ABFD80FD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39BAB9B-C581-47AE-B0A5-0697896BE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5D964DF-101B-4513-9575-E3864A4CD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ECE02CD-9658-4FBE-AED3-479DE10853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39123937-D90C-4BD4-9A0D-A97A0C07C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A9027F3-3B6C-48E0-8550-AD7CF8A0D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822727A-17A9-44F0-9EE4-54E797931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35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C2A622C-A958-4AA6-8D6D-E931300F0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ACF61A2-D4DA-46C2-94E2-82F823D3D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FC39A5D-5B7C-4899-B3EC-17C1FBB33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A8F01D5-F573-46A7-98BC-AB244F41F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08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A9376D84-BF0C-42F8-8D16-A9185EE13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2D2374CC-52A6-47A2-9AC5-0B1A9998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DB7E379-2D25-4090-838C-C191E10FC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80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C8B340-B3AA-4A38-BAC3-12F2E9BDB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F08454-BD94-46FC-BC6A-FE01EA23A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66B62B4-C73D-4909-BD06-BCA94B12A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468182A-CEB8-4853-9362-9FBB58694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3DD1336-1766-4280-AE21-5EA0843A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ECFE318-19F0-4184-9377-B1E82B52C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194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8E9C4C-55E1-4D93-96E3-0F759155F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5B8F486-A0AC-42CA-BFC2-EC958AB84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47AA59E-9EC2-436C-9182-E93944F46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9CADFD9-9058-4D68-BA30-0213AE18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18DD5-83AD-4688-AF4D-E74362971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FC2BA8B-1DC6-4B31-861F-8B49991A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35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39AB8A8-ABAF-4882-ADA3-3D5DE4CA0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CE86525-4C48-4DF2-A132-FE834CEC2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0BCC6BC-5ED5-4261-8FA8-309E6B14F4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6E076-5DCF-495C-9737-A4562D9C6637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08FC8D4-4C9C-4397-B255-6A73B8598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14207BE-360F-4853-9FAD-ED175319B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44170-DC4D-4E87-BD58-65737E666F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262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hyperlink" Target="http://www.jsemvkurzu.cz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aterina.sadilkova@uradprace.cz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>
            <a:extLst>
              <a:ext uri="{FF2B5EF4-FFF2-40B4-BE49-F238E27FC236}">
                <a16:creationId xmlns:a16="http://schemas.microsoft.com/office/drawing/2014/main" id="{2C56B1AD-FB00-4486-B74E-C70B1A863969}"/>
              </a:ext>
            </a:extLst>
          </p:cNvPr>
          <p:cNvSpPr/>
          <p:nvPr/>
        </p:nvSpPr>
        <p:spPr>
          <a:xfrm>
            <a:off x="885553" y="3931123"/>
            <a:ext cx="10109200" cy="1468800"/>
          </a:xfrm>
          <a:prstGeom prst="rect">
            <a:avLst/>
          </a:prstGeom>
          <a:noFill/>
          <a:ln w="9360">
            <a:noFill/>
          </a:ln>
          <a:effectLst/>
        </p:spPr>
        <p:txBody>
          <a:bodyPr lIns="90000" tIns="45000" rIns="90000" bIns="4500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0" cap="none" spc="-1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Aktivní politika zaměstnanosti v Libereckém kraji</a:t>
            </a:r>
            <a:b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</a:br>
            <a:endParaRPr kumimoji="0" lang="cs-CZ" sz="6000" b="0" i="0" u="none" strike="noStrike" kern="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CustomShape 2">
            <a:extLst>
              <a:ext uri="{FF2B5EF4-FFF2-40B4-BE49-F238E27FC236}">
                <a16:creationId xmlns:a16="http://schemas.microsoft.com/office/drawing/2014/main" id="{E9B67D42-4EAE-4FCD-850C-CB4C0166EE90}"/>
              </a:ext>
            </a:extLst>
          </p:cNvPr>
          <p:cNvSpPr/>
          <p:nvPr/>
        </p:nvSpPr>
        <p:spPr>
          <a:xfrm>
            <a:off x="2052873" y="4436857"/>
            <a:ext cx="7774560" cy="1536822"/>
          </a:xfrm>
          <a:prstGeom prst="rect">
            <a:avLst/>
          </a:prstGeom>
          <a:noFill/>
          <a:ln w="9360">
            <a:noFill/>
          </a:ln>
          <a:effectLst/>
        </p:spPr>
        <p:txBody>
          <a:bodyPr lIns="90000" tIns="45000" rIns="90000" bIns="4500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Konference „Dluhy a zaměstnanost“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Liberecký kraj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Agentura pro sociální začleňování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600" kern="0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PhDr. Kateřina Sadílková, MBA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ředitelka Krajské pobočky Úřadu práce ČR v Liberci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i="0" u="none" strike="noStrike" kern="0" cap="none" spc="-1" normalizeH="0" baseline="0" noProof="0" dirty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6. </a:t>
            </a:r>
            <a:r>
              <a:rPr lang="cs-CZ" sz="10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č</a:t>
            </a:r>
            <a:r>
              <a:rPr kumimoji="0" lang="cs-CZ" sz="1000" i="0" u="none" strike="noStrike" kern="0" cap="none" spc="-1" normalizeH="0" baseline="0" noProof="0" dirty="0" err="1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ervna</a:t>
            </a:r>
            <a:r>
              <a:rPr kumimoji="0" lang="cs-CZ" sz="1000" i="0" u="none" strike="noStrike" kern="0" cap="none" spc="-1" normalizeH="0" baseline="0" noProof="0" dirty="0">
                <a:ln>
                  <a:noFill/>
                </a:ln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cs-CZ" sz="1000" kern="0" spc="-1" dirty="0">
                <a:uFill>
                  <a:solidFill>
                    <a:srgbClr val="FFFFFF"/>
                  </a:solidFill>
                </a:uFill>
                <a:latin typeface="Arial"/>
              </a:rPr>
              <a:t>2024</a:t>
            </a:r>
            <a:endParaRPr kumimoji="0" lang="cs-CZ" sz="1000" i="0" u="none" strike="noStrike" kern="0" cap="none" spc="-1" normalizeH="0" baseline="0" noProof="0" dirty="0">
              <a:ln>
                <a:noFill/>
              </a:ln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68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DB0EEBF7-27C9-46AA-204D-AC48CF1D28BB}"/>
              </a:ext>
            </a:extLst>
          </p:cNvPr>
          <p:cNvSpPr/>
          <p:nvPr/>
        </p:nvSpPr>
        <p:spPr>
          <a:xfrm>
            <a:off x="4662237" y="189000"/>
            <a:ext cx="7217403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Nástroje a aktivity</a:t>
            </a:r>
            <a:endParaRPr lang="cs-CZ" sz="3200" b="1" strike="noStrike" spc="-1" dirty="0">
              <a:solidFill>
                <a:srgbClr val="001E96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Aktivní politika zaměstnanosti</a:t>
            </a:r>
          </a:p>
          <a:p>
            <a:pPr algn="r">
              <a:lnSpc>
                <a:spcPct val="100000"/>
              </a:lnSpc>
            </a:pPr>
            <a:r>
              <a:rPr lang="cs-CZ" sz="2000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Projekty Evropského sociálního fondu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Národní plán obnovy</a:t>
            </a:r>
            <a:endParaRPr lang="cs-CZ" sz="2000" strike="noStrike" spc="-1" dirty="0">
              <a:solidFill>
                <a:srgbClr val="001E96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6A2D33C8-F1AB-AAFB-2CC4-1AB5A5DD62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368751"/>
              </p:ext>
            </p:extLst>
          </p:nvPr>
        </p:nvGraphicFramePr>
        <p:xfrm>
          <a:off x="609601" y="1700212"/>
          <a:ext cx="11150600" cy="4568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906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Aktivní politika zaměstnanosti</a:t>
            </a:r>
          </a:p>
          <a:p>
            <a:pPr algn="r">
              <a:lnSpc>
                <a:spcPct val="100000"/>
              </a:lnSpc>
            </a:pPr>
            <a:r>
              <a:rPr lang="cs-CZ" sz="2000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 Libereckém kraji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pic>
        <p:nvPicPr>
          <p:cNvPr id="3074" name="Picture 2" descr="Integrovaný projekt OPZ+ MAS Horní Pomoraví I. | Společnost Podané ruce">
            <a:extLst>
              <a:ext uri="{FF2B5EF4-FFF2-40B4-BE49-F238E27FC236}">
                <a16:creationId xmlns:a16="http://schemas.microsoft.com/office/drawing/2014/main" id="{1B9B9A9F-92C9-4D6C-6D55-65640CA8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4" y="225695"/>
            <a:ext cx="3090322" cy="9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D64815D2-824C-E46E-0EE3-BBACF8C78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489042"/>
              </p:ext>
            </p:extLst>
          </p:nvPr>
        </p:nvGraphicFramePr>
        <p:xfrm>
          <a:off x="777556" y="1370971"/>
          <a:ext cx="10636887" cy="1849121"/>
        </p:xfrm>
        <a:graphic>
          <a:graphicData uri="http://schemas.openxmlformats.org/drawingml/2006/table">
            <a:tbl>
              <a:tblPr/>
              <a:tblGrid>
                <a:gridCol w="1535807">
                  <a:extLst>
                    <a:ext uri="{9D8B030D-6E8A-4147-A177-3AD203B41FA5}">
                      <a16:colId xmlns:a16="http://schemas.microsoft.com/office/drawing/2014/main" val="1198027917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3591563221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3874481324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2614350673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2566304783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519019423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3561936695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2230354718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3871822381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4194411911"/>
                    </a:ext>
                  </a:extLst>
                </a:gridCol>
                <a:gridCol w="910108">
                  <a:extLst>
                    <a:ext uri="{9D8B030D-6E8A-4147-A177-3AD203B41FA5}">
                      <a16:colId xmlns:a16="http://schemas.microsoft.com/office/drawing/2014/main" val="3279824144"/>
                    </a:ext>
                  </a:extLst>
                </a:gridCol>
              </a:tblGrid>
              <a:tr h="623299">
                <a:tc>
                  <a:txBody>
                    <a:bodyPr/>
                    <a:lstStyle/>
                    <a:p>
                      <a:pPr algn="l" fontAlgn="b"/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VPP - umístění </a:t>
                      </a:r>
                      <a:r>
                        <a:rPr lang="cs-CZ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UoZ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SÚPM - umístění </a:t>
                      </a:r>
                      <a:r>
                        <a:rPr lang="cs-CZ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UoZ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017824"/>
                  </a:ext>
                </a:extLst>
              </a:tr>
              <a:tr h="60252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Rok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495090"/>
                  </a:ext>
                </a:extLst>
              </a:tr>
              <a:tr h="62329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Počet </a:t>
                      </a:r>
                      <a:r>
                        <a:rPr lang="cs-CZ" sz="1600" b="1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UoZ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430240"/>
                  </a:ext>
                </a:extLst>
              </a:tr>
            </a:tbl>
          </a:graphicData>
        </a:graphic>
      </p:graphicFrame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21F99561-CB00-3999-FA6B-122FB95BE2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177093"/>
              </p:ext>
            </p:extLst>
          </p:nvPr>
        </p:nvGraphicFramePr>
        <p:xfrm>
          <a:off x="2560319" y="3377671"/>
          <a:ext cx="6583678" cy="1397633"/>
        </p:xfrm>
        <a:graphic>
          <a:graphicData uri="http://schemas.openxmlformats.org/drawingml/2006/table">
            <a:tbl>
              <a:tblPr/>
              <a:tblGrid>
                <a:gridCol w="1661303">
                  <a:extLst>
                    <a:ext uri="{9D8B030D-6E8A-4147-A177-3AD203B41FA5}">
                      <a16:colId xmlns:a16="http://schemas.microsoft.com/office/drawing/2014/main" val="1081122202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3552425298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3410076410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3645618273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3520120316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675205538"/>
                    </a:ext>
                  </a:extLst>
                </a:gridCol>
              </a:tblGrid>
              <a:tr h="471112">
                <a:tc>
                  <a:txBody>
                    <a:bodyPr/>
                    <a:lstStyle/>
                    <a:p>
                      <a:pPr algn="ctr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Příspěvek na regionální mobilitu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95948"/>
                  </a:ext>
                </a:extLst>
              </a:tr>
              <a:tr h="45540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Rok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341742"/>
                  </a:ext>
                </a:extLst>
              </a:tr>
              <a:tr h="47111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Počet UoZ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143717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A54FBCA6-16D2-44ED-763B-7A92E326B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705770"/>
              </p:ext>
            </p:extLst>
          </p:nvPr>
        </p:nvGraphicFramePr>
        <p:xfrm>
          <a:off x="2560320" y="4932883"/>
          <a:ext cx="6583678" cy="1281387"/>
        </p:xfrm>
        <a:graphic>
          <a:graphicData uri="http://schemas.openxmlformats.org/drawingml/2006/table">
            <a:tbl>
              <a:tblPr/>
              <a:tblGrid>
                <a:gridCol w="1661303">
                  <a:extLst>
                    <a:ext uri="{9D8B030D-6E8A-4147-A177-3AD203B41FA5}">
                      <a16:colId xmlns:a16="http://schemas.microsoft.com/office/drawing/2014/main" val="983231824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1559764697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2610359930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1688925358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3005869580"/>
                    </a:ext>
                  </a:extLst>
                </a:gridCol>
                <a:gridCol w="984475">
                  <a:extLst>
                    <a:ext uri="{9D8B030D-6E8A-4147-A177-3AD203B41FA5}">
                      <a16:colId xmlns:a16="http://schemas.microsoft.com/office/drawing/2014/main" val="1461931376"/>
                    </a:ext>
                  </a:extLst>
                </a:gridCol>
              </a:tblGrid>
              <a:tr h="431928">
                <a:tc>
                  <a:txBody>
                    <a:bodyPr/>
                    <a:lstStyle/>
                    <a:p>
                      <a:pPr algn="ctr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Rekvalifikace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009780"/>
                  </a:ext>
                </a:extLst>
              </a:tr>
              <a:tr h="417531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Rok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864163"/>
                  </a:ext>
                </a:extLst>
              </a:tr>
              <a:tr h="4319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Počet UoZ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511912"/>
                  </a:ext>
                </a:extLst>
              </a:tr>
            </a:tbl>
          </a:graphicData>
        </a:graphic>
      </p:graphicFrame>
      <p:sp>
        <p:nvSpPr>
          <p:cNvPr id="11" name="TextovéPole 10">
            <a:extLst>
              <a:ext uri="{FF2B5EF4-FFF2-40B4-BE49-F238E27FC236}">
                <a16:creationId xmlns:a16="http://schemas.microsoft.com/office/drawing/2014/main" id="{ED47F562-FB5C-5B39-340A-4955F34840E3}"/>
              </a:ext>
            </a:extLst>
          </p:cNvPr>
          <p:cNvSpPr txBox="1"/>
          <p:nvPr/>
        </p:nvSpPr>
        <p:spPr>
          <a:xfrm>
            <a:off x="9448800" y="6002747"/>
            <a:ext cx="2550160" cy="307777"/>
          </a:xfrm>
          <a:prstGeom prst="rect">
            <a:avLst/>
          </a:prstGeom>
          <a:solidFill>
            <a:srgbClr val="001EA0"/>
          </a:solidFill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Rok 2024 – údaje k 30. 4. 2024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303022C-035E-4C4B-309E-907D95148F91}"/>
              </a:ext>
            </a:extLst>
          </p:cNvPr>
          <p:cNvSpPr txBox="1"/>
          <p:nvPr/>
        </p:nvSpPr>
        <p:spPr>
          <a:xfrm>
            <a:off x="9448800" y="3377671"/>
            <a:ext cx="2546684" cy="2262158"/>
          </a:xfrm>
          <a:prstGeom prst="rect">
            <a:avLst/>
          </a:prstGeom>
          <a:noFill/>
          <a:ln>
            <a:solidFill>
              <a:srgbClr val="001EA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1600" b="1" dirty="0">
                <a:solidFill>
                  <a:srgbClr val="001EA0"/>
                </a:solidFill>
              </a:rPr>
              <a:t>Efektivita – uplatnění na TP</a:t>
            </a:r>
            <a:r>
              <a:rPr lang="cs-CZ" dirty="0">
                <a:solidFill>
                  <a:srgbClr val="001EA0"/>
                </a:solidFill>
              </a:rPr>
              <a:t> </a:t>
            </a:r>
            <a:r>
              <a:rPr lang="cs-CZ" sz="1600" dirty="0">
                <a:solidFill>
                  <a:srgbClr val="001EA0"/>
                </a:solidFill>
              </a:rPr>
              <a:t>(po ukončení podpory)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200" dirty="0">
                <a:solidFill>
                  <a:srgbClr val="001EA0"/>
                </a:solidFill>
              </a:rPr>
              <a:t>VPP – 32 % prostup do dalšího zaměstnání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200" dirty="0">
                <a:solidFill>
                  <a:srgbClr val="001EA0"/>
                </a:solidFill>
              </a:rPr>
              <a:t>SÚPM – 83 % zůstává na trhu práce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200" dirty="0">
                <a:solidFill>
                  <a:srgbClr val="001EA0"/>
                </a:solidFill>
              </a:rPr>
              <a:t>Rekvalifikace – 95 % uplatnění po úspěšném absolvování RK</a:t>
            </a:r>
            <a:endParaRPr lang="cs-CZ" dirty="0">
              <a:solidFill>
                <a:srgbClr val="001E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0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Projekty ESF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Operační program Zaměstnanost plus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F78CDF6-24DA-5924-515C-2DF0AFCE3BF6}"/>
              </a:ext>
            </a:extLst>
          </p:cNvPr>
          <p:cNvSpPr txBox="1"/>
          <p:nvPr/>
        </p:nvSpPr>
        <p:spPr>
          <a:xfrm>
            <a:off x="475327" y="1480799"/>
            <a:ext cx="11662530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131400" indent="0">
              <a:spcAft>
                <a:spcPts val="1200"/>
              </a:spcAft>
              <a:buNone/>
            </a:pPr>
            <a:r>
              <a:rPr 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národní projekty – realizace v každém kraji v ČR – </a:t>
            </a:r>
            <a:r>
              <a:rPr lang="cs-CZ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zahájeny v r. 2023</a:t>
            </a:r>
            <a:endParaRPr lang="cs-CZ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Podpora zaměstnanosti osob se zdravotním postižením –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se zdravotním postižením</a:t>
            </a: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Aktuální počet účastníků/uchazeči, zájemci o zaměstnání – Liberecký kraj – 358 /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23 % získalo zaměstnání</a:t>
            </a:r>
          </a:p>
          <a:p>
            <a:pPr marL="131400" indent="0">
              <a:spcAft>
                <a:spcPts val="1200"/>
              </a:spcAft>
              <a:buNone/>
            </a:pPr>
            <a:endParaRPr lang="cs-CZ" sz="1600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Záruky pro mladé –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mladí lidé do 29 let</a:t>
            </a:r>
          </a:p>
          <a:p>
            <a:pPr marL="131400">
              <a:spcAft>
                <a:spcPts val="1200"/>
              </a:spcAft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Aktuální počet účastníků/uchazeči, zájemci o zaměstnání – Liberecký kraj – 492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/ 27 % získalo zaměstnání</a:t>
            </a:r>
            <a:endParaRPr lang="cs-CZ" sz="1600" b="1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endParaRPr lang="cs-CZ" sz="1600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Nová etapa –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uchazeči, zájemci o zaměstnání ve věku 30 – 54 let, rodiče po rodičovské dovolené</a:t>
            </a:r>
          </a:p>
          <a:p>
            <a:pPr marL="131400">
              <a:spcAft>
                <a:spcPts val="1200"/>
              </a:spcAft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Aktuální počet účastníků/uchazeči, zájemci o zaměstnání – Liberecký kraj – 932 /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23 % získalo zaměstnání</a:t>
            </a:r>
            <a:endParaRPr lang="cs-CZ" sz="1600" b="1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endParaRPr lang="cs-CZ" sz="1600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Věk není překážkou –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uchazeči, zájemci o zaměstnání ve věku nad 55 let</a:t>
            </a:r>
          </a:p>
          <a:p>
            <a:pPr marL="131400">
              <a:spcAft>
                <a:spcPts val="1200"/>
              </a:spcAft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Aktuální počet účastníků/uchazeči, zájemci o zaměstnání – Liberecký kraj – 413 </a:t>
            </a:r>
            <a:r>
              <a:rPr lang="cs-CZ" sz="1600" dirty="0">
                <a:solidFill>
                  <a:srgbClr val="001EA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/ 22 % získalo zaměstnání</a:t>
            </a:r>
            <a:endParaRPr lang="cs-CZ" b="1" dirty="0">
              <a:solidFill>
                <a:srgbClr val="001EA0"/>
              </a:solidFill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Integrovaný projekt OPZ+ MAS Horní Pomoraví I. | Společnost Podané ruce">
            <a:extLst>
              <a:ext uri="{FF2B5EF4-FFF2-40B4-BE49-F238E27FC236}">
                <a16:creationId xmlns:a16="http://schemas.microsoft.com/office/drawing/2014/main" id="{1B9B9A9F-92C9-4D6C-6D55-65640CA8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4" y="225695"/>
            <a:ext cx="3090322" cy="9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Šance na práci v Libereckém kraji</a:t>
            </a:r>
          </a:p>
          <a:p>
            <a:pPr algn="r">
              <a:lnSpc>
                <a:spcPct val="100000"/>
              </a:lnSpc>
            </a:pPr>
            <a:r>
              <a:rPr lang="cs-CZ" sz="16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nový regionální projekt OP Z+</a:t>
            </a:r>
            <a:endParaRPr lang="cs-CZ" sz="16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F78CDF6-24DA-5924-515C-2DF0AFCE3BF6}"/>
              </a:ext>
            </a:extLst>
          </p:cNvPr>
          <p:cNvSpPr txBox="1"/>
          <p:nvPr/>
        </p:nvSpPr>
        <p:spPr>
          <a:xfrm>
            <a:off x="217110" y="1628775"/>
            <a:ext cx="1137481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Regionální projekt – řeší specifika regionu, zdroj dalších finančních prostředků pro trh práce v Libereckém kraji</a:t>
            </a: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Posílení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poradenské práce - poradce pro klienty – v každém okrese</a:t>
            </a:r>
          </a:p>
          <a:p>
            <a:pPr marL="131400" indent="0">
              <a:buNone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Aktivity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- rekvalifikace, SÚPM, poradenství, diagnostika profesních kompetencí, </a:t>
            </a:r>
          </a:p>
          <a:p>
            <a:pPr marL="131400" indent="0">
              <a:spcAft>
                <a:spcPts val="120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zprostředkování zaměstnání</a:t>
            </a:r>
          </a:p>
          <a:p>
            <a:pPr marL="131400" indent="0">
              <a:spcAft>
                <a:spcPts val="1200"/>
              </a:spcAft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Zapojení do projektu: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vedené Úřadem práce ČR v evidenci uchazečů o zaměstnání nepřetržitě déle než 5 měsíců,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mladší 25 let,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ve věku 55 a více let,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s nízkou úrovní kvalifikace (stupeň ISCED 0 – 2),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se zdravotním postižením,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pečující o dítě mladší 10 let či o osobu blízkou,</a:t>
            </a:r>
          </a:p>
          <a:p>
            <a:pPr marL="628650" indent="-274638" algn="just">
              <a:buFont typeface="Wingdings" panose="05000000000000000000" pitchFamily="2" charset="2"/>
              <a:buChar char="§"/>
            </a:pPr>
            <a:r>
              <a:rPr lang="cs-CZ" sz="12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osoby z národnostních menšin a osoby z jiného sociokulturního prostředí</a:t>
            </a:r>
          </a:p>
          <a:p>
            <a:pPr marL="131400" indent="0">
              <a:spcAft>
                <a:spcPts val="1200"/>
              </a:spcAft>
              <a:buNone/>
            </a:pPr>
            <a:endParaRPr lang="cs-CZ" sz="2800" dirty="0"/>
          </a:p>
        </p:txBody>
      </p:sp>
      <p:pic>
        <p:nvPicPr>
          <p:cNvPr id="3074" name="Picture 2" descr="Integrovaný projekt OPZ+ MAS Horní Pomoraví I. | Společnost Podané ruce">
            <a:extLst>
              <a:ext uri="{FF2B5EF4-FFF2-40B4-BE49-F238E27FC236}">
                <a16:creationId xmlns:a16="http://schemas.microsoft.com/office/drawing/2014/main" id="{1B9B9A9F-92C9-4D6C-6D55-65640CA8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9" y="5166826"/>
            <a:ext cx="3090322" cy="9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1B2EE16-A164-06D5-76DA-018DCB70E1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715" t="24103" r="37059" b="11816"/>
          <a:stretch/>
        </p:blipFill>
        <p:spPr bwMode="auto">
          <a:xfrm>
            <a:off x="8297334" y="2009675"/>
            <a:ext cx="3294592" cy="42840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E0DFC55D-34D2-5240-04F9-AE5A3111A361}"/>
              </a:ext>
            </a:extLst>
          </p:cNvPr>
          <p:cNvSpPr txBox="1"/>
          <p:nvPr/>
        </p:nvSpPr>
        <p:spPr>
          <a:xfrm>
            <a:off x="3854667" y="5322094"/>
            <a:ext cx="4084721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1E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rgbClr val="001EA0"/>
                </a:solidFill>
              </a:rPr>
              <a:t>Finanční gramotnost – interní skupinové poradenství – absolvovalo 55 % účastníků projektu</a:t>
            </a:r>
          </a:p>
        </p:txBody>
      </p:sp>
    </p:spTree>
    <p:extLst>
      <p:ext uri="{BB962C8B-B14F-4D97-AF65-F5344CB8AC3E}">
        <p14:creationId xmlns:p14="http://schemas.microsoft.com/office/powerpoint/2010/main" val="96133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pic>
        <p:nvPicPr>
          <p:cNvPr id="3074" name="Picture 2" descr="Integrovaný projekt OPZ+ MAS Horní Pomoraví I. | Společnost Podané ruce">
            <a:extLst>
              <a:ext uri="{FF2B5EF4-FFF2-40B4-BE49-F238E27FC236}">
                <a16:creationId xmlns:a16="http://schemas.microsoft.com/office/drawing/2014/main" id="{1B9B9A9F-92C9-4D6C-6D55-65640CA8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4" y="225695"/>
            <a:ext cx="3090322" cy="92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obsah 8">
            <a:extLst>
              <a:ext uri="{FF2B5EF4-FFF2-40B4-BE49-F238E27FC236}">
                <a16:creationId xmlns:a16="http://schemas.microsoft.com/office/drawing/2014/main" id="{4C4AB37F-D895-E995-5A31-6EEEBF49619F}"/>
              </a:ext>
            </a:extLst>
          </p:cNvPr>
          <p:cNvSpPr txBox="1">
            <a:spLocks/>
          </p:cNvSpPr>
          <p:nvPr/>
        </p:nvSpPr>
        <p:spPr>
          <a:xfrm>
            <a:off x="1030184" y="1514320"/>
            <a:ext cx="10419346" cy="465688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000" dirty="0"/>
              <a:t>Projekty – realizátor Úřad práce ČR – realizace do 31. 10. 2025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000" b="1" dirty="0"/>
              <a:t>1/ NPO – Vzdělávání se v DIGI </a:t>
            </a:r>
            <a:r>
              <a:rPr lang="cs-CZ" sz="1600" dirty="0"/>
              <a:t>– číslo projektu </a:t>
            </a:r>
            <a:r>
              <a:rPr lang="cs-CZ" sz="1600" dirty="0">
                <a:solidFill>
                  <a:srgbClr val="393939"/>
                </a:solidFill>
              </a:rPr>
              <a:t>CZ.31.6.0/0.0/0.0/22_041/0007765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400" i="1" dirty="0">
                <a:solidFill>
                  <a:srgbClr val="393939"/>
                </a:solidFill>
              </a:rPr>
              <a:t>	Zaměření: realizace </a:t>
            </a:r>
            <a:r>
              <a:rPr lang="cs-CZ" sz="1400" b="1" i="1" dirty="0">
                <a:solidFill>
                  <a:srgbClr val="393939"/>
                </a:solidFill>
              </a:rPr>
              <a:t>cílených rekvalifikačních kurzů v oblastech digitálních dovedností (IT) a dovednostech potřebných pro 	Průmysl 4.0</a:t>
            </a:r>
            <a:r>
              <a:rPr lang="cs-CZ" sz="1400" i="1" dirty="0">
                <a:solidFill>
                  <a:srgbClr val="393939"/>
                </a:solidFill>
              </a:rPr>
              <a:t> s cílem zvýšení uplatnitelnosti uchazečů a zájemců o zaměstnání na trhu práce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000" b="1" dirty="0">
                <a:solidFill>
                  <a:srgbClr val="393939"/>
                </a:solidFill>
              </a:rPr>
              <a:t>2/ NPO – Kurz DIGI vzdělávání </a:t>
            </a:r>
            <a:r>
              <a:rPr lang="cs-CZ" sz="1600" dirty="0">
                <a:solidFill>
                  <a:srgbClr val="393939"/>
                </a:solidFill>
              </a:rPr>
              <a:t>– číslo projektu CZ.31.6.0/0.0/0.0/23_067/0008340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400" i="1" dirty="0"/>
              <a:t>	Zaměření: podpora </a:t>
            </a:r>
            <a:r>
              <a:rPr lang="cs-CZ" sz="1400" b="1" i="1" dirty="0"/>
              <a:t>rozvoje oblasti dalšího vzdělávání </a:t>
            </a:r>
            <a:r>
              <a:rPr lang="cs-CZ" sz="1400" i="1" dirty="0"/>
              <a:t>a rozšíření strany nabídky a stimulace strany poptávky po dalším 	vzdělávání 	v oblasti informačních technologií (IT) a dovednostech potřebných pro Průmysl 4.0 </a:t>
            </a:r>
            <a:r>
              <a:rPr lang="cs-CZ" sz="1400" b="1" i="1" dirty="0"/>
              <a:t>mimo rámec stávajícího systému 	rekvalifikací</a:t>
            </a:r>
            <a:r>
              <a:rPr lang="cs-CZ" sz="1400" i="1" dirty="0"/>
              <a:t>, min 16 hodin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000" b="1" dirty="0"/>
              <a:t>3/ NPO – DIGI pro firmu </a:t>
            </a:r>
            <a:r>
              <a:rPr lang="cs-CZ" sz="1600" dirty="0"/>
              <a:t>– číslo projektu CZ.31.6.0/0.0/0.0/24_109/001019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400" i="1" dirty="0"/>
              <a:t>	Zaměření: další </a:t>
            </a:r>
            <a:r>
              <a:rPr lang="cs-CZ" sz="1400" b="1" i="1" dirty="0"/>
              <a:t>profesní vzdělávání zaměstnanců</a:t>
            </a:r>
            <a:r>
              <a:rPr lang="cs-CZ" sz="1400" i="1" dirty="0"/>
              <a:t> a zvýšení adaptability pracovní síly prostřednictvím vzdělávání (rekvalifikace, 	kurzy dalšího vzdělávání) v oblasti digitálních dovedností IT a dovedností potřebných pro Průmysl 4.0, zaměřených na získání a 	rozvoj digitálních kompetencí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400" dirty="0"/>
              <a:t> </a:t>
            </a:r>
            <a:r>
              <a:rPr lang="cs-CZ" sz="2000" b="1" dirty="0"/>
              <a:t>4/ Informační, poradenská a vzdělávací střediska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400" i="1" dirty="0"/>
              <a:t>	</a:t>
            </a:r>
            <a:r>
              <a:rPr lang="cs-CZ" sz="1400" i="1" dirty="0">
                <a:solidFill>
                  <a:srgbClr val="FF0000"/>
                </a:solidFill>
              </a:rPr>
              <a:t>budoucnost IPS = </a:t>
            </a:r>
            <a:r>
              <a:rPr lang="cs-CZ" sz="1400" b="1" i="1" dirty="0"/>
              <a:t>Regionální vzdělávací centra </a:t>
            </a:r>
            <a:r>
              <a:rPr lang="cs-CZ" sz="1400" i="1" dirty="0"/>
              <a:t>– digitální komunikace, vzdělávání, poradenství – transformace v roce 2025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000" b="1" dirty="0"/>
              <a:t> 5/ Databáze rekvalifikací a dalšího vzdělávání – </a:t>
            </a:r>
            <a:r>
              <a:rPr lang="cs-CZ" sz="1400" dirty="0">
                <a:hlinkClick r:id="rId4"/>
              </a:rPr>
              <a:t>www.jsemvkurzu.cz</a:t>
            </a:r>
            <a:r>
              <a:rPr lang="cs-CZ" sz="1400" dirty="0"/>
              <a:t> </a:t>
            </a:r>
            <a:endParaRPr lang="cs-CZ" sz="2000" b="1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6515D2AA-598E-D218-6DE3-0B27F8BA7122}"/>
              </a:ext>
            </a:extLst>
          </p:cNvPr>
          <p:cNvSpPr/>
          <p:nvPr/>
        </p:nvSpPr>
        <p:spPr>
          <a:xfrm>
            <a:off x="4324493" y="343592"/>
            <a:ext cx="7555147" cy="105283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Národní plán obnovy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DD7F6404-488D-0A4C-CB95-8E647C980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6212" y="5215690"/>
            <a:ext cx="1853486" cy="114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3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2399784" y="2726716"/>
            <a:ext cx="7313176" cy="175384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cs-CZ" sz="32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Poradenství a poradenské služby Úřadu práce ČR</a:t>
            </a:r>
          </a:p>
          <a:p>
            <a:pPr algn="ct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Finanční gramotnost – poradenský program v Libereckém kraji </a:t>
            </a:r>
          </a:p>
          <a:p>
            <a:pPr algn="ctr">
              <a:lnSpc>
                <a:spcPct val="100000"/>
              </a:lnSpc>
            </a:pPr>
            <a:endParaRPr lang="cs-CZ" sz="3200" b="1" spc="-1" dirty="0">
              <a:solidFill>
                <a:srgbClr val="001E96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121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venku, obloha, architektura, budova&#10;&#10;Popis byl vytvořen automaticky">
            <a:extLst>
              <a:ext uri="{FF2B5EF4-FFF2-40B4-BE49-F238E27FC236}">
                <a16:creationId xmlns:a16="http://schemas.microsoft.com/office/drawing/2014/main" id="{DBDC7F0C-283D-D449-19C4-0581AEADEE0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11"/>
            <a:ext cx="12192001" cy="6435925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5256000" y="189000"/>
            <a:ext cx="6623640" cy="90946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Krajská pobočka ÚP </a:t>
            </a:r>
            <a:r>
              <a:rPr lang="cs-CZ" sz="32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ČR v Liberci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BF015D3-AD7E-F602-116B-3B6AB53CF374}"/>
              </a:ext>
            </a:extLst>
          </p:cNvPr>
          <p:cNvSpPr txBox="1"/>
          <p:nvPr/>
        </p:nvSpPr>
        <p:spPr>
          <a:xfrm>
            <a:off x="833120" y="5222240"/>
            <a:ext cx="1021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001EA0"/>
                </a:solidFill>
              </a:rPr>
              <a:t>4 kontaktní pracoviště v okresních městech – Česká Lípa, Jablonec nad Nisou, Liberec, Semily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001EA0"/>
                </a:solidFill>
              </a:rPr>
              <a:t>6 kontaktních pracovišť – zprostředkování zaměstnání, nepojistné sociální dávky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001EA0"/>
                </a:solidFill>
              </a:rPr>
              <a:t>6 detašovaných/výjezdních pracovišť – zprostředkování zaměstnání nebo nepojistné sociální dávky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b="1" dirty="0">
              <a:solidFill>
                <a:srgbClr val="001E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9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/>
            <a:r>
              <a:rPr lang="cs-CZ" sz="2800" b="1" i="0" u="none" strike="noStrike" baseline="0" dirty="0">
                <a:solidFill>
                  <a:srgbClr val="001EA0"/>
                </a:solidFill>
                <a:latin typeface="Arial" panose="020B0604020202020204" pitchFamily="34" charset="0"/>
              </a:rPr>
              <a:t>	Poradenství Úřadu práce ČR</a:t>
            </a:r>
          </a:p>
          <a:p>
            <a:pPr algn="r"/>
            <a:r>
              <a:rPr lang="cs-CZ" sz="2800" b="1" spc="-1" dirty="0">
                <a:solidFill>
                  <a:srgbClr val="001EA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</a:rPr>
              <a:t>Kontaktní pracoviště</a:t>
            </a:r>
            <a:endParaRPr lang="cs-CZ" sz="2800" strike="noStrike" spc="-1" dirty="0">
              <a:solidFill>
                <a:srgbClr val="001EA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7A4CC3A-CEA6-0913-3F1E-D2624C34171E}"/>
              </a:ext>
            </a:extLst>
          </p:cNvPr>
          <p:cNvSpPr txBox="1"/>
          <p:nvPr/>
        </p:nvSpPr>
        <p:spPr>
          <a:xfrm>
            <a:off x="996717" y="1375200"/>
            <a:ext cx="1066830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Individuální poradenství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poradce – klient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zprostředkování zaměstnání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kariérové poradenství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poradenství pro cílové skupiny v projektech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Individuální akční plán</a:t>
            </a:r>
          </a:p>
          <a:p>
            <a:endParaRPr lang="cs-CZ" dirty="0"/>
          </a:p>
          <a:p>
            <a:r>
              <a:rPr lang="cs-CZ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Skupinové poradenství </a:t>
            </a: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rozsah do 5 hod.</a:t>
            </a:r>
            <a:endParaRPr lang="cs-CZ" b="1" dirty="0">
              <a:solidFill>
                <a:srgbClr val="001E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finanční gramotnost, pracovně právní minimum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digitální gramotnost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orientace na trhu práce, hledání volných míst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životopis, motivační dopis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poradenství k rekvalifikacím, k zahájení podnikání</a:t>
            </a:r>
          </a:p>
          <a:p>
            <a:endParaRPr lang="cs-CZ" b="1" dirty="0">
              <a:solidFill>
                <a:srgbClr val="001E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Poradenské programy – </a:t>
            </a: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rozsah nad 5 hod.</a:t>
            </a:r>
            <a:endParaRPr lang="cs-CZ" b="1" dirty="0">
              <a:solidFill>
                <a:srgbClr val="001E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sebeprezentace, techniky hledání zaměstnání, příprava na pohovor u zaměstnavatele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orientace na trhu práce a hledání zaměstnání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ostatní poradenství (finanční gramotnost, pracovně-právní gramotnost, komunikační dovednosti aj.)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CE582F6-2311-9D73-C1FF-5D0C38FE256D}"/>
              </a:ext>
            </a:extLst>
          </p:cNvPr>
          <p:cNvSpPr/>
          <p:nvPr/>
        </p:nvSpPr>
        <p:spPr>
          <a:xfrm>
            <a:off x="7712107" y="1959471"/>
            <a:ext cx="3832193" cy="2939057"/>
          </a:xfrm>
          <a:prstGeom prst="rect">
            <a:avLst/>
          </a:prstGeom>
          <a:ln>
            <a:solidFill>
              <a:srgbClr val="001E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4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Využití tlumočníků: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 zprostředkování zaměstnání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poradenství</a:t>
            </a:r>
          </a:p>
          <a:p>
            <a:endParaRPr lang="cs-CZ" sz="1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cs-CZ" sz="1400" b="1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Poradci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pro volbu/změnu povolání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pro rekvalifikace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pro cílové skupiny v projektech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specializovaní poradci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pro osoby s migrační zkušeností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</a:rPr>
              <a:t>externí poradenství – nakupované služby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124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87579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/>
            <a:r>
              <a:rPr lang="cs-CZ" sz="2800" b="1" i="0" u="none" strike="noStrike" baseline="0" dirty="0">
                <a:solidFill>
                  <a:srgbClr val="001EA0"/>
                </a:solidFill>
                <a:latin typeface="Arial" panose="020B0604020202020204" pitchFamily="34" charset="0"/>
              </a:rPr>
              <a:t>	Finanční gramotnost</a:t>
            </a:r>
          </a:p>
          <a:p>
            <a:pPr algn="r"/>
            <a:r>
              <a:rPr lang="cs-CZ" sz="2000" spc="-1" dirty="0">
                <a:solidFill>
                  <a:srgbClr val="001EA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</a:rPr>
              <a:t>p</a:t>
            </a:r>
            <a:r>
              <a:rPr lang="cs-CZ" sz="2000" strike="noStrike" spc="-1" dirty="0">
                <a:solidFill>
                  <a:srgbClr val="001EA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</a:rPr>
              <a:t>oradenský program</a:t>
            </a:r>
            <a:endParaRPr lang="cs-CZ" sz="2000" strike="noStrike" spc="-1" dirty="0">
              <a:solidFill>
                <a:srgbClr val="001EA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98DE650-1975-5A65-68F1-7C46D013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068" y="1529790"/>
            <a:ext cx="10615863" cy="4351338"/>
          </a:xfrm>
        </p:spPr>
        <p:txBody>
          <a:bodyPr/>
          <a:lstStyle/>
          <a:p>
            <a:r>
              <a:rPr lang="cs-CZ" sz="2000" b="1" dirty="0"/>
              <a:t>1 462 poradců ÚP ČR – školení v problematice FG </a:t>
            </a:r>
            <a:r>
              <a:rPr lang="cs-CZ" sz="2000" dirty="0"/>
              <a:t>v rámci projektu Efektivní služby zaměstnanosti</a:t>
            </a:r>
          </a:p>
          <a:p>
            <a:r>
              <a:rPr lang="cs-CZ" sz="2000" dirty="0"/>
              <a:t>1 972 poradců ÚP ČR – </a:t>
            </a:r>
            <a:r>
              <a:rPr lang="cs-CZ" sz="2000" b="1" dirty="0"/>
              <a:t>školení prezentačních dovedností</a:t>
            </a:r>
          </a:p>
          <a:p>
            <a:r>
              <a:rPr lang="cs-CZ" sz="2000" b="1" dirty="0"/>
              <a:t>86 poradců Krajské pobočky </a:t>
            </a:r>
            <a:r>
              <a:rPr lang="cs-CZ" sz="2000" dirty="0"/>
              <a:t>ÚP ČR v Liberci – proškolení v problematice finanční gramotnosti</a:t>
            </a:r>
          </a:p>
          <a:p>
            <a:r>
              <a:rPr lang="cs-CZ" sz="2000" dirty="0"/>
              <a:t>ÚP ČR – </a:t>
            </a:r>
            <a:r>
              <a:rPr lang="cs-CZ" sz="2000" b="1" dirty="0"/>
              <a:t>standardizovaný program </a:t>
            </a:r>
            <a:r>
              <a:rPr lang="cs-CZ" sz="2000" dirty="0"/>
              <a:t>Finanční gramotnost</a:t>
            </a:r>
          </a:p>
          <a:p>
            <a:r>
              <a:rPr lang="cs-CZ" sz="2000" dirty="0"/>
              <a:t>Krajská pobočka v Liberci – </a:t>
            </a:r>
            <a:r>
              <a:rPr lang="cs-CZ" sz="2000" b="1" dirty="0"/>
              <a:t>aktualizace</a:t>
            </a:r>
            <a:r>
              <a:rPr lang="cs-CZ" sz="2000" dirty="0"/>
              <a:t> skupinového poradenství – garant </a:t>
            </a:r>
            <a:r>
              <a:rPr lang="cs-CZ" sz="2000" dirty="0" err="1"/>
              <a:t>KoP</a:t>
            </a:r>
            <a:r>
              <a:rPr lang="cs-CZ" sz="2000" dirty="0"/>
              <a:t> Jablonec n. N.</a:t>
            </a:r>
          </a:p>
          <a:p>
            <a:pPr marL="0" indent="0">
              <a:buNone/>
            </a:pPr>
            <a:endParaRPr lang="cs-CZ" sz="2000" dirty="0"/>
          </a:p>
          <a:p>
            <a:endParaRPr lang="cs-CZ" dirty="0"/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D940F165-BF89-77EF-0F8B-CBF017958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019110"/>
              </p:ext>
            </p:extLst>
          </p:nvPr>
        </p:nvGraphicFramePr>
        <p:xfrm>
          <a:off x="8538882" y="4563042"/>
          <a:ext cx="3515285" cy="1662706"/>
        </p:xfrm>
        <a:graphic>
          <a:graphicData uri="http://schemas.openxmlformats.org/drawingml/2006/table">
            <a:tbl>
              <a:tblPr/>
              <a:tblGrid>
                <a:gridCol w="1284902">
                  <a:extLst>
                    <a:ext uri="{9D8B030D-6E8A-4147-A177-3AD203B41FA5}">
                      <a16:colId xmlns:a16="http://schemas.microsoft.com/office/drawing/2014/main" val="3561940963"/>
                    </a:ext>
                  </a:extLst>
                </a:gridCol>
                <a:gridCol w="842211">
                  <a:extLst>
                    <a:ext uri="{9D8B030D-6E8A-4147-A177-3AD203B41FA5}">
                      <a16:colId xmlns:a16="http://schemas.microsoft.com/office/drawing/2014/main" val="2333685462"/>
                    </a:ext>
                  </a:extLst>
                </a:gridCol>
                <a:gridCol w="1388172">
                  <a:extLst>
                    <a:ext uri="{9D8B030D-6E8A-4147-A177-3AD203B41FA5}">
                      <a16:colId xmlns:a16="http://schemas.microsoft.com/office/drawing/2014/main" val="736212156"/>
                    </a:ext>
                  </a:extLst>
                </a:gridCol>
              </a:tblGrid>
              <a:tr h="312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000" b="1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Uchazeči o zaměstnání – aktuálně k 30. 5. 2024 - s exekucí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151115"/>
                  </a:ext>
                </a:extLst>
              </a:tr>
              <a:tr h="287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UoZ v exekuci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Podíl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UoZ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 exekuci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370825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Lípa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426109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Jablonec  nad Nisou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248455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 (celý okres)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83451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Frýdlantsko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062502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Semily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799440"/>
                  </a:ext>
                </a:extLst>
              </a:tr>
              <a:tr h="147549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 kraj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739928"/>
                  </a:ext>
                </a:extLst>
              </a:tr>
            </a:tbl>
          </a:graphicData>
        </a:graphic>
      </p:graphicFrame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2DFF47DB-62AE-D669-AABC-4AA74AD4A2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857868"/>
              </p:ext>
            </p:extLst>
          </p:nvPr>
        </p:nvGraphicFramePr>
        <p:xfrm>
          <a:off x="427120" y="4425523"/>
          <a:ext cx="7315200" cy="1800225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9045302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08640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76391688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6964998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19698045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7608096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027227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637425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8678695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06195069"/>
                    </a:ext>
                  </a:extLst>
                </a:gridCol>
              </a:tblGrid>
              <a:tr h="25717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1EA0"/>
                          </a:solidFill>
                          <a:effectLst/>
                          <a:latin typeface="Arial" panose="020B0604020202020204" pitchFamily="34" charset="0"/>
                        </a:rPr>
                        <a:t>Poradenský program - Finanční gramotnost - Liberecký kraj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248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96482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INTERNÍ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617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počty běhů/konání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65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počty zařazených účastníků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640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404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EXTERNÍ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53662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počty běhů/konání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238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počty zařazených účastníků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750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1" descr="Ruce nahoře">
            <a:extLst>
              <a:ext uri="{FF2B5EF4-FFF2-40B4-BE49-F238E27FC236}">
                <a16:creationId xmlns:a16="http://schemas.microsoft.com/office/drawing/2014/main" id="{0C087CF6-5712-84E1-1322-8B1DFBC4C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905" r="9206" b="1"/>
          <a:stretch/>
        </p:blipFill>
        <p:spPr>
          <a:xfrm>
            <a:off x="7639899" y="699030"/>
            <a:ext cx="4386450" cy="493476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3DBB8DD-55F6-A31F-6520-7B7B3235C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4529" y="1500510"/>
            <a:ext cx="4491820" cy="3447832"/>
          </a:xfrm>
        </p:spPr>
        <p:txBody>
          <a:bodyPr anchor="t">
            <a:normAutofit/>
          </a:bodyPr>
          <a:lstStyle/>
          <a:p>
            <a:endParaRPr lang="cs-CZ" sz="2000" b="1" dirty="0"/>
          </a:p>
          <a:p>
            <a:endParaRPr lang="cs-CZ" sz="2000" b="1" dirty="0"/>
          </a:p>
          <a:p>
            <a:endParaRPr lang="cs-CZ" sz="2000" b="1" dirty="0"/>
          </a:p>
          <a:p>
            <a:endParaRPr lang="cs-CZ" sz="2000" b="1" dirty="0"/>
          </a:p>
          <a:p>
            <a:pPr marL="0" indent="0">
              <a:buNone/>
            </a:pPr>
            <a:r>
              <a:rPr lang="cs-CZ" sz="2000" b="1" dirty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endParaRPr lang="cs-CZ" sz="20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000" b="1" i="1" dirty="0">
              <a:solidFill>
                <a:srgbClr val="FF0000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26ACB26-1361-26BF-E2DA-DBD0FF241E4C}"/>
              </a:ext>
            </a:extLst>
          </p:cNvPr>
          <p:cNvSpPr txBox="1"/>
          <p:nvPr/>
        </p:nvSpPr>
        <p:spPr>
          <a:xfrm>
            <a:off x="109521" y="163722"/>
            <a:ext cx="70690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000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Poradenství v rámci nepojistných sociálních dávek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4B11739-3EE4-B4E7-1016-CC0833ABA3CC}"/>
              </a:ext>
            </a:extLst>
          </p:cNvPr>
          <p:cNvSpPr txBox="1"/>
          <p:nvPr/>
        </p:nvSpPr>
        <p:spPr>
          <a:xfrm>
            <a:off x="7619732" y="349638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SOCIÁLNÍ PORADENSTVÍ 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9C7D512E-08A3-E239-DD22-283D05665A2E}"/>
              </a:ext>
            </a:extLst>
          </p:cNvPr>
          <p:cNvSpPr txBox="1"/>
          <p:nvPr/>
        </p:nvSpPr>
        <p:spPr>
          <a:xfrm>
            <a:off x="449411" y="699030"/>
            <a:ext cx="6374836" cy="6750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rámci poradenství s klienty se sociální pracovníci Úřadu práce ČR zaměřují především na témata: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a 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udržení bydlení 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(možnost přímé úhrady nákladů na bydlení u klientů se špatnou platební morálkou, spolupráce s pronajímateli)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podpora 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udržení či získání pracovních návyků 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veřejná služba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zaměstnání, rekvalifikace, spolupráce s poradci pro zprostředkování zaměstnání)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cs-CZ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ezdlužnost, řešení dluhů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(spolupráce s dluhovými poradnami)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yužití 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chráněného účtu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</a:t>
            </a:r>
            <a:r>
              <a:rPr lang="cs-CZ" sz="18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řad práce ČR v rámci sociální práce: </a:t>
            </a:r>
            <a:endParaRPr lang="cs-CZ" sz="18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aktivně upozorňuje klienty na nároky, které si mohou z pojistného i nepojistného systému uplatnit (prevence dluhové pasti)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spolupracuje s organizacemi intervenujícími v sociální oblasti v rámci Libereckého kraje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doporučuje klienty k dlouhodobé sociální práci sociálním pracovníkům příslušných obcí – společný klient – společný zájem – </a:t>
            </a:r>
            <a:r>
              <a:rPr lang="cs-CZ" sz="1600" b="1" dirty="0">
                <a:solidFill>
                  <a:srgbClr val="001E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Frýdlantské dny v Libereckém kraji</a:t>
            </a:r>
            <a:endParaRPr lang="cs-CZ" sz="1800" dirty="0">
              <a:solidFill>
                <a:srgbClr val="001E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cs-CZ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93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525600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Situace na trhu práce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EAE6D48-1013-14BD-202A-BCCDFF0C5CA1}"/>
              </a:ext>
            </a:extLst>
          </p:cNvPr>
          <p:cNvSpPr txBox="1"/>
          <p:nvPr/>
        </p:nvSpPr>
        <p:spPr>
          <a:xfrm>
            <a:off x="1104728" y="1762418"/>
            <a:ext cx="9449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001E96"/>
                </a:solidFill>
              </a:rPr>
              <a:t>Česká republika				                             Liberecký kraj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ED40E8B-913A-E1A8-F2C3-3A071189F709}"/>
              </a:ext>
            </a:extLst>
          </p:cNvPr>
          <p:cNvSpPr txBox="1"/>
          <p:nvPr/>
        </p:nvSpPr>
        <p:spPr>
          <a:xfrm>
            <a:off x="4590755" y="2237337"/>
            <a:ext cx="6243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kern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Aktuální stav k 30. 4. 2024</a:t>
            </a:r>
            <a:endParaRPr lang="cs-CZ" b="1" kern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/>
            </a:endParaRP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83DEAA88-71C2-5249-169D-EF1638005770}"/>
              </a:ext>
            </a:extLst>
          </p:cNvPr>
          <p:cNvSpPr txBox="1">
            <a:spLocks/>
          </p:cNvSpPr>
          <p:nvPr/>
        </p:nvSpPr>
        <p:spPr>
          <a:xfrm>
            <a:off x="1259024" y="2812807"/>
            <a:ext cx="4570345" cy="3337046"/>
          </a:xfrm>
          <a:prstGeom prst="rect">
            <a:avLst/>
          </a:prstGeom>
          <a:ln>
            <a:noFill/>
          </a:ln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Podíl nezaměstnaných osob – 3,7 %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Počet nezaměstnaných – 280 078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Počet volných pracovních míst – 281 207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b="1" dirty="0">
                <a:latin typeface="Arial" panose="020B0604020202020204" pitchFamily="34" charset="0"/>
                <a:cs typeface="Arial" panose="020B0604020202020204" pitchFamily="34" charset="0"/>
              </a:rPr>
              <a:t>1 uchazeč / 1 volné místo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Karviná – podíl nezaměstnaných osob 8,1 %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Praha – východ 1,5 %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9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Průměrný věk nezaměstnaných – 42,8 let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900" dirty="0">
                <a:latin typeface="Arial" panose="020B0604020202020204" pitchFamily="34" charset="0"/>
                <a:cs typeface="Arial" panose="020B0604020202020204" pitchFamily="34" charset="0"/>
              </a:rPr>
              <a:t>Podíl nezaměstnaných žen – 53,6 %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40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800" b="1" dirty="0">
              <a:solidFill>
                <a:srgbClr val="164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311B7C7-B69E-8766-E86E-FB62FB2278F8}"/>
              </a:ext>
            </a:extLst>
          </p:cNvPr>
          <p:cNvSpPr txBox="1">
            <a:spLocks/>
          </p:cNvSpPr>
          <p:nvPr/>
        </p:nvSpPr>
        <p:spPr>
          <a:xfrm>
            <a:off x="7373285" y="2817106"/>
            <a:ext cx="4431983" cy="3337046"/>
          </a:xfrm>
          <a:prstGeom prst="rect">
            <a:avLst/>
          </a:prstGeom>
          <a:ln>
            <a:noFill/>
          </a:ln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Podíl nezaměstnaných osob – 4,1 %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Počet nezaměstnaných – 12 888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Počet volných pracovních míst – 5 901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2,2 uchazeče / 1 volné místo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Novoměstsko (okres Liberec) – 8,1 %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Mimoňsko</a:t>
            </a:r>
            <a:r>
              <a:rPr lang="cs-CZ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(okres Česká Lípa) – 2,7 %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Průměrný věk nezaměstnaných – 42,6 let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Podíl nezaměstnaných žen – 54,4 %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40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800" b="1" dirty="0">
              <a:solidFill>
                <a:srgbClr val="164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02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762500" y="189000"/>
            <a:ext cx="71171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/>
            <a:r>
              <a:rPr lang="cs-CZ" sz="2800" b="1" i="0" u="none" strike="noStrike" baseline="0" dirty="0">
                <a:solidFill>
                  <a:srgbClr val="001EA0"/>
                </a:solidFill>
                <a:latin typeface="Arial" panose="020B0604020202020204" pitchFamily="34" charset="0"/>
              </a:rPr>
              <a:t>	Finanční gramotnost</a:t>
            </a:r>
          </a:p>
          <a:p>
            <a:pPr algn="r"/>
            <a:r>
              <a:rPr lang="cs-CZ" sz="2000" strike="noStrike" spc="-1" dirty="0">
                <a:solidFill>
                  <a:srgbClr val="001EA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</a:rPr>
              <a:t>poradenský program</a:t>
            </a:r>
            <a:endParaRPr lang="cs-CZ" sz="2000" strike="noStrike" spc="-1" dirty="0">
              <a:solidFill>
                <a:srgbClr val="001EA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4B5C1D8-F3EB-9217-29FC-A9BDDBEA3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8" y="3385236"/>
            <a:ext cx="5318486" cy="299164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963F411-51AA-9AB1-F9A9-6D8BD68DEA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043" y="2915179"/>
            <a:ext cx="6096528" cy="342929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1B8C8E7-AFDE-2164-6A76-519C49E25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2130" y="1371601"/>
            <a:ext cx="3385827" cy="190452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2B899994-0C54-FC66-1666-05DC288C5A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3020" y="855757"/>
            <a:ext cx="3718287" cy="209153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F9C45F0-CC78-BDBB-A1AC-C965178395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3245" y="1233237"/>
            <a:ext cx="3047209" cy="17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34ADB08-07F6-E892-DD4F-99A34F5675D4}"/>
              </a:ext>
            </a:extLst>
          </p:cNvPr>
          <p:cNvSpPr txBox="1">
            <a:spLocks/>
          </p:cNvSpPr>
          <p:nvPr/>
        </p:nvSpPr>
        <p:spPr>
          <a:xfrm>
            <a:off x="934720" y="1645920"/>
            <a:ext cx="10403840" cy="45072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125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cs-CZ" altLang="cs-C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defRPr/>
            </a:pPr>
            <a:endParaRPr lang="cs-CZ" altLang="cs-CZ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125" indent="-342900">
              <a:buFont typeface="Wingdings" panose="05000000000000000000" pitchFamily="2" charset="2"/>
              <a:buChar char="§"/>
              <a:defRPr/>
            </a:pPr>
            <a:endParaRPr lang="cs-CZ" alt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cs-CZ" sz="1600" dirty="0"/>
              <a:t>   </a:t>
            </a:r>
            <a:endParaRPr lang="cs-CZ" sz="2000" b="1" dirty="0"/>
          </a:p>
          <a:p>
            <a:pPr>
              <a:buFont typeface="Arial" charset="0"/>
              <a:buNone/>
              <a:defRPr/>
            </a:pPr>
            <a:r>
              <a:rPr lang="cs-CZ" sz="2000" dirty="0"/>
              <a:t> </a:t>
            </a:r>
            <a:endParaRPr lang="cs-CZ" dirty="0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171017F0-024C-53C0-1388-11B4EAAF3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680" y="2666010"/>
            <a:ext cx="10515600" cy="181278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1800" b="1" dirty="0">
                <a:solidFill>
                  <a:srgbClr val="001E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r>
              <a:rPr lang="cs-CZ" sz="1200" dirty="0">
                <a:hlinkClick r:id="rId3"/>
              </a:rPr>
              <a:t>katerina.sadilkova@uradprace.cz</a:t>
            </a:r>
            <a:r>
              <a:rPr lang="cs-CZ" sz="1200" dirty="0"/>
              <a:t> </a:t>
            </a:r>
            <a:r>
              <a:rPr lang="cs-CZ" sz="1400" dirty="0"/>
              <a:t>  </a:t>
            </a:r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400" dirty="0"/>
          </a:p>
          <a:p>
            <a:pPr marL="0" indent="0" algn="ctr">
              <a:buNone/>
            </a:pPr>
            <a:endParaRPr lang="cs-CZ" sz="1000" dirty="0"/>
          </a:p>
          <a:p>
            <a:pPr marL="0" indent="0" algn="ctr">
              <a:buNone/>
            </a:pP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159933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525600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Nezaměstnanost v ČR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30. 4. 2024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B2DF926-2189-A398-80D0-6E5E89B3F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164" y="1230071"/>
            <a:ext cx="6417946" cy="501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2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35F890A4-74E3-3E89-946D-4CFD05AD6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372229"/>
              </p:ext>
            </p:extLst>
          </p:nvPr>
        </p:nvGraphicFramePr>
        <p:xfrm>
          <a:off x="4975058" y="1400815"/>
          <a:ext cx="7132017" cy="3600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1174">
                  <a:extLst>
                    <a:ext uri="{9D8B030D-6E8A-4147-A177-3AD203B41FA5}">
                      <a16:colId xmlns:a16="http://schemas.microsoft.com/office/drawing/2014/main" val="933649346"/>
                    </a:ext>
                  </a:extLst>
                </a:gridCol>
                <a:gridCol w="989933">
                  <a:extLst>
                    <a:ext uri="{9D8B030D-6E8A-4147-A177-3AD203B41FA5}">
                      <a16:colId xmlns:a16="http://schemas.microsoft.com/office/drawing/2014/main" val="2197707019"/>
                    </a:ext>
                  </a:extLst>
                </a:gridCol>
                <a:gridCol w="989933">
                  <a:extLst>
                    <a:ext uri="{9D8B030D-6E8A-4147-A177-3AD203B41FA5}">
                      <a16:colId xmlns:a16="http://schemas.microsoft.com/office/drawing/2014/main" val="2233619355"/>
                    </a:ext>
                  </a:extLst>
                </a:gridCol>
                <a:gridCol w="904593">
                  <a:extLst>
                    <a:ext uri="{9D8B030D-6E8A-4147-A177-3AD203B41FA5}">
                      <a16:colId xmlns:a16="http://schemas.microsoft.com/office/drawing/2014/main" val="1406421865"/>
                    </a:ext>
                  </a:extLst>
                </a:gridCol>
                <a:gridCol w="955797">
                  <a:extLst>
                    <a:ext uri="{9D8B030D-6E8A-4147-A177-3AD203B41FA5}">
                      <a16:colId xmlns:a16="http://schemas.microsoft.com/office/drawing/2014/main" val="1022357240"/>
                    </a:ext>
                  </a:extLst>
                </a:gridCol>
                <a:gridCol w="1520587">
                  <a:extLst>
                    <a:ext uri="{9D8B030D-6E8A-4147-A177-3AD203B41FA5}">
                      <a16:colId xmlns:a16="http://schemas.microsoft.com/office/drawing/2014/main" val="2143373164"/>
                    </a:ext>
                  </a:extLst>
                </a:gridCol>
              </a:tblGrid>
              <a:tr h="68716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Okres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Počet nezaměstnaných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Volná pracovní místa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Počet uchazečů na 1 VPM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Podíl nezaměstnaných osob [%]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77405727"/>
                  </a:ext>
                </a:extLst>
              </a:tr>
              <a:tr h="41489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 dirty="0">
                          <a:effectLst/>
                        </a:rPr>
                        <a:t>Celkem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100">
                          <a:effectLst/>
                        </a:rPr>
                        <a:t>z toho ženy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14878"/>
                  </a:ext>
                </a:extLst>
              </a:tr>
              <a:tr h="497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Česká Lípa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46989813"/>
                  </a:ext>
                </a:extLst>
              </a:tr>
              <a:tr h="509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Jablonec nad Nisou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0233798"/>
                  </a:ext>
                </a:extLst>
              </a:tr>
              <a:tr h="497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Liberec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4885868"/>
                  </a:ext>
                </a:extLst>
              </a:tr>
              <a:tr h="497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Semily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28069671"/>
                  </a:ext>
                </a:extLst>
              </a:tr>
              <a:tr h="497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>
                          <a:effectLst/>
                        </a:rPr>
                        <a:t>Liberecký kraj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12 888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7 008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5 901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3037410"/>
                  </a:ext>
                </a:extLst>
              </a:tr>
            </a:tbl>
          </a:graphicData>
        </a:graphic>
      </p:graphicFrame>
      <p:sp>
        <p:nvSpPr>
          <p:cNvPr id="3" name="Řečová bublina: oválný bublinový popisek 2">
            <a:extLst>
              <a:ext uri="{FF2B5EF4-FFF2-40B4-BE49-F238E27FC236}">
                <a16:creationId xmlns:a16="http://schemas.microsoft.com/office/drawing/2014/main" id="{8E20009C-8CD8-1A29-0956-AE048F142EE0}"/>
              </a:ext>
            </a:extLst>
          </p:cNvPr>
          <p:cNvSpPr/>
          <p:nvPr/>
        </p:nvSpPr>
        <p:spPr>
          <a:xfrm>
            <a:off x="4701872" y="5155035"/>
            <a:ext cx="2649422" cy="1124839"/>
          </a:xfrm>
          <a:prstGeom prst="wedgeEllipseCallout">
            <a:avLst>
              <a:gd name="adj1" fmla="val -70762"/>
              <a:gd name="adj2" fmla="val -124410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400" b="1" dirty="0">
                <a:solidFill>
                  <a:srgbClr val="001E96"/>
                </a:solidFill>
                <a:latin typeface="Calibri"/>
              </a:rPr>
              <a:t>Rizika:</a:t>
            </a:r>
          </a:p>
          <a:p>
            <a:pPr marL="171450" indent="-171450"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cs-CZ" sz="1000" dirty="0">
                <a:solidFill>
                  <a:srgbClr val="001E96"/>
                </a:solidFill>
                <a:latin typeface="Calibri"/>
              </a:rPr>
              <a:t>Dlouhodobá nezaměstnanost</a:t>
            </a:r>
          </a:p>
          <a:p>
            <a:pPr marL="171450" indent="-171450"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cs-CZ" sz="1000" dirty="0">
                <a:solidFill>
                  <a:srgbClr val="001E96"/>
                </a:solidFill>
                <a:latin typeface="Calibri"/>
              </a:rPr>
              <a:t>Nezaměstnanost osob 50+</a:t>
            </a:r>
          </a:p>
          <a:p>
            <a:pPr marL="171450" indent="-171450"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cs-CZ" sz="1000" dirty="0">
                <a:solidFill>
                  <a:srgbClr val="001E96"/>
                </a:solidFill>
                <a:latin typeface="Calibri"/>
              </a:rPr>
              <a:t>Vzdělání – 50% mladých nezaměstnaných - základní</a:t>
            </a:r>
          </a:p>
        </p:txBody>
      </p:sp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639337" y="189000"/>
            <a:ext cx="7240303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Nezaměstnanost v Libereckém kraji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30. 4. 2024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0BEADF5E-5764-4061-1D36-A754B7273B9C}"/>
              </a:ext>
            </a:extLst>
          </p:cNvPr>
          <p:cNvSpPr txBox="1">
            <a:spLocks/>
          </p:cNvSpPr>
          <p:nvPr/>
        </p:nvSpPr>
        <p:spPr>
          <a:xfrm>
            <a:off x="211836" y="1587559"/>
            <a:ext cx="4595361" cy="4692315"/>
          </a:xfrm>
          <a:prstGeom prst="rect">
            <a:avLst/>
          </a:prstGeom>
          <a:ln>
            <a:noFill/>
          </a:ln>
        </p:spPr>
        <p:txBody>
          <a:bodyPr lIns="0" tIns="0" rIns="0" bIns="0">
            <a:normAutofit fontScale="92500"/>
          </a:bodyPr>
          <a:lstStyle>
            <a:lvl1pPr marL="360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Počet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zaměstnaných cizinců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24 399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Počet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evidovaných občanů Ukrajiny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s dočasnou ochranou 	     819</a:t>
            </a:r>
          </a:p>
          <a:p>
            <a:pPr marL="131400" indent="0" fontAlgn="auto">
              <a:spcBef>
                <a:spcPts val="0"/>
              </a:spcBef>
              <a:buNone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400" indent="0" fontAlgn="auto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Meziroční nárůst počtu nezaměstnaných 		 + 995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Meziroční pokles počtu volných míst 	                           – 1 416</a:t>
            </a:r>
          </a:p>
          <a:p>
            <a:pPr marL="131400" indent="0" fontAlgn="auto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______________________________________________________________________</a:t>
            </a:r>
          </a:p>
          <a:p>
            <a:pPr marL="131400" indent="0" fontAlgn="auto">
              <a:spcBef>
                <a:spcPts val="0"/>
              </a:spcBef>
              <a:spcAft>
                <a:spcPts val="600"/>
              </a:spcAft>
              <a:buNone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6 539 nezaměstnaných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nad 5 měsíců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50,7 %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4 605 osob ve věku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nad 50 let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35,8 %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4 754 uchazečů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se základním a nižším vzděláním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36,9%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2 525 osob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pečujících o dítě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školního věku 		20,0 %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1 732 osob se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zdravotním postižením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13,4 %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1 927 osob ve věku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do 25 let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14,9 %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441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absolventů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 do 2 let od ukončení studia 		  3,4 %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282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mladistvých </a:t>
            </a:r>
            <a:r>
              <a:rPr lang="cs-CZ" sz="1000" dirty="0">
                <a:latin typeface="Arial" panose="020B0604020202020204" pitchFamily="34" charset="0"/>
                <a:cs typeface="Arial" panose="020B0604020202020204" pitchFamily="34" charset="0"/>
              </a:rPr>
              <a:t>			  2,2 %</a:t>
            </a:r>
          </a:p>
          <a:p>
            <a:pPr fontAlgn="auto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auto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800" b="1" dirty="0">
              <a:solidFill>
                <a:srgbClr val="164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Řečová bublina: oválný bublinový popisek 4">
            <a:extLst>
              <a:ext uri="{FF2B5EF4-FFF2-40B4-BE49-F238E27FC236}">
                <a16:creationId xmlns:a16="http://schemas.microsoft.com/office/drawing/2014/main" id="{074727EE-9274-9FD2-9349-939370EB6A2D}"/>
              </a:ext>
            </a:extLst>
          </p:cNvPr>
          <p:cNvSpPr/>
          <p:nvPr/>
        </p:nvSpPr>
        <p:spPr>
          <a:xfrm>
            <a:off x="8495128" y="5166082"/>
            <a:ext cx="2694241" cy="1113792"/>
          </a:xfrm>
          <a:prstGeom prst="wedgeEllipseCallout">
            <a:avLst>
              <a:gd name="adj1" fmla="val -95048"/>
              <a:gd name="adj2" fmla="val -24439"/>
            </a:avLst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1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0" cap="none" spc="0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Příležitosti:</a:t>
            </a:r>
          </a:p>
          <a:p>
            <a:pPr marL="171450" marR="0" lvl="0" indent="-17145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cs-CZ" sz="1000" b="0" i="0" u="none" strike="noStrike" kern="0" cap="none" spc="0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Poradenství</a:t>
            </a:r>
          </a:p>
          <a:p>
            <a:pPr marL="171450" marR="0" lvl="0" indent="-17145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cs-CZ" sz="1000" b="0" i="0" u="none" strike="noStrike" kern="0" cap="none" spc="0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Aktivní politika zaměstnanosti</a:t>
            </a:r>
          </a:p>
          <a:p>
            <a:pPr marL="171450" marR="0" lvl="0" indent="-17145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cs-CZ" sz="1000" b="0" i="0" u="none" strike="noStrike" kern="0" cap="none" spc="0" normalizeH="0" baseline="0" noProof="0" dirty="0">
                <a:ln>
                  <a:noFill/>
                </a:ln>
                <a:solidFill>
                  <a:srgbClr val="001E9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Rekvalifikace</a:t>
            </a:r>
          </a:p>
        </p:txBody>
      </p:sp>
    </p:spTree>
    <p:extLst>
      <p:ext uri="{BB962C8B-B14F-4D97-AF65-F5344CB8AC3E}">
        <p14:creationId xmlns:p14="http://schemas.microsoft.com/office/powerpoint/2010/main" val="175788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525600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8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Věková struktura nezaměstnaných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30. 4. 2024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3B9D0A45-3F8B-4BE5-A591-A34ECBB8CC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9806877"/>
              </p:ext>
            </p:extLst>
          </p:nvPr>
        </p:nvGraphicFramePr>
        <p:xfrm>
          <a:off x="2046513" y="1121229"/>
          <a:ext cx="8207829" cy="5018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764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4541178" y="189000"/>
            <a:ext cx="7338462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8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Vzdělanostní struktura nezaměstnaných</a:t>
            </a:r>
          </a:p>
          <a:p>
            <a:pPr algn="r">
              <a:lnSpc>
                <a:spcPct val="100000"/>
              </a:lnSpc>
            </a:pPr>
            <a:r>
              <a:rPr lang="cs-CZ" sz="2000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30. 4. 2024</a:t>
            </a:r>
            <a:endParaRPr lang="cs-CZ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3B9D0A45-3F8B-4BE5-A591-A34ECBB8CCFD}"/>
              </a:ext>
            </a:extLst>
          </p:cNvPr>
          <p:cNvGraphicFramePr>
            <a:graphicFrameLocks/>
          </p:cNvGraphicFramePr>
          <p:nvPr/>
        </p:nvGraphicFramePr>
        <p:xfrm>
          <a:off x="2046513" y="1121229"/>
          <a:ext cx="8207829" cy="5018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F790C399-C8A7-4CFB-06CB-9092BC4E7E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580339"/>
              </p:ext>
            </p:extLst>
          </p:nvPr>
        </p:nvGraphicFramePr>
        <p:xfrm>
          <a:off x="2329545" y="1283789"/>
          <a:ext cx="7815942" cy="494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2698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DE7BC4E1-4C80-B8CE-84A8-1A83BADCC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041" y="755609"/>
            <a:ext cx="7653842" cy="5616674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3967843" y="189000"/>
            <a:ext cx="7911797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Volná pracovní místa v Libereckém kraji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D495591-944E-98EB-3277-0E00463D6876}"/>
              </a:ext>
            </a:extLst>
          </p:cNvPr>
          <p:cNvSpPr txBox="1"/>
          <p:nvPr/>
        </p:nvSpPr>
        <p:spPr>
          <a:xfrm>
            <a:off x="9131490" y="3649056"/>
            <a:ext cx="293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64% volných míst se zájmem zaměstnat cizince</a:t>
            </a:r>
          </a:p>
          <a:p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3967843" y="189000"/>
            <a:ext cx="7911797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28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Zahraniční zaměstnanost v Libereckém kraji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BEDFF9F-024D-98F7-2320-AB9D2FFAA250}"/>
              </a:ext>
            </a:extLst>
          </p:cNvPr>
          <p:cNvSpPr txBox="1">
            <a:spLocks/>
          </p:cNvSpPr>
          <p:nvPr/>
        </p:nvSpPr>
        <p:spPr>
          <a:xfrm>
            <a:off x="600075" y="1733550"/>
            <a:ext cx="1127956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400" indent="0">
              <a:buFont typeface="Arial" panose="020B0604020202020204" pitchFamily="34" charset="0"/>
              <a:buNone/>
            </a:pPr>
            <a:endParaRPr lang="cs-CZ" sz="2000" b="1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54BC89C-F825-3C07-0B5F-2966220BF837}"/>
              </a:ext>
            </a:extLst>
          </p:cNvPr>
          <p:cNvSpPr txBox="1"/>
          <p:nvPr/>
        </p:nvSpPr>
        <p:spPr>
          <a:xfrm>
            <a:off x="10150337" y="1299689"/>
            <a:ext cx="14286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70C0"/>
                </a:solidFill>
              </a:rPr>
              <a:t>11 302 Ukrajina</a:t>
            </a:r>
          </a:p>
          <a:p>
            <a:r>
              <a:rPr lang="cs-CZ" sz="1400" dirty="0">
                <a:solidFill>
                  <a:srgbClr val="0070C0"/>
                </a:solidFill>
              </a:rPr>
              <a:t>3 570 Slovensko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2 858 Polsko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1 504 Rumunsko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1 130 Bulharsko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850 Mongolsko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782 Maďarsko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371 Vietnam</a:t>
            </a:r>
          </a:p>
          <a:p>
            <a:r>
              <a:rPr lang="cs-CZ" sz="1400" dirty="0">
                <a:solidFill>
                  <a:srgbClr val="0070C0"/>
                </a:solidFill>
              </a:rPr>
              <a:t>346 Moldavsko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256 Rusko</a:t>
            </a:r>
          </a:p>
          <a:p>
            <a:r>
              <a:rPr lang="cs-CZ" sz="1400" dirty="0">
                <a:solidFill>
                  <a:srgbClr val="0070C0"/>
                </a:solidFill>
              </a:rPr>
              <a:t>136 Indie</a:t>
            </a:r>
          </a:p>
          <a:p>
            <a:r>
              <a:rPr lang="cs-CZ" sz="1400" dirty="0">
                <a:solidFill>
                  <a:srgbClr val="0070C0"/>
                </a:solidFill>
              </a:rPr>
              <a:t>136 Čína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2E3CA07-BD2C-1A38-5D86-CDB034E712DA}"/>
              </a:ext>
            </a:extLst>
          </p:cNvPr>
          <p:cNvSpPr txBox="1"/>
          <p:nvPr/>
        </p:nvSpPr>
        <p:spPr>
          <a:xfrm>
            <a:off x="9670775" y="5141945"/>
            <a:ext cx="23877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rgbClr val="001EA0"/>
                </a:solidFill>
              </a:rPr>
              <a:t>233 povolení k zaměstnání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rgbClr val="001EA0"/>
                </a:solidFill>
              </a:rPr>
              <a:t>10 144 občané EU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rgbClr val="001EA0"/>
                </a:solidFill>
              </a:rPr>
              <a:t>10 493 občané 3. zemí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rgbClr val="001EA0"/>
                </a:solidFill>
              </a:rPr>
              <a:t>3 523 zaměstnanecké karty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s-CZ" sz="1400" b="1" dirty="0">
                <a:solidFill>
                  <a:srgbClr val="001EA0"/>
                </a:solidFill>
              </a:rPr>
              <a:t>6 modré karty</a:t>
            </a:r>
          </a:p>
          <a:p>
            <a:endParaRPr lang="cs-CZ" sz="1400" b="1" dirty="0">
              <a:solidFill>
                <a:srgbClr val="001EA0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735EB2D-9EDF-AFAD-BDF5-66425140FA45}"/>
              </a:ext>
            </a:extLst>
          </p:cNvPr>
          <p:cNvSpPr txBox="1"/>
          <p:nvPr/>
        </p:nvSpPr>
        <p:spPr>
          <a:xfrm>
            <a:off x="1086530" y="5702941"/>
            <a:ext cx="576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85% zahraničních zaměstnanců – volný přístup na trh práce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847040E6-4CCD-0078-6F04-B4F790F41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769" y="872640"/>
            <a:ext cx="7474344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BD33316C-911E-4633-82DA-475640C013FB}"/>
              </a:ext>
            </a:extLst>
          </p:cNvPr>
          <p:cNvSpPr/>
          <p:nvPr/>
        </p:nvSpPr>
        <p:spPr>
          <a:xfrm>
            <a:off x="2399784" y="2726716"/>
            <a:ext cx="7313176" cy="175384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cs-CZ" sz="32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Aktivní politika zaměstnanosti</a:t>
            </a:r>
          </a:p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cs-CZ" sz="32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Nástroje podpory trhu práce</a:t>
            </a:r>
          </a:p>
          <a:p>
            <a:pPr algn="ctr">
              <a:lnSpc>
                <a:spcPct val="100000"/>
              </a:lnSpc>
            </a:pPr>
            <a:r>
              <a:rPr lang="cs-CZ" sz="3200" b="1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Evropský sociální fond</a:t>
            </a:r>
            <a:endParaRPr lang="cs-CZ" sz="3200" b="1" strike="noStrike" spc="-1" dirty="0">
              <a:solidFill>
                <a:srgbClr val="001E96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cs-CZ" sz="3200" b="1" spc="-1" dirty="0">
              <a:solidFill>
                <a:srgbClr val="001E96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2059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ogomanuál ÚP ČR_Prezentace-UPCR šablona  -  Jen pro čtení" id="{39284FD3-7674-4060-9E6B-A35D4B18BE10}" vid="{F9845BA8-EAD4-4D5D-8BF3-EE9484BC39A4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DF72954ED3394DAB5785E94B748622" ma:contentTypeVersion="" ma:contentTypeDescription="Vytvoří nový dokument" ma:contentTypeScope="" ma:versionID="332f15ec8f13d76599e88f68ecbfaf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dca519e6b7ac052479feeb35a975b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ECC744-8614-4523-9337-F0441AEB66D8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B3B89E-5277-44D1-A406-E97DA86D9C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48CBFE-6CF9-4EB4-BAFF-46A4BAEDE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KrP Liberec_aktuální_13.9.2023</Template>
  <TotalTime>2529</TotalTime>
  <Words>1796</Words>
  <Application>Microsoft Office PowerPoint</Application>
  <PresentationFormat>Širokoúhlá obrazovka</PresentationFormat>
  <Paragraphs>412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práce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Ottová Marcela Bc. (UPL-KRP)</dc:creator>
  <cp:lastModifiedBy>Ottová Marcela Bc. (UPL-KRP)</cp:lastModifiedBy>
  <cp:revision>50</cp:revision>
  <cp:lastPrinted>2023-09-13T08:04:36Z</cp:lastPrinted>
  <dcterms:created xsi:type="dcterms:W3CDTF">2023-09-13T07:31:01Z</dcterms:created>
  <dcterms:modified xsi:type="dcterms:W3CDTF">2024-06-05T06:15:57Z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0x01010032DF72954ED3394DAB5785E94B748622</vt:lpwstr>
  </property>
</Properties>
</file>