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91" r:id="rId3"/>
    <p:sldId id="274" r:id="rId4"/>
    <p:sldId id="259" r:id="rId5"/>
    <p:sldId id="290" r:id="rId6"/>
    <p:sldId id="292" r:id="rId7"/>
    <p:sldId id="289" r:id="rId8"/>
  </p:sldIdLst>
  <p:sldSz cx="12192000" cy="6858000"/>
  <p:notesSz cx="6858000" cy="9144000"/>
  <p:defaultTextStyle>
    <a:defPPr>
      <a:defRPr lang="en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70819" autoAdjust="0"/>
  </p:normalViewPr>
  <p:slideViewPr>
    <p:cSldViewPr snapToGrid="0" snapToObjects="1">
      <p:cViewPr varScale="1">
        <p:scale>
          <a:sx n="81" d="100"/>
          <a:sy n="81" d="100"/>
        </p:scale>
        <p:origin x="14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E1ABC6-7BC5-490F-83C1-4091BB54A636}" type="datetimeFigureOut">
              <a:rPr lang="cs-CZ" smtClean="0"/>
              <a:t>05.06.2024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09C51A-28C2-4CE6-B545-B0D5E2F71E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0478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EA9E5-1F66-4092-84F1-E45A44BA8091}" type="datetimeFigureOut">
              <a:rPr lang="cs-CZ" smtClean="0"/>
              <a:t>05.06.2024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244614-4348-4B20-B838-7661A05779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228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244614-4348-4B20-B838-7661A05779A2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4679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6" name="Google Shape;5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244614-4348-4B20-B838-7661A05779A2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8161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61CB922-361F-854B-BA00-1BB2686612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84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kapito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screen with a blue background&#10;&#10;Description automatically generated with low confidence">
            <a:extLst>
              <a:ext uri="{FF2B5EF4-FFF2-40B4-BE49-F238E27FC236}">
                <a16:creationId xmlns:a16="http://schemas.microsoft.com/office/drawing/2014/main" id="{F408BCF9-4E13-B340-B46C-2C016A23F2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B1A42E-6543-0544-A4F6-1422023ED6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C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33A4C1-3CC2-B443-B0A8-86CBC2BE49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2570828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bsah ci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8BB9C-1C97-DA47-8633-868D36292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C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C0DC4-1EB5-DB4E-BC0B-CE754060F0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2799414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408BCF9-4E13-B340-B46C-2C016A23F2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30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>
            <a:extLst>
              <a:ext uri="{FF2B5EF4-FFF2-40B4-BE49-F238E27FC236}">
                <a16:creationId xmlns:a16="http://schemas.microsoft.com/office/drawing/2014/main" id="{73DAF20E-E7CA-120F-2EE3-B0388EABA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6E5EC-D930-49BD-A325-D661D69D3A07}" type="datetimeFigureOut">
              <a:rPr lang="cs-CZ"/>
              <a:pPr>
                <a:defRPr/>
              </a:pPr>
              <a:t>05.06.2024</a:t>
            </a:fld>
            <a:endParaRPr lang="cs-CZ"/>
          </a:p>
        </p:txBody>
      </p:sp>
      <p:sp>
        <p:nvSpPr>
          <p:cNvPr id="3" name="Zástupný symbol pro zápatí 4">
            <a:extLst>
              <a:ext uri="{FF2B5EF4-FFF2-40B4-BE49-F238E27FC236}">
                <a16:creationId xmlns:a16="http://schemas.microsoft.com/office/drawing/2014/main" id="{7081FB6A-3B23-4CBE-713D-5AD6629D8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>
            <a:extLst>
              <a:ext uri="{FF2B5EF4-FFF2-40B4-BE49-F238E27FC236}">
                <a16:creationId xmlns:a16="http://schemas.microsoft.com/office/drawing/2014/main" id="{7FB9054D-1F45-5C50-152A-992882692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CE556-3C6A-4178-96BB-840C74643C3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733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B0F55E-B89F-2946-A1EB-9BCD520E5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25725C-5304-4046-934F-7FFB080A4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7AD192-AA75-ED43-B00D-83D980CADF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F76C1-7CC1-A44C-B0F0-B1358B25D50B}" type="datetimeFigureOut">
              <a:rPr lang="en-CZ" smtClean="0"/>
              <a:t>06/05/2024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59C95-A63E-F945-9BC2-4CA22B9C4F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FABFC0-516A-9344-88C6-B2534E4FBA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3A2B4-3C59-B74D-883A-8BE9895C55BC}" type="slidenum">
              <a:rPr lang="en-CZ" smtClean="0"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3339591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61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1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pavel.dudek@mpsv.cz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2">
            <a:extLst>
              <a:ext uri="{FF2B5EF4-FFF2-40B4-BE49-F238E27FC236}">
                <a16:creationId xmlns:a16="http://schemas.microsoft.com/office/drawing/2014/main" id="{80235266-AAF6-9263-D879-7F8820A76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ovéPole 8">
            <a:extLst>
              <a:ext uri="{FF2B5EF4-FFF2-40B4-BE49-F238E27FC236}">
                <a16:creationId xmlns:a16="http://schemas.microsoft.com/office/drawing/2014/main" id="{909A7BC8-C547-8998-DBEA-0A12203820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450" y="1055688"/>
            <a:ext cx="6923088" cy="141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cs-CZ" altLang="cs-CZ" sz="4300" dirty="0">
                <a:latin typeface="Arial Black" panose="020B0A04020102020204" pitchFamily="34" charset="0"/>
                <a:cs typeface="Arial" panose="020B0604020202020204" pitchFamily="34" charset="0"/>
              </a:rPr>
              <a:t>Integrační pracovní místo (IPM)</a:t>
            </a:r>
          </a:p>
        </p:txBody>
      </p:sp>
      <p:sp>
        <p:nvSpPr>
          <p:cNvPr id="3076" name="TextovéPole 9">
            <a:extLst>
              <a:ext uri="{FF2B5EF4-FFF2-40B4-BE49-F238E27FC236}">
                <a16:creationId xmlns:a16="http://schemas.microsoft.com/office/drawing/2014/main" id="{54DA2E3F-5241-BED3-915E-2A8D8933F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451" y="3110146"/>
            <a:ext cx="3444916" cy="178510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cs-CZ" altLang="cs-CZ" sz="2200" b="1" dirty="0">
              <a:latin typeface="Raleway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cs-CZ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Mgr. Pavel Dudek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cs-CZ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MPSV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cs-CZ" sz="18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cs-CZ" altLang="cs-CZ" sz="2200" b="1" dirty="0">
              <a:latin typeface="Raleway"/>
              <a:cs typeface="Arial" panose="020B0604020202020204" pitchFamily="34" charset="0"/>
            </a:endParaRPr>
          </a:p>
        </p:txBody>
      </p:sp>
      <p:sp>
        <p:nvSpPr>
          <p:cNvPr id="3077" name="TextovéPole 8">
            <a:extLst>
              <a:ext uri="{FF2B5EF4-FFF2-40B4-BE49-F238E27FC236}">
                <a16:creationId xmlns:a16="http://schemas.microsoft.com/office/drawing/2014/main" id="{C78C1CF1-125A-7E13-D186-35C0FAC5B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450" y="6413500"/>
            <a:ext cx="2344738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cs-CZ" altLang="cs-CZ" sz="150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www.mpsv.cz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5FC1DC9F-F438-8905-DF87-A4267200C9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5453246"/>
            <a:ext cx="3265714" cy="8467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D95A59-C4A8-703A-3562-7D29B50B0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73723"/>
            <a:ext cx="10515600" cy="916965"/>
          </a:xfrm>
        </p:spPr>
        <p:txBody>
          <a:bodyPr>
            <a:normAutofit/>
          </a:bodyPr>
          <a:lstStyle/>
          <a:p>
            <a:r>
              <a:rPr lang="cs-CZ" dirty="0"/>
              <a:t>Úvod</a:t>
            </a:r>
            <a:endParaRPr lang="cs-CZ" sz="3100" b="1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A94A5C8-4DE9-2B85-AE65-4FAFF7490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cs-CZ" sz="1800" dirty="0"/>
              <a:t>Dlouhodobá absence nástroje APZ zaměřeného na komplexní podporu integrace znevýhodněných osob na trh práce</a:t>
            </a:r>
          </a:p>
          <a:p>
            <a:pPr algn="just"/>
            <a:r>
              <a:rPr lang="cs-CZ" sz="1800" dirty="0"/>
              <a:t>Potřeba nejen zaměstnání, ale rovněž řešení sociální situace znevýhodněných osob i v době, kdy již jsou zaměstnány (kontinuita práce s klientem + eliminace bariér)</a:t>
            </a:r>
          </a:p>
          <a:p>
            <a:pPr algn="just"/>
            <a:r>
              <a:rPr lang="cs-CZ" sz="1800" dirty="0"/>
              <a:t>Potřeba vychází jak z vyhodnocení dosavadních nástrojů, tak rovněž z „terénu“</a:t>
            </a:r>
          </a:p>
          <a:p>
            <a:pPr algn="just"/>
            <a:r>
              <a:rPr lang="cs-CZ" sz="1800" dirty="0"/>
              <a:t>Design nástroje vytvořen ve spolupráci s partnery – zejména ČAS (tréninkové zaměstnání) + zapojena Agentura pro sociální začleňování</a:t>
            </a:r>
          </a:p>
          <a:p>
            <a:pPr algn="just"/>
            <a:r>
              <a:rPr lang="cs-CZ" sz="1800" dirty="0"/>
              <a:t>Komplexní nástroj vyžaduje komplexní lokální spolupráci – síťování, ověřuje se rovněž způsob nastavení lokální spolupráce.</a:t>
            </a:r>
          </a:p>
          <a:p>
            <a:pPr marL="0" indent="0" algn="just">
              <a:buNone/>
            </a:pPr>
            <a:endParaRPr lang="cs-CZ" sz="1800" b="1" dirty="0"/>
          </a:p>
          <a:p>
            <a:pPr marL="0" indent="0" algn="just">
              <a:buNone/>
            </a:pPr>
            <a:r>
              <a:rPr lang="cs-CZ" sz="1800" b="1" dirty="0"/>
              <a:t>Triáda: </a:t>
            </a:r>
            <a:r>
              <a:rPr lang="cs-CZ" sz="1800" dirty="0"/>
              <a:t>VPP, IPM, ISP</a:t>
            </a:r>
          </a:p>
          <a:p>
            <a:pPr algn="just"/>
            <a:endParaRPr lang="cs-CZ" sz="2000" dirty="0"/>
          </a:p>
          <a:p>
            <a:pPr algn="just"/>
            <a:endParaRPr lang="cs-CZ" sz="2000" dirty="0"/>
          </a:p>
        </p:txBody>
      </p:sp>
      <p:pic>
        <p:nvPicPr>
          <p:cNvPr id="4" name="Obrázek 2">
            <a:extLst>
              <a:ext uri="{FF2B5EF4-FFF2-40B4-BE49-F238E27FC236}">
                <a16:creationId xmlns:a16="http://schemas.microsoft.com/office/drawing/2014/main" id="{7CCD3633-600C-66FA-0623-E45B033A7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CF7401F-FDFF-899D-0857-2F4512E28C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61614" y="5739907"/>
            <a:ext cx="3371207" cy="87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228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FF8E72-7DE8-E472-1135-0E883CBFE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6478"/>
            <a:ext cx="10515600" cy="666750"/>
          </a:xfrm>
        </p:spPr>
        <p:txBody>
          <a:bodyPr>
            <a:normAutofit/>
          </a:bodyPr>
          <a:lstStyle/>
          <a:p>
            <a:r>
              <a:rPr lang="cs-CZ" sz="3600" dirty="0"/>
              <a:t>Popis nástroje IPM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9F8BC8E-F520-0332-8B00-18C521BF1D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013" y="1493228"/>
            <a:ext cx="11063449" cy="4683735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cs-CZ" sz="1900" b="1" dirty="0"/>
              <a:t>IPM kombinuje podporu: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cs-CZ" sz="1900" dirty="0"/>
              <a:t>Vytvoření pracovního místa – mzdový příspěvek (50% mzdových nákladů, max. 26 000 Kč/</a:t>
            </a:r>
            <a:r>
              <a:rPr lang="cs-CZ" sz="1900" dirty="0" err="1"/>
              <a:t>měs</a:t>
            </a:r>
            <a:r>
              <a:rPr lang="cs-CZ" sz="1900" dirty="0"/>
              <a:t>)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cs-CZ" sz="1900" dirty="0"/>
              <a:t>Integračních aktivit v průběhu výkonu práce – integračních příspěvek (4 700 Kč). Zaměstnavateli je dána povinnost zajistit zaměstnanci integračních aktivity v minimálním stanoveném rozsahu (16h/</a:t>
            </a:r>
            <a:r>
              <a:rPr lang="cs-CZ" sz="1900" dirty="0" err="1"/>
              <a:t>měs</a:t>
            </a:r>
            <a:r>
              <a:rPr lang="cs-CZ" sz="1900" dirty="0"/>
              <a:t>.) a na tyto aktivity je uvolnit.</a:t>
            </a:r>
          </a:p>
          <a:p>
            <a:pPr marL="0" indent="0" algn="just">
              <a:buNone/>
            </a:pPr>
            <a:r>
              <a:rPr lang="cs-CZ" sz="1900" b="1" dirty="0"/>
              <a:t>Obecné parametry:</a:t>
            </a:r>
          </a:p>
          <a:p>
            <a:pPr algn="just"/>
            <a:r>
              <a:rPr lang="cs-CZ" sz="1900" dirty="0"/>
              <a:t>na dobu 12 měsíců s možností prodloužení o dalších 6 měsíců</a:t>
            </a:r>
          </a:p>
          <a:p>
            <a:pPr algn="just"/>
            <a:r>
              <a:rPr lang="cs-CZ" sz="1900" dirty="0"/>
              <a:t>Vytvářeno na základě uzavřené dohody – jedná se o nástroj APZ budou se tedy na něj vztahovat obecné principy APZ</a:t>
            </a:r>
          </a:p>
          <a:p>
            <a:pPr algn="just"/>
            <a:r>
              <a:rPr lang="cs-CZ" sz="1900" dirty="0"/>
              <a:t>není nárokové, není vytvářeno pro konkrétního zaměstnance – bude možné jej tzv. přeobsadit aniž by pozbyla platnosti uzavřená dohoda</a:t>
            </a:r>
          </a:p>
          <a:p>
            <a:pPr marL="0" indent="0" algn="just">
              <a:buNone/>
            </a:pPr>
            <a:r>
              <a:rPr lang="cs-CZ" sz="1900" b="1" dirty="0"/>
              <a:t>Cílová skupina IPM</a:t>
            </a:r>
            <a:r>
              <a:rPr lang="cs-CZ" sz="1900" dirty="0"/>
              <a:t> </a:t>
            </a:r>
          </a:p>
          <a:p>
            <a:pPr marL="0" indent="0" algn="just">
              <a:buNone/>
            </a:pPr>
            <a:r>
              <a:rPr lang="cs-CZ" sz="1900" dirty="0"/>
              <a:t>osoby se specifickými potřebami – dle návrhu novely zákona o zaměstnanosti osoby v druhém stupni profilace (návrh novelizace § 33 </a:t>
            </a:r>
            <a:r>
              <a:rPr lang="cs-CZ" sz="1900" dirty="0" err="1"/>
              <a:t>ZoZ</a:t>
            </a:r>
            <a:r>
              <a:rPr lang="cs-CZ" sz="1900" dirty="0"/>
              <a:t> je součástí návrhu zákona o ISP)</a:t>
            </a:r>
          </a:p>
          <a:p>
            <a:pPr marL="0" indent="0" algn="just">
              <a:buNone/>
            </a:pPr>
            <a:r>
              <a:rPr lang="cs-CZ" sz="1900" dirty="0"/>
              <a:t>Zejména se jedná o osoby: dlouhodobě nezaměstnané a extrémně dlouhodobě nezaměstnané, osoby vyžadující zvláštní pomoc (např. osoby bez přístřeší, osoby závislé, po VTOS, atd.)</a:t>
            </a:r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/>
          </a:p>
        </p:txBody>
      </p:sp>
      <p:pic>
        <p:nvPicPr>
          <p:cNvPr id="4" name="Obrázek 2">
            <a:extLst>
              <a:ext uri="{FF2B5EF4-FFF2-40B4-BE49-F238E27FC236}">
                <a16:creationId xmlns:a16="http://schemas.microsoft.com/office/drawing/2014/main" id="{25DC1440-6151-FBD8-5297-571874B44A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A6ED392A-8F9D-73B9-99C5-F3FFDFD886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7255" y="5874844"/>
            <a:ext cx="3371207" cy="87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945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"/>
          <p:cNvSpPr txBox="1">
            <a:spLocks noGrp="1"/>
          </p:cNvSpPr>
          <p:nvPr>
            <p:ph type="title"/>
          </p:nvPr>
        </p:nvSpPr>
        <p:spPr>
          <a:xfrm>
            <a:off x="838200" y="879231"/>
            <a:ext cx="10515600" cy="811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cs-CZ" sz="3600" dirty="0"/>
              <a:t>Psychosociální podpora </a:t>
            </a:r>
            <a:endParaRPr sz="3600" dirty="0"/>
          </a:p>
        </p:txBody>
      </p:sp>
      <p:sp>
        <p:nvSpPr>
          <p:cNvPr id="59" name="Google Shape;59;p4"/>
          <p:cNvSpPr txBox="1">
            <a:spLocks noGrp="1"/>
          </p:cNvSpPr>
          <p:nvPr>
            <p:ph type="body" idx="1"/>
          </p:nvPr>
        </p:nvSpPr>
        <p:spPr>
          <a:xfrm>
            <a:off x="838200" y="16136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800" b="1" dirty="0"/>
              <a:t>Přehled:</a:t>
            </a:r>
            <a:endParaRPr sz="5000" b="1" dirty="0"/>
          </a:p>
          <a:p>
            <a:pPr marL="112591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cs-CZ" sz="5000" b="1" dirty="0"/>
          </a:p>
          <a:p>
            <a:pPr marL="112591" indent="0">
              <a:spcBef>
                <a:spcPts val="0"/>
              </a:spcBef>
              <a:buSzPct val="100000"/>
              <a:buNone/>
            </a:pPr>
            <a:r>
              <a:rPr lang="cs-CZ" sz="7307" dirty="0"/>
              <a:t>1.    Psychosociální podpora inspirovaná desetiletou zkušeností České asociace </a:t>
            </a:r>
            <a:r>
              <a:rPr lang="cs-CZ" sz="7307" dirty="0" err="1"/>
              <a:t>streetwork</a:t>
            </a:r>
            <a:r>
              <a:rPr lang="cs-CZ" sz="7307" dirty="0"/>
              <a:t> s tréninkovým zaměstnáváním</a:t>
            </a:r>
          </a:p>
          <a:p>
            <a:pPr marL="112591" indent="0">
              <a:spcBef>
                <a:spcPts val="0"/>
              </a:spcBef>
              <a:buSzPct val="100000"/>
              <a:buNone/>
            </a:pPr>
            <a:endParaRPr lang="en-US" sz="2000" dirty="0"/>
          </a:p>
          <a:p>
            <a:pPr marL="914400" lvl="0" indent="-34460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cs-CZ" sz="7307" dirty="0"/>
              <a:t>Metodika psychosociální podpory</a:t>
            </a:r>
            <a:endParaRPr lang="en-US" sz="7307" dirty="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400" dirty="0"/>
          </a:p>
          <a:p>
            <a:pPr marL="112591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cs-CZ" sz="7307" dirty="0"/>
              <a:t>2.    </a:t>
            </a:r>
            <a:r>
              <a:rPr lang="pt-BR" sz="7307" dirty="0"/>
              <a:t>Identifikace </a:t>
            </a:r>
            <a:r>
              <a:rPr lang="cs-CZ" sz="7307" dirty="0"/>
              <a:t>bariér</a:t>
            </a:r>
            <a:r>
              <a:rPr lang="pt-BR" sz="7307" dirty="0"/>
              <a:t> vstupu na volný trh práce</a:t>
            </a:r>
            <a:endParaRPr sz="7307" dirty="0"/>
          </a:p>
          <a:p>
            <a:pPr marL="914400" lvl="1" indent="-34460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cs-CZ" sz="7307" dirty="0"/>
              <a:t>absence stabilního bydlení</a:t>
            </a:r>
            <a:endParaRPr sz="7307" b="1" dirty="0">
              <a:latin typeface="Arial"/>
              <a:ea typeface="Arial"/>
              <a:cs typeface="Arial"/>
              <a:sym typeface="Arial"/>
            </a:endParaRPr>
          </a:p>
          <a:p>
            <a:pPr marL="914400" lvl="1" indent="-34460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cs-CZ" sz="7307" dirty="0"/>
              <a:t>dluhy, exekuce</a:t>
            </a:r>
            <a:endParaRPr sz="7307" dirty="0"/>
          </a:p>
          <a:p>
            <a:pPr marL="914400" lvl="1" indent="-34460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cs-CZ" sz="7307" dirty="0"/>
              <a:t>trestní minulost</a:t>
            </a:r>
            <a:endParaRPr sz="7307" dirty="0"/>
          </a:p>
          <a:p>
            <a:pPr marL="914400" lvl="1" indent="-34460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cs-CZ" sz="7307" dirty="0"/>
              <a:t>nízká odborná kvalifikace</a:t>
            </a:r>
            <a:endParaRPr sz="7307" dirty="0"/>
          </a:p>
          <a:p>
            <a:pPr marL="9144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dirty="0"/>
          </a:p>
          <a:p>
            <a:pPr marL="112591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cs-CZ" sz="7307" dirty="0"/>
              <a:t>3.    Podpora navázaná na bariéry</a:t>
            </a:r>
          </a:p>
          <a:p>
            <a:pPr marL="112591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sz="2000" dirty="0"/>
          </a:p>
          <a:p>
            <a:pPr marL="914400" lvl="1" indent="-34460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cs-CZ" sz="7307" dirty="0"/>
              <a:t>např. zajištění základních životních potřeb - stravy, bydlení, řešení financí, dluhů, duševního a fyzického zdraví, podpora pracovních kompetencí</a:t>
            </a:r>
            <a:endParaRPr sz="7307" dirty="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307" dirty="0"/>
          </a:p>
          <a:p>
            <a:pPr marL="112591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cs-CZ" sz="7307" dirty="0"/>
              <a:t>4.    Klíčoví aktéři: Úřad práce, zaměstnavatel, zaměstnanec a sociální služby a další relevantní služby.</a:t>
            </a:r>
          </a:p>
          <a:p>
            <a:pPr marL="112591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sz="400"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5"/>
              <a:buNone/>
            </a:pPr>
            <a:r>
              <a:rPr lang="cs-CZ" sz="7307" dirty="0"/>
              <a:t>Důležité je určit klíčového pracovníka (case managera), který bude koordinovat psychosociální aktivity.</a:t>
            </a:r>
            <a:endParaRPr sz="7307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/>
          </a:p>
        </p:txBody>
      </p:sp>
      <p:pic>
        <p:nvPicPr>
          <p:cNvPr id="60" name="Google Shape;6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52262" y="5739907"/>
            <a:ext cx="3371207" cy="8741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AEF7EE7-A5FB-DF8E-F0D0-1C942145B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79231"/>
            <a:ext cx="10515600" cy="811457"/>
          </a:xfrm>
        </p:spPr>
        <p:txBody>
          <a:bodyPr/>
          <a:lstStyle/>
          <a:p>
            <a:r>
              <a:rPr lang="cs-CZ" dirty="0"/>
              <a:t>Pilotní ověření IPM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E18405-7C3C-63A9-A9E4-D64A2EAAF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/>
              <a:t>Probíhá dle § 106 zák. č. 435/2004 Sb., o zaměstnanosti v rámci projektů EU: Nová Etapa, Věk není překážkou</a:t>
            </a:r>
          </a:p>
          <a:p>
            <a:r>
              <a:rPr lang="cs-CZ" sz="1800" dirty="0"/>
              <a:t>1-9/2024</a:t>
            </a:r>
          </a:p>
          <a:p>
            <a:r>
              <a:rPr lang="cs-CZ" sz="1800" dirty="0"/>
              <a:t>Probíhá na okresních ÚP: </a:t>
            </a:r>
            <a:r>
              <a:rPr lang="cs-CZ" sz="1800" dirty="0" err="1"/>
              <a:t>KoP</a:t>
            </a:r>
            <a:r>
              <a:rPr lang="cs-CZ" sz="1800" dirty="0"/>
              <a:t> Most, </a:t>
            </a:r>
            <a:r>
              <a:rPr lang="cs-CZ" sz="1800" dirty="0" err="1"/>
              <a:t>KoP</a:t>
            </a:r>
            <a:r>
              <a:rPr lang="cs-CZ" sz="1800" dirty="0"/>
              <a:t> Děčín, </a:t>
            </a:r>
            <a:r>
              <a:rPr lang="cs-CZ" sz="1800" dirty="0" err="1"/>
              <a:t>KoP</a:t>
            </a:r>
            <a:r>
              <a:rPr lang="cs-CZ" sz="1800" dirty="0"/>
              <a:t> Ústí nad Orlicí, </a:t>
            </a:r>
            <a:r>
              <a:rPr lang="cs-CZ" sz="1800" dirty="0" err="1"/>
              <a:t>KoP</a:t>
            </a:r>
            <a:r>
              <a:rPr lang="cs-CZ" sz="1800" dirty="0"/>
              <a:t> Ostrava-město, </a:t>
            </a:r>
            <a:r>
              <a:rPr lang="cs-CZ" sz="1800" dirty="0" err="1"/>
              <a:t>KoP</a:t>
            </a:r>
            <a:r>
              <a:rPr lang="cs-CZ" sz="1800" dirty="0"/>
              <a:t> Bruntál, </a:t>
            </a:r>
            <a:r>
              <a:rPr lang="cs-CZ" sz="1800" dirty="0" err="1"/>
              <a:t>KoP</a:t>
            </a:r>
            <a:r>
              <a:rPr lang="cs-CZ" sz="1800" dirty="0"/>
              <a:t> Praha 8, </a:t>
            </a:r>
            <a:r>
              <a:rPr lang="cs-CZ" sz="1800" dirty="0" err="1"/>
              <a:t>KoP</a:t>
            </a:r>
            <a:r>
              <a:rPr lang="cs-CZ" sz="1800" dirty="0"/>
              <a:t> Šumperk </a:t>
            </a:r>
          </a:p>
          <a:p>
            <a:r>
              <a:rPr lang="cs-CZ" sz="1800" dirty="0"/>
              <a:t>IPM je novým nástrojem podpory osob se specifickými potřebami – před plošným zavedením je nutné vyhodnotit účelnost, dopady na cílovou skupinu a nastavení parametrů</a:t>
            </a:r>
          </a:p>
          <a:p>
            <a:pPr marL="0" indent="0">
              <a:buNone/>
            </a:pPr>
            <a:endParaRPr lang="cs-CZ" sz="1800" dirty="0"/>
          </a:p>
          <a:p>
            <a:pPr marL="0" indent="0">
              <a:buNone/>
            </a:pPr>
            <a:r>
              <a:rPr lang="cs-CZ" sz="1800" b="1" dirty="0"/>
              <a:t>Klíčové:</a:t>
            </a:r>
            <a:r>
              <a:rPr lang="cs-CZ" sz="1800" dirty="0"/>
              <a:t> nastavení lokální spolupráce – pilotuje se rovněž proces realizace IPM </a:t>
            </a:r>
            <a:endParaRPr lang="cs-CZ" sz="1800" b="1" dirty="0"/>
          </a:p>
          <a:p>
            <a:endParaRPr lang="cs-CZ" dirty="0"/>
          </a:p>
        </p:txBody>
      </p:sp>
      <p:pic>
        <p:nvPicPr>
          <p:cNvPr id="4" name="Obrázek 2">
            <a:extLst>
              <a:ext uri="{FF2B5EF4-FFF2-40B4-BE49-F238E27FC236}">
                <a16:creationId xmlns:a16="http://schemas.microsoft.com/office/drawing/2014/main" id="{70439547-8DD9-1249-9CAA-A735E7C2E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7313695-5625-DA15-612D-175AB5B56E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52262" y="5739907"/>
            <a:ext cx="3371207" cy="87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792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1CDB4B2-167D-17C0-46FA-0226F5D43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5099"/>
            <a:ext cx="10515600" cy="47418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         </a:t>
            </a:r>
            <a:r>
              <a:rPr lang="cs-CZ" dirty="0">
                <a:solidFill>
                  <a:srgbClr val="002060"/>
                </a:solidFill>
              </a:rPr>
              <a:t>Počet zaměstnanců: 100</a:t>
            </a:r>
            <a:endParaRPr lang="en-US" dirty="0">
              <a:solidFill>
                <a:srgbClr val="002060"/>
              </a:solidFill>
            </a:endParaRPr>
          </a:p>
          <a:p>
            <a:endParaRPr lang="cs-CZ" dirty="0"/>
          </a:p>
          <a:p>
            <a:pPr marL="0" indent="0">
              <a:buNone/>
            </a:pPr>
            <a:r>
              <a:rPr lang="cs-CZ" dirty="0"/>
              <a:t>          </a:t>
            </a:r>
            <a:r>
              <a:rPr lang="cs-CZ" dirty="0">
                <a:solidFill>
                  <a:srgbClr val="002060"/>
                </a:solidFill>
              </a:rPr>
              <a:t>Počet zaměstnavatelů: 22 </a:t>
            </a:r>
          </a:p>
          <a:p>
            <a:pPr lvl="3"/>
            <a:r>
              <a:rPr lang="cs-CZ" sz="2000" dirty="0">
                <a:solidFill>
                  <a:srgbClr val="002060"/>
                </a:solidFill>
              </a:rPr>
              <a:t>Obce: 8</a:t>
            </a:r>
          </a:p>
          <a:p>
            <a:pPr lvl="3"/>
            <a:r>
              <a:rPr lang="cs-CZ" sz="2000" dirty="0">
                <a:solidFill>
                  <a:srgbClr val="002060"/>
                </a:solidFill>
                <a:cs typeface="Arial" panose="020B0604020202020204" pitchFamily="34" charset="0"/>
              </a:rPr>
              <a:t>Městské firmy: 6</a:t>
            </a:r>
          </a:p>
          <a:p>
            <a:pPr lvl="3"/>
            <a:r>
              <a:rPr lang="cs-CZ" sz="2000" dirty="0">
                <a:solidFill>
                  <a:srgbClr val="002060"/>
                </a:solidFill>
                <a:cs typeface="Arial" panose="020B0604020202020204" pitchFamily="34" charset="0"/>
              </a:rPr>
              <a:t>Sociální podniky: 3</a:t>
            </a:r>
          </a:p>
          <a:p>
            <a:pPr lvl="3"/>
            <a:r>
              <a:rPr lang="cs-CZ" sz="2000" dirty="0">
                <a:solidFill>
                  <a:srgbClr val="002060"/>
                </a:solidFill>
                <a:cs typeface="Arial" panose="020B0604020202020204" pitchFamily="34" charset="0"/>
              </a:rPr>
              <a:t>Soukromí zaměstnavatelé: 3</a:t>
            </a:r>
          </a:p>
          <a:p>
            <a:pPr lvl="3"/>
            <a:r>
              <a:rPr lang="cs-CZ" sz="2000" dirty="0">
                <a:solidFill>
                  <a:srgbClr val="002060"/>
                </a:solidFill>
                <a:cs typeface="Arial" panose="020B0604020202020204" pitchFamily="34" charset="0"/>
              </a:rPr>
              <a:t>NNO: 2</a:t>
            </a:r>
          </a:p>
          <a:p>
            <a:pPr marL="0" indent="0" algn="just">
              <a:buNone/>
            </a:pPr>
            <a:endParaRPr lang="cs-CZ" sz="2000" dirty="0"/>
          </a:p>
        </p:txBody>
      </p:sp>
      <p:pic>
        <p:nvPicPr>
          <p:cNvPr id="4" name="Obrázek 2">
            <a:extLst>
              <a:ext uri="{FF2B5EF4-FFF2-40B4-BE49-F238E27FC236}">
                <a16:creationId xmlns:a16="http://schemas.microsoft.com/office/drawing/2014/main" id="{E18C0D93-0344-48C3-8CCB-6F4261C9D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EEB043B-0387-637F-1833-169CC709CF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07877" y="5739907"/>
            <a:ext cx="3371207" cy="874111"/>
          </a:xfrm>
          <a:prstGeom prst="rect">
            <a:avLst/>
          </a:prstGeom>
        </p:spPr>
      </p:pic>
      <p:pic>
        <p:nvPicPr>
          <p:cNvPr id="9" name="Grafický objekt 8" descr="Muž se souvislou výplní">
            <a:extLst>
              <a:ext uri="{FF2B5EF4-FFF2-40B4-BE49-F238E27FC236}">
                <a16:creationId xmlns:a16="http://schemas.microsoft.com/office/drawing/2014/main" id="{F16CC615-74C2-A962-8C8F-30851D93C8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1435099"/>
            <a:ext cx="748553" cy="503587"/>
          </a:xfrm>
          <a:prstGeom prst="rect">
            <a:avLst/>
          </a:prstGeom>
        </p:spPr>
      </p:pic>
      <p:pic>
        <p:nvPicPr>
          <p:cNvPr id="10" name="Grafický objekt 9" descr="Stodola se souvislou výplní">
            <a:extLst>
              <a:ext uri="{FF2B5EF4-FFF2-40B4-BE49-F238E27FC236}">
                <a16:creationId xmlns:a16="http://schemas.microsoft.com/office/drawing/2014/main" id="{4E91451A-D443-F50A-F929-83B2425023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1608" y="2375743"/>
            <a:ext cx="705145" cy="70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260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9163C3B-4190-8D36-59FB-1C5A4B824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91091"/>
            <a:ext cx="10515600" cy="1009651"/>
          </a:xfrm>
        </p:spPr>
        <p:txBody>
          <a:bodyPr/>
          <a:lstStyle/>
          <a:p>
            <a:pPr algn="ctr"/>
            <a:r>
              <a:rPr lang="cs-CZ" b="1" dirty="0"/>
              <a:t>Děkuji za pozornost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DEAEAEA-48FD-6514-E827-EC248F8D9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429000"/>
            <a:ext cx="10515600" cy="274796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cs-CZ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cs-CZ" sz="2000" b="1" dirty="0"/>
              <a:t>Mgr. Pavel Dudek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cs-CZ" sz="2000" b="1" dirty="0"/>
              <a:t>Vedoucí oddělení strategií zaměstnanosti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cs-CZ" sz="2000" b="1" dirty="0"/>
              <a:t>Odbor integrace na trh práce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cs-CZ" sz="2000" b="1" dirty="0"/>
              <a:t>MPSV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cs-CZ" sz="2000" b="1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cs-CZ" sz="2000" dirty="0">
                <a:hlinkClick r:id="rId3"/>
              </a:rPr>
              <a:t>pavel.dudek@mpsv.cz</a:t>
            </a:r>
            <a:endParaRPr lang="cs-CZ" sz="2000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cs-CZ" sz="2000" dirty="0"/>
              <a:t>950 19 3131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cs-CZ" sz="2000" b="1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cs-CZ" sz="1800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cs-CZ" sz="1800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cs-CZ" sz="1800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cs-CZ" sz="1800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2">
            <a:extLst>
              <a:ext uri="{FF2B5EF4-FFF2-40B4-BE49-F238E27FC236}">
                <a16:creationId xmlns:a16="http://schemas.microsoft.com/office/drawing/2014/main" id="{6614F1E5-DC80-4A76-E62A-622D4D05F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940560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S-p=rezentace-template" id="{099149CB-DEC2-444A-9AC5-04D6B5EF93DB}" vid="{BC0269F7-F249-8A4C-8C1C-B46B51711870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2335</TotalTime>
  <Words>555</Words>
  <Application>Microsoft Office PowerPoint</Application>
  <PresentationFormat>Širokoúhlá obrazovka</PresentationFormat>
  <Paragraphs>76</Paragraphs>
  <Slides>7</Slides>
  <Notes>3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Raleway</vt:lpstr>
      <vt:lpstr>Motiv Office</vt:lpstr>
      <vt:lpstr>Prezentace aplikace PowerPoint</vt:lpstr>
      <vt:lpstr>Úvod</vt:lpstr>
      <vt:lpstr>Popis nástroje IPM </vt:lpstr>
      <vt:lpstr>Psychosociální podpora </vt:lpstr>
      <vt:lpstr>Pilotní ověření IPM</vt:lpstr>
      <vt:lpstr>Prezentace aplikace PowerPoint</vt:lpstr>
      <vt:lpstr>Děkuji za pozornost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inComputer</dc:creator>
  <cp:lastModifiedBy>Dudek Pavel Mgr. (MPSV)</cp:lastModifiedBy>
  <cp:revision>27</cp:revision>
  <dcterms:created xsi:type="dcterms:W3CDTF">2023-07-18T11:34:38Z</dcterms:created>
  <dcterms:modified xsi:type="dcterms:W3CDTF">2024-06-05T07:11:21Z</dcterms:modified>
</cp:coreProperties>
</file>