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3" r:id="rId3"/>
    <p:sldId id="312" r:id="rId4"/>
    <p:sldId id="314" r:id="rId5"/>
    <p:sldId id="329" r:id="rId6"/>
    <p:sldId id="335" r:id="rId7"/>
    <p:sldId id="336" r:id="rId8"/>
    <p:sldId id="337" r:id="rId9"/>
    <p:sldId id="331" r:id="rId10"/>
    <p:sldId id="344" r:id="rId11"/>
    <p:sldId id="345" r:id="rId12"/>
    <p:sldId id="317" r:id="rId13"/>
    <p:sldId id="322" r:id="rId14"/>
    <p:sldId id="319" r:id="rId15"/>
    <p:sldId id="338" r:id="rId16"/>
    <p:sldId id="341" r:id="rId17"/>
    <p:sldId id="339" r:id="rId18"/>
    <p:sldId id="340" r:id="rId19"/>
    <p:sldId id="318" r:id="rId20"/>
    <p:sldId id="320" r:id="rId21"/>
    <p:sldId id="324" r:id="rId22"/>
    <p:sldId id="323" r:id="rId23"/>
    <p:sldId id="327" r:id="rId24"/>
    <p:sldId id="342" r:id="rId25"/>
    <p:sldId id="343" r:id="rId26"/>
    <p:sldId id="328" r:id="rId27"/>
    <p:sldId id="347" r:id="rId28"/>
    <p:sldId id="348" r:id="rId29"/>
    <p:sldId id="351" r:id="rId30"/>
    <p:sldId id="349" r:id="rId31"/>
    <p:sldId id="350" r:id="rId32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095"/>
    <a:srgbClr val="5F9A4D"/>
    <a:srgbClr val="397A1D"/>
    <a:srgbClr val="1B4504"/>
    <a:srgbClr val="60420E"/>
    <a:srgbClr val="FDFDFD"/>
    <a:srgbClr val="B3AA27"/>
    <a:srgbClr val="F1F0F6"/>
    <a:srgbClr val="EFE50A"/>
    <a:srgbClr val="AC9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86409" autoAdjust="0"/>
  </p:normalViewPr>
  <p:slideViewPr>
    <p:cSldViewPr>
      <p:cViewPr>
        <p:scale>
          <a:sx n="75" d="100"/>
          <a:sy n="75" d="100"/>
        </p:scale>
        <p:origin x="-2106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596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99252-44A4-4C67-BD02-C0BD79C56DCD}" type="doc">
      <dgm:prSet loTypeId="urn:microsoft.com/office/officeart/2005/8/layout/pyramid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cs-CZ"/>
        </a:p>
      </dgm:t>
    </dgm:pt>
    <dgm:pt modelId="{A117CAE5-91C7-4B8C-B10D-07CFF4508697}">
      <dgm:prSet phldrT="[Text]"/>
      <dgm:spPr/>
      <dgm:t>
        <a:bodyPr/>
        <a:lstStyle/>
        <a:p>
          <a:r>
            <a:rPr lang="cs-CZ" dirty="0" smtClean="0"/>
            <a:t>Pracovní poměr</a:t>
          </a:r>
          <a:endParaRPr lang="cs-CZ" dirty="0"/>
        </a:p>
      </dgm:t>
    </dgm:pt>
    <dgm:pt modelId="{B0B927A0-EC2C-4071-BF30-D4EA55D724CB}" type="parTrans" cxnId="{631DA22E-E8EA-456E-9E67-FFD8BDC3576A}">
      <dgm:prSet/>
      <dgm:spPr/>
      <dgm:t>
        <a:bodyPr/>
        <a:lstStyle/>
        <a:p>
          <a:endParaRPr lang="cs-CZ"/>
        </a:p>
      </dgm:t>
    </dgm:pt>
    <dgm:pt modelId="{E081F4F7-1FEA-4172-BE6B-3ED72F6408C0}" type="sibTrans" cxnId="{631DA22E-E8EA-456E-9E67-FFD8BDC3576A}">
      <dgm:prSet/>
      <dgm:spPr/>
      <dgm:t>
        <a:bodyPr/>
        <a:lstStyle/>
        <a:p>
          <a:endParaRPr lang="cs-CZ"/>
        </a:p>
      </dgm:t>
    </dgm:pt>
    <dgm:pt modelId="{E53CFE34-139F-40EC-9375-14B42CA7D735}">
      <dgm:prSet phldrT="[Text]"/>
      <dgm:spPr/>
      <dgm:t>
        <a:bodyPr/>
        <a:lstStyle/>
        <a:p>
          <a:r>
            <a:rPr lang="cs-CZ" dirty="0" smtClean="0"/>
            <a:t>Veřejně prospěšné práce</a:t>
          </a:r>
          <a:endParaRPr lang="cs-CZ" dirty="0"/>
        </a:p>
      </dgm:t>
    </dgm:pt>
    <dgm:pt modelId="{9E3AF331-599E-43E2-B014-B66BD2CAA11A}" type="parTrans" cxnId="{E4173A7B-FE59-4D8A-9A3D-883D351CB2FE}">
      <dgm:prSet/>
      <dgm:spPr/>
      <dgm:t>
        <a:bodyPr/>
        <a:lstStyle/>
        <a:p>
          <a:endParaRPr lang="cs-CZ"/>
        </a:p>
      </dgm:t>
    </dgm:pt>
    <dgm:pt modelId="{5EAD08E6-0678-4F50-ABE4-7525E28D335D}" type="sibTrans" cxnId="{E4173A7B-FE59-4D8A-9A3D-883D351CB2FE}">
      <dgm:prSet/>
      <dgm:spPr/>
      <dgm:t>
        <a:bodyPr/>
        <a:lstStyle/>
        <a:p>
          <a:endParaRPr lang="cs-CZ"/>
        </a:p>
      </dgm:t>
    </dgm:pt>
    <dgm:pt modelId="{32981F0C-83D0-4700-A08D-F69725CAEA8C}">
      <dgm:prSet phldrT="[Text]"/>
      <dgm:spPr/>
      <dgm:t>
        <a:bodyPr/>
        <a:lstStyle/>
        <a:p>
          <a:r>
            <a:rPr lang="cs-CZ" dirty="0" smtClean="0"/>
            <a:t>Dobrovolnická </a:t>
          </a:r>
          <a:r>
            <a:rPr lang="cs-CZ" dirty="0" smtClean="0"/>
            <a:t>činnost</a:t>
          </a:r>
        </a:p>
      </dgm:t>
    </dgm:pt>
    <dgm:pt modelId="{85644C0E-8B1E-4665-A8D3-EA0489AD857F}" type="parTrans" cxnId="{465F37AB-B426-4575-892E-109DD0580DE9}">
      <dgm:prSet/>
      <dgm:spPr/>
      <dgm:t>
        <a:bodyPr/>
        <a:lstStyle/>
        <a:p>
          <a:endParaRPr lang="cs-CZ"/>
        </a:p>
      </dgm:t>
    </dgm:pt>
    <dgm:pt modelId="{C70C2788-79AF-4CD7-A891-C274B50AACB7}" type="sibTrans" cxnId="{465F37AB-B426-4575-892E-109DD0580DE9}">
      <dgm:prSet/>
      <dgm:spPr/>
      <dgm:t>
        <a:bodyPr/>
        <a:lstStyle/>
        <a:p>
          <a:endParaRPr lang="cs-CZ"/>
        </a:p>
      </dgm:t>
    </dgm:pt>
    <dgm:pt modelId="{B0654C93-289F-46DF-BB4B-63D266C0BF71}" type="pres">
      <dgm:prSet presAssocID="{60D99252-44A4-4C67-BD02-C0BD79C56DC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cs-CZ"/>
        </a:p>
      </dgm:t>
    </dgm:pt>
    <dgm:pt modelId="{FC95601F-D029-4C09-AA08-1B9C610D62C5}" type="pres">
      <dgm:prSet presAssocID="{60D99252-44A4-4C67-BD02-C0BD79C56DCD}" presName="pyramid" presStyleLbl="node1" presStyleIdx="0" presStyleCnt="1" custScaleX="184278" custScaleY="99017" custLinFactNeighborX="37316" custLinFactNeighborY="-491"/>
      <dgm:spPr/>
      <dgm:t>
        <a:bodyPr/>
        <a:lstStyle/>
        <a:p>
          <a:endParaRPr lang="cs-CZ"/>
        </a:p>
      </dgm:t>
    </dgm:pt>
    <dgm:pt modelId="{64F1436E-9E1A-47B7-B0D6-437CE9AE492D}" type="pres">
      <dgm:prSet presAssocID="{60D99252-44A4-4C67-BD02-C0BD79C56DCD}" presName="theList" presStyleCnt="0"/>
      <dgm:spPr/>
    </dgm:pt>
    <dgm:pt modelId="{3C0A6AD6-8570-42BF-A3E6-C5B3A8BD3365}" type="pres">
      <dgm:prSet presAssocID="{A117CAE5-91C7-4B8C-B10D-07CFF4508697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F69BB9A-67EA-4B45-9CC5-C04D60A57E6B}" type="pres">
      <dgm:prSet presAssocID="{A117CAE5-91C7-4B8C-B10D-07CFF4508697}" presName="aSpace" presStyleCnt="0"/>
      <dgm:spPr/>
    </dgm:pt>
    <dgm:pt modelId="{C25D7673-8918-49C4-AD0D-705F1FD70B0D}" type="pres">
      <dgm:prSet presAssocID="{E53CFE34-139F-40EC-9375-14B42CA7D73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B0F795-2923-4920-B1C4-4CE380D7B3D3}" type="pres">
      <dgm:prSet presAssocID="{E53CFE34-139F-40EC-9375-14B42CA7D735}" presName="aSpace" presStyleCnt="0"/>
      <dgm:spPr/>
    </dgm:pt>
    <dgm:pt modelId="{BB187FC0-CEEA-44EF-93F1-4464D31390E0}" type="pres">
      <dgm:prSet presAssocID="{32981F0C-83D0-4700-A08D-F69725CAEA8C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578B9CD-BE88-4983-9BF4-5151937FFF41}" type="pres">
      <dgm:prSet presAssocID="{32981F0C-83D0-4700-A08D-F69725CAEA8C}" presName="aSpace" presStyleCnt="0"/>
      <dgm:spPr/>
    </dgm:pt>
  </dgm:ptLst>
  <dgm:cxnLst>
    <dgm:cxn modelId="{856D8D12-F0FE-482F-944F-2E3DD4BA544F}" type="presOf" srcId="{60D99252-44A4-4C67-BD02-C0BD79C56DCD}" destId="{B0654C93-289F-46DF-BB4B-63D266C0BF71}" srcOrd="0" destOrd="0" presId="urn:microsoft.com/office/officeart/2005/8/layout/pyramid2"/>
    <dgm:cxn modelId="{2F39196F-D2B1-4905-BFCF-E3E110C6DDB8}" type="presOf" srcId="{A117CAE5-91C7-4B8C-B10D-07CFF4508697}" destId="{3C0A6AD6-8570-42BF-A3E6-C5B3A8BD3365}" srcOrd="0" destOrd="0" presId="urn:microsoft.com/office/officeart/2005/8/layout/pyramid2"/>
    <dgm:cxn modelId="{8398090C-83DF-40A1-8949-E4FCEDF362FD}" type="presOf" srcId="{E53CFE34-139F-40EC-9375-14B42CA7D735}" destId="{C25D7673-8918-49C4-AD0D-705F1FD70B0D}" srcOrd="0" destOrd="0" presId="urn:microsoft.com/office/officeart/2005/8/layout/pyramid2"/>
    <dgm:cxn modelId="{E4173A7B-FE59-4D8A-9A3D-883D351CB2FE}" srcId="{60D99252-44A4-4C67-BD02-C0BD79C56DCD}" destId="{E53CFE34-139F-40EC-9375-14B42CA7D735}" srcOrd="1" destOrd="0" parTransId="{9E3AF331-599E-43E2-B014-B66BD2CAA11A}" sibTransId="{5EAD08E6-0678-4F50-ABE4-7525E28D335D}"/>
    <dgm:cxn modelId="{465F37AB-B426-4575-892E-109DD0580DE9}" srcId="{60D99252-44A4-4C67-BD02-C0BD79C56DCD}" destId="{32981F0C-83D0-4700-A08D-F69725CAEA8C}" srcOrd="2" destOrd="0" parTransId="{85644C0E-8B1E-4665-A8D3-EA0489AD857F}" sibTransId="{C70C2788-79AF-4CD7-A891-C274B50AACB7}"/>
    <dgm:cxn modelId="{631DA22E-E8EA-456E-9E67-FFD8BDC3576A}" srcId="{60D99252-44A4-4C67-BD02-C0BD79C56DCD}" destId="{A117CAE5-91C7-4B8C-B10D-07CFF4508697}" srcOrd="0" destOrd="0" parTransId="{B0B927A0-EC2C-4071-BF30-D4EA55D724CB}" sibTransId="{E081F4F7-1FEA-4172-BE6B-3ED72F6408C0}"/>
    <dgm:cxn modelId="{8A833621-8498-454E-8198-6DFA6254F24A}" type="presOf" srcId="{32981F0C-83D0-4700-A08D-F69725CAEA8C}" destId="{BB187FC0-CEEA-44EF-93F1-4464D31390E0}" srcOrd="0" destOrd="0" presId="urn:microsoft.com/office/officeart/2005/8/layout/pyramid2"/>
    <dgm:cxn modelId="{DC2BF630-B3F7-4993-99A4-8B4D89F02A64}" type="presParOf" srcId="{B0654C93-289F-46DF-BB4B-63D266C0BF71}" destId="{FC95601F-D029-4C09-AA08-1B9C610D62C5}" srcOrd="0" destOrd="0" presId="urn:microsoft.com/office/officeart/2005/8/layout/pyramid2"/>
    <dgm:cxn modelId="{4B4E2955-8635-42E9-A21E-45303E689296}" type="presParOf" srcId="{B0654C93-289F-46DF-BB4B-63D266C0BF71}" destId="{64F1436E-9E1A-47B7-B0D6-437CE9AE492D}" srcOrd="1" destOrd="0" presId="urn:microsoft.com/office/officeart/2005/8/layout/pyramid2"/>
    <dgm:cxn modelId="{3DA4C822-819D-4E98-8254-0F6E4FEE7BE3}" type="presParOf" srcId="{64F1436E-9E1A-47B7-B0D6-437CE9AE492D}" destId="{3C0A6AD6-8570-42BF-A3E6-C5B3A8BD3365}" srcOrd="0" destOrd="0" presId="urn:microsoft.com/office/officeart/2005/8/layout/pyramid2"/>
    <dgm:cxn modelId="{1CD27946-CAFD-43EF-BC39-94942D2E2FC1}" type="presParOf" srcId="{64F1436E-9E1A-47B7-B0D6-437CE9AE492D}" destId="{DF69BB9A-67EA-4B45-9CC5-C04D60A57E6B}" srcOrd="1" destOrd="0" presId="urn:microsoft.com/office/officeart/2005/8/layout/pyramid2"/>
    <dgm:cxn modelId="{6451B906-84AE-43A1-950D-AFF01B29F849}" type="presParOf" srcId="{64F1436E-9E1A-47B7-B0D6-437CE9AE492D}" destId="{C25D7673-8918-49C4-AD0D-705F1FD70B0D}" srcOrd="2" destOrd="0" presId="urn:microsoft.com/office/officeart/2005/8/layout/pyramid2"/>
    <dgm:cxn modelId="{EFBD3F0A-7D96-40DF-A107-0982885204E5}" type="presParOf" srcId="{64F1436E-9E1A-47B7-B0D6-437CE9AE492D}" destId="{68B0F795-2923-4920-B1C4-4CE380D7B3D3}" srcOrd="3" destOrd="0" presId="urn:microsoft.com/office/officeart/2005/8/layout/pyramid2"/>
    <dgm:cxn modelId="{2D0CAAF9-36BF-43D5-ADC0-9E8D45243B39}" type="presParOf" srcId="{64F1436E-9E1A-47B7-B0D6-437CE9AE492D}" destId="{BB187FC0-CEEA-44EF-93F1-4464D31390E0}" srcOrd="4" destOrd="0" presId="urn:microsoft.com/office/officeart/2005/8/layout/pyramid2"/>
    <dgm:cxn modelId="{71D729F9-EE90-4902-9251-1AD870D276B1}" type="presParOf" srcId="{64F1436E-9E1A-47B7-B0D6-437CE9AE492D}" destId="{E578B9CD-BE88-4983-9BF4-5151937FFF4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FA654E-7AE2-43DF-8513-66A9DB793E48}" type="doc">
      <dgm:prSet loTypeId="urn:microsoft.com/office/officeart/2005/8/layout/targe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cs-CZ"/>
        </a:p>
      </dgm:t>
    </dgm:pt>
    <dgm:pt modelId="{C77C2DAE-1E64-4920-A77D-AF44827D3D96}">
      <dgm:prSet phldrT="[Text]"/>
      <dgm:spPr/>
      <dgm:t>
        <a:bodyPr/>
        <a:lstStyle/>
        <a:p>
          <a:r>
            <a:rPr lang="cs-CZ"/>
            <a:t>sociální exkluze</a:t>
          </a:r>
        </a:p>
      </dgm:t>
    </dgm:pt>
    <dgm:pt modelId="{C344A66F-4F1C-4F76-ABA2-65A45F67A66D}" type="parTrans" cxnId="{DC470766-0D07-455A-8907-1B1A28ED002B}">
      <dgm:prSet/>
      <dgm:spPr/>
      <dgm:t>
        <a:bodyPr/>
        <a:lstStyle/>
        <a:p>
          <a:endParaRPr lang="cs-CZ"/>
        </a:p>
      </dgm:t>
    </dgm:pt>
    <dgm:pt modelId="{1E4A4273-B477-4629-9353-D8253342F84B}" type="sibTrans" cxnId="{DC470766-0D07-455A-8907-1B1A28ED002B}">
      <dgm:prSet/>
      <dgm:spPr/>
      <dgm:t>
        <a:bodyPr/>
        <a:lstStyle/>
        <a:p>
          <a:endParaRPr lang="cs-CZ"/>
        </a:p>
      </dgm:t>
    </dgm:pt>
    <dgm:pt modelId="{938E3513-B367-4F37-94D3-1FD03EB9FBC1}">
      <dgm:prSet phldrT="[Text]"/>
      <dgm:spPr/>
      <dgm:t>
        <a:bodyPr/>
        <a:lstStyle/>
        <a:p>
          <a:r>
            <a:rPr lang="cs-CZ"/>
            <a:t>bez práce </a:t>
          </a:r>
        </a:p>
      </dgm:t>
    </dgm:pt>
    <dgm:pt modelId="{6908A3A4-976D-4A9C-860C-D3091ACD4330}" type="parTrans" cxnId="{35391DFD-AB04-4B19-855F-2538FA05A4C7}">
      <dgm:prSet/>
      <dgm:spPr/>
      <dgm:t>
        <a:bodyPr/>
        <a:lstStyle/>
        <a:p>
          <a:endParaRPr lang="cs-CZ"/>
        </a:p>
      </dgm:t>
    </dgm:pt>
    <dgm:pt modelId="{38EE8F90-7613-4B8B-B5AC-3464FBF9EDC4}" type="sibTrans" cxnId="{35391DFD-AB04-4B19-855F-2538FA05A4C7}">
      <dgm:prSet/>
      <dgm:spPr/>
      <dgm:t>
        <a:bodyPr/>
        <a:lstStyle/>
        <a:p>
          <a:endParaRPr lang="cs-CZ"/>
        </a:p>
      </dgm:t>
    </dgm:pt>
    <dgm:pt modelId="{CD71F5BA-C7C7-4731-8627-1D9B7E9FEE82}">
      <dgm:prSet phldrT="[Text]"/>
      <dgm:spPr/>
      <dgm:t>
        <a:bodyPr/>
        <a:lstStyle/>
        <a:p>
          <a:r>
            <a:rPr lang="cs-CZ"/>
            <a:t>bezdomovec na ulici</a:t>
          </a:r>
        </a:p>
      </dgm:t>
    </dgm:pt>
    <dgm:pt modelId="{AC822306-7F66-45CD-82BF-CF2033D2C849}" type="parTrans" cxnId="{647DC6D5-5266-43B3-9702-BA2554B76B41}">
      <dgm:prSet/>
      <dgm:spPr/>
      <dgm:t>
        <a:bodyPr/>
        <a:lstStyle/>
        <a:p>
          <a:endParaRPr lang="cs-CZ"/>
        </a:p>
      </dgm:t>
    </dgm:pt>
    <dgm:pt modelId="{E55CEC9C-F9F5-4A5D-8D51-FF243311A397}" type="sibTrans" cxnId="{647DC6D5-5266-43B3-9702-BA2554B76B41}">
      <dgm:prSet/>
      <dgm:spPr/>
      <dgm:t>
        <a:bodyPr/>
        <a:lstStyle/>
        <a:p>
          <a:endParaRPr lang="cs-CZ"/>
        </a:p>
      </dgm:t>
    </dgm:pt>
    <dgm:pt modelId="{5B8A4E43-85F8-4FB4-8C3C-B2D72ECEAB09}">
      <dgm:prSet phldrT="[Text]"/>
      <dgm:spPr/>
      <dgm:t>
        <a:bodyPr/>
        <a:lstStyle/>
        <a:p>
          <a:r>
            <a:rPr lang="cs-CZ"/>
            <a:t>2.stupeň</a:t>
          </a:r>
        </a:p>
      </dgm:t>
    </dgm:pt>
    <dgm:pt modelId="{4B7C3986-6230-4896-9160-E79528A917FD}" type="parTrans" cxnId="{204DB5FA-8F3A-459F-AD0E-430739B9B9DB}">
      <dgm:prSet/>
      <dgm:spPr/>
      <dgm:t>
        <a:bodyPr/>
        <a:lstStyle/>
        <a:p>
          <a:endParaRPr lang="cs-CZ"/>
        </a:p>
      </dgm:t>
    </dgm:pt>
    <dgm:pt modelId="{43C7AD6F-E9D2-422E-BC80-DBE9606403A3}" type="sibTrans" cxnId="{204DB5FA-8F3A-459F-AD0E-430739B9B9DB}">
      <dgm:prSet/>
      <dgm:spPr/>
      <dgm:t>
        <a:bodyPr/>
        <a:lstStyle/>
        <a:p>
          <a:endParaRPr lang="cs-CZ"/>
        </a:p>
      </dgm:t>
    </dgm:pt>
    <dgm:pt modelId="{D6C4A58A-7E72-4C31-9F6D-2A5B4750B912}">
      <dgm:prSet phldrT="[Text]"/>
      <dgm:spPr/>
      <dgm:t>
        <a:bodyPr/>
        <a:lstStyle/>
        <a:p>
          <a:r>
            <a:rPr lang="cs-CZ"/>
            <a:t>dělník VPP</a:t>
          </a:r>
        </a:p>
      </dgm:t>
    </dgm:pt>
    <dgm:pt modelId="{E6AD8C33-72ED-4AD9-B625-8CEA3D33C0D9}" type="parTrans" cxnId="{0ED4D82D-5A2F-46E4-BE67-86CCBCFFC9F5}">
      <dgm:prSet/>
      <dgm:spPr/>
      <dgm:t>
        <a:bodyPr/>
        <a:lstStyle/>
        <a:p>
          <a:endParaRPr lang="cs-CZ"/>
        </a:p>
      </dgm:t>
    </dgm:pt>
    <dgm:pt modelId="{B7D3AE86-002D-494D-A426-3373CC7FF7B9}" type="sibTrans" cxnId="{0ED4D82D-5A2F-46E4-BE67-86CCBCFFC9F5}">
      <dgm:prSet/>
      <dgm:spPr/>
      <dgm:t>
        <a:bodyPr/>
        <a:lstStyle/>
        <a:p>
          <a:endParaRPr lang="cs-CZ"/>
        </a:p>
      </dgm:t>
    </dgm:pt>
    <dgm:pt modelId="{A72BF75F-9A6C-439F-A8EE-22B999828E0A}">
      <dgm:prSet phldrT="[Text]"/>
      <dgm:spPr/>
      <dgm:t>
        <a:bodyPr/>
        <a:lstStyle/>
        <a:p>
          <a:r>
            <a:rPr lang="cs-CZ"/>
            <a:t>ubytovna/tréninkový byt</a:t>
          </a:r>
        </a:p>
      </dgm:t>
    </dgm:pt>
    <dgm:pt modelId="{A8496C1E-56F1-432C-B0AA-7414F6FD890F}" type="parTrans" cxnId="{5F43AF4F-A7BF-4EBF-B4F8-226E9E76F23D}">
      <dgm:prSet/>
      <dgm:spPr/>
      <dgm:t>
        <a:bodyPr/>
        <a:lstStyle/>
        <a:p>
          <a:endParaRPr lang="cs-CZ"/>
        </a:p>
      </dgm:t>
    </dgm:pt>
    <dgm:pt modelId="{A3D3204A-D61B-4DD9-A102-2831B3631681}" type="sibTrans" cxnId="{5F43AF4F-A7BF-4EBF-B4F8-226E9E76F23D}">
      <dgm:prSet/>
      <dgm:spPr/>
      <dgm:t>
        <a:bodyPr/>
        <a:lstStyle/>
        <a:p>
          <a:endParaRPr lang="cs-CZ"/>
        </a:p>
      </dgm:t>
    </dgm:pt>
    <dgm:pt modelId="{408E95AA-3229-4CB4-A04F-38316183AECB}">
      <dgm:prSet phldrT="[Text]"/>
      <dgm:spPr/>
      <dgm:t>
        <a:bodyPr/>
        <a:lstStyle/>
        <a:p>
          <a:r>
            <a:rPr lang="cs-CZ"/>
            <a:t>3. stupeň</a:t>
          </a:r>
        </a:p>
      </dgm:t>
    </dgm:pt>
    <dgm:pt modelId="{C6D4AF4C-2EBF-4394-A2E0-27FF6203A6F1}" type="parTrans" cxnId="{4F22C265-D13E-4A53-A428-D7AD28D83B99}">
      <dgm:prSet/>
      <dgm:spPr/>
      <dgm:t>
        <a:bodyPr/>
        <a:lstStyle/>
        <a:p>
          <a:endParaRPr lang="cs-CZ"/>
        </a:p>
      </dgm:t>
    </dgm:pt>
    <dgm:pt modelId="{86D108FD-8937-4581-BAD2-141CD2099CBC}" type="sibTrans" cxnId="{4F22C265-D13E-4A53-A428-D7AD28D83B99}">
      <dgm:prSet/>
      <dgm:spPr/>
      <dgm:t>
        <a:bodyPr/>
        <a:lstStyle/>
        <a:p>
          <a:endParaRPr lang="cs-CZ"/>
        </a:p>
      </dgm:t>
    </dgm:pt>
    <dgm:pt modelId="{458A7D1F-DB65-45B8-958E-B2DAC6F5FA34}">
      <dgm:prSet phldrT="[Text]"/>
      <dgm:spPr/>
      <dgm:t>
        <a:bodyPr/>
        <a:lstStyle/>
        <a:p>
          <a:r>
            <a:rPr lang="cs-CZ" dirty="0" smtClean="0"/>
            <a:t>pracovní </a:t>
          </a:r>
          <a:r>
            <a:rPr lang="cs-CZ" dirty="0"/>
            <a:t>smlouva</a:t>
          </a:r>
        </a:p>
      </dgm:t>
    </dgm:pt>
    <dgm:pt modelId="{316174C7-4A01-4FF9-8A67-8473C1CB4D3A}" type="parTrans" cxnId="{8E2621A6-F234-476D-AC6D-E3DEF9DA6B49}">
      <dgm:prSet/>
      <dgm:spPr/>
      <dgm:t>
        <a:bodyPr/>
        <a:lstStyle/>
        <a:p>
          <a:endParaRPr lang="cs-CZ"/>
        </a:p>
      </dgm:t>
    </dgm:pt>
    <dgm:pt modelId="{E5EC25A6-F7FF-4DA1-B395-FDBD80908C81}" type="sibTrans" cxnId="{8E2621A6-F234-476D-AC6D-E3DEF9DA6B49}">
      <dgm:prSet/>
      <dgm:spPr/>
      <dgm:t>
        <a:bodyPr/>
        <a:lstStyle/>
        <a:p>
          <a:endParaRPr lang="cs-CZ"/>
        </a:p>
      </dgm:t>
    </dgm:pt>
    <dgm:pt modelId="{3E2D09A1-41EA-4F41-9D33-F8D145DD6F5A}">
      <dgm:prSet phldrT="[Text]"/>
      <dgm:spPr/>
      <dgm:t>
        <a:bodyPr/>
        <a:lstStyle/>
        <a:p>
          <a:r>
            <a:rPr lang="cs-CZ"/>
            <a:t>městský byt s podporou města, komerční trh s byty</a:t>
          </a:r>
        </a:p>
      </dgm:t>
    </dgm:pt>
    <dgm:pt modelId="{189DA10B-22DD-4DCB-B34E-75B7CBDEFB13}" type="parTrans" cxnId="{49CBD8BF-C555-4462-A5B8-848F7B24E27B}">
      <dgm:prSet/>
      <dgm:spPr/>
      <dgm:t>
        <a:bodyPr/>
        <a:lstStyle/>
        <a:p>
          <a:endParaRPr lang="cs-CZ"/>
        </a:p>
      </dgm:t>
    </dgm:pt>
    <dgm:pt modelId="{AFD169E4-DEEC-45A2-91D1-6CB53C3CC1A1}" type="sibTrans" cxnId="{49CBD8BF-C555-4462-A5B8-848F7B24E27B}">
      <dgm:prSet/>
      <dgm:spPr/>
      <dgm:t>
        <a:bodyPr/>
        <a:lstStyle/>
        <a:p>
          <a:endParaRPr lang="cs-CZ"/>
        </a:p>
      </dgm:t>
    </dgm:pt>
    <dgm:pt modelId="{C82C71EC-232F-4A92-B8D5-8C2889A2C552}">
      <dgm:prSet/>
      <dgm:spPr/>
      <dgm:t>
        <a:bodyPr/>
        <a:lstStyle/>
        <a:p>
          <a:r>
            <a:rPr lang="cs-CZ"/>
            <a:t>1. stupeň</a:t>
          </a:r>
        </a:p>
      </dgm:t>
    </dgm:pt>
    <dgm:pt modelId="{18E0170B-0066-405E-A189-4D32AE4172C8}" type="parTrans" cxnId="{4EB8CB6B-569A-4917-9903-6069D124217F}">
      <dgm:prSet/>
      <dgm:spPr/>
      <dgm:t>
        <a:bodyPr/>
        <a:lstStyle/>
        <a:p>
          <a:endParaRPr lang="cs-CZ"/>
        </a:p>
      </dgm:t>
    </dgm:pt>
    <dgm:pt modelId="{723CD41F-DA73-4449-88F6-52EBB7AE9067}" type="sibTrans" cxnId="{4EB8CB6B-569A-4917-9903-6069D124217F}">
      <dgm:prSet/>
      <dgm:spPr/>
      <dgm:t>
        <a:bodyPr/>
        <a:lstStyle/>
        <a:p>
          <a:endParaRPr lang="cs-CZ"/>
        </a:p>
      </dgm:t>
    </dgm:pt>
    <dgm:pt modelId="{EBE3E5DD-ED2A-4F9D-B1BE-76B2568E5E2F}">
      <dgm:prSet/>
      <dgm:spPr/>
      <dgm:t>
        <a:bodyPr/>
        <a:lstStyle/>
        <a:p>
          <a:r>
            <a:rPr lang="cs-CZ"/>
            <a:t>dobrovolník</a:t>
          </a:r>
        </a:p>
      </dgm:t>
    </dgm:pt>
    <dgm:pt modelId="{C5C7A75B-BF8E-46AF-9817-009DC7F23423}" type="parTrans" cxnId="{C27D258B-70E7-47AD-9AC3-5EB93EE666C2}">
      <dgm:prSet/>
      <dgm:spPr/>
      <dgm:t>
        <a:bodyPr/>
        <a:lstStyle/>
        <a:p>
          <a:endParaRPr lang="cs-CZ"/>
        </a:p>
      </dgm:t>
    </dgm:pt>
    <dgm:pt modelId="{936A8C4B-5298-4C94-AED2-127BB67A417D}" type="sibTrans" cxnId="{C27D258B-70E7-47AD-9AC3-5EB93EE666C2}">
      <dgm:prSet/>
      <dgm:spPr/>
      <dgm:t>
        <a:bodyPr/>
        <a:lstStyle/>
        <a:p>
          <a:endParaRPr lang="cs-CZ"/>
        </a:p>
      </dgm:t>
    </dgm:pt>
    <dgm:pt modelId="{E375BE19-2150-43A1-AEC7-B687B93EF862}">
      <dgm:prSet/>
      <dgm:spPr/>
      <dgm:t>
        <a:bodyPr/>
        <a:lstStyle/>
        <a:p>
          <a:r>
            <a:rPr lang="cs-CZ"/>
            <a:t>nocležna/ubytovna</a:t>
          </a:r>
        </a:p>
      </dgm:t>
    </dgm:pt>
    <dgm:pt modelId="{42CE1F5E-DBE3-4461-9357-D40DE22C6F97}" type="parTrans" cxnId="{493B32CC-47D6-4918-8396-B691E9EE31D7}">
      <dgm:prSet/>
      <dgm:spPr/>
      <dgm:t>
        <a:bodyPr/>
        <a:lstStyle/>
        <a:p>
          <a:endParaRPr lang="cs-CZ"/>
        </a:p>
      </dgm:t>
    </dgm:pt>
    <dgm:pt modelId="{9D484B7C-17AF-44F3-ADFA-4AD58E34B662}" type="sibTrans" cxnId="{493B32CC-47D6-4918-8396-B691E9EE31D7}">
      <dgm:prSet/>
      <dgm:spPr/>
      <dgm:t>
        <a:bodyPr/>
        <a:lstStyle/>
        <a:p>
          <a:endParaRPr lang="cs-CZ"/>
        </a:p>
      </dgm:t>
    </dgm:pt>
    <dgm:pt modelId="{95904B85-B51A-48B5-BBE7-8FBA1931AB68}" type="pres">
      <dgm:prSet presAssocID="{B9FA654E-7AE2-43DF-8513-66A9DB793E4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C8067F3-E6A9-4E63-8B67-0CFD635D580E}" type="pres">
      <dgm:prSet presAssocID="{C77C2DAE-1E64-4920-A77D-AF44827D3D96}" presName="circle1" presStyleLbl="node1" presStyleIdx="0" presStyleCnt="4"/>
      <dgm:spPr>
        <a:solidFill>
          <a:srgbClr val="97A095"/>
        </a:solidFill>
      </dgm:spPr>
      <dgm:t>
        <a:bodyPr/>
        <a:lstStyle/>
        <a:p>
          <a:endParaRPr lang="cs-CZ"/>
        </a:p>
      </dgm:t>
    </dgm:pt>
    <dgm:pt modelId="{C0D809D6-F60D-4A56-9073-C12BE0197BC3}" type="pres">
      <dgm:prSet presAssocID="{C77C2DAE-1E64-4920-A77D-AF44827D3D96}" presName="space" presStyleCnt="0"/>
      <dgm:spPr/>
    </dgm:pt>
    <dgm:pt modelId="{16830F1D-A9F1-4BA1-A915-3C788C09B6E3}" type="pres">
      <dgm:prSet presAssocID="{C77C2DAE-1E64-4920-A77D-AF44827D3D96}" presName="rect1" presStyleLbl="alignAcc1" presStyleIdx="0" presStyleCnt="4" custLinFactNeighborX="0" custLinFactNeighborY="0"/>
      <dgm:spPr/>
      <dgm:t>
        <a:bodyPr/>
        <a:lstStyle/>
        <a:p>
          <a:endParaRPr lang="cs-CZ"/>
        </a:p>
      </dgm:t>
    </dgm:pt>
    <dgm:pt modelId="{7F0B70DF-A8B2-42DC-A149-8E3FDE5700C3}" type="pres">
      <dgm:prSet presAssocID="{C82C71EC-232F-4A92-B8D5-8C2889A2C552}" presName="vertSpace2" presStyleLbl="node1" presStyleIdx="0" presStyleCnt="4"/>
      <dgm:spPr/>
    </dgm:pt>
    <dgm:pt modelId="{B69DC128-B08D-4517-8A8A-D69833CD839D}" type="pres">
      <dgm:prSet presAssocID="{C82C71EC-232F-4A92-B8D5-8C2889A2C552}" presName="circle2" presStyleLbl="node1" presStyleIdx="1" presStyleCnt="4"/>
      <dgm:spPr>
        <a:solidFill>
          <a:srgbClr val="5F9A4D"/>
        </a:solidFill>
      </dgm:spPr>
      <dgm:t>
        <a:bodyPr/>
        <a:lstStyle/>
        <a:p>
          <a:endParaRPr lang="cs-CZ"/>
        </a:p>
      </dgm:t>
    </dgm:pt>
    <dgm:pt modelId="{BA99C0A3-1823-4CB4-8C6A-B058B9130821}" type="pres">
      <dgm:prSet presAssocID="{C82C71EC-232F-4A92-B8D5-8C2889A2C552}" presName="rect2" presStyleLbl="alignAcc1" presStyleIdx="1" presStyleCnt="4"/>
      <dgm:spPr/>
      <dgm:t>
        <a:bodyPr/>
        <a:lstStyle/>
        <a:p>
          <a:endParaRPr lang="cs-CZ"/>
        </a:p>
      </dgm:t>
    </dgm:pt>
    <dgm:pt modelId="{ED20FFE5-D303-49D8-B91E-4DC2942D1BD5}" type="pres">
      <dgm:prSet presAssocID="{5B8A4E43-85F8-4FB4-8C3C-B2D72ECEAB09}" presName="vertSpace3" presStyleLbl="node1" presStyleIdx="1" presStyleCnt="4"/>
      <dgm:spPr/>
    </dgm:pt>
    <dgm:pt modelId="{9A6DB609-4091-44D2-8F1E-C48D036B7FC0}" type="pres">
      <dgm:prSet presAssocID="{5B8A4E43-85F8-4FB4-8C3C-B2D72ECEAB09}" presName="circle3" presStyleLbl="node1" presStyleIdx="2" presStyleCnt="4"/>
      <dgm:spPr>
        <a:solidFill>
          <a:srgbClr val="397A1D"/>
        </a:solidFill>
      </dgm:spPr>
      <dgm:t>
        <a:bodyPr/>
        <a:lstStyle/>
        <a:p>
          <a:endParaRPr lang="cs-CZ"/>
        </a:p>
      </dgm:t>
    </dgm:pt>
    <dgm:pt modelId="{1903A27C-CC9B-4345-B22E-10F368F87DDF}" type="pres">
      <dgm:prSet presAssocID="{5B8A4E43-85F8-4FB4-8C3C-B2D72ECEAB09}" presName="rect3" presStyleLbl="alignAcc1" presStyleIdx="2" presStyleCnt="4"/>
      <dgm:spPr/>
      <dgm:t>
        <a:bodyPr/>
        <a:lstStyle/>
        <a:p>
          <a:endParaRPr lang="cs-CZ"/>
        </a:p>
      </dgm:t>
    </dgm:pt>
    <dgm:pt modelId="{EA423FFA-51F6-4C75-ACEF-CC288FDCBE56}" type="pres">
      <dgm:prSet presAssocID="{408E95AA-3229-4CB4-A04F-38316183AECB}" presName="vertSpace4" presStyleLbl="node1" presStyleIdx="2" presStyleCnt="4"/>
      <dgm:spPr/>
    </dgm:pt>
    <dgm:pt modelId="{AD7F424E-6734-483D-9772-A388D486A2CA}" type="pres">
      <dgm:prSet presAssocID="{408E95AA-3229-4CB4-A04F-38316183AECB}" presName="circle4" presStyleLbl="node1" presStyleIdx="3" presStyleCnt="4"/>
      <dgm:spPr>
        <a:solidFill>
          <a:srgbClr val="1B4504"/>
        </a:solidFill>
      </dgm:spPr>
      <dgm:t>
        <a:bodyPr/>
        <a:lstStyle/>
        <a:p>
          <a:endParaRPr lang="cs-CZ"/>
        </a:p>
      </dgm:t>
    </dgm:pt>
    <dgm:pt modelId="{11E81D68-2563-482C-8A40-2E1C18BA665E}" type="pres">
      <dgm:prSet presAssocID="{408E95AA-3229-4CB4-A04F-38316183AECB}" presName="rect4" presStyleLbl="alignAcc1" presStyleIdx="3" presStyleCnt="4"/>
      <dgm:spPr/>
      <dgm:t>
        <a:bodyPr/>
        <a:lstStyle/>
        <a:p>
          <a:endParaRPr lang="cs-CZ"/>
        </a:p>
      </dgm:t>
    </dgm:pt>
    <dgm:pt modelId="{8CEFB687-4F07-4006-8D4A-D7679A53DCCC}" type="pres">
      <dgm:prSet presAssocID="{C77C2DAE-1E64-4920-A77D-AF44827D3D96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18DFC77-FC87-4EB9-B86B-76E3A277648F}" type="pres">
      <dgm:prSet presAssocID="{C77C2DAE-1E64-4920-A77D-AF44827D3D96}" presName="rect1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C26271-BE58-4856-BD93-6ABC842108B9}" type="pres">
      <dgm:prSet presAssocID="{C82C71EC-232F-4A92-B8D5-8C2889A2C552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8FF40D4-8870-4398-8274-D0B102627606}" type="pres">
      <dgm:prSet presAssocID="{C82C71EC-232F-4A92-B8D5-8C2889A2C552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209F2B0-DA02-4EE2-B23E-4744C4AD1322}" type="pres">
      <dgm:prSet presAssocID="{5B8A4E43-85F8-4FB4-8C3C-B2D72ECEAB09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03A5EF-8DFE-47CC-B491-8AE0D5B79855}" type="pres">
      <dgm:prSet presAssocID="{5B8A4E43-85F8-4FB4-8C3C-B2D72ECEAB09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3195A04-FECA-4C36-84A3-F3A41CC7A1E0}" type="pres">
      <dgm:prSet presAssocID="{408E95AA-3229-4CB4-A04F-38316183AECB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0614333-5CE1-42E9-80F6-7B02B903AFFF}" type="pres">
      <dgm:prSet presAssocID="{408E95AA-3229-4CB4-A04F-38316183AECB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F4125F0-658E-4137-B2E2-9128FD5E176B}" type="presOf" srcId="{C82C71EC-232F-4A92-B8D5-8C2889A2C552}" destId="{BA99C0A3-1823-4CB4-8C6A-B058B9130821}" srcOrd="0" destOrd="0" presId="urn:microsoft.com/office/officeart/2005/8/layout/target3"/>
    <dgm:cxn modelId="{E49CE717-D8CA-445C-A347-D31C43004D9B}" type="presOf" srcId="{458A7D1F-DB65-45B8-958E-B2DAC6F5FA34}" destId="{C0614333-5CE1-42E9-80F6-7B02B903AFFF}" srcOrd="0" destOrd="0" presId="urn:microsoft.com/office/officeart/2005/8/layout/target3"/>
    <dgm:cxn modelId="{56D7F561-B637-4311-8377-62788DBCEB71}" type="presOf" srcId="{3E2D09A1-41EA-4F41-9D33-F8D145DD6F5A}" destId="{C0614333-5CE1-42E9-80F6-7B02B903AFFF}" srcOrd="0" destOrd="1" presId="urn:microsoft.com/office/officeart/2005/8/layout/target3"/>
    <dgm:cxn modelId="{C27D258B-70E7-47AD-9AC3-5EB93EE666C2}" srcId="{C82C71EC-232F-4A92-B8D5-8C2889A2C552}" destId="{EBE3E5DD-ED2A-4F9D-B1BE-76B2568E5E2F}" srcOrd="0" destOrd="0" parTransId="{C5C7A75B-BF8E-46AF-9817-009DC7F23423}" sibTransId="{936A8C4B-5298-4C94-AED2-127BB67A417D}"/>
    <dgm:cxn modelId="{F5BB3312-631B-4FA9-9324-ECCFF7DB59B6}" type="presOf" srcId="{A72BF75F-9A6C-439F-A8EE-22B999828E0A}" destId="{0003A5EF-8DFE-47CC-B491-8AE0D5B79855}" srcOrd="0" destOrd="1" presId="urn:microsoft.com/office/officeart/2005/8/layout/target3"/>
    <dgm:cxn modelId="{493B32CC-47D6-4918-8396-B691E9EE31D7}" srcId="{C82C71EC-232F-4A92-B8D5-8C2889A2C552}" destId="{E375BE19-2150-43A1-AEC7-B687B93EF862}" srcOrd="1" destOrd="0" parTransId="{42CE1F5E-DBE3-4461-9357-D40DE22C6F97}" sibTransId="{9D484B7C-17AF-44F3-ADFA-4AD58E34B662}"/>
    <dgm:cxn modelId="{362C9D11-342D-43E7-ABDF-53324DF1380F}" type="presOf" srcId="{938E3513-B367-4F37-94D3-1FD03EB9FBC1}" destId="{D18DFC77-FC87-4EB9-B86B-76E3A277648F}" srcOrd="0" destOrd="0" presId="urn:microsoft.com/office/officeart/2005/8/layout/target3"/>
    <dgm:cxn modelId="{3909E035-BE13-4392-8F20-EDF9C497DAE1}" type="presOf" srcId="{E375BE19-2150-43A1-AEC7-B687B93EF862}" destId="{78FF40D4-8870-4398-8274-D0B102627606}" srcOrd="0" destOrd="1" presId="urn:microsoft.com/office/officeart/2005/8/layout/target3"/>
    <dgm:cxn modelId="{D8BE4FD7-CA55-441C-AC81-9B04EB2361D3}" type="presOf" srcId="{5B8A4E43-85F8-4FB4-8C3C-B2D72ECEAB09}" destId="{9209F2B0-DA02-4EE2-B23E-4744C4AD1322}" srcOrd="1" destOrd="0" presId="urn:microsoft.com/office/officeart/2005/8/layout/target3"/>
    <dgm:cxn modelId="{817092CA-ED32-4C58-8C5E-2C77BC928673}" type="presOf" srcId="{C77C2DAE-1E64-4920-A77D-AF44827D3D96}" destId="{8CEFB687-4F07-4006-8D4A-D7679A53DCCC}" srcOrd="1" destOrd="0" presId="urn:microsoft.com/office/officeart/2005/8/layout/target3"/>
    <dgm:cxn modelId="{DC470766-0D07-455A-8907-1B1A28ED002B}" srcId="{B9FA654E-7AE2-43DF-8513-66A9DB793E48}" destId="{C77C2DAE-1E64-4920-A77D-AF44827D3D96}" srcOrd="0" destOrd="0" parTransId="{C344A66F-4F1C-4F76-ABA2-65A45F67A66D}" sibTransId="{1E4A4273-B477-4629-9353-D8253342F84B}"/>
    <dgm:cxn modelId="{5F43AF4F-A7BF-4EBF-B4F8-226E9E76F23D}" srcId="{5B8A4E43-85F8-4FB4-8C3C-B2D72ECEAB09}" destId="{A72BF75F-9A6C-439F-A8EE-22B999828E0A}" srcOrd="1" destOrd="0" parTransId="{A8496C1E-56F1-432C-B0AA-7414F6FD890F}" sibTransId="{A3D3204A-D61B-4DD9-A102-2831B3631681}"/>
    <dgm:cxn modelId="{204DB5FA-8F3A-459F-AD0E-430739B9B9DB}" srcId="{B9FA654E-7AE2-43DF-8513-66A9DB793E48}" destId="{5B8A4E43-85F8-4FB4-8C3C-B2D72ECEAB09}" srcOrd="2" destOrd="0" parTransId="{4B7C3986-6230-4896-9160-E79528A917FD}" sibTransId="{43C7AD6F-E9D2-422E-BC80-DBE9606403A3}"/>
    <dgm:cxn modelId="{F2BE07B9-F10B-4B0C-B5EA-C7BBB6EE4D65}" type="presOf" srcId="{408E95AA-3229-4CB4-A04F-38316183AECB}" destId="{11E81D68-2563-482C-8A40-2E1C18BA665E}" srcOrd="0" destOrd="0" presId="urn:microsoft.com/office/officeart/2005/8/layout/target3"/>
    <dgm:cxn modelId="{7299AB67-D4E5-4A31-A8A2-100E6D2A344F}" type="presOf" srcId="{408E95AA-3229-4CB4-A04F-38316183AECB}" destId="{53195A04-FECA-4C36-84A3-F3A41CC7A1E0}" srcOrd="1" destOrd="0" presId="urn:microsoft.com/office/officeart/2005/8/layout/target3"/>
    <dgm:cxn modelId="{7A0E4601-0126-4FB5-BBA3-2AB8A7191C48}" type="presOf" srcId="{5B8A4E43-85F8-4FB4-8C3C-B2D72ECEAB09}" destId="{1903A27C-CC9B-4345-B22E-10F368F87DDF}" srcOrd="0" destOrd="0" presId="urn:microsoft.com/office/officeart/2005/8/layout/target3"/>
    <dgm:cxn modelId="{B0348DEB-112A-4BAE-B33A-474659F3A322}" type="presOf" srcId="{D6C4A58A-7E72-4C31-9F6D-2A5B4750B912}" destId="{0003A5EF-8DFE-47CC-B491-8AE0D5B79855}" srcOrd="0" destOrd="0" presId="urn:microsoft.com/office/officeart/2005/8/layout/target3"/>
    <dgm:cxn modelId="{49CBD8BF-C555-4462-A5B8-848F7B24E27B}" srcId="{408E95AA-3229-4CB4-A04F-38316183AECB}" destId="{3E2D09A1-41EA-4F41-9D33-F8D145DD6F5A}" srcOrd="1" destOrd="0" parTransId="{189DA10B-22DD-4DCB-B34E-75B7CBDEFB13}" sibTransId="{AFD169E4-DEEC-45A2-91D1-6CB53C3CC1A1}"/>
    <dgm:cxn modelId="{3ECDF121-6048-4A05-9A3D-CB77703787A9}" type="presOf" srcId="{B9FA654E-7AE2-43DF-8513-66A9DB793E48}" destId="{95904B85-B51A-48B5-BBE7-8FBA1931AB68}" srcOrd="0" destOrd="0" presId="urn:microsoft.com/office/officeart/2005/8/layout/target3"/>
    <dgm:cxn modelId="{E57E3017-2804-4378-8BDC-502BEE32F359}" type="presOf" srcId="{C82C71EC-232F-4A92-B8D5-8C2889A2C552}" destId="{2BC26271-BE58-4856-BD93-6ABC842108B9}" srcOrd="1" destOrd="0" presId="urn:microsoft.com/office/officeart/2005/8/layout/target3"/>
    <dgm:cxn modelId="{4BDAF353-D7E2-4807-AFF5-D45563140CF4}" type="presOf" srcId="{C77C2DAE-1E64-4920-A77D-AF44827D3D96}" destId="{16830F1D-A9F1-4BA1-A915-3C788C09B6E3}" srcOrd="0" destOrd="0" presId="urn:microsoft.com/office/officeart/2005/8/layout/target3"/>
    <dgm:cxn modelId="{35391DFD-AB04-4B19-855F-2538FA05A4C7}" srcId="{C77C2DAE-1E64-4920-A77D-AF44827D3D96}" destId="{938E3513-B367-4F37-94D3-1FD03EB9FBC1}" srcOrd="0" destOrd="0" parTransId="{6908A3A4-976D-4A9C-860C-D3091ACD4330}" sibTransId="{38EE8F90-7613-4B8B-B5AC-3464FBF9EDC4}"/>
    <dgm:cxn modelId="{0ED4D82D-5A2F-46E4-BE67-86CCBCFFC9F5}" srcId="{5B8A4E43-85F8-4FB4-8C3C-B2D72ECEAB09}" destId="{D6C4A58A-7E72-4C31-9F6D-2A5B4750B912}" srcOrd="0" destOrd="0" parTransId="{E6AD8C33-72ED-4AD9-B625-8CEA3D33C0D9}" sibTransId="{B7D3AE86-002D-494D-A426-3373CC7FF7B9}"/>
    <dgm:cxn modelId="{647DC6D5-5266-43B3-9702-BA2554B76B41}" srcId="{C77C2DAE-1E64-4920-A77D-AF44827D3D96}" destId="{CD71F5BA-C7C7-4731-8627-1D9B7E9FEE82}" srcOrd="1" destOrd="0" parTransId="{AC822306-7F66-45CD-82BF-CF2033D2C849}" sibTransId="{E55CEC9C-F9F5-4A5D-8D51-FF243311A397}"/>
    <dgm:cxn modelId="{4F22C265-D13E-4A53-A428-D7AD28D83B99}" srcId="{B9FA654E-7AE2-43DF-8513-66A9DB793E48}" destId="{408E95AA-3229-4CB4-A04F-38316183AECB}" srcOrd="3" destOrd="0" parTransId="{C6D4AF4C-2EBF-4394-A2E0-27FF6203A6F1}" sibTransId="{86D108FD-8937-4581-BAD2-141CD2099CBC}"/>
    <dgm:cxn modelId="{8E2621A6-F234-476D-AC6D-E3DEF9DA6B49}" srcId="{408E95AA-3229-4CB4-A04F-38316183AECB}" destId="{458A7D1F-DB65-45B8-958E-B2DAC6F5FA34}" srcOrd="0" destOrd="0" parTransId="{316174C7-4A01-4FF9-8A67-8473C1CB4D3A}" sibTransId="{E5EC25A6-F7FF-4DA1-B395-FDBD80908C81}"/>
    <dgm:cxn modelId="{4EB8CB6B-569A-4917-9903-6069D124217F}" srcId="{B9FA654E-7AE2-43DF-8513-66A9DB793E48}" destId="{C82C71EC-232F-4A92-B8D5-8C2889A2C552}" srcOrd="1" destOrd="0" parTransId="{18E0170B-0066-405E-A189-4D32AE4172C8}" sibTransId="{723CD41F-DA73-4449-88F6-52EBB7AE9067}"/>
    <dgm:cxn modelId="{8C4972F8-CA33-421A-8E84-15613E285E66}" type="presOf" srcId="{CD71F5BA-C7C7-4731-8627-1D9B7E9FEE82}" destId="{D18DFC77-FC87-4EB9-B86B-76E3A277648F}" srcOrd="0" destOrd="1" presId="urn:microsoft.com/office/officeart/2005/8/layout/target3"/>
    <dgm:cxn modelId="{5DD12EA5-53F8-48C0-8CA6-182BDD2FB6D5}" type="presOf" srcId="{EBE3E5DD-ED2A-4F9D-B1BE-76B2568E5E2F}" destId="{78FF40D4-8870-4398-8274-D0B102627606}" srcOrd="0" destOrd="0" presId="urn:microsoft.com/office/officeart/2005/8/layout/target3"/>
    <dgm:cxn modelId="{25B8D1C5-401A-4EAA-96BC-A486A9B486B2}" type="presParOf" srcId="{95904B85-B51A-48B5-BBE7-8FBA1931AB68}" destId="{2C8067F3-E6A9-4E63-8B67-0CFD635D580E}" srcOrd="0" destOrd="0" presId="urn:microsoft.com/office/officeart/2005/8/layout/target3"/>
    <dgm:cxn modelId="{7D064E17-47D0-4DB8-9DA1-291741B295EC}" type="presParOf" srcId="{95904B85-B51A-48B5-BBE7-8FBA1931AB68}" destId="{C0D809D6-F60D-4A56-9073-C12BE0197BC3}" srcOrd="1" destOrd="0" presId="urn:microsoft.com/office/officeart/2005/8/layout/target3"/>
    <dgm:cxn modelId="{FF256F0D-E880-486F-B3D6-35192F6D3F89}" type="presParOf" srcId="{95904B85-B51A-48B5-BBE7-8FBA1931AB68}" destId="{16830F1D-A9F1-4BA1-A915-3C788C09B6E3}" srcOrd="2" destOrd="0" presId="urn:microsoft.com/office/officeart/2005/8/layout/target3"/>
    <dgm:cxn modelId="{F8D2A9A7-5BD5-4D86-945E-39CD7D7CD480}" type="presParOf" srcId="{95904B85-B51A-48B5-BBE7-8FBA1931AB68}" destId="{7F0B70DF-A8B2-42DC-A149-8E3FDE5700C3}" srcOrd="3" destOrd="0" presId="urn:microsoft.com/office/officeart/2005/8/layout/target3"/>
    <dgm:cxn modelId="{65D404F5-F3B3-4B67-82E5-E97C8A37811C}" type="presParOf" srcId="{95904B85-B51A-48B5-BBE7-8FBA1931AB68}" destId="{B69DC128-B08D-4517-8A8A-D69833CD839D}" srcOrd="4" destOrd="0" presId="urn:microsoft.com/office/officeart/2005/8/layout/target3"/>
    <dgm:cxn modelId="{C97D500B-EA79-4AAB-BDC6-54EE860081B1}" type="presParOf" srcId="{95904B85-B51A-48B5-BBE7-8FBA1931AB68}" destId="{BA99C0A3-1823-4CB4-8C6A-B058B9130821}" srcOrd="5" destOrd="0" presId="urn:microsoft.com/office/officeart/2005/8/layout/target3"/>
    <dgm:cxn modelId="{7C1E9370-5E96-48D2-A78F-8B69433B66D7}" type="presParOf" srcId="{95904B85-B51A-48B5-BBE7-8FBA1931AB68}" destId="{ED20FFE5-D303-49D8-B91E-4DC2942D1BD5}" srcOrd="6" destOrd="0" presId="urn:microsoft.com/office/officeart/2005/8/layout/target3"/>
    <dgm:cxn modelId="{93636C68-9911-4CD1-93E4-7FE79F07EB94}" type="presParOf" srcId="{95904B85-B51A-48B5-BBE7-8FBA1931AB68}" destId="{9A6DB609-4091-44D2-8F1E-C48D036B7FC0}" srcOrd="7" destOrd="0" presId="urn:microsoft.com/office/officeart/2005/8/layout/target3"/>
    <dgm:cxn modelId="{DA5295CB-EA00-4A28-A8D5-146D141F7943}" type="presParOf" srcId="{95904B85-B51A-48B5-BBE7-8FBA1931AB68}" destId="{1903A27C-CC9B-4345-B22E-10F368F87DDF}" srcOrd="8" destOrd="0" presId="urn:microsoft.com/office/officeart/2005/8/layout/target3"/>
    <dgm:cxn modelId="{3FAE91E6-3589-421F-A232-5F3096D3FCE3}" type="presParOf" srcId="{95904B85-B51A-48B5-BBE7-8FBA1931AB68}" destId="{EA423FFA-51F6-4C75-ACEF-CC288FDCBE56}" srcOrd="9" destOrd="0" presId="urn:microsoft.com/office/officeart/2005/8/layout/target3"/>
    <dgm:cxn modelId="{2456F117-A491-484A-AC75-8CC9D4EB4641}" type="presParOf" srcId="{95904B85-B51A-48B5-BBE7-8FBA1931AB68}" destId="{AD7F424E-6734-483D-9772-A388D486A2CA}" srcOrd="10" destOrd="0" presId="urn:microsoft.com/office/officeart/2005/8/layout/target3"/>
    <dgm:cxn modelId="{EAF45515-1E77-462F-B040-9EF8BABC79E6}" type="presParOf" srcId="{95904B85-B51A-48B5-BBE7-8FBA1931AB68}" destId="{11E81D68-2563-482C-8A40-2E1C18BA665E}" srcOrd="11" destOrd="0" presId="urn:microsoft.com/office/officeart/2005/8/layout/target3"/>
    <dgm:cxn modelId="{A3E201DB-5A8B-497C-9717-51DED03C8F9E}" type="presParOf" srcId="{95904B85-B51A-48B5-BBE7-8FBA1931AB68}" destId="{8CEFB687-4F07-4006-8D4A-D7679A53DCCC}" srcOrd="12" destOrd="0" presId="urn:microsoft.com/office/officeart/2005/8/layout/target3"/>
    <dgm:cxn modelId="{12BB1642-77C9-458F-8EC4-294F4778961B}" type="presParOf" srcId="{95904B85-B51A-48B5-BBE7-8FBA1931AB68}" destId="{D18DFC77-FC87-4EB9-B86B-76E3A277648F}" srcOrd="13" destOrd="0" presId="urn:microsoft.com/office/officeart/2005/8/layout/target3"/>
    <dgm:cxn modelId="{31CD2A12-5D22-4BBC-B073-5D6CAC64DFB0}" type="presParOf" srcId="{95904B85-B51A-48B5-BBE7-8FBA1931AB68}" destId="{2BC26271-BE58-4856-BD93-6ABC842108B9}" srcOrd="14" destOrd="0" presId="urn:microsoft.com/office/officeart/2005/8/layout/target3"/>
    <dgm:cxn modelId="{074799CF-98E2-4A6C-82A2-1EB6B82099E4}" type="presParOf" srcId="{95904B85-B51A-48B5-BBE7-8FBA1931AB68}" destId="{78FF40D4-8870-4398-8274-D0B102627606}" srcOrd="15" destOrd="0" presId="urn:microsoft.com/office/officeart/2005/8/layout/target3"/>
    <dgm:cxn modelId="{374AE301-14F7-40EA-A174-9095A209F21A}" type="presParOf" srcId="{95904B85-B51A-48B5-BBE7-8FBA1931AB68}" destId="{9209F2B0-DA02-4EE2-B23E-4744C4AD1322}" srcOrd="16" destOrd="0" presId="urn:microsoft.com/office/officeart/2005/8/layout/target3"/>
    <dgm:cxn modelId="{061DC8B9-FCD7-4F89-ABA3-2E54EA43BCF3}" type="presParOf" srcId="{95904B85-B51A-48B5-BBE7-8FBA1931AB68}" destId="{0003A5EF-8DFE-47CC-B491-8AE0D5B79855}" srcOrd="17" destOrd="0" presId="urn:microsoft.com/office/officeart/2005/8/layout/target3"/>
    <dgm:cxn modelId="{E89BBA24-77FF-4F83-94CF-0FF0E839904D}" type="presParOf" srcId="{95904B85-B51A-48B5-BBE7-8FBA1931AB68}" destId="{53195A04-FECA-4C36-84A3-F3A41CC7A1E0}" srcOrd="18" destOrd="0" presId="urn:microsoft.com/office/officeart/2005/8/layout/target3"/>
    <dgm:cxn modelId="{1F9DD4F2-1F0D-41B9-BA5C-46E788D06404}" type="presParOf" srcId="{95904B85-B51A-48B5-BBE7-8FBA1931AB68}" destId="{C0614333-5CE1-42E9-80F6-7B02B903AFFF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5601F-D029-4C09-AA08-1B9C610D62C5}">
      <dsp:nvSpPr>
        <dsp:cNvPr id="0" name=""/>
        <dsp:cNvSpPr/>
      </dsp:nvSpPr>
      <dsp:spPr>
        <a:xfrm>
          <a:off x="-2" y="17"/>
          <a:ext cx="6400804" cy="3439305"/>
        </a:xfrm>
        <a:prstGeom prst="triangl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A6AD6-8570-42BF-A3E6-C5B3A8BD3365}">
      <dsp:nvSpPr>
        <dsp:cNvPr id="0" name=""/>
        <dsp:cNvSpPr/>
      </dsp:nvSpPr>
      <dsp:spPr>
        <a:xfrm>
          <a:off x="3200400" y="349210"/>
          <a:ext cx="2257742" cy="8222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Pracovní poměr</a:t>
          </a:r>
          <a:endParaRPr lang="cs-CZ" sz="2100" kern="1200" dirty="0"/>
        </a:p>
      </dsp:txBody>
      <dsp:txXfrm>
        <a:off x="3240538" y="389348"/>
        <a:ext cx="2177466" cy="741954"/>
      </dsp:txXfrm>
    </dsp:sp>
    <dsp:sp modelId="{C25D7673-8918-49C4-AD0D-705F1FD70B0D}">
      <dsp:nvSpPr>
        <dsp:cNvPr id="0" name=""/>
        <dsp:cNvSpPr/>
      </dsp:nvSpPr>
      <dsp:spPr>
        <a:xfrm>
          <a:off x="3200400" y="1274220"/>
          <a:ext cx="2257742" cy="8222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50000"/>
              <a:hueOff val="388959"/>
              <a:satOff val="-57578"/>
              <a:lumOff val="40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Veřejně prospěšné práce</a:t>
          </a:r>
          <a:endParaRPr lang="cs-CZ" sz="2100" kern="1200" dirty="0"/>
        </a:p>
      </dsp:txBody>
      <dsp:txXfrm>
        <a:off x="3240538" y="1314358"/>
        <a:ext cx="2177466" cy="741954"/>
      </dsp:txXfrm>
    </dsp:sp>
    <dsp:sp modelId="{BB187FC0-CEEA-44EF-93F1-4464D31390E0}">
      <dsp:nvSpPr>
        <dsp:cNvPr id="0" name=""/>
        <dsp:cNvSpPr/>
      </dsp:nvSpPr>
      <dsp:spPr>
        <a:xfrm>
          <a:off x="3200400" y="2199229"/>
          <a:ext cx="2257742" cy="8222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50000"/>
              <a:hueOff val="388959"/>
              <a:satOff val="-57578"/>
              <a:lumOff val="40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Dobrovolnická </a:t>
          </a:r>
          <a:r>
            <a:rPr lang="cs-CZ" sz="2100" kern="1200" dirty="0" smtClean="0"/>
            <a:t>činnost</a:t>
          </a:r>
        </a:p>
      </dsp:txBody>
      <dsp:txXfrm>
        <a:off x="3240538" y="2239367"/>
        <a:ext cx="2177466" cy="741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067F3-E6A9-4E63-8B67-0CFD635D580E}">
      <dsp:nvSpPr>
        <dsp:cNvPr id="0" name=""/>
        <dsp:cNvSpPr/>
      </dsp:nvSpPr>
      <dsp:spPr>
        <a:xfrm>
          <a:off x="0" y="0"/>
          <a:ext cx="3920480" cy="3920480"/>
        </a:xfrm>
        <a:prstGeom prst="pie">
          <a:avLst>
            <a:gd name="adj1" fmla="val 5400000"/>
            <a:gd name="adj2" fmla="val 16200000"/>
          </a:avLst>
        </a:prstGeom>
        <a:solidFill>
          <a:srgbClr val="97A09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30F1D-A9F1-4BA1-A915-3C788C09B6E3}">
      <dsp:nvSpPr>
        <dsp:cNvPr id="0" name=""/>
        <dsp:cNvSpPr/>
      </dsp:nvSpPr>
      <dsp:spPr>
        <a:xfrm>
          <a:off x="1960240" y="0"/>
          <a:ext cx="5240559" cy="39204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/>
            <a:t>sociální exkluze</a:t>
          </a:r>
        </a:p>
      </dsp:txBody>
      <dsp:txXfrm>
        <a:off x="1960240" y="0"/>
        <a:ext cx="2620279" cy="833101"/>
      </dsp:txXfrm>
    </dsp:sp>
    <dsp:sp modelId="{B69DC128-B08D-4517-8A8A-D69833CD839D}">
      <dsp:nvSpPr>
        <dsp:cNvPr id="0" name=""/>
        <dsp:cNvSpPr/>
      </dsp:nvSpPr>
      <dsp:spPr>
        <a:xfrm>
          <a:off x="514563" y="833101"/>
          <a:ext cx="2891354" cy="2891354"/>
        </a:xfrm>
        <a:prstGeom prst="pie">
          <a:avLst>
            <a:gd name="adj1" fmla="val 5400000"/>
            <a:gd name="adj2" fmla="val 16200000"/>
          </a:avLst>
        </a:prstGeom>
        <a:solidFill>
          <a:srgbClr val="5F9A4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9C0A3-1823-4CB4-8C6A-B058B9130821}">
      <dsp:nvSpPr>
        <dsp:cNvPr id="0" name=""/>
        <dsp:cNvSpPr/>
      </dsp:nvSpPr>
      <dsp:spPr>
        <a:xfrm>
          <a:off x="1960240" y="833101"/>
          <a:ext cx="5240559" cy="28913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215943"/>
              <a:satOff val="-27838"/>
              <a:lumOff val="154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/>
            <a:t>1. stupeň</a:t>
          </a:r>
        </a:p>
      </dsp:txBody>
      <dsp:txXfrm>
        <a:off x="1960240" y="833101"/>
        <a:ext cx="2620279" cy="833101"/>
      </dsp:txXfrm>
    </dsp:sp>
    <dsp:sp modelId="{9A6DB609-4091-44D2-8F1E-C48D036B7FC0}">
      <dsp:nvSpPr>
        <dsp:cNvPr id="0" name=""/>
        <dsp:cNvSpPr/>
      </dsp:nvSpPr>
      <dsp:spPr>
        <a:xfrm>
          <a:off x="1029126" y="1666203"/>
          <a:ext cx="1862228" cy="1862228"/>
        </a:xfrm>
        <a:prstGeom prst="pie">
          <a:avLst>
            <a:gd name="adj1" fmla="val 5400000"/>
            <a:gd name="adj2" fmla="val 16200000"/>
          </a:avLst>
        </a:prstGeom>
        <a:solidFill>
          <a:srgbClr val="397A1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3A27C-CC9B-4345-B22E-10F368F87DDF}">
      <dsp:nvSpPr>
        <dsp:cNvPr id="0" name=""/>
        <dsp:cNvSpPr/>
      </dsp:nvSpPr>
      <dsp:spPr>
        <a:xfrm>
          <a:off x="1960240" y="1666203"/>
          <a:ext cx="5240559" cy="18622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431885"/>
              <a:satOff val="-55677"/>
              <a:lumOff val="30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/>
            <a:t>2.stupeň</a:t>
          </a:r>
        </a:p>
      </dsp:txBody>
      <dsp:txXfrm>
        <a:off x="1960240" y="1666203"/>
        <a:ext cx="2620279" cy="833101"/>
      </dsp:txXfrm>
    </dsp:sp>
    <dsp:sp modelId="{AD7F424E-6734-483D-9772-A388D486A2CA}">
      <dsp:nvSpPr>
        <dsp:cNvPr id="0" name=""/>
        <dsp:cNvSpPr/>
      </dsp:nvSpPr>
      <dsp:spPr>
        <a:xfrm>
          <a:off x="1543689" y="2499305"/>
          <a:ext cx="833101" cy="833101"/>
        </a:xfrm>
        <a:prstGeom prst="pie">
          <a:avLst>
            <a:gd name="adj1" fmla="val 5400000"/>
            <a:gd name="adj2" fmla="val 16200000"/>
          </a:avLst>
        </a:prstGeom>
        <a:solidFill>
          <a:srgbClr val="1B450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81D68-2563-482C-8A40-2E1C18BA665E}">
      <dsp:nvSpPr>
        <dsp:cNvPr id="0" name=""/>
        <dsp:cNvSpPr/>
      </dsp:nvSpPr>
      <dsp:spPr>
        <a:xfrm>
          <a:off x="1960240" y="2499305"/>
          <a:ext cx="5240559" cy="8331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647828"/>
              <a:satOff val="-83515"/>
              <a:lumOff val="46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/>
            <a:t>3. stupeň</a:t>
          </a:r>
        </a:p>
      </dsp:txBody>
      <dsp:txXfrm>
        <a:off x="1960240" y="2499305"/>
        <a:ext cx="2620279" cy="833102"/>
      </dsp:txXfrm>
    </dsp:sp>
    <dsp:sp modelId="{D18DFC77-FC87-4EB9-B86B-76E3A277648F}">
      <dsp:nvSpPr>
        <dsp:cNvPr id="0" name=""/>
        <dsp:cNvSpPr/>
      </dsp:nvSpPr>
      <dsp:spPr>
        <a:xfrm>
          <a:off x="4580519" y="0"/>
          <a:ext cx="2620279" cy="83310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bez práce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bezdomovec na ulici</a:t>
          </a:r>
        </a:p>
      </dsp:txBody>
      <dsp:txXfrm>
        <a:off x="4580519" y="0"/>
        <a:ext cx="2620279" cy="833101"/>
      </dsp:txXfrm>
    </dsp:sp>
    <dsp:sp modelId="{78FF40D4-8870-4398-8274-D0B102627606}">
      <dsp:nvSpPr>
        <dsp:cNvPr id="0" name=""/>
        <dsp:cNvSpPr/>
      </dsp:nvSpPr>
      <dsp:spPr>
        <a:xfrm>
          <a:off x="4580519" y="833101"/>
          <a:ext cx="2620279" cy="83310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dobrovolník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nocležna/ubytovna</a:t>
          </a:r>
        </a:p>
      </dsp:txBody>
      <dsp:txXfrm>
        <a:off x="4580519" y="833101"/>
        <a:ext cx="2620279" cy="833101"/>
      </dsp:txXfrm>
    </dsp:sp>
    <dsp:sp modelId="{0003A5EF-8DFE-47CC-B491-8AE0D5B79855}">
      <dsp:nvSpPr>
        <dsp:cNvPr id="0" name=""/>
        <dsp:cNvSpPr/>
      </dsp:nvSpPr>
      <dsp:spPr>
        <a:xfrm>
          <a:off x="4580519" y="1666203"/>
          <a:ext cx="2620279" cy="833101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dělník VPP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ubytovna/tréninkový byt</a:t>
          </a:r>
        </a:p>
      </dsp:txBody>
      <dsp:txXfrm>
        <a:off x="4580519" y="1666203"/>
        <a:ext cx="2620279" cy="833101"/>
      </dsp:txXfrm>
    </dsp:sp>
    <dsp:sp modelId="{C0614333-5CE1-42E9-80F6-7B02B903AFFF}">
      <dsp:nvSpPr>
        <dsp:cNvPr id="0" name=""/>
        <dsp:cNvSpPr/>
      </dsp:nvSpPr>
      <dsp:spPr>
        <a:xfrm>
          <a:off x="4580519" y="2499305"/>
          <a:ext cx="2620279" cy="83310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dirty="0" smtClean="0"/>
            <a:t>pracovní </a:t>
          </a:r>
          <a:r>
            <a:rPr lang="cs-CZ" sz="1400" kern="1200" dirty="0"/>
            <a:t>smlouva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/>
            <a:t>městský byt s podporou města, komerční trh s byty</a:t>
          </a:r>
        </a:p>
      </dsp:txBody>
      <dsp:txXfrm>
        <a:off x="4580519" y="2499305"/>
        <a:ext cx="2620279" cy="83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555B9-B029-4464-A126-F8E0517D6304}" type="datetimeFigureOut">
              <a:rPr lang="cs-CZ" smtClean="0"/>
              <a:t>14.11.2013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B9650-F947-4B8A-BB26-6243B54AA1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42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AF12D8BD-5499-443D-B4E3-10D9549F7C10}" type="datetimeFigureOut">
              <a:rPr lang="cs-CZ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 dirty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317092DA-2175-429C-8BC3-A2856D3288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353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B3AE20-656D-4F58-A15E-0273FFF898E5}" type="slidenum">
              <a:rPr lang="cs-CZ" altLang="cs-CZ" smtClean="0"/>
              <a:pPr eaLnBrk="1" hangingPunct="1"/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49DE4D-E2FB-4677-98C8-736E097A4848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060DA-D244-4A22-AF7C-A11B5358261B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6F521-E921-4971-97EF-DA4E886813DA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68C76-CF13-48D7-A583-4E572EA1F6D6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E7CB8-AC39-4E5C-9AEF-F80A26344D88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063B7E-CE77-4262-A0C7-56BFAB63EF6D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B7CBF-A8EF-4C7F-8364-2F597932767E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85EF3-1096-4679-967F-6BD32DB31061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3339DC-3825-418E-9687-C43DD783DD26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D6640-D93E-4AF0-8B9E-3A0E0063302C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27FC44-9B63-4BEA-9BB0-37F911ABD634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21C5A-B2C3-461C-BB1E-68D958D67E79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2E8B24-2819-412E-8E0F-0D86E2E3308B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C21EB-DF3E-4A0A-9531-6442647B1570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A463C2-7C56-4E50-A440-5EB0E8FBD9AE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CFA48-5C7C-4446-8CEB-6C94BCB75A1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F213D-6A37-4310-AECF-EB5644F17CE2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D2451-F986-4E0E-9DC3-044FABB51C7F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DA29A2-3EFF-4E74-A7BF-B4C386721769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F0DD8-204D-4F46-9CB3-0BB55B5A9BE1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C249C-D1C2-4B6D-B45D-142678869708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B14EB-0F8A-4576-9E78-6174034BAE41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08D7C4F-0DF3-48C7-A79D-151BFABBF808}" type="datetimeFigureOut">
              <a:rPr lang="cs-CZ" smtClean="0"/>
              <a:pPr>
                <a:defRPr/>
              </a:pPr>
              <a:t>14.11.2013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CD2E76F4-A5D7-40C0-8064-8F7AE5827376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lcova-eva@meussj.c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9670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572178"/>
            <a:ext cx="8249271" cy="2951163"/>
          </a:xfrm>
        </p:spPr>
        <p:txBody>
          <a:bodyPr rtlCol="0">
            <a:noAutofit/>
          </a:bodyPr>
          <a:lstStyle/>
          <a:p>
            <a:pPr marL="182880" indent="0" algn="ctr" eaLnBrk="1" fontAlgn="auto" hangingPunct="1">
              <a:spcAft>
                <a:spcPts val="0"/>
              </a:spcAft>
              <a:buNone/>
              <a:defRPr/>
            </a:pPr>
            <a:r>
              <a:rPr lang="cs-CZ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Prostupné zaměstnávání  </a:t>
            </a:r>
            <a:br>
              <a:rPr lang="cs-CZ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</a:b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11" descr="obrázek001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65" y="3601137"/>
            <a:ext cx="2377821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" descr="Kopie - obrázek0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" y="3601137"/>
            <a:ext cx="23225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P10100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67" y="4816178"/>
            <a:ext cx="2377821" cy="182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http://www.meussj.cz/img/orig/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" y="4919572"/>
            <a:ext cx="2322512" cy="17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:\Users\karolina.rozsivalova\Pictures\plocha + head\majak meussj V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2"/>
            <a:ext cx="9144000" cy="157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148064" y="4293096"/>
            <a:ext cx="3759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zkušenosti </a:t>
            </a:r>
            <a:endParaRPr lang="cs-CZ" sz="32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</a:p>
          <a:p>
            <a:pPr algn="ctr"/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dobrá praxe</a:t>
            </a:r>
            <a:endParaRPr lang="cs-CZ" sz="3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MěÚSS Jirkov</a:t>
            </a:r>
            <a:endParaRPr lang="cs-CZ" sz="32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31750"/>
            <a:ext cx="91662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karolina.rozsivalova\Desktop\foto prostupne zamestanavani\ZMENSENE 1200\-DSC_7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8988"/>
            <a:ext cx="8208912" cy="52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31750"/>
            <a:ext cx="91662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0510"/>
            <a:ext cx="5721150" cy="630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9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721"/>
            <a:ext cx="9165704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Druhý stupeň - VPP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51520" y="3717032"/>
            <a:ext cx="8136904" cy="23762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3200" i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cs-CZ" sz="3200" i="1" dirty="0" smtClean="0">
                <a:solidFill>
                  <a:schemeClr val="accent1">
                    <a:lumMod val="50000"/>
                  </a:schemeClr>
                </a:solidFill>
              </a:rPr>
              <a:t>rostor </a:t>
            </a:r>
            <a:r>
              <a:rPr lang="cs-CZ" sz="3200" i="1" dirty="0">
                <a:solidFill>
                  <a:schemeClr val="accent1">
                    <a:lumMod val="50000"/>
                  </a:schemeClr>
                </a:solidFill>
              </a:rPr>
              <a:t>k „ostré zkoušce</a:t>
            </a:r>
            <a:r>
              <a:rPr lang="cs-CZ" sz="3200" i="1" dirty="0" smtClean="0">
                <a:solidFill>
                  <a:schemeClr val="accent1">
                    <a:lumMod val="50000"/>
                  </a:schemeClr>
                </a:solidFill>
              </a:rPr>
              <a:t>“. </a:t>
            </a:r>
            <a:endParaRPr lang="cs-CZ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 algn="ctr">
              <a:buNone/>
            </a:pPr>
            <a:endParaRPr lang="cs-CZ" sz="32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cs-CZ" sz="3200" i="1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cs-CZ" sz="3200" i="1" dirty="0" smtClean="0">
                <a:solidFill>
                  <a:schemeClr val="accent1">
                    <a:lumMod val="50000"/>
                  </a:schemeClr>
                </a:solidFill>
              </a:rPr>
              <a:t>Pomocné </a:t>
            </a:r>
            <a:r>
              <a:rPr lang="cs-CZ" sz="3200" i="1" dirty="0" smtClean="0">
                <a:solidFill>
                  <a:schemeClr val="accent1">
                    <a:lumMod val="50000"/>
                  </a:schemeClr>
                </a:solidFill>
              </a:rPr>
              <a:t>práce – dělník </a:t>
            </a:r>
            <a:r>
              <a:rPr lang="cs-CZ" sz="3200" i="1" dirty="0" smtClean="0">
                <a:solidFill>
                  <a:schemeClr val="accent1">
                    <a:lumMod val="50000"/>
                  </a:schemeClr>
                </a:solidFill>
              </a:rPr>
              <a:t>VPP.</a:t>
            </a:r>
            <a:endParaRPr lang="cs-CZ" sz="32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dirty="0" smtClean="0">
              <a:solidFill>
                <a:schemeClr val="tx2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721"/>
            <a:ext cx="9165704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9625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81721"/>
            <a:ext cx="7704856" cy="1143000"/>
          </a:xfrm>
        </p:spPr>
        <p:txBody>
          <a:bodyPr/>
          <a:lstStyle/>
          <a:p>
            <a:pPr marL="0" indent="0" algn="l">
              <a:buNone/>
            </a:pPr>
            <a:r>
              <a:rPr lang="cs-CZ" sz="3200" dirty="0" smtClean="0"/>
              <a:t>VPP a „dlouhodobě nezaměstnaní“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94420" y="2434682"/>
            <a:ext cx="7776864" cy="367240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Pracovník: 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cs-CZ" dirty="0" smtClean="0">
                <a:solidFill>
                  <a:schemeClr val="tx2"/>
                </a:solidFill>
              </a:rPr>
              <a:t>- získává </a:t>
            </a:r>
            <a:r>
              <a:rPr lang="cs-CZ" dirty="0">
                <a:solidFill>
                  <a:schemeClr val="tx2"/>
                </a:solidFill>
              </a:rPr>
              <a:t>již finanční ohodnocení – získává prostor k řešení svých závazků, upevňuje pozici na trhu </a:t>
            </a:r>
            <a:r>
              <a:rPr lang="cs-CZ" dirty="0" smtClean="0">
                <a:solidFill>
                  <a:schemeClr val="tx2"/>
                </a:solidFill>
              </a:rPr>
              <a:t>práce.</a:t>
            </a:r>
            <a:endParaRPr lang="cs-CZ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Zaměstnavatel: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2"/>
                </a:solidFill>
              </a:rPr>
              <a:t>- malý </a:t>
            </a:r>
            <a:r>
              <a:rPr lang="cs-CZ" dirty="0">
                <a:solidFill>
                  <a:schemeClr val="tx2"/>
                </a:solidFill>
              </a:rPr>
              <a:t>risk, dotované místo, možnost výběru ověřených </a:t>
            </a:r>
            <a:r>
              <a:rPr lang="cs-CZ" dirty="0" smtClean="0">
                <a:solidFill>
                  <a:schemeClr val="tx2"/>
                </a:solidFill>
              </a:rPr>
              <a:t>osob z řad </a:t>
            </a:r>
            <a:r>
              <a:rPr lang="cs-CZ" dirty="0" smtClean="0">
                <a:solidFill>
                  <a:schemeClr val="tx2"/>
                </a:solidFill>
              </a:rPr>
              <a:t>dobrovolníků.</a:t>
            </a:r>
            <a:endParaRPr lang="cs-CZ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chemeClr val="tx2"/>
                </a:solidFill>
              </a:rPr>
              <a:t>V</a:t>
            </a:r>
            <a:r>
              <a:rPr lang="cs-CZ" dirty="0" smtClean="0">
                <a:solidFill>
                  <a:schemeClr val="tx2"/>
                </a:solidFill>
              </a:rPr>
              <a:t>ětší </a:t>
            </a:r>
            <a:r>
              <a:rPr lang="cs-CZ" dirty="0" smtClean="0">
                <a:solidFill>
                  <a:schemeClr val="tx2"/>
                </a:solidFill>
              </a:rPr>
              <a:t>motivace, pokud pracovník ví, že je možné </a:t>
            </a:r>
            <a:r>
              <a:rPr lang="cs-CZ" dirty="0" smtClean="0">
                <a:solidFill>
                  <a:schemeClr val="tx2"/>
                </a:solidFill>
              </a:rPr>
              <a:t>po ukončení VPP u </a:t>
            </a:r>
            <a:r>
              <a:rPr lang="cs-CZ" dirty="0" smtClean="0">
                <a:solidFill>
                  <a:schemeClr val="tx2"/>
                </a:solidFill>
              </a:rPr>
              <a:t>zaměstnavatele </a:t>
            </a:r>
            <a:r>
              <a:rPr lang="cs-CZ" dirty="0" smtClean="0">
                <a:solidFill>
                  <a:schemeClr val="tx2"/>
                </a:solidFill>
              </a:rPr>
              <a:t>získat pracovní </a:t>
            </a:r>
            <a:r>
              <a:rPr lang="cs-CZ" dirty="0" smtClean="0">
                <a:solidFill>
                  <a:schemeClr val="tx2"/>
                </a:solidFill>
              </a:rPr>
              <a:t>poměr.</a:t>
            </a:r>
            <a:endParaRPr lang="cs-CZ" dirty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20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161704" y="241896"/>
            <a:ext cx="6624736" cy="9055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VPP a dlouhodobě nezaměstnaní</a:t>
            </a:r>
            <a:endParaRPr lang="cs-CZ" sz="2800" dirty="0"/>
          </a:p>
        </p:txBody>
      </p:sp>
      <p:pic>
        <p:nvPicPr>
          <p:cNvPr id="1026" name="Picture 2" descr="C:\Users\karolina.rozsivalova\Desktop\foto prostupne zamestanavani\ZMENSENE 1200\-DSC_7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6" y="1088385"/>
            <a:ext cx="77486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7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483768" y="188640"/>
            <a:ext cx="6400800" cy="681256"/>
          </a:xfrm>
        </p:spPr>
        <p:txBody>
          <a:bodyPr/>
          <a:lstStyle/>
          <a:p>
            <a:pPr marL="45720" indent="0" algn="r">
              <a:buNone/>
            </a:pPr>
            <a:r>
              <a:rPr lang="cs-CZ" sz="2800" b="1" dirty="0"/>
              <a:t>VPP a dlouhodobě nezaměstnaní</a:t>
            </a:r>
          </a:p>
          <a:p>
            <a:endParaRPr lang="cs-CZ" dirty="0"/>
          </a:p>
        </p:txBody>
      </p:sp>
      <p:pic>
        <p:nvPicPr>
          <p:cNvPr id="2050" name="Picture 2" descr="C:\Users\karolina.rozsivalova\Desktop\foto prostupne zamestanavani\ZMENSENE 1200\-DSC_7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8" y="872361"/>
            <a:ext cx="84302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161704" y="241896"/>
            <a:ext cx="6624736" cy="9055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VPP a dlouhodobě nezaměstnaní</a:t>
            </a:r>
            <a:endParaRPr lang="cs-CZ" sz="2800" dirty="0"/>
          </a:p>
        </p:txBody>
      </p:sp>
      <p:pic>
        <p:nvPicPr>
          <p:cNvPr id="6146" name="Picture 2" descr="C:\Users\karolina.rozsivalova\Desktop\foto prostupne zamestanavani\ZMENSENE 1200\-DSC_7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7463"/>
            <a:ext cx="7920880" cy="491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483768" y="188640"/>
            <a:ext cx="6400800" cy="681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 fontAlgn="auto">
              <a:buFont typeface="Georgia" pitchFamily="18" charset="0"/>
              <a:buNone/>
            </a:pPr>
            <a:r>
              <a:rPr lang="cs-CZ" sz="2800" b="1" dirty="0" smtClean="0"/>
              <a:t>VPP a dlouhodobě nezaměstnaní</a:t>
            </a:r>
          </a:p>
          <a:p>
            <a:pPr fontAlgn="auto"/>
            <a:endParaRPr lang="cs-CZ" dirty="0"/>
          </a:p>
        </p:txBody>
      </p:sp>
      <p:pic>
        <p:nvPicPr>
          <p:cNvPr id="4098" name="Picture 2" descr="C:\Users\karolina.rozsivalova\Desktop\foto prostupne zamestanavani\ZMENSENE 1200\-DSC_7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869896"/>
            <a:ext cx="8625136" cy="542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3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2483768" y="188640"/>
            <a:ext cx="6400800" cy="681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 fontAlgn="auto">
              <a:buFont typeface="Georgia" pitchFamily="18" charset="0"/>
              <a:buNone/>
            </a:pPr>
            <a:r>
              <a:rPr lang="cs-CZ" sz="2800" b="1" dirty="0" smtClean="0"/>
              <a:t>VPP a dlouhodobě nezaměstnaní</a:t>
            </a:r>
          </a:p>
          <a:p>
            <a:pPr fontAlgn="auto"/>
            <a:endParaRPr lang="cs-CZ" dirty="0"/>
          </a:p>
        </p:txBody>
      </p:sp>
      <p:pic>
        <p:nvPicPr>
          <p:cNvPr id="5122" name="Picture 2" descr="C:\Users\karolina.rozsivalova\Desktop\foto prostupne zamestanavani\ZMENSENE 1200\-DSC_71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1057088"/>
            <a:ext cx="8625136" cy="47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69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51520" y="1700808"/>
            <a:ext cx="5904656" cy="762115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3200" dirty="0" smtClean="0"/>
              <a:t>VPP a absolventi</a:t>
            </a:r>
            <a:endParaRPr lang="cs-CZ" sz="3200" dirty="0"/>
          </a:p>
        </p:txBody>
      </p:sp>
      <p:sp>
        <p:nvSpPr>
          <p:cNvPr id="5" name="Obdélník 4"/>
          <p:cNvSpPr/>
          <p:nvPr/>
        </p:nvSpPr>
        <p:spPr>
          <a:xfrm>
            <a:off x="574204" y="2276872"/>
            <a:ext cx="748883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cs-CZ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Absolvent: </a:t>
            </a:r>
          </a:p>
          <a:p>
            <a:pPr marL="38862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získává podporu v upevnění </a:t>
            </a:r>
            <a:r>
              <a:rPr lang="cs-CZ" sz="2200" dirty="0" err="1" smtClean="0">
                <a:solidFill>
                  <a:schemeClr val="tx2"/>
                </a:solidFill>
                <a:latin typeface="+mn-lt"/>
              </a:rPr>
              <a:t>prac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. návyků, praxi, první pracovní 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zkušenosti,</a:t>
            </a:r>
            <a:endParaRPr lang="cs-CZ" sz="2200" dirty="0" smtClean="0">
              <a:solidFill>
                <a:schemeClr val="tx2"/>
              </a:solidFill>
              <a:latin typeface="+mn-lt"/>
            </a:endParaRPr>
          </a:p>
          <a:p>
            <a:pPr marL="38862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upevňuje pozici na trhu 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práce,</a:t>
            </a:r>
            <a:endParaRPr lang="cs-CZ" sz="2200" dirty="0" smtClean="0">
              <a:solidFill>
                <a:schemeClr val="tx2"/>
              </a:solidFill>
              <a:latin typeface="+mn-lt"/>
            </a:endParaRPr>
          </a:p>
          <a:p>
            <a:pPr marL="38862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2"/>
                </a:solidFill>
                <a:latin typeface="+mn-lt"/>
              </a:rPr>
              <a:t>n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ení závislý na rodičích, na státě (na dávkách), </a:t>
            </a:r>
          </a:p>
          <a:p>
            <a:pPr marL="38862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2"/>
                </a:solidFill>
                <a:latin typeface="+mn-lt"/>
              </a:rPr>
              <a:t>p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revence dlouhodobé nezaměstnanosti a 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účinná motivace v životě pracovat, nestát se „</a:t>
            </a:r>
            <a:r>
              <a:rPr lang="cs-CZ" sz="2200" dirty="0" err="1" smtClean="0">
                <a:solidFill>
                  <a:schemeClr val="tx2"/>
                </a:solidFill>
                <a:latin typeface="+mn-lt"/>
              </a:rPr>
              <a:t>dávkařem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“.</a:t>
            </a:r>
            <a:endParaRPr lang="cs-CZ" sz="2200" dirty="0" smtClean="0">
              <a:solidFill>
                <a:schemeClr val="tx2"/>
              </a:solidFill>
              <a:latin typeface="+mn-lt"/>
            </a:endParaRPr>
          </a:p>
          <a:p>
            <a:pPr marL="388620" indent="-342900">
              <a:buFont typeface="Wingdings" panose="05000000000000000000" pitchFamily="2" charset="2"/>
              <a:buChar char="§"/>
            </a:pPr>
            <a:endParaRPr lang="cs-CZ" sz="2200" dirty="0" smtClean="0">
              <a:solidFill>
                <a:schemeClr val="tx2"/>
              </a:solidFill>
              <a:latin typeface="+mn-lt"/>
            </a:endParaRPr>
          </a:p>
          <a:p>
            <a:pPr marL="45720" indent="0">
              <a:buNone/>
            </a:pPr>
            <a:r>
              <a:rPr lang="cs-CZ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Zaměstnavatel:</a:t>
            </a:r>
          </a:p>
          <a:p>
            <a:pPr marL="45720" indent="0">
              <a:buNone/>
            </a:pP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malý risk, dotované místo, </a:t>
            </a:r>
          </a:p>
          <a:p>
            <a:pPr marL="45720" indent="0">
              <a:buNone/>
            </a:pP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možnost výběru ověřených zaměstnanců, </a:t>
            </a:r>
          </a:p>
          <a:p>
            <a:pPr marL="45720" indent="0">
              <a:buNone/>
            </a:pPr>
            <a:r>
              <a:rPr lang="cs-CZ" sz="2200" dirty="0">
                <a:solidFill>
                  <a:schemeClr val="tx2"/>
                </a:solidFill>
                <a:latin typeface="+mn-lt"/>
              </a:rPr>
              <a:t>m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ožnost 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ověření vhodnosti pracovníka, </a:t>
            </a:r>
            <a:endParaRPr lang="cs-CZ" sz="2200" dirty="0" smtClean="0">
              <a:solidFill>
                <a:schemeClr val="tx2"/>
              </a:solidFill>
              <a:latin typeface="+mn-lt"/>
            </a:endParaRPr>
          </a:p>
          <a:p>
            <a:pPr marL="45720" indent="0">
              <a:buNone/>
            </a:pP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možnost 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plánování dalšího </a:t>
            </a:r>
            <a:r>
              <a:rPr lang="cs-CZ" sz="2200" dirty="0" smtClean="0">
                <a:solidFill>
                  <a:schemeClr val="tx2"/>
                </a:solidFill>
                <a:latin typeface="+mn-lt"/>
              </a:rPr>
              <a:t>rozvoje HR.</a:t>
            </a:r>
            <a:endParaRPr lang="cs-CZ" sz="22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94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476346"/>
            <a:ext cx="9165704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572178"/>
            <a:ext cx="8136904" cy="1496782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Náš model prostupného zaměstnávání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9" descr="C:\Users\karolina.rozsivalova\Pictures\plocha + head\majak meussj 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2"/>
            <a:ext cx="9144000" cy="157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Zástupný symbol pro obsah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212910"/>
              </p:ext>
            </p:extLst>
          </p:nvPr>
        </p:nvGraphicFramePr>
        <p:xfrm>
          <a:off x="1475656" y="3068960"/>
          <a:ext cx="6400800" cy="347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953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508104" y="188640"/>
            <a:ext cx="3528392" cy="9055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VPP absolventi</a:t>
            </a:r>
          </a:p>
        </p:txBody>
      </p:sp>
      <p:pic>
        <p:nvPicPr>
          <p:cNvPr id="3074" name="Picture 2" descr="C:\Users\karolina.rozsivalova\Desktop\foto prostupne zamestanavani\ZMENSENE 1200\-DSC_7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28" y="872361"/>
            <a:ext cx="73889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69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424936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Prostupný systém v praxi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39552" y="3068960"/>
            <a:ext cx="8056984" cy="3474720"/>
          </a:xfrm>
        </p:spPr>
        <p:txBody>
          <a:bodyPr/>
          <a:lstStyle/>
          <a:p>
            <a:pPr marL="4572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Může bezdomovec žijící na ulici získat práci a bez problémů si ji udržet?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2"/>
                </a:solidFill>
              </a:rPr>
              <a:t>		Odpověď z praxe: NE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Může dlouhodobě nezaměstnaný udržet byt v komerčním sektoru?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2"/>
                </a:solidFill>
              </a:rPr>
              <a:t>		Odpověď </a:t>
            </a:r>
            <a:r>
              <a:rPr lang="cs-CZ" dirty="0">
                <a:solidFill>
                  <a:schemeClr val="tx2"/>
                </a:solidFill>
              </a:rPr>
              <a:t>z praxe: </a:t>
            </a:r>
            <a:r>
              <a:rPr lang="cs-CZ" dirty="0" smtClean="0">
                <a:solidFill>
                  <a:schemeClr val="tx2"/>
                </a:solidFill>
              </a:rPr>
              <a:t>NE</a:t>
            </a:r>
          </a:p>
          <a:p>
            <a:pPr marL="45720" indent="0">
              <a:buNone/>
            </a:pPr>
            <a:r>
              <a:rPr lang="cs-CZ" sz="2000" i="1" dirty="0" smtClean="0">
                <a:solidFill>
                  <a:schemeClr val="tx2"/>
                </a:solidFill>
              </a:rPr>
              <a:t>ANO, pouze pokud má nárok na podporu v bydlení či jiné dávky, které uhradí nájem a základní životní </a:t>
            </a:r>
            <a:r>
              <a:rPr lang="cs-CZ" sz="2000" i="1" dirty="0" smtClean="0">
                <a:solidFill>
                  <a:schemeClr val="tx2"/>
                </a:solidFill>
              </a:rPr>
              <a:t>potřeby.</a:t>
            </a:r>
            <a:endParaRPr lang="cs-CZ" sz="2000" i="1" dirty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81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603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563589"/>
            <a:ext cx="8352928" cy="1143000"/>
          </a:xfrm>
        </p:spPr>
        <p:txBody>
          <a:bodyPr/>
          <a:lstStyle/>
          <a:p>
            <a:pPr marL="0" indent="0" algn="l">
              <a:buNone/>
            </a:pPr>
            <a:r>
              <a:rPr lang="cs-CZ" sz="2800" dirty="0" smtClean="0"/>
              <a:t>Prostupné zaměstnávání </a:t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800" dirty="0" smtClean="0"/>
              <a:t>			– prostupné bydlení</a:t>
            </a:r>
            <a:endParaRPr lang="cs-CZ" sz="2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06432375"/>
              </p:ext>
            </p:extLst>
          </p:nvPr>
        </p:nvGraphicFramePr>
        <p:xfrm>
          <a:off x="755576" y="2708920"/>
          <a:ext cx="7200800" cy="39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258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508104" y="188640"/>
            <a:ext cx="3528392" cy="9055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nocležna</a:t>
            </a:r>
          </a:p>
        </p:txBody>
      </p:sp>
      <p:pic>
        <p:nvPicPr>
          <p:cNvPr id="10242" name="Picture 2" descr="C:\Users\karolina.rozsivalova\Desktop\foto prostupne zamestanavani\ZMENSENE 1200\-DSC_7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9" y="1094207"/>
            <a:ext cx="7959522" cy="466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5738812"/>
            <a:ext cx="2657854" cy="689543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/>
              <a:t>p</a:t>
            </a:r>
            <a:r>
              <a:rPr lang="cs-CZ" sz="2800" dirty="0" smtClean="0"/>
              <a:t>odzim 2012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42638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" y="20340"/>
            <a:ext cx="9144000" cy="68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508104" y="188640"/>
            <a:ext cx="3528392" cy="9055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ubytovna</a:t>
            </a:r>
          </a:p>
        </p:txBody>
      </p:sp>
      <p:pic>
        <p:nvPicPr>
          <p:cNvPr id="11266" name="Picture 2" descr="C:\Users\karolina.rozsivalova\Desktop\foto prostupne zamestanavani\ZMENSENE 1200\-DSC_7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74" y="980728"/>
            <a:ext cx="3751840" cy="24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arolina.rozsivalova\Desktop\foto prostupne zamestanavani\ZMENSENE 1200\-DSC_7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80728"/>
            <a:ext cx="452463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karolina.rozsivalova\Desktop\foto prostupne zamestanavani\ZMENSENE 1200\-DSC_71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6" y="3437074"/>
            <a:ext cx="5631472" cy="32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51520" y="5738812"/>
            <a:ext cx="2657854" cy="689543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2006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5672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508104" y="332656"/>
            <a:ext cx="3528392" cy="9055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 smtClean="0"/>
              <a:t>Tréninkový byt</a:t>
            </a:r>
          </a:p>
        </p:txBody>
      </p:sp>
      <p:pic>
        <p:nvPicPr>
          <p:cNvPr id="12290" name="Picture 2" descr="C:\Users\karolina.rozsivalova\Desktop\foto prostupne zamestanavani\ZMENSENE 1200\-DSC_7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40" y="476672"/>
            <a:ext cx="58367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rolina.rozsivalova\Desktop\foto prostupne zamestanavani\ZMENSENE 1200\-DSC_7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070" y="3212976"/>
            <a:ext cx="426842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bytovna\PICT9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70" y="3776167"/>
            <a:ext cx="3544912" cy="26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6247495" y="2523433"/>
            <a:ext cx="2657854" cy="689543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sz="2800" dirty="0"/>
              <a:t>j</a:t>
            </a:r>
            <a:r>
              <a:rPr lang="cs-CZ" sz="2800" dirty="0" smtClean="0"/>
              <a:t>aro 2012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9953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69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39218"/>
            <a:ext cx="8892480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Podpora – Sociální poradna Jirkov</a:t>
            </a:r>
            <a:endParaRPr lang="cs-CZ" dirty="0"/>
          </a:p>
        </p:txBody>
      </p:sp>
      <p:pic>
        <p:nvPicPr>
          <p:cNvPr id="9218" name="Picture 2" descr="C:\Users\karolina.rozsivalova\Desktop\foto prostupne zamestanavani\ZMENSENE 1200\-DSC_70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82218"/>
            <a:ext cx="5904656" cy="36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2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69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5040" y="1550969"/>
            <a:ext cx="7067400" cy="57858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Příběh s dobrým koncem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51520" y="2348880"/>
            <a:ext cx="7992888" cy="410445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cs-CZ" dirty="0" smtClean="0"/>
              <a:t>Pan Jaroslav: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své bezdomovectví ukončil 1.4.2008, kdy nastoupil na Ubytovnu,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od července 2008 vykonával VPP u MěÚSS Jirkov,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Po 3 měsících získal </a:t>
            </a:r>
            <a:r>
              <a:rPr lang="cs-CZ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pracovní poměr</a:t>
            </a:r>
            <a:endParaRPr lang="cs-CZ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Pracovní poměr </a:t>
            </a: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byl v květnu 2009 ukončen dohodou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(pan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Jaroslav nezvládl odcházející závislost na alkoholu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cs-CZ" dirty="0" smtClean="0">
                <a:solidFill>
                  <a:schemeClr val="tx1"/>
                </a:solidFill>
              </a:rPr>
              <a:t>,</a:t>
            </a:r>
            <a:endParaRPr lang="cs-CZ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v</a:t>
            </a: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lednu 2010 začal úzce spolupracovat se Sociální poradnou Jirkov s tématem dluhů, sociální poradnu také požádal o pomoc s nalezením práce, vykonával VS, byl v evidenci ÚP,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</a:rPr>
              <a:t>v dubnu 2011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dostal druhou šanci, nastoupil k MěÚSS na VPP </a:t>
            </a:r>
            <a:endParaRPr lang="cs-CZ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v</a:t>
            </a: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březnu 2012 získal pracovní poměr na dobu určitou,</a:t>
            </a:r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6548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69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95536" y="1844824"/>
            <a:ext cx="7920880" cy="4464496"/>
          </a:xfrm>
        </p:spPr>
        <p:txBody>
          <a:bodyPr>
            <a:normAutofit/>
          </a:bodyPr>
          <a:lstStyle/>
          <a:p>
            <a:pPr lvl="0"/>
            <a:r>
              <a:rPr lang="cs-CZ" dirty="0" smtClean="0">
                <a:solidFill>
                  <a:schemeClr val="tx2"/>
                </a:solidFill>
              </a:rPr>
              <a:t>v</a:t>
            </a:r>
            <a:r>
              <a:rPr lang="cs-CZ" dirty="0">
                <a:solidFill>
                  <a:schemeClr val="tx2"/>
                </a:solidFill>
              </a:rPr>
              <a:t> září 2012 </a:t>
            </a:r>
            <a:r>
              <a:rPr lang="cs-CZ" dirty="0" smtClean="0">
                <a:solidFill>
                  <a:schemeClr val="tx2"/>
                </a:solidFill>
              </a:rPr>
              <a:t>byla schválena </a:t>
            </a:r>
            <a:r>
              <a:rPr lang="cs-CZ" dirty="0">
                <a:solidFill>
                  <a:schemeClr val="tx2"/>
                </a:solidFill>
              </a:rPr>
              <a:t>jeho žádost na získání tréninkového </a:t>
            </a:r>
            <a:r>
              <a:rPr lang="cs-CZ" dirty="0" smtClean="0">
                <a:solidFill>
                  <a:schemeClr val="tx2"/>
                </a:solidFill>
              </a:rPr>
              <a:t>bytu, v</a:t>
            </a:r>
            <a:r>
              <a:rPr lang="cs-CZ" dirty="0">
                <a:solidFill>
                  <a:schemeClr val="tx2"/>
                </a:solidFill>
              </a:rPr>
              <a:t> tomto bytě strávil necelé 4 měsíce,</a:t>
            </a:r>
          </a:p>
          <a:p>
            <a:pPr lvl="0"/>
            <a:r>
              <a:rPr lang="cs-CZ" b="1" dirty="0">
                <a:solidFill>
                  <a:schemeClr val="tx2"/>
                </a:solidFill>
              </a:rPr>
              <a:t>15.12.2012</a:t>
            </a:r>
            <a:r>
              <a:rPr lang="cs-CZ" dirty="0">
                <a:solidFill>
                  <a:schemeClr val="tx2"/>
                </a:solidFill>
              </a:rPr>
              <a:t> opustit tréninkový </a:t>
            </a:r>
            <a:r>
              <a:rPr lang="cs-CZ" dirty="0" smtClean="0">
                <a:solidFill>
                  <a:schemeClr val="tx2"/>
                </a:solidFill>
              </a:rPr>
              <a:t>byt. V</a:t>
            </a:r>
            <a:r>
              <a:rPr lang="cs-CZ" dirty="0">
                <a:solidFill>
                  <a:schemeClr val="tx2"/>
                </a:solidFill>
              </a:rPr>
              <a:t> rámci prostupného bydlení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získal od  Města Jirkova městský byt, který nebyl zatížen složením kauce</a:t>
            </a:r>
            <a:r>
              <a:rPr lang="cs-CZ" dirty="0">
                <a:solidFill>
                  <a:schemeClr val="tx2"/>
                </a:solidFill>
              </a:rPr>
              <a:t>, na kterou by vzhledem ke své životní situaci neměl. </a:t>
            </a:r>
            <a:endParaRPr lang="cs-CZ" dirty="0" smtClean="0">
              <a:solidFill>
                <a:schemeClr val="tx2"/>
              </a:solidFill>
            </a:endParaRPr>
          </a:p>
          <a:p>
            <a:pPr lvl="0"/>
            <a:r>
              <a:rPr lang="cs-CZ" dirty="0" smtClean="0">
                <a:solidFill>
                  <a:schemeClr val="tx2"/>
                </a:solidFill>
              </a:rPr>
              <a:t>Nájem </a:t>
            </a:r>
            <a:r>
              <a:rPr lang="cs-CZ" dirty="0">
                <a:solidFill>
                  <a:schemeClr val="tx2"/>
                </a:solidFill>
              </a:rPr>
              <a:t>splácí pravidelně, </a:t>
            </a:r>
            <a:r>
              <a:rPr lang="cs-CZ" dirty="0" smtClean="0">
                <a:solidFill>
                  <a:schemeClr val="tx2"/>
                </a:solidFill>
              </a:rPr>
              <a:t>pracovní poměr </a:t>
            </a:r>
            <a:r>
              <a:rPr lang="cs-CZ" dirty="0">
                <a:solidFill>
                  <a:schemeClr val="tx2"/>
                </a:solidFill>
              </a:rPr>
              <a:t>na dobu určitou vyprší 31.12.2013. Jde již o druhé prodloužení, tedy pokud vydrží má šanci od 31. 12. 2013 získat opět po dlouhé době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pracovní poměr na dobu neurčitou</a:t>
            </a:r>
            <a:r>
              <a:rPr lang="cs-CZ" dirty="0">
                <a:solidFill>
                  <a:schemeClr val="tx2"/>
                </a:solidFill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38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karolina.rozsivalova\Documents\webové stránky\články web\2012\Byt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2960"/>
            <a:ext cx="4896544" cy="74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karolina.rozsivalova\Desktop\foto prostupne zamestanavani\ZMENSENE 1200\-DSC_7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72360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arolina.rozsivalova\Documents\webové stránky\články web\2012\Byt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781">
            <a:off x="-1040969" y="3698877"/>
            <a:ext cx="10160113" cy="33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2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479670"/>
            <a:ext cx="9165704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772816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Ověřeno praxí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91580" y="2636912"/>
            <a:ext cx="7560840" cy="4005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dirty="0" smtClean="0">
                <a:solidFill>
                  <a:schemeClr val="tx2"/>
                </a:solidFill>
              </a:rPr>
              <a:t>Pro dlouhodobě nezaměstnané je ideální projít všemi </a:t>
            </a:r>
            <a:r>
              <a:rPr lang="cs-CZ" sz="2800" dirty="0" smtClean="0">
                <a:solidFill>
                  <a:schemeClr val="accent1">
                    <a:lumMod val="50000"/>
                  </a:schemeClr>
                </a:solidFill>
              </a:rPr>
              <a:t>třemi stupni modelu. </a:t>
            </a:r>
          </a:p>
          <a:p>
            <a:pPr marL="45720" indent="0">
              <a:buNone/>
            </a:pPr>
            <a:r>
              <a:rPr lang="cs-CZ" dirty="0" smtClean="0">
                <a:solidFill>
                  <a:schemeClr val="tx2"/>
                </a:solidFill>
              </a:rPr>
              <a:t>Vstup do pracovního poměru není možný bez podpory zaměřené na: </a:t>
            </a:r>
            <a:endParaRPr lang="cs-CZ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udržení </a:t>
            </a:r>
            <a:r>
              <a:rPr lang="cs-CZ" dirty="0">
                <a:solidFill>
                  <a:schemeClr val="tx2"/>
                </a:solidFill>
              </a:rPr>
              <a:t>pracovních </a:t>
            </a:r>
            <a:r>
              <a:rPr lang="cs-CZ" dirty="0" smtClean="0">
                <a:solidFill>
                  <a:schemeClr val="tx2"/>
                </a:solidFill>
              </a:rPr>
              <a:t>návyků,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orientaci </a:t>
            </a:r>
            <a:r>
              <a:rPr lang="cs-CZ" dirty="0" smtClean="0">
                <a:solidFill>
                  <a:schemeClr val="tx2"/>
                </a:solidFill>
              </a:rPr>
              <a:t>na pracovním trhu,</a:t>
            </a:r>
            <a:endParaRPr lang="cs-CZ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zajištění bydlení, </a:t>
            </a:r>
            <a:endParaRPr lang="cs-CZ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dluhovou </a:t>
            </a:r>
            <a:r>
              <a:rPr lang="cs-CZ" dirty="0" smtClean="0">
                <a:solidFill>
                  <a:schemeClr val="tx2"/>
                </a:solidFill>
              </a:rPr>
              <a:t>problematiku</a:t>
            </a:r>
            <a:r>
              <a:rPr lang="cs-CZ" dirty="0" smtClean="0">
                <a:solidFill>
                  <a:schemeClr val="tx2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 smtClean="0">
              <a:solidFill>
                <a:schemeClr val="tx2"/>
              </a:solidFill>
            </a:endParaRPr>
          </a:p>
        </p:txBody>
      </p:sp>
      <p:pic>
        <p:nvPicPr>
          <p:cNvPr id="5" name="Picture 9" descr="C:\Users\karolina.rozsivalova\Pictures\plocha + head\majak meussj 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2"/>
            <a:ext cx="9144000" cy="157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670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63589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Poznatek z praxe: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15516" y="2492896"/>
            <a:ext cx="8712968" cy="22741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dirty="0">
                <a:solidFill>
                  <a:schemeClr val="tx1"/>
                </a:solidFill>
              </a:rPr>
              <a:t>VPP </a:t>
            </a:r>
            <a:r>
              <a:rPr lang="cs-CZ" dirty="0" smtClean="0">
                <a:solidFill>
                  <a:schemeClr val="tx1"/>
                </a:solidFill>
              </a:rPr>
              <a:t>u </a:t>
            </a:r>
            <a:r>
              <a:rPr lang="cs-CZ" dirty="0">
                <a:solidFill>
                  <a:schemeClr val="tx1"/>
                </a:solidFill>
              </a:rPr>
              <a:t>klientů, kteří mají exekuce, </a:t>
            </a:r>
            <a:r>
              <a:rPr lang="cs-CZ" dirty="0" smtClean="0">
                <a:solidFill>
                  <a:schemeClr val="tx1"/>
                </a:solidFill>
              </a:rPr>
              <a:t>nejsou řešení. </a:t>
            </a:r>
            <a:r>
              <a:rPr lang="cs-CZ" dirty="0">
                <a:solidFill>
                  <a:schemeClr val="tx1"/>
                </a:solidFill>
              </a:rPr>
              <a:t>Po provedených srážkách a úhradě </a:t>
            </a:r>
            <a:r>
              <a:rPr lang="cs-CZ" dirty="0" smtClean="0">
                <a:solidFill>
                  <a:schemeClr val="tx1"/>
                </a:solidFill>
              </a:rPr>
              <a:t>ubytování, </a:t>
            </a:r>
            <a:r>
              <a:rPr lang="cs-CZ" dirty="0">
                <a:solidFill>
                  <a:schemeClr val="tx1"/>
                </a:solidFill>
              </a:rPr>
              <a:t>jim na živobytí zbývá méně finančních prostředků, než co by dostávali z  příspěvku na živobytí. </a:t>
            </a:r>
            <a:endParaRPr lang="cs-CZ" dirty="0" smtClean="0">
              <a:solidFill>
                <a:schemeClr val="tx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07504" y="3789040"/>
            <a:ext cx="8568952" cy="2232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cs-CZ" sz="2800" dirty="0">
                <a:effectLst/>
              </a:rPr>
              <a:t>Pokud tito lidé nepracují, mají se relativně slušně. V okamžiku, kdy se jim podaří sehnat práci a zaměstnavatel je jako zaměstnance přihlásí, dostávají se do </a:t>
            </a:r>
            <a:r>
              <a:rPr lang="cs-CZ" sz="2800" dirty="0" smtClean="0">
                <a:effectLst/>
              </a:rPr>
              <a:t>velmi </a:t>
            </a:r>
            <a:r>
              <a:rPr lang="cs-CZ" sz="2800" dirty="0">
                <a:effectLst/>
              </a:rPr>
              <a:t>tíživé situace.</a:t>
            </a:r>
          </a:p>
          <a:p>
            <a:pPr marL="0" indent="0" fontAlgn="auto">
              <a:spcAft>
                <a:spcPts val="0"/>
              </a:spcAft>
              <a:buFont typeface="Georgia" pitchFamily="18" charset="0"/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470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69"/>
            <a:ext cx="9144000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59632" y="2132856"/>
            <a:ext cx="6400800" cy="3474720"/>
          </a:xfrm>
        </p:spPr>
        <p:txBody>
          <a:bodyPr/>
          <a:lstStyle/>
          <a:p>
            <a:pPr marL="45720" indent="0" algn="ctr">
              <a:buNone/>
            </a:pPr>
            <a:r>
              <a:rPr lang="cs-CZ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Děkuji za pozornost</a:t>
            </a:r>
          </a:p>
          <a:p>
            <a:pPr marL="45720" indent="0" algn="ctr">
              <a:buNone/>
            </a:pPr>
            <a:endParaRPr lang="cs-CZ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" indent="0" algn="ctr">
              <a:buNone/>
            </a:pPr>
            <a:endParaRPr lang="cs-CZ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" indent="0" algn="ctr">
              <a:buNone/>
            </a:pPr>
            <a:r>
              <a:rPr lang="cs-CZ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Mgr. Eva Šulcová</a:t>
            </a:r>
          </a:p>
          <a:p>
            <a:pPr marL="45720" indent="0" algn="ctr">
              <a:buNone/>
            </a:pPr>
            <a:r>
              <a:rPr lang="cs-CZ" dirty="0" smtClean="0">
                <a:hlinkClick r:id="rId4"/>
              </a:rPr>
              <a:t>sulcova-eva@meussj.cz</a:t>
            </a:r>
            <a:endParaRPr lang="cs-CZ" dirty="0" smtClean="0"/>
          </a:p>
          <a:p>
            <a:pPr marL="45720" indent="0" algn="ctr">
              <a:buNone/>
            </a:pPr>
            <a:r>
              <a:rPr lang="cs-CZ" dirty="0" smtClean="0">
                <a:solidFill>
                  <a:schemeClr val="tx1"/>
                </a:solidFill>
              </a:rPr>
              <a:t>777 338 391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7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550969"/>
            <a:ext cx="9165704" cy="53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700808"/>
            <a:ext cx="8496944" cy="1143000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 smtClean="0"/>
              <a:t>První stupeň - dobrovolnictví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716016" y="2902124"/>
            <a:ext cx="4176464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Dobrovolnická činnost: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je motivační,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upevňuje či poskytuje první pracovní návyky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bojuje proti sociální exkluzi,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poskytuje prostor pro   kontakt s jiným prostředím,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5" name="Picture 9" descr="C:\Users\karolina.rozsivalova\Pictures\plocha + head\majak meussj V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2"/>
            <a:ext cx="9144000" cy="157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51520" y="2924944"/>
            <a:ext cx="4176464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fontAlgn="auto">
              <a:buFont typeface="Georgia" pitchFamily="18" charset="0"/>
              <a:buNone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Typický dobrovolník – dlouhodobě nezaměstnaný: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45 a více - </a:t>
            </a:r>
            <a:r>
              <a:rPr lang="cs-CZ" dirty="0">
                <a:solidFill>
                  <a:schemeClr val="tx2"/>
                </a:solidFill>
              </a:rPr>
              <a:t>dluhové problémy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do 25 let – drogy, dluhy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hrozí ztráta bydlení, či již je bezdomovec</a:t>
            </a:r>
          </a:p>
          <a:p>
            <a:pPr fontAlgn="auto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</a:rPr>
              <a:t> vzdělání – neukončené, ZŠ, vyučen</a:t>
            </a:r>
          </a:p>
          <a:p>
            <a:pPr marL="45720" indent="0" fontAlgn="auto">
              <a:buFont typeface="Georgia" pitchFamily="18" charset="0"/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pPr fontAlgn="auto">
              <a:buFont typeface="Wingdings" panose="05000000000000000000" pitchFamily="2" charset="2"/>
              <a:buChar char="§"/>
            </a:pP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9219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9220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52388"/>
            <a:ext cx="916622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5" descr="  DOBROVOLNĚ. „Než abych se toulal po ulicích, tak tu raději zadarmo pomáhám,“ usmívá se Milan Drahoš, jeden z těch, který pomáhá s pracemi venku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575"/>
            <a:ext cx="424815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C:\Users\karolina.rozsivalova\Desktop\foto prostupne zamestanavani\ZMENSENE 1200\-DSC_7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2" y="980728"/>
            <a:ext cx="8406208" cy="51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5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C:\Users\karolina.rozsivalova\Desktop\foto prostupne zamestanavani\ZMENSENE 1200\-DSC_69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17538"/>
            <a:ext cx="851852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82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6226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C:\Users\karolina.rozsivalova\Desktop\foto prostupne zamestanavani\ZMENSENE 1200\-DSC_7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788988"/>
            <a:ext cx="86137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2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C:\Users\karolina.rozsivalova\Pictures\plocha + head\plocha V 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31750"/>
            <a:ext cx="91662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C:\Users\karolina.rozsivalova\Desktop\foto prostupne zamestanavani\ZMENSENE 1200\-DSC_69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49275"/>
            <a:ext cx="84232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meussj">
      <a:dk1>
        <a:srgbClr val="2D0001"/>
      </a:dk1>
      <a:lt1>
        <a:srgbClr val="F9FAF8"/>
      </a:lt1>
      <a:dk2>
        <a:srgbClr val="000000"/>
      </a:dk2>
      <a:lt2>
        <a:srgbClr val="EEECE1"/>
      </a:lt2>
      <a:accent1>
        <a:srgbClr val="941414"/>
      </a:accent1>
      <a:accent2>
        <a:srgbClr val="97A973"/>
      </a:accent2>
      <a:accent3>
        <a:srgbClr val="1F4D0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1929</TotalTime>
  <Words>456</Words>
  <Application>Microsoft Office PowerPoint</Application>
  <PresentationFormat>Předvádění na obrazovce (4:3)</PresentationFormat>
  <Paragraphs>106</Paragraphs>
  <Slides>31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Aerodynamika</vt:lpstr>
      <vt:lpstr>Prostupné zaměstnávání    </vt:lpstr>
      <vt:lpstr>Náš model prostupného zaměstnávání</vt:lpstr>
      <vt:lpstr>Ověřeno praxí</vt:lpstr>
      <vt:lpstr>První stupeň - dobrovolnictví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Druhý stupeň - VPP</vt:lpstr>
      <vt:lpstr>VPP a „dlouhodobě nezaměstnaní“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Prostupný systém v praxi</vt:lpstr>
      <vt:lpstr>Prostupné zaměstnávání      – prostupné bydlení</vt:lpstr>
      <vt:lpstr>Prezentace aplikace PowerPoint</vt:lpstr>
      <vt:lpstr>Prezentace aplikace PowerPoint</vt:lpstr>
      <vt:lpstr>Prezentace aplikace PowerPoint</vt:lpstr>
      <vt:lpstr>Podpora – Sociální poradna Jirkov</vt:lpstr>
      <vt:lpstr>Příběh s dobrým koncem</vt:lpstr>
      <vt:lpstr>Prezentace aplikace PowerPoint</vt:lpstr>
      <vt:lpstr>Prezentace aplikace PowerPoint</vt:lpstr>
      <vt:lpstr>Poznatek z praxe:  </vt:lpstr>
      <vt:lpstr>Prezentace aplikace PowerPoint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Your User Name</dc:creator>
  <cp:lastModifiedBy>Karolína Rozsívalová</cp:lastModifiedBy>
  <cp:revision>163</cp:revision>
  <cp:lastPrinted>2013-11-13T11:57:05Z</cp:lastPrinted>
  <dcterms:created xsi:type="dcterms:W3CDTF">2012-05-02T10:55:48Z</dcterms:created>
  <dcterms:modified xsi:type="dcterms:W3CDTF">2013-11-14T06:02:12Z</dcterms:modified>
</cp:coreProperties>
</file>