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" name="Google Shape;3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1027205361b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Google Shape;44;g1027205361b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1027205361b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Google Shape;51;g1027205361b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027205361b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1027205361b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027205361b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1027205361b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27205361b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027205361b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Úvodní snímek" showMasterSp="0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/>
          <p:nvPr>
            <p:ph type="ctrTitle"/>
          </p:nvPr>
        </p:nvSpPr>
        <p:spPr>
          <a:xfrm>
            <a:off x="1143000" y="557214"/>
            <a:ext cx="68580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92"/>
              </a:buClr>
              <a:buSzPts val="4500"/>
              <a:buFont typeface="Calibri"/>
              <a:buNone/>
              <a:defRPr sz="4500">
                <a:solidFill>
                  <a:srgbClr val="00529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143000" y="2490016"/>
            <a:ext cx="6858000" cy="10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id="15" name="Google Shape;15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018187" y="4214389"/>
            <a:ext cx="1107629" cy="618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3998" cy="561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ulek a obsah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28650" y="273847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92"/>
              </a:buClr>
              <a:buSzPts val="3300"/>
              <a:buFont typeface="Calibri"/>
              <a:buNone/>
              <a:defRPr>
                <a:solidFill>
                  <a:srgbClr val="00529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indent="-3175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175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7874231" y="4741983"/>
            <a:ext cx="641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va obsahy" type="twoObj">
  <p:cSld name="TWO_OBJECT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628650" y="273847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indent="-3175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175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indent="-3175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175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7874231" y="4741983"/>
            <a:ext cx="641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ulek části" type="secHead">
  <p:cSld name="SECTION_HEADER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/>
          <p:nvPr>
            <p:ph type="title"/>
          </p:nvPr>
        </p:nvSpPr>
        <p:spPr>
          <a:xfrm>
            <a:off x="623888" y="1282306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623888" y="3442100"/>
            <a:ext cx="78867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accent2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8896B5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6B5"/>
              </a:buClr>
              <a:buSzPts val="1400"/>
              <a:buNone/>
              <a:defRPr sz="1400">
                <a:solidFill>
                  <a:srgbClr val="8896B5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96B5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96B5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96B5"/>
              </a:buClr>
              <a:buSzPts val="1200"/>
              <a:buNone/>
              <a:defRPr sz="1200">
                <a:solidFill>
                  <a:srgbClr val="8896B5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96B5"/>
              </a:buClr>
              <a:buSzPts val="1200"/>
              <a:buNone/>
              <a:defRPr sz="1200">
                <a:solidFill>
                  <a:srgbClr val="8896B5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96B5"/>
              </a:buClr>
              <a:buSzPts val="1200"/>
              <a:buNone/>
              <a:defRPr sz="1200">
                <a:solidFill>
                  <a:srgbClr val="8896B5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96B5"/>
              </a:buClr>
              <a:buSzPts val="1200"/>
              <a:buNone/>
              <a:defRPr sz="1200">
                <a:solidFill>
                  <a:srgbClr val="8896B5"/>
                </a:solidFill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7874231" y="4741983"/>
            <a:ext cx="641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uze obsah">
  <p:cSld name="Pouze obsah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7874231" y="4741983"/>
            <a:ext cx="641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sp>
        <p:nvSpPr>
          <p:cNvPr id="32" name="Google Shape;32;p6"/>
          <p:cNvSpPr txBox="1"/>
          <p:nvPr>
            <p:ph idx="1" type="body"/>
          </p:nvPr>
        </p:nvSpPr>
        <p:spPr>
          <a:xfrm>
            <a:off x="628650" y="499655"/>
            <a:ext cx="7886700" cy="41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indent="-3175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175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ázdný" type="blank">
  <p:cSld name="BLANK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7874231" y="4741983"/>
            <a:ext cx="641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ázdný bez pozadí" showMasterSp="0">
  <p:cSld name="Prázdný bez pozadí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10" Type="http://schemas.openxmlformats.org/officeDocument/2006/relationships/theme" Target="../theme/theme2.xml"/><Relationship Id="rId9" Type="http://schemas.openxmlformats.org/officeDocument/2006/relationships/slideLayout" Target="../slideLayouts/slideLayout7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273847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rgbClr val="00529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874231" y="4741983"/>
            <a:ext cx="641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9" name="Google Shape;9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273847"/>
            <a:ext cx="9143998" cy="2475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4757738"/>
            <a:ext cx="9144000" cy="38576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/>
        </p:nvSpPr>
        <p:spPr>
          <a:xfrm>
            <a:off x="6739543" y="4741983"/>
            <a:ext cx="113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cs" sz="700" u="none" cap="none" strike="noStrike">
                <a:solidFill>
                  <a:srgbClr val="005291"/>
                </a:solidFill>
                <a:latin typeface="Calibri"/>
                <a:ea typeface="Calibri"/>
                <a:cs typeface="Calibri"/>
                <a:sym typeface="Calibri"/>
              </a:rPr>
              <a:t>www.</a:t>
            </a:r>
            <a:r>
              <a:rPr b="1" i="0" lang="cs" sz="700" u="none" cap="none" strike="noStrike">
                <a:solidFill>
                  <a:srgbClr val="005291"/>
                </a:solidFill>
                <a:latin typeface="Calibri"/>
                <a:ea typeface="Calibri"/>
                <a:cs typeface="Calibri"/>
                <a:sym typeface="Calibri"/>
              </a:rPr>
              <a:t>detipatridomu</a:t>
            </a:r>
            <a:r>
              <a:rPr b="0" i="0" lang="cs" sz="700" u="none" cap="none" strike="noStrike">
                <a:solidFill>
                  <a:srgbClr val="005291"/>
                </a:solidFill>
                <a:latin typeface="Calibri"/>
                <a:ea typeface="Calibri"/>
                <a:cs typeface="Calibri"/>
                <a:sym typeface="Calibri"/>
              </a:rPr>
              <a:t>.cz</a:t>
            </a:r>
            <a:endParaRPr b="0" i="0" sz="700" u="none" cap="none" strike="noStrike">
              <a:solidFill>
                <a:srgbClr val="0052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/>
          <p:nvPr>
            <p:ph type="ctrTitle"/>
          </p:nvPr>
        </p:nvSpPr>
        <p:spPr>
          <a:xfrm>
            <a:off x="1143000" y="557214"/>
            <a:ext cx="6858000" cy="15003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HOSTITELSKÁ PÉČE</a:t>
            </a:r>
            <a:endParaRPr/>
          </a:p>
        </p:txBody>
      </p:sp>
      <p:sp>
        <p:nvSpPr>
          <p:cNvPr id="41" name="Google Shape;41;p9"/>
          <p:cNvSpPr txBox="1"/>
          <p:nvPr>
            <p:ph idx="1" type="subTitle"/>
          </p:nvPr>
        </p:nvSpPr>
        <p:spPr>
          <a:xfrm>
            <a:off x="1143000" y="2490016"/>
            <a:ext cx="6858000" cy="1047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cs"/>
              <a:t>PRO DĚTI Z DĚTSKÝCH DOMOVŮ</a:t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cs"/>
              <a:t>Lukáš Daniš, DiS.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type="title"/>
          </p:nvPr>
        </p:nvSpPr>
        <p:spPr>
          <a:xfrm>
            <a:off x="628650" y="273847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Co je to “hostitelská péče”</a:t>
            </a:r>
            <a:endParaRPr/>
          </a:p>
        </p:txBody>
      </p:sp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628650" y="1268046"/>
            <a:ext cx="7886700" cy="9369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cs"/>
              <a:t>Hostitelská péče je dlouhodobý přátelský kontakt dítěte z dětského domova s jednotlivcem či rodinou mimo dětský domov.</a:t>
            </a:r>
            <a:endParaRPr/>
          </a:p>
        </p:txBody>
      </p:sp>
      <p:pic>
        <p:nvPicPr>
          <p:cNvPr id="48" name="Google Shape;48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9513" y="2204946"/>
            <a:ext cx="3264984" cy="26337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/>
          <p:nvPr>
            <p:ph type="title"/>
          </p:nvPr>
        </p:nvSpPr>
        <p:spPr>
          <a:xfrm>
            <a:off x="628650" y="273847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Hostitelská péče zprostředkovaná x spontánní</a:t>
            </a:r>
            <a:endParaRPr/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cs"/>
              <a:t>SPONTÁNNÍ HOSTITELSKÁ PÉČE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cs"/>
              <a:t>Dítě z DD a potenciální hostitel se již nějakou dobu znají. Hostitelská péče vzniká přirozeně a zúčastnění se zapojují tak, jak jim vyhovuje.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cs"/>
              <a:t>ZPROSTŘEDKOVANÁ HOSTITELSKÁ PÉČE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cs"/>
              <a:t>Potenciální hostitel není v kontaktu s dítětem z DD, má však zájem pomáhat a nějakým způsobem se dověděl o možnosti hostitelské péče.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602133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title"/>
          </p:nvPr>
        </p:nvSpPr>
        <p:spPr>
          <a:xfrm>
            <a:off x="628650" y="273847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Přínosy hostitelské péče</a:t>
            </a:r>
            <a:endParaRPr/>
          </a:p>
        </p:txBody>
      </p:sp>
      <p:sp>
        <p:nvSpPr>
          <p:cNvPr id="65" name="Google Shape;65;p13"/>
          <p:cNvSpPr txBox="1"/>
          <p:nvPr>
            <p:ph idx="1" type="body"/>
          </p:nvPr>
        </p:nvSpPr>
        <p:spPr>
          <a:xfrm>
            <a:off x="628650" y="1807419"/>
            <a:ext cx="78867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17500" lvl="0" marL="457200" rtl="0" algn="l">
              <a:spcBef>
                <a:spcPts val="800"/>
              </a:spcBef>
              <a:spcAft>
                <a:spcPts val="0"/>
              </a:spcAft>
              <a:buSzPts val="1400"/>
              <a:buChar char="-"/>
            </a:pPr>
            <a:r>
              <a:rPr lang="cs"/>
              <a:t>Model fungující rodiny a vztahů v ní.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cs"/>
              <a:t>Vytvoření stabilního citového pouta.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cs"/>
              <a:t>Vytvoření či posílení důvěry dítěte v dospělého.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cs"/>
              <a:t>Zažít úspěch a posílit sebedůvěru.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cs"/>
              <a:t>Dlouhodobá psychosociální podpora (i po opuštění DD).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title"/>
          </p:nvPr>
        </p:nvSpPr>
        <p:spPr>
          <a:xfrm>
            <a:off x="628650" y="1827922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Děkuji za pozornost.</a:t>
            </a:r>
            <a:endParaRPr/>
          </a:p>
        </p:txBody>
      </p:sp>
      <p:sp>
        <p:nvSpPr>
          <p:cNvPr id="71" name="Google Shape;71;p14"/>
          <p:cNvSpPr txBox="1"/>
          <p:nvPr>
            <p:ph idx="1" type="body"/>
          </p:nvPr>
        </p:nvSpPr>
        <p:spPr>
          <a:xfrm>
            <a:off x="628650" y="4176595"/>
            <a:ext cx="7886700" cy="606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cs"/>
              <a:t>www.detipatridomu.cz/dobrodej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PD2020">
  <a:themeElements>
    <a:clrScheme name="Vlastní 2">
      <a:dk1>
        <a:srgbClr val="005292"/>
      </a:dk1>
      <a:lt1>
        <a:srgbClr val="F8F8F8"/>
      </a:lt1>
      <a:dk2>
        <a:srgbClr val="005292"/>
      </a:dk2>
      <a:lt2>
        <a:srgbClr val="F8F8F8"/>
      </a:lt2>
      <a:accent1>
        <a:srgbClr val="25A9D7"/>
      </a:accent1>
      <a:accent2>
        <a:srgbClr val="098ECB"/>
      </a:accent2>
      <a:accent3>
        <a:srgbClr val="005292"/>
      </a:accent3>
      <a:accent4>
        <a:srgbClr val="E95B89"/>
      </a:accent4>
      <a:accent5>
        <a:srgbClr val="BC2462"/>
      </a:accent5>
      <a:accent6>
        <a:srgbClr val="7B1A42"/>
      </a:accent6>
      <a:hlink>
        <a:srgbClr val="E95B89"/>
      </a:hlink>
      <a:folHlink>
        <a:srgbClr val="098EC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