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5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5" r:id="rId3"/>
    <p:sldId id="257" r:id="rId4"/>
    <p:sldId id="260" r:id="rId5"/>
    <p:sldId id="263" r:id="rId6"/>
    <p:sldId id="264" r:id="rId7"/>
    <p:sldId id="261" r:id="rId8"/>
    <p:sldId id="262" r:id="rId9"/>
    <p:sldId id="259" r:id="rId10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668" userDrawn="1">
          <p15:clr>
            <a:srgbClr val="A4A3A4"/>
          </p15:clr>
        </p15:guide>
        <p15:guide id="4" orient="horz" pos="3049" userDrawn="1">
          <p15:clr>
            <a:srgbClr val="A4A3A4"/>
          </p15:clr>
        </p15:guide>
        <p15:guide id="5" pos="5511" userDrawn="1">
          <p15:clr>
            <a:srgbClr val="A4A3A4"/>
          </p15:clr>
        </p15:guide>
        <p15:guide id="6" pos="249" userDrawn="1">
          <p15:clr>
            <a:srgbClr val="A4A3A4"/>
          </p15:clr>
        </p15:guide>
        <p15:guide id="7" orient="horz" pos="1008" userDrawn="1">
          <p15:clr>
            <a:srgbClr val="A4A3A4"/>
          </p15:clr>
        </p15:guide>
        <p15:guide id="8" orient="horz" pos="9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3F"/>
    <a:srgbClr val="000099"/>
    <a:srgbClr val="DB7D00"/>
    <a:srgbClr val="F9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3" autoAdjust="0"/>
  </p:normalViewPr>
  <p:slideViewPr>
    <p:cSldViewPr>
      <p:cViewPr varScale="1">
        <p:scale>
          <a:sx n="114" d="100"/>
          <a:sy n="114" d="100"/>
        </p:scale>
        <p:origin x="547" y="91"/>
      </p:cViewPr>
      <p:guideLst>
        <p:guide orient="horz" pos="1620"/>
        <p:guide pos="2880"/>
        <p:guide orient="horz" pos="668"/>
        <p:guide orient="horz" pos="3049"/>
        <p:guide pos="5511"/>
        <p:guide pos="249"/>
        <p:guide orient="horz" pos="1008"/>
        <p:guide orient="horz" pos="9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32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F1C2EFA-0950-4EDD-B902-2C9FD7601EB2}" type="datetimeFigureOut">
              <a:rPr lang="cs-CZ"/>
              <a:pPr>
                <a:defRPr/>
              </a:pPr>
              <a:t>18.11.2021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938F04E-C256-4330-A7EA-E0EE7F5DA386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D22B08D-22A7-44C7-9A9A-15F0430FEC6E}" type="datetimeFigureOut">
              <a:rPr lang="cs-CZ"/>
              <a:pPr>
                <a:defRPr/>
              </a:pPr>
              <a:t>18.11.2021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87C561E-2E38-4584-AB37-860AD06BBB35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jpeg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jpeg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6.jpeg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 descr="podtisk_modry.e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-19690" y="1545638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9" name="Podnadpis 2"/>
          <p:cNvSpPr txBox="1">
            <a:spLocks/>
          </p:cNvSpPr>
          <p:nvPr/>
        </p:nvSpPr>
        <p:spPr>
          <a:xfrm>
            <a:off x="2297539" y="2848145"/>
            <a:ext cx="4548931" cy="43219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1800" dirty="0"/>
              <a:t>Odbor</a:t>
            </a:r>
            <a:r>
              <a:rPr lang="cs-CZ" sz="1800" baseline="0" dirty="0"/>
              <a:t> pro sociální začleňování (Agentura)</a:t>
            </a:r>
            <a:endParaRPr lang="cs-CZ" sz="1800" dirty="0"/>
          </a:p>
        </p:txBody>
      </p:sp>
      <p:pic>
        <p:nvPicPr>
          <p:cNvPr id="10" name="Obrázek 7" descr="mmr_cr_rgb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15602"/>
            <a:ext cx="2520280" cy="41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930423" y="1380380"/>
            <a:ext cx="7283152" cy="1404156"/>
          </a:xfrm>
          <a:prstGeom prst="rect">
            <a:avLst/>
          </a:prstGeom>
        </p:spPr>
        <p:txBody>
          <a:bodyPr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74" y="359859"/>
            <a:ext cx="5735457" cy="954683"/>
          </a:xfrm>
          <a:prstGeom prst="rect">
            <a:avLst/>
          </a:prstGeom>
        </p:spPr>
      </p:pic>
      <p:sp>
        <p:nvSpPr>
          <p:cNvPr id="11" name="Podnadpis 2"/>
          <p:cNvSpPr txBox="1">
            <a:spLocks/>
          </p:cNvSpPr>
          <p:nvPr userDrawn="1"/>
        </p:nvSpPr>
        <p:spPr bwMode="auto">
          <a:xfrm>
            <a:off x="539553" y="4717570"/>
            <a:ext cx="8033914" cy="29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1" fontAlgn="base" hangingPunct="1"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200" dirty="0"/>
              <a:t>Prezentace se koná v rámci projektu „Inkluzivní a kvalitní vzdělávání v územích se sociálně vyloučenými lokalitami“ č. CZ.02.3.62/0.0/0.0/15_001/0000586</a:t>
            </a:r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6" y="4107768"/>
            <a:ext cx="2432671" cy="50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86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 descr="podtisk_modry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6" y="1491855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7" name="Obrázek 3" descr="mmr_cr_rgb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05" y="4507818"/>
            <a:ext cx="2016125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545636"/>
            <a:ext cx="8291264" cy="3294366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4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/>
              <a:t>Upravte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059582"/>
            <a:ext cx="8291264" cy="37804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250" y="314605"/>
            <a:ext cx="5009847" cy="83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0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9" descr="podtisk_modry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6" y="1491855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6" name="Obrázek 2" descr="mmr_cr_rgb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9" y="4507818"/>
            <a:ext cx="2016125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395536" y="1059582"/>
            <a:ext cx="8291264" cy="378042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4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/>
              <a:t>Upravte styly předlohy textu.</a:t>
            </a: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942" y="337584"/>
            <a:ext cx="5028452" cy="8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9" descr="podtisk_modry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6" y="1491855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8" name="Obrázek 4" descr="mmr_cr_rgb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9" y="4493476"/>
            <a:ext cx="2016125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059582"/>
            <a:ext cx="8291264" cy="37804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395536" y="1545637"/>
            <a:ext cx="8291264" cy="3294366"/>
          </a:xfrm>
          <a:prstGeom prst="rect">
            <a:avLst/>
          </a:prstGeom>
        </p:spPr>
        <p:txBody>
          <a:bodyPr anchor="t" anchorCtr="0"/>
          <a:lstStyle>
            <a:lvl1pPr marL="342882" indent="-342882">
              <a:buClr>
                <a:schemeClr val="accent1"/>
              </a:buClr>
              <a:buFont typeface="Wingdings" pitchFamily="2" charset="2"/>
              <a:buChar char="§"/>
              <a:defRPr sz="2400"/>
            </a:lvl1pPr>
            <a:lvl2pPr marL="742913" indent="-285737">
              <a:buClr>
                <a:schemeClr val="accent1"/>
              </a:buClr>
              <a:buFont typeface="Wingdings" pitchFamily="2" charset="2"/>
              <a:buChar char="§"/>
              <a:defRPr sz="2000"/>
            </a:lvl2pPr>
            <a:lvl3pPr marL="1142942" indent="-228589">
              <a:buClr>
                <a:schemeClr val="accent1"/>
              </a:buClr>
              <a:buFont typeface="Wingdings" pitchFamily="2" charset="2"/>
              <a:buChar char="§"/>
              <a:defRPr sz="1800"/>
            </a:lvl3pPr>
            <a:lvl4pPr marL="1600120" indent="-228589">
              <a:buClr>
                <a:schemeClr val="accent1"/>
              </a:buClr>
              <a:buFont typeface="Wingdings" pitchFamily="2" charset="2"/>
              <a:buChar char="§"/>
              <a:defRPr sz="1600"/>
            </a:lvl4pPr>
            <a:lvl5pPr marL="2057298" indent="-228589">
              <a:buClr>
                <a:schemeClr val="accent1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948" y="333873"/>
            <a:ext cx="5028451" cy="8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50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403350" y="1437087"/>
            <a:ext cx="7272338" cy="1403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/>
              <a:t>Klepnutím lze upravit styl předlohy nadpisů.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3350" y="3436148"/>
            <a:ext cx="7200900" cy="1350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84841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7" r:id="rId2"/>
    <p:sldLayoutId id="2147483668" r:id="rId3"/>
    <p:sldLayoutId id="2147483666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5pPr>
      <a:lvl6pPr marL="457178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6pPr>
      <a:lvl7pPr marL="914354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7pPr>
      <a:lvl8pPr marL="1371532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8pPr>
      <a:lvl9pPr marL="1828709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9pPr>
    </p:titleStyle>
    <p:bodyStyle>
      <a:lvl1pPr marL="342882" indent="-342882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2"/>
          <p:cNvSpPr>
            <a:spLocks noGrp="1"/>
          </p:cNvSpPr>
          <p:nvPr>
            <p:ph type="title"/>
          </p:nvPr>
        </p:nvSpPr>
        <p:spPr>
          <a:xfrm>
            <a:off x="1403350" y="1131890"/>
            <a:ext cx="7283451" cy="1871663"/>
          </a:xfrm>
          <a:noFill/>
        </p:spPr>
        <p:txBody>
          <a:bodyPr/>
          <a:lstStyle/>
          <a:p>
            <a:pPr algn="ctr"/>
            <a:r>
              <a:rPr lang="cs-CZ" altLang="cs-CZ" sz="3600" dirty="0"/>
              <a:t>Středisko výchovné péče – partner při řešení problémů dětí s náročným chováním</a:t>
            </a:r>
            <a:endParaRPr lang="en-US" altLang="cs-CZ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chránce_úvod">
            <a:hlinkClick r:id="" action="ppaction://media"/>
            <a:extLst>
              <a:ext uri="{FF2B5EF4-FFF2-40B4-BE49-F238E27FC236}">
                <a16:creationId xmlns:a16="http://schemas.microsoft.com/office/drawing/2014/main" id="{0041A420-E2E6-406B-BE50-1DDAB9E518C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5616" y="1059582"/>
            <a:ext cx="5852443" cy="3290186"/>
          </a:xfrm>
        </p:spPr>
      </p:pic>
    </p:spTree>
    <p:extLst>
      <p:ext uri="{BB962C8B-B14F-4D97-AF65-F5344CB8AC3E}">
        <p14:creationId xmlns:p14="http://schemas.microsoft.com/office/powerpoint/2010/main" val="106983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Úvodní video ze seriálu Ochránce, díl Andílek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Celorepubliková síť – cíl: v každém okrese jedno SVP, většina pod zařízeními ÚV, aktuálně 37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Typy služeb: ambulantní, celodenní, internátní, terénní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Cílové skupiny: děti s náročným chováním (3 - 18 let), rodiče a další vychovávající osoby (např. pěstouni), pedagogové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Základní informace o SVP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300" dirty="0"/>
              <a:t>Zápis do rejstříku: 1.9.2014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300" dirty="0"/>
              <a:t>Zřizovatel: nezisková organizace Květná Zahrada, </a:t>
            </a:r>
            <a:r>
              <a:rPr lang="cs-CZ" sz="1300" dirty="0" err="1"/>
              <a:t>z.ú</a:t>
            </a:r>
            <a:r>
              <a:rPr lang="cs-CZ" sz="1300" dirty="0"/>
              <a:t>.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300" dirty="0"/>
              <a:t>Region: Svitavsko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300" dirty="0"/>
              <a:t>Svitavy – ambulance, celodenní služby ve dvou výchovných </a:t>
            </a:r>
          </a:p>
          <a:p>
            <a:pPr>
              <a:spcBef>
                <a:spcPts val="0"/>
              </a:spcBef>
            </a:pPr>
            <a:r>
              <a:rPr lang="cs-CZ" sz="1300" dirty="0"/>
              <a:t>	skupinách pro 1. a 2. stupeň ZŠ, ředitelství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300" dirty="0"/>
              <a:t>Polička – ambulance, celodenní služby v jedné výchovné </a:t>
            </a:r>
          </a:p>
          <a:p>
            <a:pPr>
              <a:spcBef>
                <a:spcPts val="0"/>
              </a:spcBef>
            </a:pPr>
            <a:r>
              <a:rPr lang="cs-CZ" sz="1300" dirty="0"/>
              <a:t>	skupině pro 1. stupeň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300" dirty="0"/>
              <a:t>Květná – internátní oddělení pro jednu výchovnou skupinu (většinou chlapci 2. stupeň)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300" dirty="0"/>
              <a:t>Litomyšl, Moravská Třebová, Jevíčko - ambulance</a:t>
            </a:r>
          </a:p>
          <a:p>
            <a:endParaRPr lang="cs-CZ" dirty="0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Základní informace o SVP ALFA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6E97E944-8F22-4EAE-8338-3E8924A2F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1576158"/>
            <a:ext cx="2139523" cy="214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01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FF63E94F-DA2A-45F0-B95D-DE728696AE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600" dirty="0"/>
              <a:t>Alfa pracuje hlavně s 2 velkými cílovými skupinami dětí: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600" dirty="0"/>
              <a:t>Kluci s náročným chováním doma nebo ve škole (vyrušování, provokace, nerespektování pravidel, slovní a někdy i fyzická agrese, toulání, nadužívání elektroniky, experimentování s návykovými látkami, nevhodní kamarádi, drobné krádeže a vandalismus apod.)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600" dirty="0"/>
              <a:t>Holky s úzkostným a depresivním prožíváním (časté absence v škole, sebepoškozování, myšlenky na sebevraždu, problematické chování na sociálních sítích, problémy s příjmem potravy, další psychosomatické projevy, chudé sociální vazby s vrstevníky, oběti šikany apod.)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5CC0623-8F7B-4754-BAC6-9E98031A1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Cílové skupiny</a:t>
            </a:r>
          </a:p>
        </p:txBody>
      </p:sp>
    </p:spTree>
    <p:extLst>
      <p:ext uri="{BB962C8B-B14F-4D97-AF65-F5344CB8AC3E}">
        <p14:creationId xmlns:p14="http://schemas.microsoft.com/office/powerpoint/2010/main" val="2580333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6478D37D-5773-4330-8585-A5B9D60469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dirty="0"/>
              <a:t>Ambulance, stacionáře, internát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dirty="0"/>
              <a:t>Rodičovské skupiny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dirty="0"/>
              <a:t>Chlapecký a Holčičí klub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dirty="0"/>
              <a:t>Projekty MAS – terénní sociální pracovníci </a:t>
            </a:r>
          </a:p>
          <a:p>
            <a:pPr>
              <a:spcBef>
                <a:spcPts val="0"/>
              </a:spcBef>
            </a:pPr>
            <a:r>
              <a:rPr lang="cs-CZ" dirty="0"/>
              <a:t>	v regionu Poličsko a Svitavsko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dirty="0"/>
              <a:t>Letní prázdninové dvoutýdenní pobyty</a:t>
            </a:r>
          </a:p>
          <a:p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E6A17029-BF2B-485D-956E-179495AB4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Co pro tyto děti a jejich rodiny děláme?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87950C4-83FD-42F9-8D56-4A31FE5D9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177" y="1013201"/>
            <a:ext cx="1615934" cy="215629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3A4F389-5DB6-4E3C-8F7D-65094E8A5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746" y="3360566"/>
            <a:ext cx="1932795" cy="144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5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400" dirty="0" err="1"/>
              <a:t>VýcPed</a:t>
            </a:r>
            <a:endParaRPr lang="cs-CZ" sz="1400" dirty="0"/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400" dirty="0"/>
              <a:t>Intervenční programy pro školy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400" dirty="0"/>
              <a:t>Metodické schůzky se školními speciálními pedagogy a školními psychology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400" dirty="0"/>
              <a:t>Projekty MAS – terénní sociální pracovníci v regionu Poličsko a Svitavsko</a:t>
            </a:r>
          </a:p>
          <a:p>
            <a:pPr>
              <a:spcBef>
                <a:spcPts val="0"/>
              </a:spcBef>
            </a:pPr>
            <a:endParaRPr lang="cs-CZ" sz="1400" dirty="0"/>
          </a:p>
          <a:p>
            <a:pPr>
              <a:spcBef>
                <a:spcPts val="0"/>
              </a:spcBef>
            </a:pPr>
            <a:r>
              <a:rPr lang="cs-CZ" sz="1400" dirty="0"/>
              <a:t>Na realizaci služeb se podílí 29 zaměstnanců a 16 externistů. </a:t>
            </a:r>
          </a:p>
          <a:p>
            <a:endParaRPr lang="cs-CZ" dirty="0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Služby SVP ALFA pro školy</a:t>
            </a:r>
          </a:p>
        </p:txBody>
      </p:sp>
    </p:spTree>
    <p:extLst>
      <p:ext uri="{BB962C8B-B14F-4D97-AF65-F5344CB8AC3E}">
        <p14:creationId xmlns:p14="http://schemas.microsoft.com/office/powerpoint/2010/main" val="236059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/>
              <a:t>Hledání dalších efektivních nástrojů na podporu rodičovských kompetencí (Triple P, společné víkendy pro celou rodinu, rodinná terapie)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/>
              <a:t>Podpora aktivit na zapojení otců do výchovy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/>
              <a:t>Intenzivnější spolupráce se ZŠ na 1. stupni a s MŠ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/>
              <a:t>Osvěta na školách ohledně problematiky traumatizovaných dětí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/>
              <a:t>Rozvoj multidisciplinární spolupráce – PPP, OSPOD, PMS, SAS, dětští psychiatři,...</a:t>
            </a:r>
          </a:p>
          <a:p>
            <a:endParaRPr lang="cs-CZ" dirty="0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Směry rozvoje</a:t>
            </a:r>
          </a:p>
        </p:txBody>
      </p:sp>
    </p:spTree>
    <p:extLst>
      <p:ext uri="{BB962C8B-B14F-4D97-AF65-F5344CB8AC3E}">
        <p14:creationId xmlns:p14="http://schemas.microsoft.com/office/powerpoint/2010/main" val="4156886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  <a:p>
            <a:r>
              <a:rPr lang="cs-CZ" dirty="0"/>
              <a:t>Děkuji za pozornost</a:t>
            </a:r>
          </a:p>
          <a:p>
            <a:endParaRPr lang="cs-CZ" dirty="0"/>
          </a:p>
          <a:p>
            <a:r>
              <a:rPr lang="cs-CZ" sz="1800" dirty="0"/>
              <a:t>Mgr. Vlasta Pechancová, telefon: 739 324 578, vlasta.pechancova@svpalfa.cz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Úvodní list">
  <a:themeElements>
    <a:clrScheme name="Úvodní list 2">
      <a:dk1>
        <a:srgbClr val="000000"/>
      </a:dk1>
      <a:lt1>
        <a:srgbClr val="FFFFFF"/>
      </a:lt1>
      <a:dk2>
        <a:srgbClr val="000099"/>
      </a:dk2>
      <a:lt2>
        <a:srgbClr val="EEECE1"/>
      </a:lt2>
      <a:accent1>
        <a:srgbClr val="000099"/>
      </a:accent1>
      <a:accent2>
        <a:srgbClr val="00AF3F"/>
      </a:accent2>
      <a:accent3>
        <a:srgbClr val="FFFFFF"/>
      </a:accent3>
      <a:accent4>
        <a:srgbClr val="000000"/>
      </a:accent4>
      <a:accent5>
        <a:srgbClr val="AAAACA"/>
      </a:accent5>
      <a:accent6>
        <a:srgbClr val="009E38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Úvodní list 1">
        <a:dk1>
          <a:srgbClr val="000000"/>
        </a:dk1>
        <a:lt1>
          <a:srgbClr val="FFFFFF"/>
        </a:lt1>
        <a:dk2>
          <a:srgbClr val="262626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Úvodní list 2">
        <a:dk1>
          <a:srgbClr val="000000"/>
        </a:dk1>
        <a:lt1>
          <a:srgbClr val="FFFFFF"/>
        </a:lt1>
        <a:dk2>
          <a:srgbClr val="000099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Vnitřní list s nadpisem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2.xml><?xml version="1.0" encoding="utf-8"?>
<a:themeOverride xmlns:a="http://schemas.openxmlformats.org/drawingml/2006/main">
  <a:clrScheme name="Vnitřní list bez nadpisu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3.xml><?xml version="1.0" encoding="utf-8"?>
<a:themeOverride xmlns:a="http://schemas.openxmlformats.org/drawingml/2006/main">
  <a:clrScheme name="Vnitřní list s odrážkami 1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MMR šablona (klasický poměr stran)</Template>
  <TotalTime>6971</TotalTime>
  <Words>417</Words>
  <Application>Microsoft Office PowerPoint</Application>
  <PresentationFormat>Předvádění na obrazovce (16:9)</PresentationFormat>
  <Paragraphs>44</Paragraphs>
  <Slides>9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1_Úvodní list</vt:lpstr>
      <vt:lpstr>Středisko výchovné péče – partner při řešení problémů dětí s náročným chováním</vt:lpstr>
      <vt:lpstr>Prezentace aplikace PowerPoint</vt:lpstr>
      <vt:lpstr>Základní informace o SVP</vt:lpstr>
      <vt:lpstr>Základní informace o SVP ALFA</vt:lpstr>
      <vt:lpstr>Cílové skupiny</vt:lpstr>
      <vt:lpstr>Co pro tyto děti a jejich rodiny děláme?</vt:lpstr>
      <vt:lpstr>Služby SVP ALFA pro školy</vt:lpstr>
      <vt:lpstr>Směry rozvoje</vt:lpstr>
      <vt:lpstr>Prezentace aplikace PowerPoint</vt:lpstr>
    </vt:vector>
  </TitlesOfParts>
  <Company>Ministerstvo pro místní rozvoj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PREZENTACE</dc:title>
  <dc:creator>Syruček Petr</dc:creator>
  <cp:lastModifiedBy>PerglLu.24C@6zs.cz</cp:lastModifiedBy>
  <cp:revision>41</cp:revision>
  <dcterms:created xsi:type="dcterms:W3CDTF">2020-01-13T10:41:51Z</dcterms:created>
  <dcterms:modified xsi:type="dcterms:W3CDTF">2021-11-22T10:48:43Z</dcterms:modified>
</cp:coreProperties>
</file>