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4" r:id="rId5"/>
  </p:sldMasterIdLst>
  <p:notesMasterIdLst>
    <p:notesMasterId r:id="rId25"/>
  </p:notesMasterIdLst>
  <p:handoutMasterIdLst>
    <p:handoutMasterId r:id="rId26"/>
  </p:handoutMasterIdLst>
  <p:sldIdLst>
    <p:sldId id="301" r:id="rId6"/>
    <p:sldId id="336" r:id="rId7"/>
    <p:sldId id="338" r:id="rId8"/>
    <p:sldId id="339" r:id="rId9"/>
    <p:sldId id="290" r:id="rId10"/>
    <p:sldId id="285" r:id="rId11"/>
    <p:sldId id="342" r:id="rId12"/>
    <p:sldId id="344" r:id="rId13"/>
    <p:sldId id="341" r:id="rId14"/>
    <p:sldId id="345" r:id="rId15"/>
    <p:sldId id="291" r:id="rId16"/>
    <p:sldId id="346" r:id="rId17"/>
    <p:sldId id="348" r:id="rId18"/>
    <p:sldId id="349" r:id="rId19"/>
    <p:sldId id="347" r:id="rId20"/>
    <p:sldId id="350" r:id="rId21"/>
    <p:sldId id="351" r:id="rId22"/>
    <p:sldId id="352" r:id="rId23"/>
    <p:sldId id="340" r:id="rId24"/>
  </p:sldIdLst>
  <p:sldSz cx="9144000" cy="6858000" type="screen4x3"/>
  <p:notesSz cx="6805613" cy="99441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ílka Štěpán Mgr." initials="JŠM" lastIdx="1" clrIdx="0">
    <p:extLst>
      <p:ext uri="{19B8F6BF-5375-455C-9EA6-DF929625EA0E}">
        <p15:presenceInfo xmlns:p15="http://schemas.microsoft.com/office/powerpoint/2012/main" userId="S-1-5-21-2035645786-17368902-4547331-109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76"/>
    <a:srgbClr val="AA0546"/>
    <a:srgbClr val="007677"/>
    <a:srgbClr val="007576"/>
    <a:srgbClr val="FF7D28"/>
    <a:srgbClr val="AFC32D"/>
    <a:srgbClr val="005F8C"/>
    <a:srgbClr val="9CB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4994" autoAdjust="0"/>
  </p:normalViewPr>
  <p:slideViewPr>
    <p:cSldViewPr snapToGrid="0">
      <p:cViewPr varScale="1">
        <p:scale>
          <a:sx n="112" d="100"/>
          <a:sy n="112" d="100"/>
        </p:scale>
        <p:origin x="14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7B018-78C7-442C-803F-AD92985AA93E}" type="datetimeFigureOut">
              <a:rPr lang="cs-CZ" smtClean="0"/>
              <a:t>19.11.2021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68263-3C05-4A62-825E-2550D21EE01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51457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E92A5-ECDC-4BF6-8FAC-B6C65DD2D5E0}" type="datetimeFigureOut">
              <a:rPr lang="cs-CZ" smtClean="0"/>
              <a:t>19.11.2021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2F7DB-1B3F-4585-8ABF-8B9D978B967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8656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2628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4597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7441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3563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2447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6930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762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4609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2775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/>
              <a:t>Vše u nás vychází z Úmluvy OSN proti mučení a jejího opčního protokolu, který přikazuje smluvním státům zřídit monitorovací orgán, takového hlídacího psa. Tento orgán se nazývá národní preventivní mechanismus.</a:t>
            </a:r>
          </a:p>
          <a:p>
            <a:r>
              <a:rPr lang="cs-CZ" baseline="0" dirty="0" smtClean="0"/>
              <a:t>Zatímco některé smluvní státy zřídily pro NPM samostatný úřad, ČR se v roce 2006 přidala k těm, kteří funkci NPM svěřili již existujícím úřadům, nejčastěji ombudsmanům a institucím tohoto typu.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2470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Činnost</a:t>
            </a:r>
            <a:r>
              <a:rPr lang="cs-CZ" baseline="0" dirty="0" smtClean="0"/>
              <a:t> NPM spočívá v provádění systematických návštěv míst, kde se nacházejí nebo mohou nacházet osoby omezené na svobodě.</a:t>
            </a:r>
          </a:p>
          <a:p>
            <a:r>
              <a:rPr lang="cs-CZ" baseline="0" dirty="0" smtClean="0"/>
              <a:t>Omezení svobody nemusí mít vždy nedobrovolný represivní základ, jako je tomu v případech, kdy je stanoveno rozhodnutím soudu nebo nějaké jiné autority v pozici orgánu veřejné moci. Člověk může být omezen na svobodě i ve spojitosti s potřebou specifické péče, na jejímž poskytování je závislý a záleží na něm jeho zdraví či život.</a:t>
            </a:r>
          </a:p>
          <a:p>
            <a:r>
              <a:rPr lang="cs-CZ" baseline="0" dirty="0" smtClean="0"/>
              <a:t>Jak je z uvedeného výčtu patrné, do působnosti NPM spadají i školská zařízení pro výkon ústavní a ochranné výchovy, což jsou konkrétně, diagnostické ústavy, dětské domovy, dětské domovy se školou a výchovné ústavy. Mandát se vztahuje také na dětská centra (kojenecké ústavy), zařízení pro děti vyžadující okamžitou pomoc a střediska výchovné péče.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987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807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23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766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4714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7717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2F7DB-1B3F-4585-8ABF-8B9D978B967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7798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3EDADCD9-4CC7-4358-808D-5ADDCFF09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44246" y="974884"/>
            <a:ext cx="9188246" cy="1856807"/>
          </a:xfrm>
          <a:noFill/>
          <a:ln>
            <a:noFill/>
          </a:ln>
        </p:spPr>
        <p:txBody>
          <a:bodyPr lIns="648000" anchor="ctr" anchorCtr="0">
            <a:normAutofit/>
          </a:bodyPr>
          <a:lstStyle>
            <a:lvl1pPr marL="0" indent="0" algn="l">
              <a:defRPr sz="3300">
                <a:solidFill>
                  <a:srgbClr val="008276"/>
                </a:solidFill>
              </a:defRPr>
            </a:lvl1pPr>
          </a:lstStyle>
          <a:p>
            <a:r>
              <a:rPr lang="cs-CZ" dirty="0"/>
              <a:t>SLAĎOVÁNÍ PRACOVNÍHO,</a:t>
            </a:r>
            <a:br>
              <a:rPr lang="cs-CZ" dirty="0"/>
            </a:br>
            <a:r>
              <a:rPr lang="cs-CZ" dirty="0"/>
              <a:t>OSOBNÍHO A RODINNÉHO ŽIVOTA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5B32B835-7194-48BC-950F-A2A23A61C6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44245" y="5202238"/>
            <a:ext cx="6315997" cy="1655762"/>
          </a:xfrm>
          <a:solidFill>
            <a:srgbClr val="008276"/>
          </a:solidFill>
          <a:ln>
            <a:solidFill>
              <a:srgbClr val="008276"/>
            </a:solidFill>
          </a:ln>
        </p:spPr>
        <p:txBody>
          <a:bodyPr lIns="72000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dirty="0"/>
              <a:t>typ zprávy</a:t>
            </a:r>
          </a:p>
          <a:p>
            <a:r>
              <a:rPr lang="cs-CZ" dirty="0"/>
              <a:t>z čeho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DBA5C3D0-A166-48A6-AE13-A7DB25D831D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59845" y="486697"/>
            <a:ext cx="2141823" cy="502777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xmlns="" id="{42F32869-EB23-4FB0-8023-EFDC01D2F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8298"/>
            <a:ext cx="9144000" cy="170688"/>
          </a:xfrm>
          <a:prstGeom prst="rect">
            <a:avLst/>
          </a:prstGeom>
        </p:spPr>
      </p:pic>
      <p:sp>
        <p:nvSpPr>
          <p:cNvPr id="19" name="Zástupný symbol obrázku 18">
            <a:extLst>
              <a:ext uri="{FF2B5EF4-FFF2-40B4-BE49-F238E27FC236}">
                <a16:creationId xmlns:a16="http://schemas.microsoft.com/office/drawing/2014/main" xmlns="" id="{4663E019-A5B4-4EE3-8096-7C363D1D5D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4246" y="2906971"/>
            <a:ext cx="4536000" cy="2232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20" name="Zástupný symbol obrázku 18">
            <a:extLst>
              <a:ext uri="{FF2B5EF4-FFF2-40B4-BE49-F238E27FC236}">
                <a16:creationId xmlns:a16="http://schemas.microsoft.com/office/drawing/2014/main" xmlns="" id="{0F48F9AC-F5BF-43EE-A2C7-DCB85B97D3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97764" y="2910237"/>
            <a:ext cx="4583768" cy="2232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22" name="Zástupný symbol pro text 21">
            <a:extLst>
              <a:ext uri="{FF2B5EF4-FFF2-40B4-BE49-F238E27FC236}">
                <a16:creationId xmlns:a16="http://schemas.microsoft.com/office/drawing/2014/main" xmlns="" id="{5E08AF9F-5C2D-405E-9A0F-732E20509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07894" y="5200190"/>
            <a:ext cx="3173638" cy="1655762"/>
          </a:xfrm>
          <a:solidFill>
            <a:srgbClr val="008276"/>
          </a:solidFill>
          <a:ln>
            <a:solidFill>
              <a:srgbClr val="008276"/>
            </a:solidFill>
          </a:ln>
        </p:spPr>
        <p:txBody>
          <a:bodyPr tIns="360000" rIns="720000" anchor="ctr" anchorCtr="0">
            <a:normAutofit/>
          </a:bodyPr>
          <a:lstStyle>
            <a:lvl1pPr marL="0" indent="0" algn="r">
              <a:buNone/>
              <a:defRPr sz="2400" b="1" cap="all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cs-CZ" dirty="0"/>
              <a:t>rok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79BD23CA-37E6-47BE-A3BD-E76D7EB89C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59" y="208796"/>
            <a:ext cx="2880000" cy="73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90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ředělová strana vínov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obrázku 3">
            <a:extLst>
              <a:ext uri="{FF2B5EF4-FFF2-40B4-BE49-F238E27FC236}">
                <a16:creationId xmlns:a16="http://schemas.microsoft.com/office/drawing/2014/main" xmlns="" id="{3717BE62-0014-45B7-9D82-70BD036057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6858000"/>
          </a:xfrm>
        </p:spPr>
        <p:txBody>
          <a:bodyPr anchor="ctr" anchorCtr="0"/>
          <a:lstStyle>
            <a:lvl1pPr marL="0" indent="0"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91302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nadpis předělové strany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6618" y="4596063"/>
            <a:ext cx="8527382" cy="1648325"/>
          </a:xfrm>
          <a:solidFill>
            <a:srgbClr val="AA0546">
              <a:alpha val="80000"/>
            </a:srgbClr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text předělové strany</a:t>
            </a:r>
          </a:p>
        </p:txBody>
      </p:sp>
    </p:spTree>
    <p:extLst>
      <p:ext uri="{BB962C8B-B14F-4D97-AF65-F5344CB8AC3E}">
        <p14:creationId xmlns:p14="http://schemas.microsoft.com/office/powerpoint/2010/main" val="1079364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jednořadkový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jednořádkový nadpis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7945391" cy="443970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E99A084F-AC47-4B73-B5F9-CCA9E4D87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B33A325A-F039-4B41-B2F1-4F5BC33910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644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ádkov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9DC6E724-C92C-4BFC-9EE0-B230195F8C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F57EFF8A-1C34-48AD-9BA4-6D4B0B3C34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xmlns="" id="{6CC4C521-DF62-4826-A65F-81E446928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7945391" cy="443970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399939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jednořadkový a ci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>
            <a:extLst>
              <a:ext uri="{FF2B5EF4-FFF2-40B4-BE49-F238E27FC236}">
                <a16:creationId xmlns:a16="http://schemas.microsoft.com/office/drawing/2014/main" xmlns="" id="{0E3082C6-27F3-4E0F-A78D-958E911D15E1}"/>
              </a:ext>
            </a:extLst>
          </p:cNvPr>
          <p:cNvSpPr/>
          <p:nvPr userDrawn="1"/>
        </p:nvSpPr>
        <p:spPr>
          <a:xfrm>
            <a:off x="6407623" y="1678634"/>
            <a:ext cx="2160000" cy="2160000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xmlns="" id="{CD481A2F-9ED0-49D2-8CCC-7E3C311556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7623" y="1701770"/>
            <a:ext cx="2160000" cy="2160000"/>
          </a:xfrm>
          <a:noFill/>
          <a:ln>
            <a:noFill/>
          </a:ln>
        </p:spPr>
        <p:txBody>
          <a:bodyPr anchor="ctr" anchorCtr="0">
            <a:normAutofit/>
          </a:bodyPr>
          <a:lstStyle>
            <a:lvl1pPr marL="26670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citace nebo drobný text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jednořádkový nadpis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5615201" cy="21830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35A8BBC-20BC-4A89-8DEB-027CA02E14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49" y="4001974"/>
            <a:ext cx="7945393" cy="2294604"/>
          </a:xfrm>
        </p:spPr>
        <p:txBody>
          <a:bodyPr/>
          <a:lstStyle>
            <a:lvl2pPr marL="342900" indent="0">
              <a:buNone/>
              <a:defRPr/>
            </a:lvl2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A6362E37-B6F4-406F-8C9D-377ECF469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96" y="1757281"/>
            <a:ext cx="324000" cy="31739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xmlns="" id="{4762E413-8D66-41C2-9D7A-31C92C7524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4214" y="3451884"/>
            <a:ext cx="324000" cy="317390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xmlns="" id="{967DBDC2-C2A0-48FF-96EC-074EC24162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8FF34EF5-5D0A-400F-B22A-0DC4E98F2F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1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ci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>
            <a:extLst>
              <a:ext uri="{FF2B5EF4-FFF2-40B4-BE49-F238E27FC236}">
                <a16:creationId xmlns:a16="http://schemas.microsoft.com/office/drawing/2014/main" xmlns="" id="{0E3082C6-27F3-4E0F-A78D-958E911D15E1}"/>
              </a:ext>
            </a:extLst>
          </p:cNvPr>
          <p:cNvSpPr/>
          <p:nvPr userDrawn="1"/>
        </p:nvSpPr>
        <p:spPr>
          <a:xfrm>
            <a:off x="6407623" y="1678634"/>
            <a:ext cx="2160000" cy="2160000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xmlns="" id="{CD481A2F-9ED0-49D2-8CCC-7E3C311556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7623" y="1701770"/>
            <a:ext cx="2160000" cy="2160000"/>
          </a:xfrm>
          <a:noFill/>
          <a:ln>
            <a:noFill/>
          </a:ln>
        </p:spPr>
        <p:txBody>
          <a:bodyPr anchor="ctr" anchorCtr="0">
            <a:normAutofit/>
          </a:bodyPr>
          <a:lstStyle>
            <a:lvl1pPr marL="26670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citace nebo drobný text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 nadpisu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5615201" cy="21830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35A8BBC-20BC-4A89-8DEB-027CA02E14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49" y="4001974"/>
            <a:ext cx="7945393" cy="2294604"/>
          </a:xfrm>
        </p:spPr>
        <p:txBody>
          <a:bodyPr/>
          <a:lstStyle>
            <a:lvl2pPr marL="342900" indent="0">
              <a:buNone/>
              <a:defRPr/>
            </a:lvl2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A6362E37-B6F4-406F-8C9D-377ECF469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96" y="1757281"/>
            <a:ext cx="324000" cy="31739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xmlns="" id="{4762E413-8D66-41C2-9D7A-31C92C7524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4214" y="3451884"/>
            <a:ext cx="324000" cy="317390"/>
          </a:xfrm>
          <a:prstGeom prst="rect">
            <a:avLst/>
          </a:prstGeom>
        </p:spPr>
      </p:pic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xmlns="" id="{634CB48D-27BF-4C98-B73B-22777D99E2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C1BBAB13-6AEB-4067-8E0A-6501BEE4AA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235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, 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 nadpisu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678675"/>
            <a:ext cx="3565314" cy="46179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35A8BBC-20BC-4A89-8DEB-027CA02E14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53636" y="5845248"/>
            <a:ext cx="4220406" cy="45132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/>
            </a:lvl2pPr>
          </a:lstStyle>
          <a:p>
            <a:pPr lvl="0"/>
            <a:r>
              <a:rPr lang="cs-CZ" dirty="0"/>
              <a:t>Popis obrázku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xmlns="" id="{FB267E21-4D34-405D-8160-E085109935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52925" y="1677987"/>
            <a:ext cx="4221163" cy="406394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337D05D1-77FF-4841-AC4B-E8F5100A6B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93085764-FB95-44CC-ABF4-4D0F69B7C9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82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tři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xmlns="" id="{FB267E21-4D34-405D-8160-E085109935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941" y="1752144"/>
            <a:ext cx="2556000" cy="241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2" name="Zástupný symbol obrázku 4">
            <a:extLst>
              <a:ext uri="{FF2B5EF4-FFF2-40B4-BE49-F238E27FC236}">
                <a16:creationId xmlns:a16="http://schemas.microsoft.com/office/drawing/2014/main" xmlns="" id="{D8B971FF-A85B-47DA-8BFA-B06608B8912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77717" y="1752144"/>
            <a:ext cx="2556000" cy="241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xmlns="" id="{ACBDDBB8-5CD5-4978-AD19-CD6573CF53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66329" y="1752144"/>
            <a:ext cx="2556000" cy="241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xmlns="" id="{8FEF2F59-3EE8-4600-99BC-5C4F539738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5625" y="4313239"/>
            <a:ext cx="2555875" cy="186756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První text</a:t>
            </a:r>
          </a:p>
        </p:txBody>
      </p:sp>
      <p:sp>
        <p:nvSpPr>
          <p:cNvPr id="18" name="Zástupný symbol pro text 3">
            <a:extLst>
              <a:ext uri="{FF2B5EF4-FFF2-40B4-BE49-F238E27FC236}">
                <a16:creationId xmlns:a16="http://schemas.microsoft.com/office/drawing/2014/main" xmlns="" id="{452B7608-4F61-44E9-905F-EE70505C300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66329" y="4312635"/>
            <a:ext cx="2555875" cy="186817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Druhý text</a:t>
            </a:r>
          </a:p>
        </p:txBody>
      </p:sp>
      <p:sp>
        <p:nvSpPr>
          <p:cNvPr id="20" name="Zástupný symbol pro text 3">
            <a:extLst>
              <a:ext uri="{FF2B5EF4-FFF2-40B4-BE49-F238E27FC236}">
                <a16:creationId xmlns:a16="http://schemas.microsoft.com/office/drawing/2014/main" xmlns="" id="{A9694961-1D4B-4475-9E48-A42C702077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77842" y="4312634"/>
            <a:ext cx="2555875" cy="186817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Třetí text</a:t>
            </a:r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xmlns="" id="{171D9D79-92EA-4B0D-8D70-6BE34D85F006}"/>
              </a:ext>
            </a:extLst>
          </p:cNvPr>
          <p:cNvCxnSpPr/>
          <p:nvPr userDrawn="1"/>
        </p:nvCxnSpPr>
        <p:spPr>
          <a:xfrm>
            <a:off x="3198089" y="4312633"/>
            <a:ext cx="0" cy="1836000"/>
          </a:xfrm>
          <a:prstGeom prst="line">
            <a:avLst/>
          </a:prstGeom>
          <a:ln w="12700">
            <a:solidFill>
              <a:srgbClr val="AA0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xmlns="" id="{9EC8B389-96FC-47B0-8D2E-ED3E56AECA9E}"/>
              </a:ext>
            </a:extLst>
          </p:cNvPr>
          <p:cNvCxnSpPr/>
          <p:nvPr userDrawn="1"/>
        </p:nvCxnSpPr>
        <p:spPr>
          <a:xfrm>
            <a:off x="5895829" y="4344804"/>
            <a:ext cx="0" cy="1836000"/>
          </a:xfrm>
          <a:prstGeom prst="line">
            <a:avLst/>
          </a:prstGeom>
          <a:ln w="12700">
            <a:solidFill>
              <a:srgbClr val="AA0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ázek 21">
            <a:extLst>
              <a:ext uri="{FF2B5EF4-FFF2-40B4-BE49-F238E27FC236}">
                <a16:creationId xmlns:a16="http://schemas.microsoft.com/office/drawing/2014/main" xmlns="" id="{02574802-160B-41E7-B44F-65B82016F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xmlns="" id="{BDF3B21D-DCC9-4DD4-86E3-87936E3081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180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3" name="Zástupný symbol pro graf 2">
            <a:extLst>
              <a:ext uri="{FF2B5EF4-FFF2-40B4-BE49-F238E27FC236}">
                <a16:creationId xmlns:a16="http://schemas.microsoft.com/office/drawing/2014/main" xmlns="" id="{39625EF4-0D99-4573-ABCD-83E81C13C3A5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69913" y="1684338"/>
            <a:ext cx="8004175" cy="460533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/>
              <a:t>Kliknutím na ikonu přidáte graf.</a:t>
            </a:r>
            <a:endParaRPr lang="cs-CZ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49FCC376-89EF-4AB3-B38F-5B87B4988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83A543D0-E8AA-47E2-A95C-E756EF2368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60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3" name="Zástupný symbol pro tabulku 2">
            <a:extLst>
              <a:ext uri="{FF2B5EF4-FFF2-40B4-BE49-F238E27FC236}">
                <a16:creationId xmlns:a16="http://schemas.microsoft.com/office/drawing/2014/main" xmlns="" id="{243075CB-445F-451D-B78F-591C98050237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2815388" y="1744663"/>
            <a:ext cx="5758699" cy="384114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r>
              <a:rPr lang="cs-CZ"/>
              <a:t>Kliknutím na ikonu přidáte tabulku.</a:t>
            </a:r>
            <a:endParaRPr lang="cs-CZ" dirty="0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xmlns="" id="{841296A6-9ACC-42C7-B6BE-AB8D41837E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9913" y="5690937"/>
            <a:ext cx="8004175" cy="5987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/>
            </a:lvl2pPr>
          </a:lstStyle>
          <a:p>
            <a:pPr lvl="0"/>
            <a:r>
              <a:rPr lang="cs-CZ" dirty="0"/>
              <a:t>Popis tabulky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74357317-9D4D-4B3C-A1A8-4D54CD7B61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025"/>
            <a:ext cx="9144000" cy="12801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2CCA1DEE-190F-4C34-A7D7-54DD5D04A1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32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3EDADCD9-4CC7-4358-808D-5ADDCFF09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44246" y="974884"/>
            <a:ext cx="9188246" cy="1856807"/>
          </a:xfrm>
          <a:noFill/>
          <a:ln>
            <a:noFill/>
          </a:ln>
        </p:spPr>
        <p:txBody>
          <a:bodyPr lIns="648000" anchor="ctr" anchorCtr="0">
            <a:normAutofit/>
          </a:bodyPr>
          <a:lstStyle>
            <a:lvl1pPr marL="0" indent="0" algn="l">
              <a:defRPr sz="3300">
                <a:solidFill>
                  <a:srgbClr val="008276"/>
                </a:solidFill>
              </a:defRPr>
            </a:lvl1pPr>
          </a:lstStyle>
          <a:p>
            <a:r>
              <a:rPr lang="cs-CZ" dirty="0"/>
              <a:t>SLAĎOVÁNÍ PRACOVNÍHO,</a:t>
            </a:r>
            <a:br>
              <a:rPr lang="cs-CZ" dirty="0"/>
            </a:br>
            <a:r>
              <a:rPr lang="cs-CZ" dirty="0"/>
              <a:t>OSOBNÍHO A RODINNÉHO ŽIVOTA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5B32B835-7194-48BC-950F-A2A23A61C6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44245" y="5202238"/>
            <a:ext cx="6315997" cy="1655762"/>
          </a:xfrm>
          <a:solidFill>
            <a:srgbClr val="008276"/>
          </a:solidFill>
          <a:ln>
            <a:solidFill>
              <a:srgbClr val="008276"/>
            </a:solidFill>
          </a:ln>
        </p:spPr>
        <p:txBody>
          <a:bodyPr lIns="720000" anchor="ctr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2400" b="1" i="0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dirty="0"/>
              <a:t>typ zprávy</a:t>
            </a:r>
          </a:p>
          <a:p>
            <a:r>
              <a:rPr lang="cs-CZ" dirty="0"/>
              <a:t>z čeho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DBA5C3D0-A166-48A6-AE13-A7DB25D831D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59845" y="486697"/>
            <a:ext cx="2141823" cy="502777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xmlns="" id="{42F32869-EB23-4FB0-8023-EFDC01D2FB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8298"/>
            <a:ext cx="9144000" cy="170688"/>
          </a:xfrm>
          <a:prstGeom prst="rect">
            <a:avLst/>
          </a:prstGeom>
        </p:spPr>
      </p:pic>
      <p:sp>
        <p:nvSpPr>
          <p:cNvPr id="19" name="Zástupný symbol obrázku 18">
            <a:extLst>
              <a:ext uri="{FF2B5EF4-FFF2-40B4-BE49-F238E27FC236}">
                <a16:creationId xmlns:a16="http://schemas.microsoft.com/office/drawing/2014/main" xmlns="" id="{4663E019-A5B4-4EE3-8096-7C363D1D5D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44246" y="2906971"/>
            <a:ext cx="4536000" cy="2232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20" name="Zástupný symbol obrázku 18">
            <a:extLst>
              <a:ext uri="{FF2B5EF4-FFF2-40B4-BE49-F238E27FC236}">
                <a16:creationId xmlns:a16="http://schemas.microsoft.com/office/drawing/2014/main" xmlns="" id="{0F48F9AC-F5BF-43EE-A2C7-DCB85B97D3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97764" y="2910237"/>
            <a:ext cx="4583768" cy="2232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22" name="Zástupný symbol pro text 21">
            <a:extLst>
              <a:ext uri="{FF2B5EF4-FFF2-40B4-BE49-F238E27FC236}">
                <a16:creationId xmlns:a16="http://schemas.microsoft.com/office/drawing/2014/main" xmlns="" id="{5E08AF9F-5C2D-405E-9A0F-732E205093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07894" y="5200190"/>
            <a:ext cx="3173638" cy="1655762"/>
          </a:xfrm>
          <a:solidFill>
            <a:srgbClr val="008276"/>
          </a:solidFill>
          <a:ln>
            <a:solidFill>
              <a:srgbClr val="008276"/>
            </a:solidFill>
          </a:ln>
        </p:spPr>
        <p:txBody>
          <a:bodyPr tIns="360000" rIns="720000" anchor="ctr" anchorCtr="0">
            <a:normAutofit/>
          </a:bodyPr>
          <a:lstStyle>
            <a:lvl1pPr marL="0" indent="0" algn="r">
              <a:buNone/>
              <a:defRPr sz="2400" b="1" cap="all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cs-CZ" dirty="0"/>
              <a:t>rok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79BD23CA-37E6-47BE-A3BD-E76D7EB89C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59" y="208796"/>
            <a:ext cx="2880000" cy="73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jednořadkový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jednořádkový nadpis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7945391" cy="443970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E99A084F-AC47-4B73-B5F9-CCA9E4D87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xmlns="" id="{C8A78607-7E5D-4949-B270-A553FDC261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874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ádkov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7A915072-897B-4804-B9BD-4FD362EC6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BB45C629-7A24-45BB-B3BA-D965F55DDB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xmlns="" id="{37317AD2-CAA6-4712-830D-01B7F4AA8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7945391" cy="443970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052601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jednořadkový a ci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>
            <a:extLst>
              <a:ext uri="{FF2B5EF4-FFF2-40B4-BE49-F238E27FC236}">
                <a16:creationId xmlns:a16="http://schemas.microsoft.com/office/drawing/2014/main" xmlns="" id="{0E3082C6-27F3-4E0F-A78D-958E911D15E1}"/>
              </a:ext>
            </a:extLst>
          </p:cNvPr>
          <p:cNvSpPr/>
          <p:nvPr userDrawn="1"/>
        </p:nvSpPr>
        <p:spPr>
          <a:xfrm>
            <a:off x="6407623" y="1678634"/>
            <a:ext cx="2160000" cy="2160000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xmlns="" id="{CD481A2F-9ED0-49D2-8CCC-7E3C311556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7623" y="1701770"/>
            <a:ext cx="2160000" cy="2160000"/>
          </a:xfrm>
          <a:noFill/>
          <a:ln>
            <a:noFill/>
          </a:ln>
        </p:spPr>
        <p:txBody>
          <a:bodyPr anchor="ctr" anchorCtr="0">
            <a:normAutofit/>
          </a:bodyPr>
          <a:lstStyle>
            <a:lvl1pPr marL="26670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citace nebo drobný text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jednořádkový nadpis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5615201" cy="21830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35A8BBC-20BC-4A89-8DEB-027CA02E14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49" y="4001974"/>
            <a:ext cx="7945393" cy="2294604"/>
          </a:xfrm>
        </p:spPr>
        <p:txBody>
          <a:bodyPr/>
          <a:lstStyle>
            <a:lvl2pPr marL="342900" indent="0">
              <a:buNone/>
              <a:defRPr/>
            </a:lvl2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A6362E37-B6F4-406F-8C9D-377ECF469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96" y="1757281"/>
            <a:ext cx="324000" cy="31739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xmlns="" id="{4762E413-8D66-41C2-9D7A-31C92C7524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4214" y="3451884"/>
            <a:ext cx="324000" cy="317390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xmlns="" id="{EF73BD70-9296-47EC-8865-48DC50BD33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DA679B2A-8239-4640-86B2-33DF7F06A5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cit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délník 13">
            <a:extLst>
              <a:ext uri="{FF2B5EF4-FFF2-40B4-BE49-F238E27FC236}">
                <a16:creationId xmlns:a16="http://schemas.microsoft.com/office/drawing/2014/main" xmlns="" id="{0E3082C6-27F3-4E0F-A78D-958E911D15E1}"/>
              </a:ext>
            </a:extLst>
          </p:cNvPr>
          <p:cNvSpPr/>
          <p:nvPr userDrawn="1"/>
        </p:nvSpPr>
        <p:spPr>
          <a:xfrm>
            <a:off x="6407623" y="1678634"/>
            <a:ext cx="2160000" cy="2160000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xmlns="" id="{CD481A2F-9ED0-49D2-8CCC-7E3C311556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7623" y="1701770"/>
            <a:ext cx="2160000" cy="2160000"/>
          </a:xfrm>
          <a:noFill/>
          <a:ln>
            <a:noFill/>
          </a:ln>
        </p:spPr>
        <p:txBody>
          <a:bodyPr anchor="ctr" anchorCtr="0">
            <a:normAutofit/>
          </a:bodyPr>
          <a:lstStyle>
            <a:lvl1pPr marL="26670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citace nebo drobný text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78676"/>
            <a:ext cx="5615201" cy="218309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35A8BBC-20BC-4A89-8DEB-027CA02E14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49" y="4001974"/>
            <a:ext cx="7945393" cy="2294604"/>
          </a:xfrm>
        </p:spPr>
        <p:txBody>
          <a:bodyPr/>
          <a:lstStyle>
            <a:lvl2pPr marL="342900" indent="0">
              <a:buNone/>
              <a:defRPr/>
            </a:lvl2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A6362E37-B6F4-406F-8C9D-377ECF469B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96" y="1757281"/>
            <a:ext cx="324000" cy="31739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xmlns="" id="{4762E413-8D66-41C2-9D7A-31C92C7524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24214" y="3451884"/>
            <a:ext cx="324000" cy="317390"/>
          </a:xfrm>
          <a:prstGeom prst="rect">
            <a:avLst/>
          </a:prstGeom>
        </p:spPr>
      </p:pic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xmlns="" id="{60710F27-5468-472A-903B-2917B09C8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xmlns="" id="{CF80FE6C-EA42-4F15-9CDE-A35EB5850C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71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, 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9EB65C06-7458-4B09-87AF-9E8F9E33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678675"/>
            <a:ext cx="3565314" cy="461790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35A8BBC-20BC-4A89-8DEB-027CA02E14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53636" y="5845248"/>
            <a:ext cx="4220406" cy="45132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/>
            </a:lvl2pPr>
          </a:lstStyle>
          <a:p>
            <a:pPr lvl="0"/>
            <a:r>
              <a:rPr lang="cs-CZ" dirty="0"/>
              <a:t>Popis obrázku</a:t>
            </a:r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xmlns="" id="{FB267E21-4D34-405D-8160-E085109935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52925" y="1677987"/>
            <a:ext cx="4221163" cy="406394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BED52422-AA53-462A-9588-C2EB15DD92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885662FE-56AF-4473-8FB8-F94BA27361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48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tři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xmlns="" id="{FB267E21-4D34-405D-8160-E085109935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4941" y="1752144"/>
            <a:ext cx="2556000" cy="241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2" name="Zástupný symbol obrázku 4">
            <a:extLst>
              <a:ext uri="{FF2B5EF4-FFF2-40B4-BE49-F238E27FC236}">
                <a16:creationId xmlns:a16="http://schemas.microsoft.com/office/drawing/2014/main" xmlns="" id="{D8B971FF-A85B-47DA-8BFA-B06608B8912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977717" y="1752144"/>
            <a:ext cx="2556000" cy="241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xmlns="" id="{ACBDDBB8-5CD5-4978-AD19-CD6573CF53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66329" y="1752144"/>
            <a:ext cx="2556000" cy="2412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xmlns="" id="{8FEF2F59-3EE8-4600-99BC-5C4F539738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5625" y="4313239"/>
            <a:ext cx="2555875" cy="186756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První text</a:t>
            </a:r>
          </a:p>
        </p:txBody>
      </p:sp>
      <p:sp>
        <p:nvSpPr>
          <p:cNvPr id="18" name="Zástupný symbol pro text 3">
            <a:extLst>
              <a:ext uri="{FF2B5EF4-FFF2-40B4-BE49-F238E27FC236}">
                <a16:creationId xmlns:a16="http://schemas.microsoft.com/office/drawing/2014/main" xmlns="" id="{452B7608-4F61-44E9-905F-EE70505C300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66329" y="4312635"/>
            <a:ext cx="2555875" cy="186817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Druhý text</a:t>
            </a:r>
          </a:p>
        </p:txBody>
      </p:sp>
      <p:sp>
        <p:nvSpPr>
          <p:cNvPr id="20" name="Zástupný symbol pro text 3">
            <a:extLst>
              <a:ext uri="{FF2B5EF4-FFF2-40B4-BE49-F238E27FC236}">
                <a16:creationId xmlns:a16="http://schemas.microsoft.com/office/drawing/2014/main" xmlns="" id="{A9694961-1D4B-4475-9E48-A42C702077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77842" y="4312634"/>
            <a:ext cx="2555875" cy="186817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cs-CZ" dirty="0"/>
              <a:t>Třetí text</a:t>
            </a:r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xmlns="" id="{171D9D79-92EA-4B0D-8D70-6BE34D85F006}"/>
              </a:ext>
            </a:extLst>
          </p:cNvPr>
          <p:cNvCxnSpPr/>
          <p:nvPr userDrawn="1"/>
        </p:nvCxnSpPr>
        <p:spPr>
          <a:xfrm>
            <a:off x="3198089" y="4312633"/>
            <a:ext cx="0" cy="1836000"/>
          </a:xfrm>
          <a:prstGeom prst="line">
            <a:avLst/>
          </a:prstGeom>
          <a:ln w="12700">
            <a:solidFill>
              <a:srgbClr val="0082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xmlns="" id="{9EC8B389-96FC-47B0-8D2E-ED3E56AECA9E}"/>
              </a:ext>
            </a:extLst>
          </p:cNvPr>
          <p:cNvCxnSpPr/>
          <p:nvPr userDrawn="1"/>
        </p:nvCxnSpPr>
        <p:spPr>
          <a:xfrm>
            <a:off x="5895829" y="4344804"/>
            <a:ext cx="0" cy="1836000"/>
          </a:xfrm>
          <a:prstGeom prst="line">
            <a:avLst/>
          </a:prstGeom>
          <a:ln w="12700">
            <a:solidFill>
              <a:srgbClr val="0082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ázek 21">
            <a:extLst>
              <a:ext uri="{FF2B5EF4-FFF2-40B4-BE49-F238E27FC236}">
                <a16:creationId xmlns:a16="http://schemas.microsoft.com/office/drawing/2014/main" xmlns="" id="{312025C9-8689-4B48-8F17-3C68DA4CF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xmlns="" id="{FB8D566A-8B04-4DFE-B5E0-C4423183D7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93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3" name="Zástupný symbol pro graf 2">
            <a:extLst>
              <a:ext uri="{FF2B5EF4-FFF2-40B4-BE49-F238E27FC236}">
                <a16:creationId xmlns:a16="http://schemas.microsoft.com/office/drawing/2014/main" xmlns="" id="{39625EF4-0D99-4573-ABCD-83E81C13C3A5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69913" y="1684338"/>
            <a:ext cx="8004175" cy="460533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cs-CZ" smtClean="0"/>
              <a:t>Kliknutím na ikonu přidáte graf.</a:t>
            </a:r>
            <a:endParaRPr lang="cs-CZ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xmlns="" id="{02BBCD4E-1929-4BB6-B4D2-8C703C395C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8F41ACE1-C640-451F-93CF-8AAB4D7F28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9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dvouřadkový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6D773097-E1D1-4068-BFDF-28B0431E804D}"/>
              </a:ext>
            </a:extLst>
          </p:cNvPr>
          <p:cNvSpPr/>
          <p:nvPr userDrawn="1"/>
        </p:nvSpPr>
        <p:spPr>
          <a:xfrm>
            <a:off x="0" y="0"/>
            <a:ext cx="9180000" cy="1385155"/>
          </a:xfrm>
          <a:prstGeom prst="rect">
            <a:avLst/>
          </a:prstGeom>
          <a:solidFill>
            <a:srgbClr val="008276"/>
          </a:solidFill>
          <a:ln>
            <a:solidFill>
              <a:srgbClr val="00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xmlns="" id="{0FBD9941-1351-4307-864A-F5EA5E0FD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9144000" cy="1385155"/>
          </a:xfr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první řádek  nadpisu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FA4CE084-D11D-42CE-A2D3-310DA1C55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>
            <a:lvl1pPr>
              <a:defRPr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text 8">
            <a:extLst>
              <a:ext uri="{FF2B5EF4-FFF2-40B4-BE49-F238E27FC236}">
                <a16:creationId xmlns:a16="http://schemas.microsoft.com/office/drawing/2014/main" xmlns="" id="{CB904088-836B-4F96-832E-C43FDB462D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650" y="6478589"/>
            <a:ext cx="5716191" cy="365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cs-CZ" dirty="0"/>
              <a:t>místo pro poznámku</a:t>
            </a:r>
          </a:p>
        </p:txBody>
      </p:sp>
      <p:sp>
        <p:nvSpPr>
          <p:cNvPr id="11" name="Zástupný symbol pro text 10">
            <a:extLst>
              <a:ext uri="{FF2B5EF4-FFF2-40B4-BE49-F238E27FC236}">
                <a16:creationId xmlns:a16="http://schemas.microsoft.com/office/drawing/2014/main" xmlns="" id="{61BD0127-6D03-4DD7-BD1B-E839F028DB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9957" y="871622"/>
            <a:ext cx="5476001" cy="405266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druhý řádek textu</a:t>
            </a:r>
          </a:p>
        </p:txBody>
      </p:sp>
      <p:sp>
        <p:nvSpPr>
          <p:cNvPr id="3" name="Zástupný symbol pro tabulku 2">
            <a:extLst>
              <a:ext uri="{FF2B5EF4-FFF2-40B4-BE49-F238E27FC236}">
                <a16:creationId xmlns:a16="http://schemas.microsoft.com/office/drawing/2014/main" xmlns="" id="{243075CB-445F-451D-B78F-591C98050237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2815388" y="1744663"/>
            <a:ext cx="5758699" cy="384114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r>
              <a:rPr lang="cs-CZ" smtClean="0"/>
              <a:t>Kliknutím na ikonu přidáte tabulku.</a:t>
            </a:r>
            <a:endParaRPr lang="cs-CZ" dirty="0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xmlns="" id="{841296A6-9ACC-42C7-B6BE-AB8D41837E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9913" y="5690937"/>
            <a:ext cx="8004175" cy="5987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/>
            </a:lvl2pPr>
          </a:lstStyle>
          <a:p>
            <a:pPr lvl="0"/>
            <a:r>
              <a:rPr lang="cs-CZ" dirty="0"/>
              <a:t>Popis tabulky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4D7D2839-C647-4D3B-864E-39146D81B9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398025"/>
            <a:ext cx="9143935" cy="12801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0C8BC9D6-C0AA-488F-B9DB-80A7D07B30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875" y="485421"/>
            <a:ext cx="2160000" cy="5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11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xmlns="" id="{5C41B7A3-1625-4A50-AEAD-39F18A94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55584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xmlns="" id="{F2A020AA-ECC7-4474-B826-21223D6C4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2499" y="1774210"/>
            <a:ext cx="8167333" cy="458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6B52E7AF-D4B8-4711-9A70-4E416AD50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2431" y="64791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xmlns="" id="{20A03B06-45A5-4573-A15C-112DB4EA109A}"/>
              </a:ext>
            </a:extLst>
          </p:cNvPr>
          <p:cNvCxnSpPr>
            <a:cxnSpLocks/>
          </p:cNvCxnSpPr>
          <p:nvPr userDrawn="1"/>
        </p:nvCxnSpPr>
        <p:spPr>
          <a:xfrm>
            <a:off x="-30707" y="6354387"/>
            <a:ext cx="9207000" cy="0"/>
          </a:xfrm>
          <a:prstGeom prst="line">
            <a:avLst/>
          </a:prstGeom>
          <a:ln w="28575">
            <a:solidFill>
              <a:srgbClr val="0082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65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70" r:id="rId3"/>
    <p:sldLayoutId id="2147483656" r:id="rId4"/>
    <p:sldLayoutId id="2147483664" r:id="rId5"/>
    <p:sldLayoutId id="2147483665" r:id="rId6"/>
    <p:sldLayoutId id="2147483666" r:id="rId7"/>
    <p:sldLayoutId id="2147483668" r:id="rId8"/>
    <p:sldLayoutId id="2147483669" r:id="rId9"/>
    <p:sldLayoutId id="2147483671" r:id="rId10"/>
  </p:sldLayoutIdLst>
  <p:hf hdr="0" ftr="0" dt="0"/>
  <p:txStyles>
    <p:titleStyle>
      <a:lvl1pPr marL="542925" indent="0" algn="l" defTabSz="685800" rtl="0" eaLnBrk="1" latinLnBrk="0" hangingPunct="1">
        <a:lnSpc>
          <a:spcPct val="90000"/>
        </a:lnSpc>
        <a:spcBef>
          <a:spcPct val="0"/>
        </a:spcBef>
        <a:buNone/>
        <a:defRPr sz="30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008276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0827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xmlns="" id="{5C41B7A3-1625-4A50-AEAD-39F18A946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55584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xmlns="" id="{F2A020AA-ECC7-4474-B826-21223D6C4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2499" y="1774210"/>
            <a:ext cx="8167333" cy="458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6B52E7AF-D4B8-4711-9A70-4E416AD50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52431" y="647918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8276"/>
                </a:solidFill>
              </a:defRPr>
            </a:lvl1pPr>
          </a:lstStyle>
          <a:p>
            <a:fld id="{D83BD07D-5885-48DF-B570-0C7EF7FA7CBC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xmlns="" id="{20A03B06-45A5-4573-A15C-112DB4EA109A}"/>
              </a:ext>
            </a:extLst>
          </p:cNvPr>
          <p:cNvCxnSpPr>
            <a:cxnSpLocks/>
          </p:cNvCxnSpPr>
          <p:nvPr userDrawn="1"/>
        </p:nvCxnSpPr>
        <p:spPr>
          <a:xfrm>
            <a:off x="-30707" y="6354387"/>
            <a:ext cx="9207000" cy="0"/>
          </a:xfrm>
          <a:prstGeom prst="line">
            <a:avLst/>
          </a:prstGeom>
          <a:ln w="28575">
            <a:solidFill>
              <a:srgbClr val="0082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9110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3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4" r:id="rId9"/>
  </p:sldLayoutIdLst>
  <p:hf hdr="0" ftr="0" dt="0"/>
  <p:txStyles>
    <p:titleStyle>
      <a:lvl1pPr marL="542925" indent="0" algn="l" defTabSz="685800" rtl="0" eaLnBrk="1" latinLnBrk="0" hangingPunct="1">
        <a:lnSpc>
          <a:spcPct val="90000"/>
        </a:lnSpc>
        <a:spcBef>
          <a:spcPct val="0"/>
        </a:spcBef>
        <a:buNone/>
        <a:defRPr sz="3000" b="1" i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008276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0827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jilka@ochrance.cz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o.ochrance.cz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1D029154-D157-4F9F-AE4C-C3C312A5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4246" y="914400"/>
            <a:ext cx="9188246" cy="1507093"/>
          </a:xfrm>
        </p:spPr>
        <p:txBody>
          <a:bodyPr/>
          <a:lstStyle/>
          <a:p>
            <a:r>
              <a:rPr lang="cs-CZ" dirty="0" smtClean="0">
                <a:solidFill>
                  <a:srgbClr val="AA0546"/>
                </a:solidFill>
              </a:rPr>
              <a:t>Pobyt dítěte v instituci</a:t>
            </a:r>
            <a:br>
              <a:rPr lang="cs-CZ" dirty="0" smtClean="0">
                <a:solidFill>
                  <a:srgbClr val="AA0546"/>
                </a:solidFill>
              </a:rPr>
            </a:br>
            <a:r>
              <a:rPr lang="cs-CZ" sz="2200" dirty="0" smtClean="0">
                <a:solidFill>
                  <a:srgbClr val="AA0546"/>
                </a:solidFill>
              </a:rPr>
              <a:t>problematické aspekty institucionální (kolektivní) výchovy</a:t>
            </a:r>
            <a:endParaRPr lang="cs-CZ" sz="2200" dirty="0">
              <a:solidFill>
                <a:srgbClr val="AA0546"/>
              </a:solidFill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1E27DB6C-1ACF-4013-A9E4-BF7E72D9E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AA0546"/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/>
          <a:p>
            <a:r>
              <a:rPr lang="cs-CZ" sz="2800" dirty="0" smtClean="0"/>
              <a:t>Štěpán Jílka</a:t>
            </a:r>
          </a:p>
          <a:p>
            <a:r>
              <a:rPr lang="cs-CZ" sz="1800" dirty="0" smtClean="0"/>
              <a:t>Kancelář veřejného ochránce práv</a:t>
            </a:r>
            <a:endParaRPr lang="cs-CZ" sz="1800" dirty="0"/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xmlns="" id="{1D9ABF97-777C-4C49-B5E0-3D0C400021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971"/>
            <a:ext cx="4537493" cy="2232000"/>
          </a:xfrm>
        </p:spPr>
      </p:pic>
      <p:pic>
        <p:nvPicPr>
          <p:cNvPr id="11" name="Zástupný symbol obrázku 10">
            <a:extLst>
              <a:ext uri="{FF2B5EF4-FFF2-40B4-BE49-F238E27FC236}">
                <a16:creationId xmlns:a16="http://schemas.microsoft.com/office/drawing/2014/main" xmlns="" id="{FD9B705C-970D-4B8C-B0DD-1A17DDA0779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0" b="29798"/>
          <a:stretch/>
        </p:blipFill>
        <p:spPr>
          <a:xfrm>
            <a:off x="4537493" y="2906971"/>
            <a:ext cx="4606507" cy="2232000"/>
          </a:xfrm>
        </p:spPr>
      </p:pic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FF1EB3C-17A2-477F-B6CA-C4DBEFC228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08591" y="5202238"/>
            <a:ext cx="3523091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/>
          <a:p>
            <a:r>
              <a:rPr lang="cs-CZ" dirty="0" smtClean="0"/>
              <a:t>25. listopadu 2021</a:t>
            </a:r>
            <a:endParaRPr lang="cs-CZ" dirty="0"/>
          </a:p>
        </p:txBody>
      </p:sp>
      <p:grpSp>
        <p:nvGrpSpPr>
          <p:cNvPr id="20" name="Skupina 19"/>
          <p:cNvGrpSpPr/>
          <p:nvPr/>
        </p:nvGrpSpPr>
        <p:grpSpPr>
          <a:xfrm>
            <a:off x="111095" y="13432"/>
            <a:ext cx="8843380" cy="1138844"/>
            <a:chOff x="0" y="0"/>
            <a:chExt cx="9144000" cy="1138844"/>
          </a:xfrm>
        </p:grpSpPr>
        <p:sp>
          <p:nvSpPr>
            <p:cNvPr id="5" name="Obdélník 4"/>
            <p:cNvSpPr/>
            <p:nvPr/>
          </p:nvSpPr>
          <p:spPr>
            <a:xfrm>
              <a:off x="0" y="0"/>
              <a:ext cx="9144000" cy="11388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8" name="Obrázek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6292" y="483368"/>
              <a:ext cx="2199925" cy="5482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612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1623F47-B80C-40A4-AC69-3A35BFE4F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PROBLÉMY V OBLASTI STRAVOVÁNÍ</a:t>
            </a: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A8E4C692-78CF-4B6D-892E-5D6847B4C39F}" type="slidenum">
              <a:rPr lang="cs-CZ" smtClean="0"/>
              <a:t>10</a:t>
            </a:fld>
            <a:endParaRPr lang="cs-CZ" dirty="0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sp>
        <p:nvSpPr>
          <p:cNvPr id="18" name="TextovéPole 17"/>
          <p:cNvSpPr txBox="1"/>
          <p:nvPr/>
        </p:nvSpPr>
        <p:spPr>
          <a:xfrm>
            <a:off x="239697" y="2642111"/>
            <a:ext cx="43323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ÚSTAVNÍ STRAVOVÁNÍ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pevně dané místo a čas výdeje stravy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nezapojování dětí do přípravy jídla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hromadné stravování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4826977" y="2642111"/>
            <a:ext cx="41675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SPOTŘEBNÍ KOŠ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 smtClean="0">
              <a:solidFill>
                <a:srgbClr val="00827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„školní“ strava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většinou bez možnosti výběru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omezená možnost reakce na stravovací preference</a:t>
            </a:r>
          </a:p>
        </p:txBody>
      </p:sp>
      <p:cxnSp>
        <p:nvCxnSpPr>
          <p:cNvPr id="21" name="Přímá spojnice 20"/>
          <p:cNvCxnSpPr/>
          <p:nvPr/>
        </p:nvCxnSpPr>
        <p:spPr>
          <a:xfrm>
            <a:off x="4572000" y="2950066"/>
            <a:ext cx="0" cy="209270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63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MÍSTO STRAVOVÁNÍ A PŘÍPRAVA JÍDLA</a:t>
            </a:r>
            <a:endParaRPr lang="cs-CZ" sz="2400" b="1" baseline="30000" dirty="0">
              <a:solidFill>
                <a:srgbClr val="008276"/>
              </a:solidFill>
            </a:endParaRP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46BD049F-ACA3-4A2D-B70E-79764CB67B85}" type="slidenum">
              <a:rPr lang="cs-CZ" smtClean="0"/>
              <a:t>11</a:t>
            </a:fld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65" y="2523550"/>
            <a:ext cx="4319999" cy="3239999"/>
          </a:xfr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41" y="2523550"/>
            <a:ext cx="4320000" cy="3240000"/>
          </a:xfrm>
          <a:prstGeom prst="rect">
            <a:avLst/>
          </a:prstGeom>
        </p:spPr>
      </p:pic>
      <p:sp>
        <p:nvSpPr>
          <p:cNvPr id="27" name="TextovéPole 26"/>
          <p:cNvSpPr txBox="1"/>
          <p:nvPr/>
        </p:nvSpPr>
        <p:spPr>
          <a:xfrm>
            <a:off x="421059" y="5793530"/>
            <a:ext cx="3778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dětský domov I</a:t>
            </a:r>
          </a:p>
        </p:txBody>
      </p:sp>
      <p:sp>
        <p:nvSpPr>
          <p:cNvPr id="28" name="TextovéPole 27"/>
          <p:cNvSpPr txBox="1"/>
          <p:nvPr/>
        </p:nvSpPr>
        <p:spPr>
          <a:xfrm>
            <a:off x="5417125" y="5793530"/>
            <a:ext cx="286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dětský domov II</a:t>
            </a:r>
          </a:p>
        </p:txBody>
      </p:sp>
    </p:spTree>
    <p:extLst>
      <p:ext uri="{BB962C8B-B14F-4D97-AF65-F5344CB8AC3E}">
        <p14:creationId xmlns:p14="http://schemas.microsoft.com/office/powerpoint/2010/main" val="2187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1D029154-D157-4F9F-AE4C-C3C312A5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123" y="794476"/>
            <a:ext cx="9188246" cy="1856807"/>
          </a:xfrm>
        </p:spPr>
        <p:txBody>
          <a:bodyPr/>
          <a:lstStyle/>
          <a:p>
            <a:r>
              <a:rPr lang="cs-CZ" dirty="0" smtClean="0">
                <a:solidFill>
                  <a:srgbClr val="AA0546"/>
                </a:solidFill>
              </a:rPr>
              <a:t>trávení času</a:t>
            </a:r>
            <a:endParaRPr lang="cs-CZ" dirty="0">
              <a:solidFill>
                <a:srgbClr val="AA0546"/>
              </a:solidFill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1E27DB6C-1ACF-4013-A9E4-BF7E72D9E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4246" y="5202238"/>
            <a:ext cx="6315997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/>
          <a:p>
            <a:r>
              <a:rPr lang="cs-CZ" sz="1800" dirty="0" smtClean="0"/>
              <a:t>Problematické aspekty institucionální (kolektivní) výchovy </a:t>
            </a:r>
            <a:endParaRPr lang="cs-CZ" sz="1800" dirty="0"/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xmlns="" id="{1D9ABF97-777C-4C49-B5E0-3D0C400021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971"/>
            <a:ext cx="4537493" cy="2232000"/>
          </a:xfrm>
        </p:spPr>
      </p:pic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FF1EB3C-17A2-477F-B6CA-C4DBEFC228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3051" y="5202238"/>
            <a:ext cx="3173638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/>
          <a:lstStyle/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9144000" cy="113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00" y="496800"/>
            <a:ext cx="2127600" cy="548223"/>
          </a:xfrm>
          <a:prstGeom prst="rect">
            <a:avLst/>
          </a:prstGeom>
        </p:spPr>
      </p:pic>
      <p:pic>
        <p:nvPicPr>
          <p:cNvPr id="14" name="Zástupný symbol obrázku 10">
            <a:extLst>
              <a:ext uri="{FF2B5EF4-FFF2-40B4-BE49-F238E27FC236}">
                <a16:creationId xmlns:a16="http://schemas.microsoft.com/office/drawing/2014/main" xmlns="" id="{FD9B705C-970D-4B8C-B0DD-1A17DDA077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0" b="29798"/>
          <a:stretch/>
        </p:blipFill>
        <p:spPr>
          <a:xfrm>
            <a:off x="4537493" y="2906971"/>
            <a:ext cx="4606507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1623F47-B80C-40A4-AC69-3A35BFE4F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PROBLÉMY V OBLASTI TRÁVENÍ ČASU</a:t>
            </a: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A8E4C692-78CF-4B6D-892E-5D6847B4C39F}" type="slidenum">
              <a:rPr lang="cs-CZ" smtClean="0"/>
              <a:t>13</a:t>
            </a:fld>
            <a:endParaRPr lang="cs-CZ" dirty="0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sp>
        <p:nvSpPr>
          <p:cNvPr id="18" name="TextovéPole 17"/>
          <p:cNvSpPr txBox="1"/>
          <p:nvPr/>
        </p:nvSpPr>
        <p:spPr>
          <a:xfrm>
            <a:off x="123093" y="2642111"/>
            <a:ext cx="44489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ORGANIZACE ČASU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povinná účast na společných aktivitách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přemíra organizace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málo volného času</a:t>
            </a: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</p:txBody>
      </p:sp>
      <p:sp>
        <p:nvSpPr>
          <p:cNvPr id="19" name="TextovéPole 18"/>
          <p:cNvSpPr txBox="1"/>
          <p:nvPr/>
        </p:nvSpPr>
        <p:spPr>
          <a:xfrm>
            <a:off x="4826977" y="2642111"/>
            <a:ext cx="416755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TRÁVENÍ ČASU V ZAŘÍZENÍ</a:t>
            </a:r>
            <a:endParaRPr lang="cs-CZ" sz="2400" dirty="0">
              <a:solidFill>
                <a:srgbClr val="00827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aktivity/kroužky převážně v zařízení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koncentrace funkcí/omezený počet vzorů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 smtClean="0"/>
          </a:p>
        </p:txBody>
      </p:sp>
      <p:cxnSp>
        <p:nvCxnSpPr>
          <p:cNvPr id="21" name="Přímá spojnice 20"/>
          <p:cNvCxnSpPr/>
          <p:nvPr/>
        </p:nvCxnSpPr>
        <p:spPr>
          <a:xfrm>
            <a:off x="4572000" y="2950066"/>
            <a:ext cx="0" cy="209270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46BD049F-ACA3-4A2D-B70E-79764CB67B85}" type="slidenum">
              <a:rPr lang="cs-CZ" smtClean="0"/>
              <a:t>14</a:t>
            </a:fld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25" y="1611439"/>
            <a:ext cx="5901999" cy="41090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ovéPole 5"/>
          <p:cNvSpPr txBox="1"/>
          <p:nvPr/>
        </p:nvSpPr>
        <p:spPr>
          <a:xfrm>
            <a:off x="2554593" y="5867941"/>
            <a:ext cx="4023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víkendový program dětského domova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022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1D029154-D157-4F9F-AE4C-C3C312A5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123" y="794476"/>
            <a:ext cx="9188246" cy="1856807"/>
          </a:xfrm>
        </p:spPr>
        <p:txBody>
          <a:bodyPr/>
          <a:lstStyle/>
          <a:p>
            <a:r>
              <a:rPr lang="cs-CZ" dirty="0" smtClean="0">
                <a:solidFill>
                  <a:srgbClr val="AA0546"/>
                </a:solidFill>
              </a:rPr>
              <a:t>HODNOCENÍ DĚTÍ</a:t>
            </a:r>
            <a:endParaRPr lang="cs-CZ" dirty="0">
              <a:solidFill>
                <a:srgbClr val="AA0546"/>
              </a:solidFill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1E27DB6C-1ACF-4013-A9E4-BF7E72D9E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4246" y="5202238"/>
            <a:ext cx="6315997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/>
          <a:p>
            <a:r>
              <a:rPr lang="cs-CZ" sz="1800" dirty="0" smtClean="0"/>
              <a:t>Problematické aspekty institucionální (kolektivní) výchovy </a:t>
            </a:r>
            <a:endParaRPr lang="cs-CZ" sz="1800" dirty="0"/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xmlns="" id="{1D9ABF97-777C-4C49-B5E0-3D0C400021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971"/>
            <a:ext cx="4537493" cy="2232000"/>
          </a:xfrm>
        </p:spPr>
      </p:pic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FF1EB3C-17A2-477F-B6CA-C4DBEFC228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3051" y="5202238"/>
            <a:ext cx="3173638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/>
          <a:lstStyle/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9144000" cy="113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00" y="496800"/>
            <a:ext cx="2127600" cy="548223"/>
          </a:xfrm>
          <a:prstGeom prst="rect">
            <a:avLst/>
          </a:prstGeom>
        </p:spPr>
      </p:pic>
      <p:pic>
        <p:nvPicPr>
          <p:cNvPr id="14" name="Zástupný symbol obrázku 10">
            <a:extLst>
              <a:ext uri="{FF2B5EF4-FFF2-40B4-BE49-F238E27FC236}">
                <a16:creationId xmlns:a16="http://schemas.microsoft.com/office/drawing/2014/main" xmlns="" id="{FD9B705C-970D-4B8C-B0DD-1A17DDA077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0" b="29798"/>
          <a:stretch/>
        </p:blipFill>
        <p:spPr>
          <a:xfrm>
            <a:off x="4537493" y="2906971"/>
            <a:ext cx="4606507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31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1623F47-B80C-40A4-AC69-3A35BFE4F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PROBLÉMY V OBLASTI HODNOCENÍ</a:t>
            </a: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A8E4C692-78CF-4B6D-892E-5D6847B4C39F}" type="slidenum">
              <a:rPr lang="cs-CZ" smtClean="0"/>
              <a:t>16</a:t>
            </a:fld>
            <a:endParaRPr lang="cs-CZ" dirty="0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sp>
        <p:nvSpPr>
          <p:cNvPr id="18" name="TextovéPole 17"/>
          <p:cNvSpPr txBox="1"/>
          <p:nvPr/>
        </p:nvSpPr>
        <p:spPr>
          <a:xfrm>
            <a:off x="123092" y="2642111"/>
            <a:ext cx="46071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BODOVÉ HODNOTÍCÍ SYSTÉMY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složitost, netransparentnost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negativní motivace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navázání na výkon práv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hodnocení v průběhu celého dne (i noci)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419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46BD049F-ACA3-4A2D-B70E-79764CB67B85}" type="slidenum">
              <a:rPr lang="cs-CZ" smtClean="0"/>
              <a:t>17</a:t>
            </a:fld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232" y="1600155"/>
            <a:ext cx="5690381" cy="42677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ovéPole 5"/>
          <p:cNvSpPr txBox="1"/>
          <p:nvPr/>
        </p:nvSpPr>
        <p:spPr>
          <a:xfrm>
            <a:off x="2554593" y="5867941"/>
            <a:ext cx="4023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hodnocení v dětském domově se školou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244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1623F47-B80C-40A4-AC69-3A35BFE4F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ŘEŠENÍ?</a:t>
            </a: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A8E4C692-78CF-4B6D-892E-5D6847B4C39F}" type="slidenum">
              <a:rPr lang="cs-CZ" smtClean="0"/>
              <a:t>18</a:t>
            </a:fld>
            <a:endParaRPr lang="cs-CZ" dirty="0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4862146" y="3002596"/>
            <a:ext cx="41675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ZMĚNA PRÁVNÍ ÚPRAVY</a:t>
            </a:r>
            <a:endParaRPr lang="cs-CZ" sz="2400" dirty="0">
              <a:solidFill>
                <a:srgbClr val="00827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rozlišení děti </a:t>
            </a:r>
            <a:r>
              <a:rPr lang="cs-CZ" dirty="0" smtClean="0"/>
              <a:t>dle jejich potřeb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oddělení </a:t>
            </a:r>
            <a:r>
              <a:rPr lang="cs-CZ" dirty="0" smtClean="0"/>
              <a:t>ústavní a </a:t>
            </a:r>
            <a:r>
              <a:rPr lang="cs-CZ" dirty="0" smtClean="0"/>
              <a:t>ochranné výchovy</a:t>
            </a:r>
            <a:endParaRPr lang="cs-CZ" dirty="0" smtClean="0"/>
          </a:p>
        </p:txBody>
      </p:sp>
      <p:cxnSp>
        <p:nvCxnSpPr>
          <p:cNvPr id="9" name="Přímá spojnice 8"/>
          <p:cNvCxnSpPr/>
          <p:nvPr/>
        </p:nvCxnSpPr>
        <p:spPr>
          <a:xfrm>
            <a:off x="4607169" y="3310551"/>
            <a:ext cx="0" cy="189449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158262" y="3002596"/>
            <a:ext cx="43258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TRANSFORMACE PÉČE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bytové jednotky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menší počty dětí, více personálu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ambulantní </a:t>
            </a:r>
            <a:r>
              <a:rPr lang="cs-CZ" dirty="0" smtClean="0"/>
              <a:t>a terénní </a:t>
            </a:r>
            <a:r>
              <a:rPr lang="cs-CZ" dirty="0" smtClean="0"/>
              <a:t>odborná péče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0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ástupný symbol pro obsah 2">
            <a:extLst>
              <a:ext uri="{FF2B5EF4-FFF2-40B4-BE49-F238E27FC236}">
                <a16:creationId xmlns:a16="http://schemas.microsoft.com/office/drawing/2014/main" xmlns="" id="{E240075B-278E-481D-AD0B-777634784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900" y="4317023"/>
            <a:ext cx="7467945" cy="2009903"/>
          </a:xfrm>
        </p:spPr>
        <p:txBody>
          <a:bodyPr>
            <a:normAutofit/>
          </a:bodyPr>
          <a:lstStyle/>
          <a:p>
            <a:pPr marL="857250" lvl="1" indent="-342900"/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 smtClean="0"/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46BD049F-ACA3-4A2D-B70E-79764CB67B85}" type="slidenum">
              <a:rPr lang="cs-CZ" smtClean="0"/>
              <a:t>19</a:t>
            </a:fld>
            <a:endParaRPr lang="cs-CZ" dirty="0"/>
          </a:p>
        </p:txBody>
      </p:sp>
      <p:sp>
        <p:nvSpPr>
          <p:cNvPr id="19" name="Obdélník 18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640900" y="2978904"/>
            <a:ext cx="785063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Štěpán Jílka</a:t>
            </a:r>
          </a:p>
          <a:p>
            <a:r>
              <a:rPr lang="cs-CZ" sz="2000" dirty="0" smtClean="0"/>
              <a:t>právník odboru dohledu nad omezováním osobní svobody</a:t>
            </a:r>
          </a:p>
          <a:p>
            <a:endParaRPr lang="cs-CZ" sz="2000" dirty="0" smtClean="0">
              <a:hlinkClick r:id="rId3"/>
            </a:endParaRPr>
          </a:p>
          <a:p>
            <a:r>
              <a:rPr lang="cs-CZ" sz="2000" dirty="0" smtClean="0">
                <a:hlinkClick r:id="rId3"/>
              </a:rPr>
              <a:t>jilka@ochrance.cz</a:t>
            </a:r>
            <a:endParaRPr lang="cs-CZ" sz="2000" dirty="0" smtClean="0"/>
          </a:p>
          <a:p>
            <a:r>
              <a:rPr lang="cs-CZ" sz="2000" dirty="0" smtClean="0"/>
              <a:t>+420 542 542 284</a:t>
            </a:r>
          </a:p>
          <a:p>
            <a:endParaRPr lang="cs-CZ" dirty="0"/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>
            <a:extLst>
              <a:ext uri="{FF2B5EF4-FFF2-40B4-BE49-F238E27FC236}">
                <a16:creationId xmlns:a16="http://schemas.microsoft.com/office/drawing/2014/main" xmlns="" id="{16D5559A-128F-4354-8667-FF0B4C68BE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31539" y="1674105"/>
            <a:ext cx="2160000" cy="2160000"/>
          </a:xfrm>
        </p:spPr>
        <p:txBody>
          <a:bodyPr>
            <a:noAutofit/>
          </a:bodyPr>
          <a:lstStyle/>
          <a:p>
            <a:r>
              <a:rPr lang="cs-CZ" sz="3000" b="1" dirty="0"/>
              <a:t>N</a:t>
            </a:r>
            <a:r>
              <a:rPr lang="cs-CZ" sz="2200" dirty="0" smtClean="0"/>
              <a:t>árodní </a:t>
            </a:r>
            <a:r>
              <a:rPr lang="cs-CZ" sz="3000" b="1" dirty="0" smtClean="0"/>
              <a:t>P</a:t>
            </a:r>
            <a:r>
              <a:rPr lang="cs-CZ" sz="2200" dirty="0" smtClean="0"/>
              <a:t>reventivní </a:t>
            </a:r>
            <a:r>
              <a:rPr lang="cs-CZ" sz="3000" b="1" dirty="0"/>
              <a:t>M</a:t>
            </a:r>
            <a:r>
              <a:rPr lang="cs-CZ" sz="2200" dirty="0" smtClean="0"/>
              <a:t>echanismus</a:t>
            </a:r>
            <a:endParaRPr lang="cs-CZ" sz="2200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xmlns="" id="{ACF7EC03-A0DD-4F53-A9FF-1986197D8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xmlns="" id="{15855FF3-113A-49C0-98E1-69B76E9FD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69" y="2195567"/>
            <a:ext cx="6135770" cy="3334796"/>
          </a:xfrm>
        </p:spPr>
        <p:txBody>
          <a:bodyPr>
            <a:normAutofit/>
          </a:bodyPr>
          <a:lstStyle/>
          <a:p>
            <a:pPr algn="ctr"/>
            <a:r>
              <a:rPr lang="cs-CZ" sz="2200" b="1" dirty="0" smtClean="0"/>
              <a:t>UNCAT</a:t>
            </a:r>
          </a:p>
          <a:p>
            <a:pPr algn="ctr">
              <a:spcBef>
                <a:spcPts val="300"/>
              </a:spcBef>
            </a:pPr>
            <a:r>
              <a:rPr lang="cs-CZ" sz="1250" dirty="0" smtClean="0"/>
              <a:t>Úmluva proti mučení a jinému krutému, nelidskému či ponižujícímu zacházení nebo trestání</a:t>
            </a:r>
          </a:p>
          <a:p>
            <a:pPr algn="ctr"/>
            <a:endParaRPr lang="cs-CZ" sz="1250" dirty="0" smtClean="0"/>
          </a:p>
          <a:p>
            <a:pPr algn="ctr"/>
            <a:r>
              <a:rPr lang="cs-CZ" sz="2200" b="1" dirty="0" smtClean="0"/>
              <a:t>OPCAT</a:t>
            </a:r>
          </a:p>
          <a:p>
            <a:pPr algn="ctr">
              <a:spcBef>
                <a:spcPts val="300"/>
              </a:spcBef>
            </a:pPr>
            <a:r>
              <a:rPr lang="cs-CZ" sz="1250" dirty="0" smtClean="0"/>
              <a:t>Opční protokol k UNCAT</a:t>
            </a:r>
          </a:p>
          <a:p>
            <a:pPr algn="ctr"/>
            <a:endParaRPr lang="cs-CZ" sz="1250" dirty="0" smtClean="0"/>
          </a:p>
          <a:p>
            <a:pPr algn="ctr"/>
            <a:r>
              <a:rPr lang="cs-CZ" sz="2200" b="1" dirty="0" smtClean="0"/>
              <a:t>NPM</a:t>
            </a:r>
          </a:p>
          <a:p>
            <a:pPr algn="ctr">
              <a:spcBef>
                <a:spcPts val="300"/>
              </a:spcBef>
            </a:pPr>
            <a:r>
              <a:rPr lang="cs-CZ" sz="1250" dirty="0" smtClean="0"/>
              <a:t>Národní preventivní mechanismus</a:t>
            </a:r>
          </a:p>
          <a:p>
            <a:pPr algn="ctr"/>
            <a:endParaRPr lang="cs-CZ" sz="1250" dirty="0" smtClean="0"/>
          </a:p>
          <a:p>
            <a:pPr algn="ctr"/>
            <a:r>
              <a:rPr lang="cs-CZ" sz="2200" b="1" dirty="0" smtClean="0"/>
              <a:t>KVOP</a:t>
            </a:r>
            <a:endParaRPr lang="cs-CZ" sz="2200" b="1" dirty="0"/>
          </a:p>
          <a:p>
            <a:pPr algn="ctr">
              <a:spcBef>
                <a:spcPts val="300"/>
              </a:spcBef>
            </a:pPr>
            <a:r>
              <a:rPr lang="cs-CZ" sz="1250" dirty="0" smtClean="0"/>
              <a:t>Kancelář veřejného ochránce práv - odbor dohledu nad omezováním osobní svobody</a:t>
            </a:r>
          </a:p>
          <a:p>
            <a:endParaRPr lang="cs-CZ" sz="1250" dirty="0" smtClean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xmlns="" id="{EDA528CE-4283-454F-B953-6DFD53545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BD07D-5885-48DF-B570-0C7EF7FA7CBC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02DD8348-3CC5-4EC5-A324-F87B9069F4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cs-CZ" dirty="0"/>
          </a:p>
        </p:txBody>
      </p:sp>
      <p:grpSp>
        <p:nvGrpSpPr>
          <p:cNvPr id="8" name="Skupina 7"/>
          <p:cNvGrpSpPr/>
          <p:nvPr/>
        </p:nvGrpSpPr>
        <p:grpSpPr>
          <a:xfrm>
            <a:off x="0" y="0"/>
            <a:ext cx="9144000" cy="1386840"/>
            <a:chOff x="0" y="0"/>
            <a:chExt cx="9144000" cy="1386840"/>
          </a:xfrm>
        </p:grpSpPr>
        <p:sp>
          <p:nvSpPr>
            <p:cNvPr id="9" name="Obdélník 8"/>
            <p:cNvSpPr/>
            <p:nvPr/>
          </p:nvSpPr>
          <p:spPr>
            <a:xfrm>
              <a:off x="0" y="0"/>
              <a:ext cx="9144000" cy="1386840"/>
            </a:xfrm>
            <a:prstGeom prst="rect">
              <a:avLst/>
            </a:prstGeom>
            <a:ln>
              <a:solidFill>
                <a:srgbClr val="AA0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12" name="Obráze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587" y="495522"/>
              <a:ext cx="2127952" cy="530287"/>
            </a:xfrm>
            <a:prstGeom prst="rect">
              <a:avLst/>
            </a:prstGeom>
          </p:spPr>
        </p:pic>
      </p:grpSp>
      <p:sp>
        <p:nvSpPr>
          <p:cNvPr id="17" name="TextovéPole 16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227817" y="1672346"/>
            <a:ext cx="5652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MANDÁT KVOP</a:t>
            </a:r>
            <a:endParaRPr lang="cs-CZ" sz="2400" b="1" baseline="30000" dirty="0">
              <a:solidFill>
                <a:srgbClr val="008276"/>
              </a:solidFill>
            </a:endParaRPr>
          </a:p>
        </p:txBody>
      </p:sp>
      <p:sp>
        <p:nvSpPr>
          <p:cNvPr id="21" name="Šipka dolů 20"/>
          <p:cNvSpPr/>
          <p:nvPr/>
        </p:nvSpPr>
        <p:spPr>
          <a:xfrm>
            <a:off x="3083411" y="2783848"/>
            <a:ext cx="360485" cy="246184"/>
          </a:xfrm>
          <a:prstGeom prst="downArrow">
            <a:avLst/>
          </a:prstGeom>
          <a:solidFill>
            <a:srgbClr val="0082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Šipka dolů 21"/>
          <p:cNvSpPr/>
          <p:nvPr/>
        </p:nvSpPr>
        <p:spPr>
          <a:xfrm>
            <a:off x="3094212" y="3702663"/>
            <a:ext cx="360485" cy="246184"/>
          </a:xfrm>
          <a:prstGeom prst="downArrow">
            <a:avLst/>
          </a:prstGeom>
          <a:solidFill>
            <a:srgbClr val="0082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Šipka dolů 22"/>
          <p:cNvSpPr/>
          <p:nvPr/>
        </p:nvSpPr>
        <p:spPr>
          <a:xfrm>
            <a:off x="3101590" y="4621478"/>
            <a:ext cx="360485" cy="246184"/>
          </a:xfrm>
          <a:prstGeom prst="downArrow">
            <a:avLst/>
          </a:prstGeom>
          <a:solidFill>
            <a:srgbClr val="0082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851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PREVENCE ŠPATNÉHO ZACHÁZENÍ</a:t>
            </a:r>
            <a:endParaRPr lang="cs-CZ" sz="2400" b="1" baseline="30000" dirty="0">
              <a:solidFill>
                <a:srgbClr val="008276"/>
              </a:solidFill>
            </a:endParaRPr>
          </a:p>
        </p:txBody>
      </p:sp>
      <p:sp>
        <p:nvSpPr>
          <p:cNvPr id="16" name="Zástupný symbol pro obsah 2">
            <a:extLst>
              <a:ext uri="{FF2B5EF4-FFF2-40B4-BE49-F238E27FC236}">
                <a16:creationId xmlns:a16="http://schemas.microsoft.com/office/drawing/2014/main" xmlns="" id="{E240075B-278E-481D-AD0B-777634784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655" y="2371133"/>
            <a:ext cx="7945390" cy="814901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sz="1800" dirty="0" smtClean="0"/>
              <a:t>Ochránce provádí neohlášené </a:t>
            </a:r>
            <a:r>
              <a:rPr lang="cs-CZ" sz="1800" dirty="0" smtClean="0">
                <a:solidFill>
                  <a:srgbClr val="AA0546"/>
                </a:solidFill>
              </a:rPr>
              <a:t>systematické návštěvy </a:t>
            </a:r>
            <a:r>
              <a:rPr lang="cs-CZ" sz="1800" dirty="0" smtClean="0"/>
              <a:t>míst, kde se nacházejí nebo mohou nacházet osoby omezení na svobodě veřejnou mocí nebo v důsledku závislosti na poskytované péči.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1800" dirty="0" smtClean="0"/>
          </a:p>
          <a:p>
            <a:endParaRPr lang="cs-CZ" sz="1800" dirty="0" smtClean="0">
              <a:solidFill>
                <a:srgbClr val="AA0546"/>
              </a:solidFill>
            </a:endParaRPr>
          </a:p>
          <a:p>
            <a:endParaRPr lang="cs-CZ" sz="1800" dirty="0" smtClean="0">
              <a:solidFill>
                <a:srgbClr val="AA0546"/>
              </a:solidFill>
            </a:endParaRP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46BD049F-ACA3-4A2D-B70E-79764CB67B85}" type="slidenum">
              <a:rPr lang="cs-CZ" smtClean="0"/>
              <a:t>3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591655" y="3212359"/>
            <a:ext cx="4069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dirty="0" smtClean="0"/>
              <a:t>ROZHODNUTÍ OVM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věznice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policejní cely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zařízení pro zajištění cizinců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b="1" dirty="0" smtClean="0">
                <a:solidFill>
                  <a:srgbClr val="AA0546"/>
                </a:solidFill>
              </a:rPr>
              <a:t>zařízení pro výkon ústavní a ochranné výchovy</a:t>
            </a:r>
          </a:p>
          <a:p>
            <a:endParaRPr lang="cs-CZ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4779774" y="3212359"/>
            <a:ext cx="419855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dirty="0" smtClean="0"/>
              <a:t>ZÁVISLOST NA PÉČI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domovy pro seniory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psychiatrické nemocnice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domovy pro osoby se zdravotním postižením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600" dirty="0" smtClean="0"/>
              <a:t>domovy se zvláštním režimem</a:t>
            </a:r>
          </a:p>
        </p:txBody>
      </p:sp>
      <p:cxnSp>
        <p:nvCxnSpPr>
          <p:cNvPr id="27" name="Přímá spojnice 26"/>
          <p:cNvCxnSpPr/>
          <p:nvPr/>
        </p:nvCxnSpPr>
        <p:spPr>
          <a:xfrm>
            <a:off x="4720250" y="3273355"/>
            <a:ext cx="913" cy="1970329"/>
          </a:xfrm>
          <a:prstGeom prst="line">
            <a:avLst/>
          </a:prstGeom>
          <a:ln w="38100">
            <a:solidFill>
              <a:srgbClr val="AA0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591655" y="5441537"/>
            <a:ext cx="8220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Cílem je posílit ochranu těchto osob před mučením, krutým nelidským, ponižujícím zacházením nebo trestáním </a:t>
            </a:r>
            <a:r>
              <a:rPr lang="cs-CZ" dirty="0" smtClean="0">
                <a:solidFill>
                  <a:srgbClr val="AA0546"/>
                </a:solidFill>
              </a:rPr>
              <a:t>a jiným špatným zacházením</a:t>
            </a:r>
            <a:r>
              <a:rPr lang="cs-CZ" dirty="0" smtClean="0"/>
              <a:t>. </a:t>
            </a:r>
            <a:endParaRPr lang="cs-CZ" dirty="0"/>
          </a:p>
        </p:txBody>
      </p:sp>
      <p:pic>
        <p:nvPicPr>
          <p:cNvPr id="28" name="Obrázek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60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B3D58591-15CC-4171-A88C-0D7EC73CD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81F061FF-1279-43AF-97DB-BA10CD4D9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900" y="2523550"/>
            <a:ext cx="7945391" cy="3754158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DD, DDŠ, VÚ – 14</a:t>
            </a:r>
          </a:p>
          <a:p>
            <a:endParaRPr lang="cs-CZ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zařízení specializovaná na léčbu závislosti – 3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zařízení pro výkon ochranné výchovy – 5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algn="ctr"/>
            <a:r>
              <a:rPr lang="cs-CZ" dirty="0" smtClean="0"/>
              <a:t>Zprávy dostupné v ESO – </a:t>
            </a:r>
            <a:r>
              <a:rPr lang="cs-CZ" dirty="0" smtClean="0">
                <a:hlinkClick r:id="rId3"/>
              </a:rPr>
              <a:t>www.eso.ochrance.cz</a:t>
            </a:r>
            <a:r>
              <a:rPr lang="cs-CZ" dirty="0" smtClean="0"/>
              <a:t>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xmlns="" id="{E6792A02-A0FD-4C01-8EA0-43797B73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BD07D-5885-48DF-B570-0C7EF7FA7CBC}" type="slidenum">
              <a:rPr lang="cs-CZ" smtClean="0"/>
              <a:pPr/>
              <a:t>4</a:t>
            </a:fld>
            <a:endParaRPr lang="cs-CZ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xmlns="" id="{E8424C97-0DBC-48A4-A1B8-3BD12BDBD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solidFill>
            <a:srgbClr val="AA0546"/>
          </a:solidFill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158262" y="1693585"/>
            <a:ext cx="8924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SYSTEMATICKÉ NÁVŠTĚVY DĚTSKÝCH ZAŘÍZENÍ (2019-2021)</a:t>
            </a:r>
            <a:endParaRPr lang="cs-CZ" sz="2400" b="1" baseline="30000" dirty="0">
              <a:solidFill>
                <a:srgbClr val="008276"/>
              </a:solidFill>
            </a:endParaRPr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048" y="5591930"/>
            <a:ext cx="5677692" cy="523948"/>
          </a:xfrm>
          <a:prstGeom prst="rect">
            <a:avLst/>
          </a:prstGeom>
        </p:spPr>
      </p:pic>
      <p:cxnSp>
        <p:nvCxnSpPr>
          <p:cNvPr id="10" name="Přímá spojnice 9"/>
          <p:cNvCxnSpPr/>
          <p:nvPr/>
        </p:nvCxnSpPr>
        <p:spPr>
          <a:xfrm flipH="1">
            <a:off x="992049" y="4887181"/>
            <a:ext cx="7230306" cy="37542"/>
          </a:xfrm>
          <a:prstGeom prst="line">
            <a:avLst/>
          </a:prstGeom>
          <a:ln w="38100">
            <a:solidFill>
              <a:srgbClr val="AA0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8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1D029154-D157-4F9F-AE4C-C3C312A5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123" y="794476"/>
            <a:ext cx="9188246" cy="1856807"/>
          </a:xfrm>
        </p:spPr>
        <p:txBody>
          <a:bodyPr/>
          <a:lstStyle/>
          <a:p>
            <a:r>
              <a:rPr lang="cs-CZ" dirty="0" smtClean="0">
                <a:solidFill>
                  <a:srgbClr val="AA0546"/>
                </a:solidFill>
              </a:rPr>
              <a:t>Soukromí a osobní integrita dětí</a:t>
            </a:r>
            <a:endParaRPr lang="cs-CZ" dirty="0">
              <a:solidFill>
                <a:srgbClr val="AA0546"/>
              </a:solidFill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1E27DB6C-1ACF-4013-A9E4-BF7E72D9E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4246" y="5202238"/>
            <a:ext cx="6315997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/>
          <a:p>
            <a:r>
              <a:rPr lang="cs-CZ" sz="1800" dirty="0" smtClean="0"/>
              <a:t>Problematické aspekty institucionální (kolektivní) výchovy </a:t>
            </a:r>
            <a:endParaRPr lang="cs-CZ" sz="1800" dirty="0"/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xmlns="" id="{1D9ABF97-777C-4C49-B5E0-3D0C400021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971"/>
            <a:ext cx="4537493" cy="2232000"/>
          </a:xfrm>
        </p:spPr>
      </p:pic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FF1EB3C-17A2-477F-B6CA-C4DBEFC228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3051" y="5202238"/>
            <a:ext cx="3173638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/>
          <a:lstStyle/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9144000" cy="113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00" y="496800"/>
            <a:ext cx="2127600" cy="548223"/>
          </a:xfrm>
          <a:prstGeom prst="rect">
            <a:avLst/>
          </a:prstGeom>
        </p:spPr>
      </p:pic>
      <p:pic>
        <p:nvPicPr>
          <p:cNvPr id="14" name="Zástupný symbol obrázku 10">
            <a:extLst>
              <a:ext uri="{FF2B5EF4-FFF2-40B4-BE49-F238E27FC236}">
                <a16:creationId xmlns:a16="http://schemas.microsoft.com/office/drawing/2014/main" xmlns="" id="{FD9B705C-970D-4B8C-B0DD-1A17DDA077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0" b="29798"/>
          <a:stretch/>
        </p:blipFill>
        <p:spPr>
          <a:xfrm>
            <a:off x="4537493" y="2906971"/>
            <a:ext cx="4606507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1623F47-B80C-40A4-AC69-3A35BFE4F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0" y="0"/>
            <a:ext cx="9144000" cy="1386840"/>
          </a:xfrm>
          <a:prstGeom prst="rect">
            <a:avLst/>
          </a:prstGeom>
          <a:ln>
            <a:solidFill>
              <a:srgbClr val="AA0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PROBLÉMY V OBLASTI SOUKROMÍ</a:t>
            </a:r>
          </a:p>
        </p:txBody>
      </p:sp>
      <p:sp>
        <p:nvSpPr>
          <p:cNvPr id="17" name="Zástupný symbol pro číslo snímku 2">
            <a:extLst>
              <a:ext uri="{FF2B5EF4-FFF2-40B4-BE49-F238E27FC236}">
                <a16:creationId xmlns:a16="http://schemas.microsoft.com/office/drawing/2014/main" xmlns="" id="{BD180056-F34B-4E8C-82EB-40DAEE3F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78418" y="6479183"/>
            <a:ext cx="2095623" cy="365125"/>
          </a:xfrm>
        </p:spPr>
        <p:txBody>
          <a:bodyPr/>
          <a:lstStyle/>
          <a:p>
            <a:fld id="{A8E4C692-78CF-4B6D-892E-5D6847B4C39F}" type="slidenum">
              <a:rPr lang="cs-CZ" smtClean="0"/>
              <a:t>6</a:t>
            </a:fld>
            <a:endParaRPr lang="cs-CZ" dirty="0"/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587" y="495522"/>
            <a:ext cx="2127952" cy="530287"/>
          </a:xfrm>
          <a:prstGeom prst="rect">
            <a:avLst/>
          </a:prstGeom>
        </p:spPr>
      </p:pic>
      <p:sp>
        <p:nvSpPr>
          <p:cNvPr id="18" name="TextovéPole 17"/>
          <p:cNvSpPr txBox="1"/>
          <p:nvPr/>
        </p:nvSpPr>
        <p:spPr>
          <a:xfrm>
            <a:off x="79131" y="2728166"/>
            <a:ext cx="33071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OSOBNÍ PROSTOR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nedostatek </a:t>
            </a:r>
            <a:r>
              <a:rPr lang="cs-CZ" dirty="0"/>
              <a:t>možností k individualizaci pokoje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žádný uzamykatelný prostor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5939724" y="2728166"/>
            <a:ext cx="317529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OSOBNÍ INTEGRITA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 smtClean="0">
              <a:solidFill>
                <a:srgbClr val="008276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osobní prohlídky a kontroly věcí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bez možnosti být samo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dirty="0" smtClean="0"/>
              <a:t>monitoring telefonických hovorů a elektronické komunikace</a:t>
            </a:r>
          </a:p>
        </p:txBody>
      </p:sp>
      <p:cxnSp>
        <p:nvCxnSpPr>
          <p:cNvPr id="20" name="Přímá spojnice 19"/>
          <p:cNvCxnSpPr/>
          <p:nvPr/>
        </p:nvCxnSpPr>
        <p:spPr>
          <a:xfrm>
            <a:off x="3386305" y="3405274"/>
            <a:ext cx="0" cy="267021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5939724" y="3405274"/>
            <a:ext cx="0" cy="2671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ovéPole 21"/>
          <p:cNvSpPr txBox="1"/>
          <p:nvPr/>
        </p:nvSpPr>
        <p:spPr>
          <a:xfrm>
            <a:off x="3386305" y="2728166"/>
            <a:ext cx="255341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solidFill>
                  <a:srgbClr val="008276"/>
                </a:solidFill>
              </a:rPr>
              <a:t>HYGIENA</a:t>
            </a:r>
            <a:endParaRPr lang="cs-CZ" sz="2400" b="1" dirty="0">
              <a:solidFill>
                <a:srgbClr val="008276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cs-CZ" dirty="0" smtClean="0">
              <a:solidFill>
                <a:srgbClr val="008276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 smtClean="0"/>
              <a:t>bez možnosti zamknout WC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cs-CZ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 smtClean="0"/>
              <a:t>společné koupelny bez závěsů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cs-CZ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 smtClean="0"/>
              <a:t>hygienické pomůcky na příděl</a:t>
            </a:r>
          </a:p>
        </p:txBody>
      </p:sp>
    </p:spTree>
    <p:extLst>
      <p:ext uri="{BB962C8B-B14F-4D97-AF65-F5344CB8AC3E}">
        <p14:creationId xmlns:p14="http://schemas.microsoft.com/office/powerpoint/2010/main" val="202606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BD07D-5885-48DF-B570-0C7EF7FA7CBC}" type="slidenum">
              <a:rPr lang="cs-CZ" smtClean="0"/>
              <a:pPr/>
              <a:t>7</a:t>
            </a:fld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93" y="2464744"/>
            <a:ext cx="4316499" cy="3240000"/>
          </a:xfr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370" y="2468433"/>
            <a:ext cx="4320001" cy="3240000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123093" y="5782886"/>
            <a:ext cx="43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chlapecký dětský domov se školou (EPCHO)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787082" y="5775395"/>
            <a:ext cx="4112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dívčí diagnostický ústav (</a:t>
            </a:r>
            <a:r>
              <a:rPr lang="cs-CZ" dirty="0" err="1" smtClean="0"/>
              <a:t>adikto</a:t>
            </a:r>
            <a:r>
              <a:rPr lang="cs-CZ" dirty="0" smtClean="0"/>
              <a:t> oddělení)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INDIVIDUALIZACE POKOJŮ</a:t>
            </a:r>
          </a:p>
        </p:txBody>
      </p:sp>
    </p:spTree>
    <p:extLst>
      <p:ext uri="{BB962C8B-B14F-4D97-AF65-F5344CB8AC3E}">
        <p14:creationId xmlns:p14="http://schemas.microsoft.com/office/powerpoint/2010/main" val="26431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BD07D-5885-48DF-B570-0C7EF7FA7CBC}" type="slidenum">
              <a:rPr lang="cs-CZ" smtClean="0"/>
              <a:pPr/>
              <a:t>8</a:t>
            </a:fld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8561" y="2683063"/>
            <a:ext cx="3448860" cy="2586645"/>
          </a:xfr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94209" y="2677601"/>
            <a:ext cx="3455102" cy="2591326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3148532" y="5825634"/>
            <a:ext cx="28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chlapecký výchovný ústav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xmlns="" id="{7DF0DFDE-C509-4933-A5CE-88A387D88906}"/>
              </a:ext>
            </a:extLst>
          </p:cNvPr>
          <p:cNvSpPr txBox="1"/>
          <p:nvPr/>
        </p:nvSpPr>
        <p:spPr>
          <a:xfrm>
            <a:off x="591655" y="1693585"/>
            <a:ext cx="7982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AA0546"/>
                </a:solidFill>
              </a:rPr>
              <a:t>SOUKROMÍ PŘI HYGIENĚ</a:t>
            </a:r>
          </a:p>
        </p:txBody>
      </p:sp>
    </p:spTree>
    <p:extLst>
      <p:ext uri="{BB962C8B-B14F-4D97-AF65-F5344CB8AC3E}">
        <p14:creationId xmlns:p14="http://schemas.microsoft.com/office/powerpoint/2010/main" val="313300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1D029154-D157-4F9F-AE4C-C3C312A5E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123" y="794476"/>
            <a:ext cx="9188246" cy="1856807"/>
          </a:xfrm>
        </p:spPr>
        <p:txBody>
          <a:bodyPr/>
          <a:lstStyle/>
          <a:p>
            <a:r>
              <a:rPr lang="cs-CZ" dirty="0" smtClean="0">
                <a:solidFill>
                  <a:srgbClr val="AA0546"/>
                </a:solidFill>
              </a:rPr>
              <a:t>ZPŮSOB A FORMA STRAVOVÁNÍ</a:t>
            </a:r>
            <a:endParaRPr lang="cs-CZ" dirty="0">
              <a:solidFill>
                <a:srgbClr val="AA0546"/>
              </a:solidFill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1E27DB6C-1ACF-4013-A9E4-BF7E72D9E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4246" y="5202238"/>
            <a:ext cx="6315997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>
            <a:normAutofit/>
          </a:bodyPr>
          <a:lstStyle/>
          <a:p>
            <a:r>
              <a:rPr lang="cs-CZ" sz="1800" dirty="0" smtClean="0"/>
              <a:t>Problematické aspekty institucionální (kolektivní) výchovy </a:t>
            </a:r>
            <a:endParaRPr lang="cs-CZ" sz="1800" dirty="0"/>
          </a:p>
        </p:txBody>
      </p:sp>
      <p:pic>
        <p:nvPicPr>
          <p:cNvPr id="9" name="Zástupný symbol obrázku 8">
            <a:extLst>
              <a:ext uri="{FF2B5EF4-FFF2-40B4-BE49-F238E27FC236}">
                <a16:creationId xmlns:a16="http://schemas.microsoft.com/office/drawing/2014/main" xmlns="" id="{1D9ABF97-777C-4C49-B5E0-3D0C400021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971"/>
            <a:ext cx="4537493" cy="2232000"/>
          </a:xfrm>
        </p:spPr>
      </p:pic>
      <p:sp>
        <p:nvSpPr>
          <p:cNvPr id="7" name="Zástupný symbol pro text 6">
            <a:extLst>
              <a:ext uri="{FF2B5EF4-FFF2-40B4-BE49-F238E27FC236}">
                <a16:creationId xmlns:a16="http://schemas.microsoft.com/office/drawing/2014/main" xmlns="" id="{AFF1EB3C-17A2-477F-B6CA-C4DBEFC228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83051" y="5202238"/>
            <a:ext cx="3173638" cy="1655762"/>
          </a:xfrm>
          <a:solidFill>
            <a:srgbClr val="AA0546"/>
          </a:solidFill>
          <a:ln>
            <a:solidFill>
              <a:srgbClr val="AA0546"/>
            </a:solidFill>
          </a:ln>
        </p:spPr>
        <p:txBody>
          <a:bodyPr/>
          <a:lstStyle/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9144000" cy="1138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00" y="496800"/>
            <a:ext cx="2127600" cy="548223"/>
          </a:xfrm>
          <a:prstGeom prst="rect">
            <a:avLst/>
          </a:prstGeom>
        </p:spPr>
      </p:pic>
      <p:pic>
        <p:nvPicPr>
          <p:cNvPr id="14" name="Zástupný symbol obrázku 10">
            <a:extLst>
              <a:ext uri="{FF2B5EF4-FFF2-40B4-BE49-F238E27FC236}">
                <a16:creationId xmlns:a16="http://schemas.microsoft.com/office/drawing/2014/main" xmlns="" id="{FD9B705C-970D-4B8C-B0DD-1A17DDA077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80" b="29798"/>
          <a:stretch/>
        </p:blipFill>
        <p:spPr>
          <a:xfrm>
            <a:off x="4537493" y="2906971"/>
            <a:ext cx="4606507" cy="22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mbudsman">
  <a:themeElements>
    <a:clrScheme name="Ombudsman_obecny">
      <a:dk1>
        <a:sysClr val="windowText" lastClr="000000"/>
      </a:dk1>
      <a:lt1>
        <a:sysClr val="window" lastClr="FFFFFF"/>
      </a:lt1>
      <a:dk2>
        <a:srgbClr val="FFFFFF"/>
      </a:dk2>
      <a:lt2>
        <a:srgbClr val="E7E6E6"/>
      </a:lt2>
      <a:accent1>
        <a:srgbClr val="008276"/>
      </a:accent1>
      <a:accent2>
        <a:srgbClr val="00C8B5"/>
      </a:accent2>
      <a:accent3>
        <a:srgbClr val="9CBCB7"/>
      </a:accent3>
      <a:accent4>
        <a:srgbClr val="E2EFD9"/>
      </a:accent4>
      <a:accent5>
        <a:srgbClr val="D8D8D8"/>
      </a:accent5>
      <a:accent6>
        <a:srgbClr val="7F7F7F"/>
      </a:accent6>
      <a:hlink>
        <a:srgbClr val="008276"/>
      </a:hlink>
      <a:folHlink>
        <a:srgbClr val="00827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vinova.potx" id="{D33E5C9C-D021-418D-8411-260561FD227E}" vid="{D72F8662-4874-4287-9EC6-E853F2F1AE42}"/>
    </a:ext>
  </a:extLst>
</a:theme>
</file>

<file path=ppt/theme/theme2.xml><?xml version="1.0" encoding="utf-8"?>
<a:theme xmlns:a="http://schemas.openxmlformats.org/drawingml/2006/main" name="Ombudsman vínová">
  <a:themeElements>
    <a:clrScheme name="Ombudsman_vínový">
      <a:dk1>
        <a:sysClr val="windowText" lastClr="000000"/>
      </a:dk1>
      <a:lt1>
        <a:sysClr val="window" lastClr="FFFFFF"/>
      </a:lt1>
      <a:dk2>
        <a:srgbClr val="FFFFFF"/>
      </a:dk2>
      <a:lt2>
        <a:srgbClr val="E7E6E6"/>
      </a:lt2>
      <a:accent1>
        <a:srgbClr val="AA0546"/>
      </a:accent1>
      <a:accent2>
        <a:srgbClr val="EF0765"/>
      </a:accent2>
      <a:accent3>
        <a:srgbClr val="FFBFBF"/>
      </a:accent3>
      <a:accent4>
        <a:srgbClr val="FFCCFF"/>
      </a:accent4>
      <a:accent5>
        <a:srgbClr val="D8D8D8"/>
      </a:accent5>
      <a:accent6>
        <a:srgbClr val="7F7F7F"/>
      </a:accent6>
      <a:hlink>
        <a:srgbClr val="008276"/>
      </a:hlink>
      <a:folHlink>
        <a:srgbClr val="00827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vinova.potx" id="{D33E5C9C-D021-418D-8411-260561FD227E}" vid="{17D6DF06-7A7E-4F31-8117-044DD9752F14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um_x0020_vzniku xmlns="7aea5b64-986d-4ed0-9f25-146f1d978e9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3A71DC738674B4893D02C4CA0E22FAC" ma:contentTypeVersion="6" ma:contentTypeDescription="Vytvořit nový dokument" ma:contentTypeScope="" ma:versionID="a10d2442972f6aea282a9bd37d066590">
  <xsd:schema xmlns:xsd="http://www.w3.org/2001/XMLSchema" xmlns:xs="http://www.w3.org/2001/XMLSchema" xmlns:p="http://schemas.microsoft.com/office/2006/metadata/properties" xmlns:ns2="7aea5b64-986d-4ed0-9f25-146f1d978e98" targetNamespace="http://schemas.microsoft.com/office/2006/metadata/properties" ma:root="true" ma:fieldsID="59a29dd26b28b9f2e04c9198312141b3" ns2:_="">
    <xsd:import namespace="7aea5b64-986d-4ed0-9f25-146f1d978e98"/>
    <xsd:element name="properties">
      <xsd:complexType>
        <xsd:sequence>
          <xsd:element name="documentManagement">
            <xsd:complexType>
              <xsd:all>
                <xsd:element ref="ns2:datum_x0020_vzniku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a5b64-986d-4ed0-9f25-146f1d978e98" elementFormDefault="qualified">
    <xsd:import namespace="http://schemas.microsoft.com/office/2006/documentManagement/types"/>
    <xsd:import namespace="http://schemas.microsoft.com/office/infopath/2007/PartnerControls"/>
    <xsd:element name="datum_x0020_vzniku" ma:index="8" nillable="true" ma:displayName="datum vzniku" ma:internalName="datum_x0020_vzniku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5824A5-A248-4B0E-8D31-CD6D21E5E1E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E37112-2AF5-4D2A-AF20-DC611A8D34EE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7aea5b64-986d-4ed0-9f25-146f1d978e98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20DC973-8F4A-4817-89B4-A3913576A5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ea5b64-986d-4ed0-9f25-146f1d978e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Prezentace_DET</Template>
  <TotalTime>3520</TotalTime>
  <Words>675</Words>
  <Application>Microsoft Office PowerPoint</Application>
  <PresentationFormat>Předvádění na obrazovce (4:3)</PresentationFormat>
  <Paragraphs>169</Paragraphs>
  <Slides>19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19</vt:i4>
      </vt:variant>
    </vt:vector>
  </HeadingPairs>
  <TitlesOfParts>
    <vt:vector size="24" baseType="lpstr">
      <vt:lpstr>Arial</vt:lpstr>
      <vt:lpstr>Calibri</vt:lpstr>
      <vt:lpstr>Wingdings</vt:lpstr>
      <vt:lpstr>Ombudsman</vt:lpstr>
      <vt:lpstr>Ombudsman vínová</vt:lpstr>
      <vt:lpstr>Pobyt dítěte v instituci problematické aspekty institucionální (kolektivní) výchovy</vt:lpstr>
      <vt:lpstr>Prezentace aplikace PowerPoint</vt:lpstr>
      <vt:lpstr>Prezentace aplikace PowerPoint</vt:lpstr>
      <vt:lpstr>Prezentace aplikace PowerPoint</vt:lpstr>
      <vt:lpstr>Soukromí a osobní integrita dětí</vt:lpstr>
      <vt:lpstr>Prezentace aplikace PowerPoint</vt:lpstr>
      <vt:lpstr>Prezentace aplikace PowerPoint</vt:lpstr>
      <vt:lpstr>Prezentace aplikace PowerPoint</vt:lpstr>
      <vt:lpstr>ZPŮSOB A FORMA STRAVOVÁNÍ</vt:lpstr>
      <vt:lpstr>Prezentace aplikace PowerPoint</vt:lpstr>
      <vt:lpstr>Prezentace aplikace PowerPoint</vt:lpstr>
      <vt:lpstr>trávení času</vt:lpstr>
      <vt:lpstr>Prezentace aplikace PowerPoint</vt:lpstr>
      <vt:lpstr>Prezentace aplikace PowerPoint</vt:lpstr>
      <vt:lpstr>HODNOCENÍ DĚTÍ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Höklová Barbora</dc:creator>
  <cp:keywords>MF</cp:keywords>
  <cp:lastModifiedBy>Uživatel systému Windows</cp:lastModifiedBy>
  <cp:revision>190</cp:revision>
  <cp:lastPrinted>2021-04-13T13:00:06Z</cp:lastPrinted>
  <dcterms:created xsi:type="dcterms:W3CDTF">2020-03-05T07:46:43Z</dcterms:created>
  <dcterms:modified xsi:type="dcterms:W3CDTF">2021-11-19T19:30:18Z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0x010100D3A71DC738674B4893D02C4CA0E22FAC</vt:lpwstr>
  </property>
</Properties>
</file>