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9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8" userDrawn="1">
          <p15:clr>
            <a:srgbClr val="A4A3A4"/>
          </p15:clr>
        </p15:guide>
        <p15:guide id="4" orient="horz" pos="3049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3" autoAdjust="0"/>
  </p:normalViewPr>
  <p:slideViewPr>
    <p:cSldViewPr>
      <p:cViewPr varScale="1">
        <p:scale>
          <a:sx n="114" d="100"/>
          <a:sy n="114" d="100"/>
        </p:scale>
        <p:origin x="547" y="91"/>
      </p:cViewPr>
      <p:guideLst>
        <p:guide orient="horz" pos="1620"/>
        <p:guide pos="2880"/>
        <p:guide orient="horz" pos="668"/>
        <p:guide orient="horz" pos="3049"/>
        <p:guide pos="5511"/>
        <p:guide pos="249"/>
        <p:guide orient="horz" pos="1008"/>
        <p:guide orient="horz" pos="9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19.11.2021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19.11.2021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9" y="2848145"/>
            <a:ext cx="4548931" cy="4321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/>
              <a:t>Odbor</a:t>
            </a:r>
            <a:r>
              <a:rPr lang="cs-CZ" sz="1800" baseline="0" dirty="0"/>
              <a:t> pro sociální začleňování (Agentura)</a:t>
            </a:r>
            <a:endParaRPr lang="cs-CZ" sz="1800" dirty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74" y="359859"/>
            <a:ext cx="5735457" cy="954683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/>
              <a:t>Prezentace se koná v rámci projektu „Inkluzivní a kvalitní vzdělávání v územích se sociálně vyloučenými lokalitami“ č. CZ.02.3.62/0.0/0.0/15_001/0000586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6" y="4107768"/>
            <a:ext cx="2432671" cy="5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0" y="314605"/>
            <a:ext cx="5009847" cy="8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337584"/>
            <a:ext cx="5028452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</p:spPr>
        <p:txBody>
          <a:bodyPr anchor="t" anchorCtr="0"/>
          <a:lstStyle>
            <a:lvl1pPr marL="342882" indent="-342882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13" indent="-285737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2942" indent="-228589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120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298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8" y="333873"/>
            <a:ext cx="5028451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882" indent="-34288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1403350" y="1131890"/>
            <a:ext cx="7283451" cy="1871663"/>
          </a:xfrm>
          <a:noFill/>
        </p:spPr>
        <p:txBody>
          <a:bodyPr/>
          <a:lstStyle/>
          <a:p>
            <a:pPr algn="ctr"/>
            <a:r>
              <a:rPr lang="cs-CZ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Možnosti spolupráce škol a sociálně-aktivizačních služeb pro rodiny s dětmi (SAS)</a:t>
            </a:r>
            <a:endParaRPr lang="en-US" altLang="cs-CZ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8FB475EA-8999-4736-A180-1DE4649A96BF}"/>
              </a:ext>
            </a:extLst>
          </p:cNvPr>
          <p:cNvSpPr txBox="1"/>
          <p:nvPr/>
        </p:nvSpPr>
        <p:spPr>
          <a:xfrm>
            <a:off x="1475656" y="350785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Bc. Martina Jínková, vedoucí SAS Charity Moravská Třebová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32D8F0BF-C00C-4BBB-8276-17E2F3108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635646"/>
            <a:ext cx="8291264" cy="2808312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cs-CZ" sz="2800" b="1" dirty="0">
                <a:latin typeface="Calibri" panose="020F0502020204030204" pitchFamily="34" charset="0"/>
                <a:cs typeface="Calibri" panose="020F0502020204030204" pitchFamily="34" charset="0"/>
              </a:rPr>
              <a:t>Pomoc při vyřizování běžných záležitostí:</a:t>
            </a:r>
            <a:endParaRPr lang="cs-CZ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Poskytování základního sociálního poradenství (např. o druhu sociálních služeb, o dávkách hmotné nouze a dávkách sociální péče).</a:t>
            </a:r>
            <a:endParaRPr lang="cs-CZ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Pomoc při uplatňování práv ve veřejných institucích, doprovod do těchto institucí, konzultace v zájmu klienta – úřad, OSPOD, lékař, soud, policie, aj.</a:t>
            </a:r>
            <a:endParaRPr lang="cs-CZ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cs-CZ" sz="2800" b="1" dirty="0">
                <a:latin typeface="Calibri" panose="020F0502020204030204" pitchFamily="34" charset="0"/>
                <a:cs typeface="Calibri" panose="020F0502020204030204" pitchFamily="34" charset="0"/>
              </a:rPr>
              <a:t>Pomoc při obnovení nebo upevnění kontaktu s rodinou a podpora při dalších aktivitách podporující sociální začleňování osob:</a:t>
            </a:r>
            <a:endParaRPr lang="cs-CZ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a pomoc při návratu dětí z ústavní výchovy.</a:t>
            </a:r>
            <a:endParaRPr lang="cs-CZ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při předávání dětí u rozvedených rodičů a partnerů.</a:t>
            </a:r>
            <a:endParaRPr lang="cs-CZ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rodičů při kontaktu s dětmi svěřených do náhradní rodinné péče.</a:t>
            </a:r>
            <a:endParaRPr lang="cs-CZ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Pomoc a podpora kontaktů s rodinou.</a:t>
            </a:r>
            <a:endParaRPr lang="cs-CZ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40953BB-07A3-42F0-BB00-DA63E6D6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 Pomoc při uplatňování práv, oprávněných zájmů a při obstarávání osobních záležitostí</a:t>
            </a:r>
            <a:endParaRPr lang="cs-CZ" sz="1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913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64A2E9D6-C5E1-42DD-B437-9A2430C5D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707654"/>
            <a:ext cx="8291264" cy="2664296"/>
          </a:xfrm>
        </p:spPr>
        <p:txBody>
          <a:bodyPr/>
          <a:lstStyle/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70% přes OSPOD, který doporučí spolupráci</a:t>
            </a:r>
          </a:p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20% jiné instituce (škola, jiné sociální služby)</a:t>
            </a:r>
          </a:p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10% doporučení klientů nebo zkušenost klienta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69495E5-82A8-43A5-B98D-7B180F103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 se o službě SAS klienti dozví?</a:t>
            </a:r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96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A390B853-2066-4307-BD89-0FE0B9800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2898322"/>
          </a:xfrm>
        </p:spPr>
        <p:txBody>
          <a:bodyPr>
            <a:normAutofit fontScale="55000" lnSpcReduction="20000"/>
          </a:bodyPr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Kdy kontaktovat pracovníka SAS?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nepřipravenost na výuku, časté zapomínání úkolů 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žák nemá v pořádku pomůcky pro výuku (chybí učebnice, psací potřeby,..)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žák se straní kolektivu,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žák zapáchá, je špinavý, nevhodně oblečený (špatné hygienické návyky),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žák se zdržuje ve škole (nechce odcházet domů)</a:t>
            </a:r>
          </a:p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apod.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E6CE61DE-E8AF-4921-B70A-18E05975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Možnosti spolupráce SAS a školy </a:t>
            </a:r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143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FDB35DDF-FED3-42A1-B57D-88EF6A869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2898322"/>
          </a:xfrm>
        </p:spPr>
        <p:txBody>
          <a:bodyPr>
            <a:normAutofit lnSpcReduction="1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Setkání pracovníků SAS a pracovníků školy (seznámení, možnosti spolupráce, předání informací, domluva na spolupráci apod.)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Společná schůzka pracovníka školy, pracovníka SAS s rodiči na domluvě spolupráce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63D17FA-03A2-413E-A482-FE041EB86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 nastavit spolupráci?</a:t>
            </a:r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211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43414EC7-0034-4F8E-9E65-1BA23243C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pPr algn="ctr"/>
            <a:r>
              <a:rPr lang="cs-CZ" dirty="0"/>
              <a:t>Děkuji za pozornost.</a:t>
            </a:r>
          </a:p>
        </p:txBody>
      </p:sp>
    </p:spTree>
    <p:extLst>
      <p:ext uri="{BB962C8B-B14F-4D97-AF65-F5344CB8AC3E}">
        <p14:creationId xmlns:p14="http://schemas.microsoft.com/office/powerpoint/2010/main" val="2058912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§ 65 Sociálně aktivizační služby pro rodiny s dětmi</a:t>
            </a:r>
          </a:p>
          <a:p>
            <a:pPr lvl="0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Sociálně aktivizační služby pro rodiny s dětmi jsou terénní, popřípadě ambulantní služby poskytované rodině s dítětem, u kterého je jeho vývoj ohrožen v důsledku dopadů dlouhodobé krizové sociální situace, kterou rodiče nedokáží sami bez pomoci překonat, a u kterého existují další rizika ohrožení jeho vývoje.</a:t>
            </a:r>
          </a:p>
          <a:p>
            <a:endParaRPr lang="cs-CZ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Zákon č. 108/2006 Sb. o sociálních službách 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027EEF8D-AC3F-408E-98F9-DFBD5A1B9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635646"/>
            <a:ext cx="8291264" cy="280831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cs-CZ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Kdo se může stát klientem služby:	</a:t>
            </a: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rodiny s dítětem / dětmi do 18 let a těhotné ženy</a:t>
            </a:r>
          </a:p>
          <a:p>
            <a:pPr algn="just"/>
            <a:r>
              <a:rPr lang="cs-CZ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Způsob poskytování služby: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Terénní forma pomoci </a:t>
            </a: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pl-P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poskytována v pracovní dny od 7:00 do 18:00 hodin po dohodě s rodinou. V domácím prostředí rodiny, pracovník přijíždí ke klientovi, doprovází klienta do institucí apod.	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Ambulantní forma pomoci </a:t>
            </a:r>
            <a:r>
              <a:rPr lang="pl-P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 je zajištěna v budově Charity Moravská Třebová. Schůzka může proběhnout v jednací místnosti na Svitavské 44 v pondělí 12:00 – 15:30 a ve středy 9:00 – 12:00 pro neobjednané klienty.</a:t>
            </a:r>
            <a:endParaRPr lang="cs-CZ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B13305A5-2540-41EA-BDD5-EE09E192D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SAS Charity Moravská Třebová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4813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3B8C7A74-A7E1-49AB-8930-CE6B6E3FF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2970330"/>
          </a:xfrm>
        </p:spPr>
        <p:txBody>
          <a:bodyPr>
            <a:normAutofit fontScale="62500" lnSpcReduction="20000"/>
          </a:bodyPr>
          <a:lstStyle/>
          <a:p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poskytnout rodinám takovou podporu, aby :</a:t>
            </a:r>
          </a:p>
          <a:p>
            <a:pPr lvl="0"/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samostatně bez pomoci SAS uměly vyrovnávat s obtížnými životními situacemi, popř. dokázaly vyhledat odbornou pomoc</a:t>
            </a:r>
          </a:p>
          <a:p>
            <a:pPr lvl="0"/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byly schopny zabezpečit dětem vhodné výchovné prostředí, které by neohrožovalo zdravotní, emoční a sociální vývoj dítěte a popř. nedošlo k odebrání dítěte do ústavní výchovy.</a:t>
            </a:r>
          </a:p>
          <a:p>
            <a:pPr algn="just"/>
            <a:endParaRPr lang="cs-CZ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Snažíme se, aby rodina měla dovednosti a informace k samostatnému zvládání složitějších situací, které mohou po ukončení spolupráce s naší službou nastat.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8F87D33-D854-4DEA-AC61-F6C2182A3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</p:spPr>
        <p:txBody>
          <a:bodyPr/>
          <a:lstStyle/>
          <a:p>
            <a:r>
              <a:rPr lang="cs-CZ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Cíl služby</a:t>
            </a:r>
          </a:p>
        </p:txBody>
      </p:sp>
    </p:spTree>
    <p:extLst>
      <p:ext uri="{BB962C8B-B14F-4D97-AF65-F5344CB8AC3E}">
        <p14:creationId xmlns:p14="http://schemas.microsoft.com/office/powerpoint/2010/main" val="2924743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EFA37388-B5EA-4455-913A-12316640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042338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bezplatnost a dobrovolnost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nezávislost a nestrannost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mlčenlivost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individuální přístup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hájíme oprávněný zájem dítěte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aktivizujeme a motivujeme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vzájemná spolupráce s dalšími odborníky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5D6F5EE5-E88C-4BE7-B2AD-4ABFCC09D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Zásady služby</a:t>
            </a:r>
          </a:p>
        </p:txBody>
      </p:sp>
    </p:spTree>
    <p:extLst>
      <p:ext uri="{BB962C8B-B14F-4D97-AF65-F5344CB8AC3E}">
        <p14:creationId xmlns:p14="http://schemas.microsoft.com/office/powerpoint/2010/main" val="1973727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44FDC06D-209A-4C27-ADC2-34E91F90F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a) výchovné, vzdělávací a aktivizační činnosti,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b) zprostředkování kontaktu se společenským prostředím,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c) sociálně terapeutické činnosti,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d) pomoc při uplatňování práv, oprávněných zájmů a při obstarávání osobních záležitostí.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7B7BDDDB-1D72-49C6-8B36-63B8704E5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Oblasti spolupráce</a:t>
            </a:r>
          </a:p>
        </p:txBody>
      </p:sp>
    </p:spTree>
    <p:extLst>
      <p:ext uri="{BB962C8B-B14F-4D97-AF65-F5344CB8AC3E}">
        <p14:creationId xmlns:p14="http://schemas.microsoft.com/office/powerpoint/2010/main" val="3392603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86D7782D-0506-482B-9575-4F7E571ED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2898322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cs-CZ" sz="4400" b="1" dirty="0">
                <a:latin typeface="Calibri" panose="020F0502020204030204" pitchFamily="34" charset="0"/>
                <a:cs typeface="Calibri" panose="020F0502020204030204" pitchFamily="34" charset="0"/>
              </a:rPr>
              <a:t>Pracovně výchovná činnost s dětmi:</a:t>
            </a:r>
            <a:endParaRPr lang="cs-CZ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Motivace dětí v zapojování do pracovních činností v domácnosti.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Motivace dětí k vytvoření a udržování hygienických návyků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Motivace dětí k přiměřenému zacházení s finančními prostředky.</a:t>
            </a:r>
          </a:p>
          <a:p>
            <a:pPr lvl="0"/>
            <a:r>
              <a:rPr lang="cs-CZ" sz="4400" b="1" dirty="0">
                <a:latin typeface="Calibri" panose="020F0502020204030204" pitchFamily="34" charset="0"/>
                <a:cs typeface="Calibri" panose="020F0502020204030204" pitchFamily="34" charset="0"/>
              </a:rPr>
              <a:t>Pracovně výchovná činnost s dospělými:</a:t>
            </a:r>
            <a:endParaRPr lang="cs-CZ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při udržování domácnosti (nácvik praní, úklidu, žehlení, vaření atd.).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Vedení k hygienickým návykům a dodržování pravidelné zdravotní péče.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v těhotenství, při narození dítěte a při základní péči o něj, pomoc při zajištění výbavy pro dítě.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Nácvik a podpora péče o dítě – denní režim, rozvoj dovedností, nastavení hranic ve výchově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a pomoc při udržení současného bydlení a při hledání nového bydlení.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a pomoc při stabilizaci rodinného rozpočtu (levné nákupy, splátkové kalendáře), dluhová problematika.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a pomoc při hledání zaměstnání.</a:t>
            </a:r>
          </a:p>
          <a:p>
            <a:endParaRPr lang="cs-CZ" sz="800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1EC3CDB5-86B0-4D7D-B261-8571AE4F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A. výchovné, vzdělávací a aktivizační činnosti</a:t>
            </a:r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19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cs-CZ" sz="4400" b="1" dirty="0">
                <a:latin typeface="Calibri" panose="020F0502020204030204" pitchFamily="34" charset="0"/>
                <a:cs typeface="Calibri" panose="020F0502020204030204" pitchFamily="34" charset="0"/>
              </a:rPr>
              <a:t>Nácvik a upevňování motorických, psychických a sociálních schopností a dovedností dítěte:</a:t>
            </a:r>
            <a:endParaRPr lang="cs-CZ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Postupný a přirozený rozvoj dovedností předškolních dětí – nácvik správného psaní, hybnosti ruky, základních předškolních znalostí, procvičování pozornosti u dětí.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v posilování vzájemných rodinných vztahů, prohlubování rodinné komunikace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rozvoje či posílení psychických a sociálních schopností dítěte.</a:t>
            </a:r>
          </a:p>
          <a:p>
            <a:pPr lvl="0"/>
            <a:r>
              <a:rPr lang="cs-CZ" sz="4400" b="1" dirty="0">
                <a:latin typeface="Calibri" panose="020F0502020204030204" pitchFamily="34" charset="0"/>
                <a:cs typeface="Calibri" panose="020F0502020204030204" pitchFamily="34" charset="0"/>
              </a:rPr>
              <a:t>Zajištění podmínek a poskytnutí podpory pro přiměřené vzdělávání dětí:</a:t>
            </a:r>
            <a:endParaRPr lang="cs-CZ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Vedení rodičů k zabezpečení školních pomůcek, pomoc a podpora při osvojování a upevňování učebních metod za přítomnosti rodiče. 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rodiče v komunikaci se vzdělávacími institucemi.</a:t>
            </a:r>
          </a:p>
          <a:p>
            <a:pPr lvl="0"/>
            <a:r>
              <a:rPr lang="cs-CZ" sz="4400" b="1" dirty="0">
                <a:latin typeface="Calibri" panose="020F0502020204030204" pitchFamily="34" charset="0"/>
                <a:cs typeface="Calibri" panose="020F0502020204030204" pitchFamily="34" charset="0"/>
              </a:rPr>
              <a:t>Zajištění podmínek pro společensky přijatelné volnočasové aktivity:</a:t>
            </a:r>
            <a:endParaRPr lang="cs-CZ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společných činností rodičů s dětmi.</a:t>
            </a:r>
          </a:p>
          <a:p>
            <a:pPr lvl="1"/>
            <a:r>
              <a:rPr lang="cs-CZ" sz="4400" dirty="0">
                <a:latin typeface="Calibri" panose="020F0502020204030204" pitchFamily="34" charset="0"/>
                <a:cs typeface="Calibri" panose="020F0502020204030204" pitchFamily="34" charset="0"/>
              </a:rPr>
              <a:t>Podpora a pomoc při vyhledávání vhodných volnočasových aktivit dětí, vedení dětí ke smysluplnému využívání volného času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D4304FCB-6874-4768-9104-457E0668D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2970330"/>
          </a:xfrm>
        </p:spPr>
        <p:txBody>
          <a:bodyPr>
            <a:normAutofit lnSpcReduction="10000"/>
          </a:bodyPr>
          <a:lstStyle/>
          <a:p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Doprovázení dětí do školy, školského zařízení, k lékaři, na zájmové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aktivity a doprovázení zpět.</a:t>
            </a:r>
          </a:p>
          <a:p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C. Sociálně terapeutické činnosti</a:t>
            </a:r>
          </a:p>
          <a:p>
            <a:pPr marL="0" lvl="1" indent="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Sociálně-terapeutická podpora</a:t>
            </a:r>
          </a:p>
          <a:p>
            <a:pPr marL="0" lvl="1" indent="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Případové setkání</a:t>
            </a:r>
          </a:p>
          <a:p>
            <a:pPr marL="0" lvl="1" indent="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Případová konference</a:t>
            </a:r>
          </a:p>
          <a:p>
            <a:endParaRPr 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4AD78BC-89B0-4DBA-B8CA-E1CECE50D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B. Zprostředkování kontaktu se společenským prostředím</a:t>
            </a:r>
            <a:endParaRPr lang="cs-CZ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529972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1531</TotalTime>
  <Words>930</Words>
  <Application>Microsoft Office PowerPoint</Application>
  <PresentationFormat>Předvádění na obrazovce (16:9)</PresentationFormat>
  <Paragraphs>87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1_Úvodní list</vt:lpstr>
      <vt:lpstr>Možnosti spolupráce škol a sociálně-aktivizačních služeb pro rodiny s dětmi (SAS)</vt:lpstr>
      <vt:lpstr>Zákon č. 108/2006 Sb. o sociálních službách </vt:lpstr>
      <vt:lpstr>SAS Charity Moravská Třebová</vt:lpstr>
      <vt:lpstr>Cíl služby</vt:lpstr>
      <vt:lpstr>Zásady služby</vt:lpstr>
      <vt:lpstr>Oblasti spolupráce</vt:lpstr>
      <vt:lpstr>A. výchovné, vzdělávací a aktivizační činnosti</vt:lpstr>
      <vt:lpstr>Prezentace aplikace PowerPoint</vt:lpstr>
      <vt:lpstr>B. Zprostředkování kontaktu se společenským prostředím</vt:lpstr>
      <vt:lpstr>D. Pomoc při uplatňování práv, oprávněných zájmů a při obstarávání osobních záležitostí</vt:lpstr>
      <vt:lpstr>Jak se o službě SAS klienti dozví?</vt:lpstr>
      <vt:lpstr>Možnosti spolupráce SAS a školy </vt:lpstr>
      <vt:lpstr>Jak nastavit spolupráci?</vt:lpstr>
      <vt:lpstr>Prezentace aplikace PowerPoint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Jinkova Martina</cp:lastModifiedBy>
  <cp:revision>26</cp:revision>
  <dcterms:created xsi:type="dcterms:W3CDTF">2020-01-13T10:41:51Z</dcterms:created>
  <dcterms:modified xsi:type="dcterms:W3CDTF">2021-11-19T12:15:32Z</dcterms:modified>
</cp:coreProperties>
</file>