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33"/>
  </p:notesMasterIdLst>
  <p:handoutMasterIdLst>
    <p:handoutMasterId r:id="rId34"/>
  </p:handoutMasterIdLst>
  <p:sldIdLst>
    <p:sldId id="256" r:id="rId5"/>
    <p:sldId id="260" r:id="rId6"/>
    <p:sldId id="297" r:id="rId7"/>
    <p:sldId id="296" r:id="rId8"/>
    <p:sldId id="308" r:id="rId9"/>
    <p:sldId id="286" r:id="rId10"/>
    <p:sldId id="282" r:id="rId11"/>
    <p:sldId id="322" r:id="rId12"/>
    <p:sldId id="261" r:id="rId13"/>
    <p:sldId id="287" r:id="rId14"/>
    <p:sldId id="283" r:id="rId15"/>
    <p:sldId id="307" r:id="rId16"/>
    <p:sldId id="288" r:id="rId17"/>
    <p:sldId id="264" r:id="rId18"/>
    <p:sldId id="304" r:id="rId19"/>
    <p:sldId id="306" r:id="rId20"/>
    <p:sldId id="303" r:id="rId21"/>
    <p:sldId id="275" r:id="rId22"/>
    <p:sldId id="321" r:id="rId23"/>
    <p:sldId id="323" r:id="rId24"/>
    <p:sldId id="319" r:id="rId25"/>
    <p:sldId id="320" r:id="rId26"/>
    <p:sldId id="314" r:id="rId27"/>
    <p:sldId id="317" r:id="rId28"/>
    <p:sldId id="315" r:id="rId29"/>
    <p:sldId id="273" r:id="rId30"/>
    <p:sldId id="276" r:id="rId31"/>
    <p:sldId id="274" r:id="rId3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65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orient="horz" pos="12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D00"/>
    <a:srgbClr val="00AF3F"/>
    <a:srgbClr val="000099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69" d="100"/>
          <a:sy n="69" d="100"/>
        </p:scale>
        <p:origin x="296" y="32"/>
      </p:cViewPr>
      <p:guideLst>
        <p:guide orient="horz" pos="2160"/>
        <p:guide pos="2880"/>
        <p:guide orient="horz" pos="890"/>
        <p:guide orient="horz" pos="4065"/>
        <p:guide pos="5511"/>
        <p:guide pos="249"/>
        <p:guide orient="horz" pos="1344"/>
        <p:guide orient="horz" pos="12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npet\Desktop\20-11-25%20ASZ\ASZ\&#218;koly\2020-08%20Krajsk&#233;%20prezentace%20p&#345;ed.%20odchod&#367;\Z&#352;%202015-9_final%20v1.3%20-%20graf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000" b="1" dirty="0">
                <a:solidFill>
                  <a:schemeClr val="tx1"/>
                </a:solidFill>
              </a:rPr>
              <a:t>Předčasné odchody z běžných tříd ZŠ za ČR a jednotlivé</a:t>
            </a:r>
            <a:r>
              <a:rPr lang="cs-CZ" sz="2000" b="1" baseline="0" dirty="0">
                <a:solidFill>
                  <a:schemeClr val="tx1"/>
                </a:solidFill>
              </a:rPr>
              <a:t> kraje (</a:t>
            </a:r>
            <a:r>
              <a:rPr lang="cs-CZ" sz="2000" b="1" baseline="0" dirty="0" err="1">
                <a:solidFill>
                  <a:schemeClr val="tx1"/>
                </a:solidFill>
              </a:rPr>
              <a:t>šk</a:t>
            </a:r>
            <a:r>
              <a:rPr lang="cs-CZ" sz="2000" b="1" baseline="0" dirty="0">
                <a:solidFill>
                  <a:schemeClr val="tx1"/>
                </a:solidFill>
              </a:rPr>
              <a:t>. r. 19/20)</a:t>
            </a:r>
            <a:endParaRPr lang="cs-CZ" sz="20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List2!$J$22</c:f>
              <c:strCache>
                <c:ptCount val="1"/>
                <c:pt idx="0">
                  <c:v>počet odchodů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ECD-42FF-A26D-3F260113F68A}"/>
              </c:ext>
            </c:extLst>
          </c:dPt>
          <c:dPt>
            <c:idx val="1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23D-4BDB-863F-6E1FD578F770}"/>
              </c:ext>
            </c:extLst>
          </c:dPt>
          <c:dPt>
            <c:idx val="4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F89-4B88-A8E6-067250D4B6B3}"/>
              </c:ext>
            </c:extLst>
          </c:dPt>
          <c:dPt>
            <c:idx val="6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D7A-4B74-86FE-2A77C717CAC3}"/>
              </c:ext>
            </c:extLst>
          </c:dPt>
          <c:dPt>
            <c:idx val="9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CD-4F96-B124-83E3B59B4792}"/>
              </c:ext>
            </c:extLst>
          </c:dPt>
          <c:dPt>
            <c:idx val="10"/>
            <c:invertIfNegative val="0"/>
            <c:bubble3D val="0"/>
            <c:spPr>
              <a:solidFill>
                <a:srgbClr val="FF33C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C4B3-40B9-93DA-C94D2BBFCCE8}"/>
              </c:ext>
            </c:extLst>
          </c:dPt>
          <c:dPt>
            <c:idx val="11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0EDC-4FB5-B80C-68B92EE9E51B}"/>
              </c:ext>
            </c:extLst>
          </c:dPt>
          <c:dPt>
            <c:idx val="12"/>
            <c:invertIfNegative val="0"/>
            <c:bubble3D val="0"/>
            <c:spPr>
              <a:solidFill>
                <a:srgbClr val="00009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CD-4F96-B124-83E3B59B4792}"/>
              </c:ext>
            </c:extLst>
          </c:dPt>
          <c:cat>
            <c:strRef>
              <c:f>List2!$I$80:$I$94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JHC</c:v>
                </c:pt>
                <c:pt idx="4">
                  <c:v>LBK</c:v>
                </c:pt>
                <c:pt idx="5">
                  <c:v>PAK</c:v>
                </c:pt>
                <c:pt idx="6">
                  <c:v>MSK</c:v>
                </c:pt>
                <c:pt idx="7">
                  <c:v>ČR</c:v>
                </c:pt>
                <c:pt idx="8">
                  <c:v>KHK</c:v>
                </c:pt>
                <c:pt idx="9">
                  <c:v>OLK</c:v>
                </c:pt>
                <c:pt idx="10">
                  <c:v>STC</c:v>
                </c:pt>
                <c:pt idx="11">
                  <c:v>VYS</c:v>
                </c:pt>
                <c:pt idx="12">
                  <c:v>JHM</c:v>
                </c:pt>
                <c:pt idx="13">
                  <c:v>ZLK</c:v>
                </c:pt>
                <c:pt idx="14">
                  <c:v>PHA</c:v>
                </c:pt>
              </c:strCache>
            </c:strRef>
          </c:cat>
          <c:val>
            <c:numRef>
              <c:f>List2!$J$80:$J$94</c:f>
              <c:numCache>
                <c:formatCode>General</c:formatCode>
                <c:ptCount val="15"/>
                <c:pt idx="0">
                  <c:v>670</c:v>
                </c:pt>
                <c:pt idx="1">
                  <c:v>141</c:v>
                </c:pt>
                <c:pt idx="2">
                  <c:v>266</c:v>
                </c:pt>
                <c:pt idx="3">
                  <c:v>289</c:v>
                </c:pt>
                <c:pt idx="4">
                  <c:v>187</c:v>
                </c:pt>
                <c:pt idx="5">
                  <c:v>212</c:v>
                </c:pt>
                <c:pt idx="6">
                  <c:v>483</c:v>
                </c:pt>
                <c:pt idx="8">
                  <c:v>193</c:v>
                </c:pt>
                <c:pt idx="9">
                  <c:v>201</c:v>
                </c:pt>
                <c:pt idx="10">
                  <c:v>431</c:v>
                </c:pt>
                <c:pt idx="11">
                  <c:v>124</c:v>
                </c:pt>
                <c:pt idx="12">
                  <c:v>253</c:v>
                </c:pt>
                <c:pt idx="13">
                  <c:v>104</c:v>
                </c:pt>
                <c:pt idx="14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CD-4F96-B124-83E3B59B47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5128104"/>
        <c:axId val="505129088"/>
      </c:barChart>
      <c:lineChart>
        <c:grouping val="standard"/>
        <c:varyColors val="0"/>
        <c:ser>
          <c:idx val="1"/>
          <c:order val="1"/>
          <c:tx>
            <c:strRef>
              <c:f>List2!$K$22</c:f>
              <c:strCache>
                <c:ptCount val="1"/>
                <c:pt idx="0">
                  <c:v>% podíl odchodů</c:v>
                </c:pt>
              </c:strCache>
            </c:strRef>
          </c:tx>
          <c:spPr>
            <a:ln w="28575" cap="rnd">
              <a:solidFill>
                <a:srgbClr val="F9E300"/>
              </a:solidFill>
              <a:round/>
            </a:ln>
            <a:effectLst/>
          </c:spPr>
          <c:marker>
            <c:symbol val="none"/>
          </c:marker>
          <c:cat>
            <c:strRef>
              <c:f>List2!$I$80:$I$94</c:f>
              <c:strCache>
                <c:ptCount val="15"/>
                <c:pt idx="0">
                  <c:v>ULK</c:v>
                </c:pt>
                <c:pt idx="1">
                  <c:v>KVK</c:v>
                </c:pt>
                <c:pt idx="2">
                  <c:v>PLK</c:v>
                </c:pt>
                <c:pt idx="3">
                  <c:v>JHC</c:v>
                </c:pt>
                <c:pt idx="4">
                  <c:v>LBK</c:v>
                </c:pt>
                <c:pt idx="5">
                  <c:v>PAK</c:v>
                </c:pt>
                <c:pt idx="6">
                  <c:v>MSK</c:v>
                </c:pt>
                <c:pt idx="7">
                  <c:v>ČR</c:v>
                </c:pt>
                <c:pt idx="8">
                  <c:v>KHK</c:v>
                </c:pt>
                <c:pt idx="9">
                  <c:v>OLK</c:v>
                </c:pt>
                <c:pt idx="10">
                  <c:v>STC</c:v>
                </c:pt>
                <c:pt idx="11">
                  <c:v>VYS</c:v>
                </c:pt>
                <c:pt idx="12">
                  <c:v>JHM</c:v>
                </c:pt>
                <c:pt idx="13">
                  <c:v>ZLK</c:v>
                </c:pt>
                <c:pt idx="14">
                  <c:v>PHA</c:v>
                </c:pt>
              </c:strCache>
            </c:strRef>
          </c:cat>
          <c:val>
            <c:numRef>
              <c:f>List2!$K$80:$K$94</c:f>
              <c:numCache>
                <c:formatCode>0%</c:formatCode>
                <c:ptCount val="15"/>
                <c:pt idx="0">
                  <c:v>9.1542560459079103E-2</c:v>
                </c:pt>
                <c:pt idx="1">
                  <c:v>6.4090909090909087E-2</c:v>
                </c:pt>
                <c:pt idx="2">
                  <c:v>5.7914217287176141E-2</c:v>
                </c:pt>
                <c:pt idx="3">
                  <c:v>5.5268693822910692E-2</c:v>
                </c:pt>
                <c:pt idx="4">
                  <c:v>4.9017038007863695E-2</c:v>
                </c:pt>
                <c:pt idx="5">
                  <c:v>4.8623853211009177E-2</c:v>
                </c:pt>
                <c:pt idx="6">
                  <c:v>4.8430763060262706E-2</c:v>
                </c:pt>
                <c:pt idx="7">
                  <c:v>4.3023704552630652E-2</c:v>
                </c:pt>
                <c:pt idx="8">
                  <c:v>4.2907959092930194E-2</c:v>
                </c:pt>
                <c:pt idx="9">
                  <c:v>3.9912629070691027E-2</c:v>
                </c:pt>
                <c:pt idx="10">
                  <c:v>3.8287287909745046E-2</c:v>
                </c:pt>
                <c:pt idx="11">
                  <c:v>2.8316967344142498E-2</c:v>
                </c:pt>
                <c:pt idx="12">
                  <c:v>2.7321814254859612E-2</c:v>
                </c:pt>
                <c:pt idx="13">
                  <c:v>2.0795840831833633E-2</c:v>
                </c:pt>
                <c:pt idx="14">
                  <c:v>1.4550110580840414E-2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6CD-4F96-B124-83E3B59B47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7485696"/>
        <c:axId val="527487008"/>
      </c:lineChart>
      <c:catAx>
        <c:axId val="505128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9088"/>
        <c:crosses val="autoZero"/>
        <c:auto val="1"/>
        <c:lblAlgn val="ctr"/>
        <c:lblOffset val="100"/>
        <c:noMultiLvlLbl val="0"/>
      </c:catAx>
      <c:valAx>
        <c:axId val="50512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05128104"/>
        <c:crosses val="autoZero"/>
        <c:crossBetween val="between"/>
      </c:valAx>
      <c:valAx>
        <c:axId val="527487008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27485696"/>
        <c:crosses val="max"/>
        <c:crossBetween val="between"/>
      </c:valAx>
      <c:catAx>
        <c:axId val="527485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7487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Kval</a:t>
            </a:r>
            <a:r>
              <a:rPr lang="cs-CZ" b="1"/>
              <a:t>ifikované odhady počtu romských žáků v</a:t>
            </a:r>
            <a:r>
              <a:rPr lang="cs-CZ" b="1" baseline="0"/>
              <a:t> základních školách (školní rok 2018/2019)</a:t>
            </a:r>
            <a:endParaRPr lang="en-US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Kvalifikovaný odhad počtu romských žáků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List3!$A$2:$A$16</c:f>
              <c:strCache>
                <c:ptCount val="15"/>
                <c:pt idx="0">
                  <c:v>Ústecký kraj</c:v>
                </c:pt>
                <c:pt idx="1">
                  <c:v>Karlovarský kraj</c:v>
                </c:pt>
                <c:pt idx="2">
                  <c:v>Moravskoslezský kraj</c:v>
                </c:pt>
                <c:pt idx="3">
                  <c:v>Liberecký kraj</c:v>
                </c:pt>
                <c:pt idx="4">
                  <c:v>Celkem</c:v>
                </c:pt>
                <c:pt idx="5">
                  <c:v>Královéhradecký kraj</c:v>
                </c:pt>
                <c:pt idx="6">
                  <c:v>Olomoucký kraj</c:v>
                </c:pt>
                <c:pt idx="7">
                  <c:v>Jihočeský kraj</c:v>
                </c:pt>
                <c:pt idx="8">
                  <c:v>Plzeňský kraj</c:v>
                </c:pt>
                <c:pt idx="9">
                  <c:v>Pardubický kraj</c:v>
                </c:pt>
                <c:pt idx="10">
                  <c:v>Středočeský kraj</c:v>
                </c:pt>
                <c:pt idx="11">
                  <c:v>Jihomoravský kraj</c:v>
                </c:pt>
                <c:pt idx="12">
                  <c:v>Zlínský kraj</c:v>
                </c:pt>
                <c:pt idx="13">
                  <c:v>Kraj Vysočina</c:v>
                </c:pt>
                <c:pt idx="14">
                  <c:v>Hl. m. Praha</c:v>
                </c:pt>
              </c:strCache>
            </c:strRef>
          </c:cat>
          <c:val>
            <c:numRef>
              <c:f>List3!$B$2:$B$16</c:f>
              <c:numCache>
                <c:formatCode>General</c:formatCode>
                <c:ptCount val="15"/>
                <c:pt idx="0">
                  <c:v>9050</c:v>
                </c:pt>
                <c:pt idx="1">
                  <c:v>1948</c:v>
                </c:pt>
                <c:pt idx="2">
                  <c:v>6419</c:v>
                </c:pt>
                <c:pt idx="3">
                  <c:v>1956</c:v>
                </c:pt>
                <c:pt idx="5">
                  <c:v>1739</c:v>
                </c:pt>
                <c:pt idx="6">
                  <c:v>1747</c:v>
                </c:pt>
                <c:pt idx="7">
                  <c:v>1609</c:v>
                </c:pt>
                <c:pt idx="8">
                  <c:v>1435</c:v>
                </c:pt>
                <c:pt idx="9">
                  <c:v>1253</c:v>
                </c:pt>
                <c:pt idx="10">
                  <c:v>2926</c:v>
                </c:pt>
                <c:pt idx="11">
                  <c:v>2213</c:v>
                </c:pt>
                <c:pt idx="12">
                  <c:v>777</c:v>
                </c:pt>
                <c:pt idx="13">
                  <c:v>668</c:v>
                </c:pt>
                <c:pt idx="14">
                  <c:v>1027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37-451C-B4F0-B537D704B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3899504"/>
        <c:axId val="460932624"/>
      </c:barChart>
      <c:lineChart>
        <c:grouping val="standard"/>
        <c:varyColors val="0"/>
        <c:ser>
          <c:idx val="1"/>
          <c:order val="1"/>
          <c:tx>
            <c:v>Podíl romských žáků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List3!$A$2:$A$16</c:f>
              <c:strCache>
                <c:ptCount val="15"/>
                <c:pt idx="0">
                  <c:v>Ústecký kraj</c:v>
                </c:pt>
                <c:pt idx="1">
                  <c:v>Karlovarský kraj</c:v>
                </c:pt>
                <c:pt idx="2">
                  <c:v>Moravskoslezský kraj</c:v>
                </c:pt>
                <c:pt idx="3">
                  <c:v>Liberecký kraj</c:v>
                </c:pt>
                <c:pt idx="4">
                  <c:v>Celkem</c:v>
                </c:pt>
                <c:pt idx="5">
                  <c:v>Královéhradecký kraj</c:v>
                </c:pt>
                <c:pt idx="6">
                  <c:v>Olomoucký kraj</c:v>
                </c:pt>
                <c:pt idx="7">
                  <c:v>Jihočeský kraj</c:v>
                </c:pt>
                <c:pt idx="8">
                  <c:v>Plzeňský kraj</c:v>
                </c:pt>
                <c:pt idx="9">
                  <c:v>Pardubický kraj</c:v>
                </c:pt>
                <c:pt idx="10">
                  <c:v>Středočeský kraj</c:v>
                </c:pt>
                <c:pt idx="11">
                  <c:v>Jihomoravský kraj</c:v>
                </c:pt>
                <c:pt idx="12">
                  <c:v>Zlínský kraj</c:v>
                </c:pt>
                <c:pt idx="13">
                  <c:v>Kraj Vysočina</c:v>
                </c:pt>
                <c:pt idx="14">
                  <c:v>Hl. m. Praha</c:v>
                </c:pt>
              </c:strCache>
            </c:strRef>
          </c:cat>
          <c:val>
            <c:numRef>
              <c:f>List3!$C$2:$C$16</c:f>
              <c:numCache>
                <c:formatCode>0.00%</c:formatCode>
                <c:ptCount val="15"/>
                <c:pt idx="0">
                  <c:v>0.11846945320783862</c:v>
                </c:pt>
                <c:pt idx="1">
                  <c:v>7.7347627556084972E-2</c:v>
                </c:pt>
                <c:pt idx="2">
                  <c:v>6.1456418504901959E-2</c:v>
                </c:pt>
                <c:pt idx="3">
                  <c:v>4.7563466588853222E-2</c:v>
                </c:pt>
                <c:pt idx="4">
                  <c:v>3.694969221874575E-2</c:v>
                </c:pt>
                <c:pt idx="5">
                  <c:v>3.5082410377453653E-2</c:v>
                </c:pt>
                <c:pt idx="6">
                  <c:v>3.1595890906460249E-2</c:v>
                </c:pt>
                <c:pt idx="7">
                  <c:v>2.8193446644471702E-2</c:v>
                </c:pt>
                <c:pt idx="8">
                  <c:v>2.8007104241075786E-2</c:v>
                </c:pt>
                <c:pt idx="9">
                  <c:v>2.6938126155566067E-2</c:v>
                </c:pt>
                <c:pt idx="10">
                  <c:v>2.2591280043854571E-2</c:v>
                </c:pt>
                <c:pt idx="11">
                  <c:v>2.1370905438813349E-2</c:v>
                </c:pt>
                <c:pt idx="12">
                  <c:v>1.5413302652198925E-2</c:v>
                </c:pt>
                <c:pt idx="13">
                  <c:v>1.4934382615305506E-2</c:v>
                </c:pt>
                <c:pt idx="14">
                  <c:v>9.6990187652875228E-3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C37-451C-B4F0-B537D704B7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4756416"/>
        <c:axId val="460925552"/>
      </c:lineChart>
      <c:catAx>
        <c:axId val="583899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60932624"/>
        <c:crosses val="autoZero"/>
        <c:auto val="1"/>
        <c:lblAlgn val="ctr"/>
        <c:lblOffset val="100"/>
        <c:noMultiLvlLbl val="0"/>
      </c:catAx>
      <c:valAx>
        <c:axId val="460932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83899504"/>
        <c:crosses val="autoZero"/>
        <c:crossBetween val="between"/>
      </c:valAx>
      <c:valAx>
        <c:axId val="460925552"/>
        <c:scaling>
          <c:orientation val="minMax"/>
        </c:scaling>
        <c:delete val="0"/>
        <c:axPos val="r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4756416"/>
        <c:crosses val="max"/>
        <c:crossBetween val="between"/>
      </c:valAx>
      <c:catAx>
        <c:axId val="534756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09255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23.01.2022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23.01.2022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1" y="206084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3" y="3797524"/>
            <a:ext cx="4548931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7465"/>
            <a:ext cx="2520280" cy="55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840507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69" y="479807"/>
            <a:ext cx="5735457" cy="1272911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2" y="6290092"/>
            <a:ext cx="8033914" cy="39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77020"/>
            <a:ext cx="2432671" cy="66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04056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  <a:prstGeom prst="rect">
            <a:avLst/>
          </a:prstGeom>
        </p:spPr>
        <p:txBody>
          <a:bodyPr anchor="t" anchorCtr="0"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c.cz/userfiles/File/nase_prace_vystupy/Analyza_socialne_vyloucenych_lokalit_GAC.pdf" TargetMode="External"/><Relationship Id="rId2" Type="http://schemas.openxmlformats.org/officeDocument/2006/relationships/hyperlink" Target="https://idea.cerge-ei.cz/files/IDEA_Study_3_2018_Low_skilled/mobile/index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socialni-zaclenovani.cz/dokument/financni_dopady_predcasnych_odchodu-pdf/" TargetMode="External"/><Relationship Id="rId4" Type="http://schemas.openxmlformats.org/officeDocument/2006/relationships/hyperlink" Target="https://www.socialni-zaclenovani.cz/index_socialniho_vylouceni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283450" cy="1871662"/>
          </a:xfrm>
          <a:noFill/>
        </p:spPr>
        <p:txBody>
          <a:bodyPr/>
          <a:lstStyle/>
          <a:p>
            <a:pPr algn="ctr"/>
            <a:r>
              <a:rPr lang="cs-CZ" sz="2800" dirty="0" smtClean="0"/>
              <a:t>Rozsah </a:t>
            </a:r>
            <a:r>
              <a:rPr lang="cs-CZ" sz="2800" dirty="0"/>
              <a:t>sociálního vyloučení </a:t>
            </a:r>
            <a:r>
              <a:rPr lang="cs-CZ" sz="2800" dirty="0" smtClean="0"/>
              <a:t>ve Středočeském kraji s </a:t>
            </a:r>
            <a:r>
              <a:rPr lang="cs-CZ" sz="2800" dirty="0"/>
              <a:t>důrazem na míru předčasných odchodů ze vzdělávání</a:t>
            </a:r>
            <a:endParaRPr lang="en-US" altLang="cs-CZ" sz="2800" dirty="0"/>
          </a:p>
        </p:txBody>
      </p:sp>
      <p:sp>
        <p:nvSpPr>
          <p:cNvPr id="3" name="Nadpis 2"/>
          <p:cNvSpPr txBox="1">
            <a:spLocks/>
          </p:cNvSpPr>
          <p:nvPr/>
        </p:nvSpPr>
        <p:spPr bwMode="auto">
          <a:xfrm>
            <a:off x="2627784" y="4365104"/>
            <a:ext cx="3888432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 baseline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cs-CZ" altLang="cs-CZ" sz="2000" dirty="0" smtClean="0"/>
              <a:t>Mgr. et Mgr. Radka Vepřková</a:t>
            </a:r>
            <a:endParaRPr lang="en-US" alt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 bwMode="auto">
          <a:xfrm>
            <a:off x="323528" y="1916832"/>
            <a:ext cx="829126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PŘEDČASNÉ ODCHODY ZE VZDĚLÁVÁNÍ</a:t>
            </a:r>
            <a:endParaRPr kumimoji="0" lang="cs-CZ" sz="7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39552" y="2852936"/>
            <a:ext cx="8291264" cy="1800200"/>
          </a:xfrm>
        </p:spPr>
        <p:txBody>
          <a:bodyPr anchor="ctr"/>
          <a:lstStyle/>
          <a:p>
            <a:pPr marL="0" indent="0" algn="ctr">
              <a:buNone/>
            </a:pPr>
            <a:r>
              <a:rPr lang="cs-CZ" sz="8000" b="1" dirty="0" smtClean="0"/>
              <a:t> </a:t>
            </a:r>
          </a:p>
          <a:p>
            <a:pPr marL="0" indent="0" algn="ctr">
              <a:buNone/>
            </a:pPr>
            <a:r>
              <a:rPr lang="cs-CZ" sz="8800" b="1" dirty="0" smtClean="0">
                <a:solidFill>
                  <a:schemeClr val="tx2"/>
                </a:solidFill>
              </a:rPr>
              <a:t>13 000 000,- Kč</a:t>
            </a:r>
          </a:p>
          <a:p>
            <a:pPr marL="0" indent="0" algn="ctr">
              <a:buNone/>
            </a:pPr>
            <a:r>
              <a:rPr lang="cs-CZ" sz="3600" b="1" dirty="0" smtClean="0">
                <a:solidFill>
                  <a:schemeClr val="tx2"/>
                </a:solidFill>
              </a:rPr>
              <a:t>cena za jeden předčasný odchod</a:t>
            </a:r>
            <a:endParaRPr lang="cs-CZ" sz="3600" b="1" dirty="0">
              <a:solidFill>
                <a:schemeClr val="tx2"/>
              </a:solidFill>
            </a:endParaRPr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31392" y="650618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Finanční dopady předčasných odchodů pro stát a jednotlivce, </a:t>
            </a:r>
            <a:r>
              <a:rPr lang="cs-CZ" sz="1000" dirty="0" smtClean="0"/>
              <a:t>ASZ, </a:t>
            </a:r>
            <a:r>
              <a:rPr lang="cs-CZ" sz="1000" dirty="0" smtClean="0"/>
              <a:t>2019</a:t>
            </a:r>
            <a:endParaRPr lang="cs-CZ" sz="1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23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70384" y="1759215"/>
            <a:ext cx="8291264" cy="2232249"/>
          </a:xfrm>
        </p:spPr>
        <p:txBody>
          <a:bodyPr anchor="ctr"/>
          <a:lstStyle/>
          <a:p>
            <a:pPr marL="0" indent="0" algn="ctr">
              <a:buNone/>
            </a:pPr>
            <a:endParaRPr lang="cs-CZ" sz="6000" b="1" dirty="0" smtClean="0"/>
          </a:p>
          <a:p>
            <a:pPr marL="0" indent="0" algn="ctr">
              <a:buNone/>
            </a:pPr>
            <a:r>
              <a:rPr lang="cs-CZ" sz="6000" b="1" dirty="0" smtClean="0">
                <a:solidFill>
                  <a:schemeClr val="tx2"/>
                </a:solidFill>
              </a:rPr>
              <a:t>12 let / 38 let</a:t>
            </a:r>
            <a:endParaRPr lang="cs-CZ" sz="6000" dirty="0">
              <a:solidFill>
                <a:schemeClr val="tx2"/>
              </a:solidFill>
            </a:endParaRPr>
          </a:p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572417" y="3501007"/>
            <a:ext cx="30043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nezaměstnanost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716016" y="3501007"/>
            <a:ext cx="29626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cs-CZ" sz="2800" b="1" dirty="0">
                <a:ln/>
                <a:solidFill>
                  <a:schemeClr val="tx2"/>
                </a:solidFill>
              </a:rPr>
              <a:t>p</a:t>
            </a:r>
            <a:r>
              <a:rPr lang="cs-CZ" sz="2800" b="1" cap="none" spc="0" dirty="0" smtClean="0">
                <a:ln/>
                <a:solidFill>
                  <a:schemeClr val="tx2"/>
                </a:solidFill>
                <a:effectLst/>
              </a:rPr>
              <a:t>racovní proces</a:t>
            </a:r>
            <a:endParaRPr lang="cs-CZ" sz="28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479347" y="5113393"/>
            <a:ext cx="43204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 smtClean="0">
                <a:solidFill>
                  <a:srgbClr val="FF0000"/>
                </a:solidFill>
              </a:rPr>
              <a:t>65 % průměrné mzdy</a:t>
            </a:r>
            <a:endParaRPr lang="cs-CZ" sz="2600" b="1" dirty="0">
              <a:solidFill>
                <a:srgbClr val="FF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36712" y="164670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Prognóza ZŠ &amp; neúplné ZŠ</a:t>
            </a:r>
            <a:endParaRPr lang="cs-CZ" b="1" dirty="0"/>
          </a:p>
        </p:txBody>
      </p:sp>
      <p:sp>
        <p:nvSpPr>
          <p:cNvPr id="4" name="Obdélník 3"/>
          <p:cNvSpPr/>
          <p:nvPr/>
        </p:nvSpPr>
        <p:spPr>
          <a:xfrm>
            <a:off x="395536" y="1556792"/>
            <a:ext cx="381642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436712" y="6578188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Finanční dopady předčasných odchodů pro stát a jednotlivce, </a:t>
            </a:r>
            <a:r>
              <a:rPr lang="cs-CZ" sz="1000" dirty="0" smtClean="0"/>
              <a:t>ASZ, </a:t>
            </a:r>
            <a:r>
              <a:rPr lang="cs-CZ" sz="1000" dirty="0" smtClean="0"/>
              <a:t>2019</a:t>
            </a:r>
            <a:endParaRPr lang="cs-CZ" sz="1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369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Důvody předčasných odchodů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školní neúspěchy</a:t>
            </a:r>
            <a:endParaRPr lang="cs-CZ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životní momenty</a:t>
            </a:r>
            <a:r>
              <a:rPr lang="cs-CZ" dirty="0"/>
              <a:t> (těhotenství, starost o rodinné příbuzné atd.)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dirty="0"/>
              <a:t>(tehdejší) </a:t>
            </a:r>
            <a:r>
              <a:rPr lang="cs-CZ" b="1" dirty="0"/>
              <a:t>široká nabídka práce pro </a:t>
            </a:r>
            <a:r>
              <a:rPr lang="cs-CZ" b="1" dirty="0" err="1"/>
              <a:t>nízkokvalifikované</a:t>
            </a:r>
            <a:r>
              <a:rPr lang="cs-CZ" b="1" dirty="0"/>
              <a:t> profese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zkreslená představa o situaci na trhu práce</a:t>
            </a:r>
            <a:endParaRPr lang="cs-CZ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jiná ekonomická strategie rodiny žáka</a:t>
            </a:r>
            <a:r>
              <a:rPr lang="cs-CZ" dirty="0"/>
              <a:t>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špatná volba oboru </a:t>
            </a:r>
            <a:r>
              <a:rPr lang="cs-CZ" dirty="0"/>
              <a:t>na střední škole (parametrem dojezdová/docházková vzdálenost, „bezpečnost“ školy, přítomnost kamarádů žáka)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20" y="652534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Výzkum předčasných odchodů, ASZ, 2018</a:t>
            </a:r>
            <a:endParaRPr lang="cs-CZ" sz="1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748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Předčasné odchody ze </a:t>
            </a:r>
            <a:r>
              <a:rPr lang="cs-CZ" dirty="0" smtClean="0"/>
              <a:t>vzdělávání &amp; index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s</a:t>
            </a:r>
            <a:r>
              <a:rPr lang="cs-CZ" sz="2200" dirty="0" smtClean="0"/>
              <a:t>oučástí indexu data </a:t>
            </a:r>
            <a:r>
              <a:rPr lang="cs-CZ" sz="2200" dirty="0"/>
              <a:t>za </a:t>
            </a:r>
            <a:r>
              <a:rPr lang="cs-CZ" sz="2200" b="1" dirty="0"/>
              <a:t>předčasné odchody z běžných tříd </a:t>
            </a:r>
            <a:r>
              <a:rPr lang="cs-CZ" sz="2200" b="1" dirty="0" smtClean="0"/>
              <a:t>základních škol</a:t>
            </a:r>
            <a:endParaRPr lang="cs-CZ" sz="2200" b="1" dirty="0"/>
          </a:p>
          <a:p>
            <a:pPr>
              <a:buFont typeface="Wingdings" panose="05000000000000000000" pitchFamily="2" charset="2"/>
              <a:buChar char="ü"/>
            </a:pPr>
            <a:endParaRPr lang="cs-CZ" sz="1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/>
              <a:t>p</a:t>
            </a:r>
            <a:r>
              <a:rPr lang="cs-CZ" sz="2200" dirty="0" smtClean="0"/>
              <a:t>ředčasný odchod </a:t>
            </a:r>
            <a:r>
              <a:rPr lang="cs-CZ" sz="2200" b="1" dirty="0" smtClean="0"/>
              <a:t>v případě indexu  </a:t>
            </a:r>
            <a:r>
              <a:rPr lang="cs-CZ" sz="2200" dirty="0" smtClean="0"/>
              <a:t>= ukončení </a:t>
            </a:r>
            <a:r>
              <a:rPr lang="cs-CZ" sz="2200" dirty="0"/>
              <a:t>povinné školní docházky v 7. nebo 8. ročníku běžné třídy ZŠ</a:t>
            </a:r>
          </a:p>
          <a:p>
            <a:pPr lvl="1"/>
            <a:r>
              <a:rPr lang="cs-CZ" sz="1600" dirty="0"/>
              <a:t>m</a:t>
            </a:r>
            <a:r>
              <a:rPr lang="cs-CZ" sz="1600" dirty="0" smtClean="0"/>
              <a:t>ožnost tematizovat na </a:t>
            </a:r>
            <a:r>
              <a:rPr lang="cs-CZ" sz="1600" dirty="0"/>
              <a:t>SŠ a </a:t>
            </a:r>
            <a:r>
              <a:rPr lang="cs-CZ" sz="1600" dirty="0" smtClean="0"/>
              <a:t>VŠ</a:t>
            </a:r>
          </a:p>
          <a:p>
            <a:pPr lvl="1"/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200" b="1" dirty="0"/>
              <a:t>m</a:t>
            </a:r>
            <a:r>
              <a:rPr lang="cs-CZ" sz="2200" b="1" dirty="0" err="1"/>
              <a:t>íra</a:t>
            </a:r>
            <a:r>
              <a:rPr lang="cs-CZ" sz="2200" b="1" dirty="0"/>
              <a:t> předčasných odchodů ze ZŠ </a:t>
            </a:r>
            <a:r>
              <a:rPr lang="cs-CZ" sz="2200" dirty="0"/>
              <a:t>ve </a:t>
            </a:r>
            <a:r>
              <a:rPr lang="cs-CZ" sz="2200" dirty="0" err="1"/>
              <a:t>šk</a:t>
            </a:r>
            <a:r>
              <a:rPr lang="cs-CZ" sz="2200" dirty="0"/>
              <a:t>. roce 2018</a:t>
            </a:r>
            <a:r>
              <a:rPr lang="en-US" sz="2200" dirty="0"/>
              <a:t>/2019</a:t>
            </a:r>
            <a:r>
              <a:rPr lang="cs-CZ" sz="2200" dirty="0"/>
              <a:t> </a:t>
            </a:r>
            <a:r>
              <a:rPr lang="cs-CZ" sz="2200" dirty="0" smtClean="0"/>
              <a:t> = 4,5 </a:t>
            </a:r>
            <a:r>
              <a:rPr lang="cs-CZ" sz="2200" dirty="0"/>
              <a:t>% za celou CŘ</a:t>
            </a:r>
            <a:r>
              <a:rPr lang="en-US" sz="2200" dirty="0"/>
              <a:t> </a:t>
            </a:r>
            <a:r>
              <a:rPr lang="cs-CZ" sz="2200" dirty="0"/>
              <a:t>(tj. </a:t>
            </a:r>
            <a:r>
              <a:rPr lang="cs-CZ" sz="2200" dirty="0" smtClean="0"/>
              <a:t>3 630 </a:t>
            </a:r>
            <a:r>
              <a:rPr lang="cs-CZ" sz="2200" dirty="0"/>
              <a:t>z </a:t>
            </a:r>
            <a:r>
              <a:rPr lang="cs-CZ" sz="2200" dirty="0" smtClean="0"/>
              <a:t>80 914 </a:t>
            </a:r>
            <a:r>
              <a:rPr lang="cs-CZ" sz="2200" dirty="0"/>
              <a:t>žáků, kteří v tomto roce ukončili povinnou školní docházku</a:t>
            </a:r>
            <a:r>
              <a:rPr lang="cs-CZ" sz="2200" dirty="0" smtClean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22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b="1" dirty="0"/>
              <a:t>významné rozdíly</a:t>
            </a:r>
            <a:r>
              <a:rPr lang="cs-CZ" sz="2200" dirty="0"/>
              <a:t> mezi jednotlivými kraji a </a:t>
            </a:r>
            <a:r>
              <a:rPr lang="cs-CZ" sz="2200" dirty="0" smtClean="0"/>
              <a:t>správními obvody ORP</a:t>
            </a:r>
            <a:endParaRPr lang="cs-CZ" sz="2200" dirty="0"/>
          </a:p>
          <a:p>
            <a:endParaRPr lang="cs-CZ" sz="12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20252" y="1069988"/>
            <a:ext cx="9108504" cy="5760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79512" y="6428816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03949"/>
            <a:ext cx="7562103" cy="53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268760"/>
            <a:ext cx="8424936" cy="5184576"/>
          </a:xfrm>
        </p:spPr>
        <p:txBody>
          <a:bodyPr/>
          <a:lstStyle/>
          <a:p>
            <a:r>
              <a:rPr lang="cs-CZ" dirty="0"/>
              <a:t>předčasné odchody </a:t>
            </a:r>
            <a:r>
              <a:rPr lang="cs-CZ" dirty="0" smtClean="0"/>
              <a:t>z </a:t>
            </a:r>
            <a:r>
              <a:rPr lang="cs-CZ" b="1" dirty="0" smtClean="0"/>
              <a:t>běžných tříd </a:t>
            </a:r>
            <a:r>
              <a:rPr lang="cs-CZ" dirty="0"/>
              <a:t>ZŠ v posledních pěti </a:t>
            </a:r>
            <a:r>
              <a:rPr lang="cs-CZ" dirty="0" smtClean="0"/>
              <a:t>letech </a:t>
            </a:r>
            <a:r>
              <a:rPr lang="cs-CZ" b="1" dirty="0" smtClean="0"/>
              <a:t>v ČR </a:t>
            </a:r>
            <a:r>
              <a:rPr lang="cs-CZ" dirty="0" smtClean="0"/>
              <a:t>a </a:t>
            </a:r>
            <a:r>
              <a:rPr lang="cs-CZ" dirty="0" smtClean="0"/>
              <a:t>ve</a:t>
            </a:r>
            <a:r>
              <a:rPr lang="cs-CZ" b="1" dirty="0" smtClean="0"/>
              <a:t> </a:t>
            </a:r>
            <a:r>
              <a:rPr lang="cs-CZ" b="1" dirty="0" smtClean="0"/>
              <a:t>Středočeském kraji</a:t>
            </a:r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2200" b="1" dirty="0" smtClean="0"/>
          </a:p>
          <a:p>
            <a:endParaRPr lang="cs-CZ" sz="2200" b="1" dirty="0"/>
          </a:p>
          <a:p>
            <a:endParaRPr lang="cs-CZ" sz="1100" b="1" dirty="0" smtClean="0"/>
          </a:p>
          <a:p>
            <a:endParaRPr lang="cs-CZ" sz="1100" b="1" dirty="0"/>
          </a:p>
          <a:p>
            <a:endParaRPr lang="cs-CZ" sz="1100" b="1" dirty="0" smtClean="0"/>
          </a:p>
          <a:p>
            <a:endParaRPr lang="cs-CZ" sz="1100" b="1" dirty="0" smtClean="0"/>
          </a:p>
          <a:p>
            <a:r>
              <a:rPr lang="cs-CZ" sz="2000" dirty="0" smtClean="0"/>
              <a:t>předčasné odchody ze speciálních tříd ZŠ se v celé ČR pohybují ve sledovaném období kolem 13 %</a:t>
            </a:r>
          </a:p>
          <a:p>
            <a:pPr lvl="1"/>
            <a:r>
              <a:rPr lang="cs-CZ" sz="1700" dirty="0" smtClean="0"/>
              <a:t>ve </a:t>
            </a:r>
            <a:r>
              <a:rPr lang="cs-CZ" sz="1700" dirty="0" err="1" smtClean="0"/>
              <a:t>šk</a:t>
            </a:r>
            <a:r>
              <a:rPr lang="cs-CZ" sz="1700" dirty="0" smtClean="0"/>
              <a:t>. r. 14/15 předčasně ukončilo 600 žáků, ve </a:t>
            </a:r>
            <a:r>
              <a:rPr lang="cs-CZ" sz="1700" dirty="0" err="1" smtClean="0"/>
              <a:t>šk</a:t>
            </a:r>
            <a:r>
              <a:rPr lang="cs-CZ" sz="1700" dirty="0" smtClean="0"/>
              <a:t>. r. 19/20 413 žáků</a:t>
            </a:r>
            <a:endParaRPr lang="cs-CZ" sz="17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/>
          </p:nvPr>
        </p:nvGraphicFramePr>
        <p:xfrm>
          <a:off x="1311084" y="2132856"/>
          <a:ext cx="3858861" cy="3297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516">
                  <a:extLst>
                    <a:ext uri="{9D8B030D-6E8A-4147-A177-3AD203B41FA5}">
                      <a16:colId xmlns:a16="http://schemas.microsoft.com/office/drawing/2014/main" val="1019955722"/>
                    </a:ext>
                  </a:extLst>
                </a:gridCol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ČR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/>
                        <a:t>šk</a:t>
                      </a:r>
                      <a:r>
                        <a:rPr lang="cs-CZ" b="1" dirty="0"/>
                        <a:t>. rok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14/15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4,3 %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15/16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16/17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17/18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3495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/>
                        <a:t>18/19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4,5 %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19/20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3679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4,3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744722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1259632" y="5430024"/>
            <a:ext cx="23535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/>
              <a:t>Zdroj: MŠMT; zpracování ASZ MMR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/>
          </p:nvPr>
        </p:nvGraphicFramePr>
        <p:xfrm>
          <a:off x="5220072" y="2132856"/>
          <a:ext cx="2762345" cy="3297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000">
                  <a:extLst>
                    <a:ext uri="{9D8B030D-6E8A-4147-A177-3AD203B41FA5}">
                      <a16:colId xmlns:a16="http://schemas.microsoft.com/office/drawing/2014/main" val="2313267470"/>
                    </a:ext>
                  </a:extLst>
                </a:gridCol>
                <a:gridCol w="1394345">
                  <a:extLst>
                    <a:ext uri="{9D8B030D-6E8A-4147-A177-3AD203B41FA5}">
                      <a16:colId xmlns:a16="http://schemas.microsoft.com/office/drawing/2014/main" val="2962469416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/>
                        <a:t>Středočeský</a:t>
                      </a:r>
                      <a:r>
                        <a:rPr lang="cs-CZ" baseline="0" dirty="0" smtClean="0"/>
                        <a:t> kraj</a:t>
                      </a:r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80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N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podíl odchodů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700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332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3,7 %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03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356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3,9 %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469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406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4,3 %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709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380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3,8 %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506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891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431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3,8</a:t>
                      </a:r>
                      <a:r>
                        <a:rPr lang="cs-CZ" baseline="0" dirty="0" smtClean="0"/>
                        <a:t> %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817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90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-3840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07504" y="6481775"/>
            <a:ext cx="2656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MŠMT; zpracování ASZ MMR</a:t>
            </a: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/>
          </p:nvPr>
        </p:nvGraphicFramePr>
        <p:xfrm>
          <a:off x="544583" y="1251353"/>
          <a:ext cx="8054834" cy="523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716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467544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předčasné odchody jako zásadní problém v SVL, kde je výrazně nižší vzdělanostní úroveň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000" dirty="0"/>
          </a:p>
          <a:p>
            <a:pPr marL="0" indent="0">
              <a:buNone/>
            </a:pPr>
            <a:endParaRPr lang="cs-CZ" sz="2200" dirty="0"/>
          </a:p>
          <a:p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07183"/>
              </p:ext>
            </p:extLst>
          </p:nvPr>
        </p:nvGraphicFramePr>
        <p:xfrm>
          <a:off x="1619672" y="2636912"/>
          <a:ext cx="6192689" cy="2850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Obyvatelé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SVL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Celková populace</a:t>
                      </a:r>
                      <a:r>
                        <a:rPr lang="cs-CZ" baseline="0" dirty="0"/>
                        <a:t> ČR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Nezjištěno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-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0468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1604885" y="5499418"/>
            <a:ext cx="4984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2018, SLDB 2011; zpracování ASZ MMR</a:t>
            </a:r>
          </a:p>
        </p:txBody>
      </p:sp>
    </p:spTree>
    <p:extLst>
      <p:ext uri="{BB962C8B-B14F-4D97-AF65-F5344CB8AC3E}">
        <p14:creationId xmlns:p14="http://schemas.microsoft.com/office/powerpoint/2010/main" val="20778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v SVL </a:t>
            </a:r>
            <a:r>
              <a:rPr lang="cs-CZ" sz="2000" dirty="0" smtClean="0"/>
              <a:t>mezigenerační </a:t>
            </a:r>
            <a:r>
              <a:rPr lang="cs-CZ" sz="2000" dirty="0"/>
              <a:t>pokles vzdělanostní úrovně – vyšší podíl základního a nedokončeného vzdělání</a:t>
            </a:r>
            <a:br>
              <a:rPr lang="cs-CZ" sz="2000" dirty="0"/>
            </a:br>
            <a:r>
              <a:rPr lang="cs-CZ" sz="2000" dirty="0"/>
              <a:t>u mladších generací (Čada et al. 2015; Toušek et al. 2018)</a:t>
            </a:r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/>
          </p:nvPr>
        </p:nvGraphicFramePr>
        <p:xfrm>
          <a:off x="539552" y="2708920"/>
          <a:ext cx="8392021" cy="2758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021">
                  <a:extLst>
                    <a:ext uri="{9D8B030D-6E8A-4147-A177-3AD203B41FA5}">
                      <a16:colId xmlns:a16="http://schemas.microsoft.com/office/drawing/2014/main" val="162357604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5992363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941355507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409831578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58096734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953765548"/>
                    </a:ext>
                  </a:extLst>
                </a:gridCol>
              </a:tblGrid>
              <a:tr h="568072">
                <a:tc>
                  <a:txBody>
                    <a:bodyPr/>
                    <a:lstStyle/>
                    <a:p>
                      <a:r>
                        <a:rPr lang="cs-CZ" dirty="0"/>
                        <a:t>Nejvyšší</a:t>
                      </a:r>
                    </a:p>
                    <a:p>
                      <a:r>
                        <a:rPr lang="cs-CZ" dirty="0"/>
                        <a:t>dosažené vzdělání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15</a:t>
                      </a:r>
                      <a:r>
                        <a:rPr lang="cs-CZ" baseline="0" dirty="0"/>
                        <a:t> – 19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20</a:t>
                      </a:r>
                      <a:r>
                        <a:rPr lang="cs-CZ" baseline="0" dirty="0"/>
                        <a:t> – 29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30</a:t>
                      </a:r>
                      <a:r>
                        <a:rPr lang="cs-CZ" baseline="0" dirty="0"/>
                        <a:t> – 44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45</a:t>
                      </a:r>
                      <a:r>
                        <a:rPr lang="cs-CZ" baseline="0" dirty="0"/>
                        <a:t> – 59</a:t>
                      </a:r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aseline="0" dirty="0"/>
                        <a:t>60</a:t>
                      </a:r>
                      <a:r>
                        <a:rPr lang="en-US" baseline="0" dirty="0"/>
                        <a:t>+</a:t>
                      </a:r>
                      <a:endParaRPr lang="cs-CZ" baseline="0" dirty="0"/>
                    </a:p>
                    <a:p>
                      <a:pPr algn="ctr"/>
                      <a:r>
                        <a:rPr lang="cs-CZ" baseline="0" dirty="0"/>
                        <a:t>let</a:t>
                      </a:r>
                      <a:endParaRPr lang="cs-CZ" dirty="0"/>
                    </a:p>
                    <a:p>
                      <a:pPr algn="ctr"/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63200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Základní</a:t>
                      </a:r>
                      <a:r>
                        <a:rPr lang="cs-CZ" baseline="0" dirty="0"/>
                        <a:t> a nedokončené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280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bez maturity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02212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Střední s maturitou,</a:t>
                      </a:r>
                      <a:r>
                        <a:rPr lang="cs-CZ" baseline="0" dirty="0"/>
                        <a:t> </a:t>
                      </a:r>
                      <a:r>
                        <a:rPr lang="cs-CZ" dirty="0"/>
                        <a:t>VOŠ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12219"/>
                  </a:ext>
                </a:extLst>
              </a:tr>
              <a:tr h="348860">
                <a:tc>
                  <a:txBody>
                    <a:bodyPr/>
                    <a:lstStyle/>
                    <a:p>
                      <a:r>
                        <a:rPr lang="cs-CZ" dirty="0"/>
                        <a:t>Vysokoškolské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3259860"/>
                  </a:ext>
                </a:extLst>
              </a:tr>
              <a:tr h="381501">
                <a:tc>
                  <a:txBody>
                    <a:bodyPr/>
                    <a:lstStyle/>
                    <a:p>
                      <a:r>
                        <a:rPr lang="cs-CZ" b="1" dirty="0"/>
                        <a:t>CELKEM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</a:t>
                      </a:r>
                      <a:r>
                        <a:rPr lang="cs-CZ" b="1" baseline="0" dirty="0"/>
                        <a:t> %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257534"/>
                  </a:ext>
                </a:extLst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39552" y="5488060"/>
            <a:ext cx="4085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/>
              <a:t>Zdroj: Toušek et al. 2018; zpracování ASZ MMR</a:t>
            </a:r>
          </a:p>
        </p:txBody>
      </p:sp>
      <p:sp>
        <p:nvSpPr>
          <p:cNvPr id="4" name="Ovál 3"/>
          <p:cNvSpPr/>
          <p:nvPr/>
        </p:nvSpPr>
        <p:spPr>
          <a:xfrm>
            <a:off x="5073057" y="3564390"/>
            <a:ext cx="648072" cy="1584176"/>
          </a:xfrm>
          <a:prstGeom prst="ellipse">
            <a:avLst/>
          </a:prstGeom>
          <a:noFill/>
          <a:ln>
            <a:solidFill>
              <a:srgbClr val="DB7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56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2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" y="1412776"/>
            <a:ext cx="9114508" cy="5379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ovéPole 4"/>
          <p:cNvSpPr txBox="1"/>
          <p:nvPr/>
        </p:nvSpPr>
        <p:spPr>
          <a:xfrm>
            <a:off x="1115616" y="2532618"/>
            <a:ext cx="417646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tx2"/>
                </a:solidFill>
              </a:rPr>
              <a:t>DATA </a:t>
            </a:r>
            <a:r>
              <a:rPr lang="cs-CZ" sz="4800" b="1" dirty="0" err="1" smtClean="0">
                <a:solidFill>
                  <a:schemeClr val="tx2"/>
                </a:solidFill>
              </a:rPr>
              <a:t>is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the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new</a:t>
            </a:r>
            <a:r>
              <a:rPr lang="cs-CZ" sz="4800" b="1" dirty="0" smtClean="0">
                <a:solidFill>
                  <a:schemeClr val="tx2"/>
                </a:solidFill>
              </a:rPr>
              <a:t> </a:t>
            </a:r>
            <a:r>
              <a:rPr lang="cs-CZ" sz="4800" b="1" dirty="0" err="1" smtClean="0">
                <a:solidFill>
                  <a:schemeClr val="tx2"/>
                </a:solidFill>
              </a:rPr>
              <a:t>oil</a:t>
            </a:r>
            <a:r>
              <a:rPr lang="cs-CZ" sz="4800" b="1" dirty="0" smtClean="0">
                <a:solidFill>
                  <a:schemeClr val="tx2"/>
                </a:solidFill>
              </a:rPr>
              <a:t>.</a:t>
            </a:r>
            <a:endParaRPr lang="cs-CZ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 bwMode="auto">
          <a:xfrm>
            <a:off x="323528" y="1916832"/>
            <a:ext cx="829126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ROMSKÉ</a:t>
            </a:r>
            <a:r>
              <a:rPr kumimoji="0" lang="cs-CZ" sz="7200" b="1" i="0" u="none" strike="noStrike" kern="120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DĚTI VE VZDĚLÁVACÍM SYSTÉMU: DATA</a:t>
            </a:r>
            <a:endParaRPr kumimoji="0" lang="cs-CZ" sz="7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47168" y="1642442"/>
            <a:ext cx="829126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u="sng" dirty="0"/>
              <a:t>Data za školní rok 18/19</a:t>
            </a:r>
            <a:r>
              <a:rPr lang="cs-CZ" dirty="0"/>
              <a:t>: v ČR </a:t>
            </a:r>
            <a:r>
              <a:rPr lang="cs-CZ" b="1" dirty="0"/>
              <a:t>4 školy</a:t>
            </a:r>
            <a:r>
              <a:rPr lang="cs-CZ" dirty="0"/>
              <a:t>, kde 100 % romské žáci a žákyně a </a:t>
            </a:r>
            <a:r>
              <a:rPr lang="cs-CZ" b="1" dirty="0"/>
              <a:t>70 škol</a:t>
            </a:r>
            <a:r>
              <a:rPr lang="cs-CZ" dirty="0"/>
              <a:t> kde víc než 50 %. </a:t>
            </a:r>
            <a:endParaRPr lang="cs-CZ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u="sng" dirty="0" smtClean="0"/>
              <a:t>Ve </a:t>
            </a:r>
            <a:r>
              <a:rPr lang="cs-CZ" u="sng" dirty="0"/>
              <a:t>Středočeském kraji </a:t>
            </a:r>
            <a:r>
              <a:rPr lang="cs-CZ" dirty="0"/>
              <a:t>nejsou školy, které by navštěvovaly pouze romští žáci, ale je zde </a:t>
            </a:r>
            <a:r>
              <a:rPr lang="cs-CZ" b="1" dirty="0"/>
              <a:t>5 škol </a:t>
            </a:r>
            <a:r>
              <a:rPr lang="cs-CZ" dirty="0"/>
              <a:t>kde tvoří více než </a:t>
            </a:r>
            <a:r>
              <a:rPr lang="cs-CZ" b="1" dirty="0"/>
              <a:t>50 %.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 smtClean="0"/>
              <a:t>85,31 </a:t>
            </a:r>
            <a:r>
              <a:rPr lang="cs-CZ" b="1" dirty="0"/>
              <a:t>% </a:t>
            </a:r>
            <a:r>
              <a:rPr lang="cs-CZ" dirty="0"/>
              <a:t>romských žáků je vzděláváno podle RVP ZV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12,66 %</a:t>
            </a:r>
            <a:r>
              <a:rPr lang="cs-CZ" dirty="0"/>
              <a:t> romských žáků je vzděláváno v programech </a:t>
            </a:r>
            <a:r>
              <a:rPr lang="cs-CZ" b="1" dirty="0"/>
              <a:t>RVP ZV LMP </a:t>
            </a:r>
            <a:r>
              <a:rPr lang="cs-CZ" dirty="0"/>
              <a:t>a </a:t>
            </a:r>
            <a:r>
              <a:rPr lang="cs-CZ" b="1" dirty="0"/>
              <a:t>RVP UV</a:t>
            </a:r>
            <a:r>
              <a:rPr lang="cs-CZ" dirty="0"/>
              <a:t>, z  toho </a:t>
            </a:r>
            <a:r>
              <a:rPr lang="cs-CZ" b="1" dirty="0"/>
              <a:t>2,74 % </a:t>
            </a:r>
            <a:r>
              <a:rPr lang="cs-CZ" dirty="0"/>
              <a:t>podle RVP ZV LMP a </a:t>
            </a:r>
            <a:r>
              <a:rPr lang="cs-CZ" b="1" dirty="0"/>
              <a:t>9,92 % </a:t>
            </a:r>
            <a:r>
              <a:rPr lang="cs-CZ" dirty="0"/>
              <a:t>podle </a:t>
            </a:r>
            <a:r>
              <a:rPr lang="cs-CZ" b="1" dirty="0"/>
              <a:t>RVP UV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b="1" dirty="0"/>
              <a:t>2,03 %</a:t>
            </a:r>
            <a:r>
              <a:rPr lang="cs-CZ" dirty="0"/>
              <a:t> romských žáků je vzděláváno podle </a:t>
            </a:r>
            <a:r>
              <a:rPr lang="cs-CZ" b="1" dirty="0"/>
              <a:t>RVP ZŠ speciální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5921" y="6566941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</a:t>
            </a:r>
            <a:r>
              <a:rPr lang="cs-CZ" sz="1000" dirty="0"/>
              <a:t>: MŠMT, školní rok </a:t>
            </a:r>
            <a:r>
              <a:rPr lang="cs-CZ" sz="1000" dirty="0" smtClean="0"/>
              <a:t>2018/19</a:t>
            </a:r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 bwMode="auto">
          <a:xfrm>
            <a:off x="3131840" y="548680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dirty="0" smtClean="0"/>
              <a:t>Romské děti v ZŠ vol. 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5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CBD1470E-EDB9-4E3E-BCB5-0CDDC64B4E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214767"/>
              </p:ext>
            </p:extLst>
          </p:nvPr>
        </p:nvGraphicFramePr>
        <p:xfrm>
          <a:off x="683568" y="1448780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148680" y="6525344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</a:t>
            </a:r>
            <a:r>
              <a:rPr lang="cs-CZ" sz="1000" dirty="0"/>
              <a:t>: MŠMT, školní rok </a:t>
            </a:r>
            <a:r>
              <a:rPr lang="cs-CZ" sz="1000" dirty="0" smtClean="0"/>
              <a:t>2018/19; </a:t>
            </a:r>
            <a:r>
              <a:rPr lang="cs-CZ" sz="1000" dirty="0"/>
              <a:t>zpracování ASZ</a:t>
            </a:r>
            <a:endParaRPr lang="cs-CZ" dirty="0"/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3131840" y="548680"/>
            <a:ext cx="554461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dirty="0" smtClean="0"/>
              <a:t>Romské děti v ZŠ vol. 2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531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1656" y="1916832"/>
            <a:ext cx="9112344" cy="4941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6382018" y="6453336"/>
            <a:ext cx="2728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Zdroj: </a:t>
            </a:r>
            <a:r>
              <a:rPr lang="cs-CZ" sz="1200" dirty="0" smtClean="0"/>
              <a:t>MŠMT (2018); </a:t>
            </a:r>
            <a:r>
              <a:rPr lang="cs-CZ" sz="1200" dirty="0"/>
              <a:t>zpracování </a:t>
            </a:r>
            <a:r>
              <a:rPr lang="cs-CZ" sz="1200" dirty="0" smtClean="0"/>
              <a:t>ASZ</a:t>
            </a:r>
            <a:endParaRPr lang="cs-CZ" sz="1200" dirty="0"/>
          </a:p>
        </p:txBody>
      </p:sp>
      <p:pic>
        <p:nvPicPr>
          <p:cNvPr id="6" name="Obrázek 5" descr="C:\Users\matrom\AppData\Local\Microsoft\Windows\INetCache\Content.Outlook\HPC3B1Q0\Podíl Romů-žáků v ZŠ (šk. r. 17_18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1497"/>
            <a:ext cx="7227068" cy="51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Nadpis 1"/>
          <p:cNvSpPr txBox="1">
            <a:spLocks/>
          </p:cNvSpPr>
          <p:nvPr/>
        </p:nvSpPr>
        <p:spPr bwMode="auto">
          <a:xfrm>
            <a:off x="2771800" y="548680"/>
            <a:ext cx="626469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dirty="0" smtClean="0"/>
              <a:t>Podíl Romů na všech žácích v ZŠ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4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31840" y="548680"/>
            <a:ext cx="5544616" cy="504056"/>
          </a:xfrm>
        </p:spPr>
        <p:txBody>
          <a:bodyPr/>
          <a:lstStyle/>
          <a:p>
            <a:pPr algn="ctr"/>
            <a:r>
              <a:rPr lang="cs-CZ" dirty="0" smtClean="0"/>
              <a:t>Romské děti v ZŠ vol. 3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20" y="6611779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Zdroj</a:t>
            </a:r>
            <a:r>
              <a:rPr lang="cs-CZ" sz="1000" dirty="0"/>
              <a:t>: MŠMT, školní rok 2017/18; zpracování ASZ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/>
          <a:srcRect t="27240" r="52491" b="7701"/>
          <a:stretch/>
        </p:blipFill>
        <p:spPr bwMode="auto">
          <a:xfrm>
            <a:off x="442581" y="1175849"/>
            <a:ext cx="8218990" cy="543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53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Limity dat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2060849"/>
            <a:ext cx="829126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Kvalifikované odhady </a:t>
            </a:r>
            <a:r>
              <a:rPr lang="cs-CZ" i="1" dirty="0" smtClean="0"/>
              <a:t>(</a:t>
            </a:r>
            <a:r>
              <a:rPr lang="cs-CZ" i="1" dirty="0" err="1" smtClean="0"/>
              <a:t>third</a:t>
            </a:r>
            <a:r>
              <a:rPr lang="cs-CZ" i="1" dirty="0" smtClean="0"/>
              <a:t>-party </a:t>
            </a:r>
            <a:r>
              <a:rPr lang="cs-CZ" i="1" dirty="0" err="1" smtClean="0"/>
              <a:t>identification</a:t>
            </a:r>
            <a:r>
              <a:rPr lang="cs-CZ" i="1" dirty="0" smtClean="0"/>
              <a:t>)</a:t>
            </a: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Definice Roma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i="1" dirty="0"/>
              <a:t>„Nezaregistrovala jsem, že by mi někdo do matematiky psal romskou národnost, a abych dělala kvalifikovaný odhad, na to ani tu kvalifikaci nemám</a:t>
            </a:r>
            <a:r>
              <a:rPr lang="cs-CZ" dirty="0" smtClean="0"/>
              <a:t>,“ (ředitelka ZŠ v</a:t>
            </a:r>
            <a:r>
              <a:rPr lang="cs-CZ" dirty="0"/>
              <a:t> Ústeckém </a:t>
            </a:r>
            <a:r>
              <a:rPr lang="cs-CZ" dirty="0" smtClean="0"/>
              <a:t>kraji)</a:t>
            </a: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6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b="1" dirty="0" smtClean="0"/>
              <a:t>přímá </a:t>
            </a:r>
            <a:r>
              <a:rPr lang="cs-CZ" sz="2000" b="1" dirty="0"/>
              <a:t>souvislost mezi sociálními/životními podmínkami a úspěchem ve škole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 smtClean="0"/>
              <a:t>předčasnými </a:t>
            </a:r>
            <a:r>
              <a:rPr lang="cs-CZ" sz="2000" b="1" dirty="0"/>
              <a:t>odchody ze základního vzdělávání </a:t>
            </a:r>
            <a:r>
              <a:rPr lang="cs-CZ" sz="2000" b="1" dirty="0" smtClean="0"/>
              <a:t> - zátěž pro správní obvody ORP </a:t>
            </a:r>
            <a:r>
              <a:rPr lang="cs-CZ" sz="2000" b="1" dirty="0"/>
              <a:t>a kraje s vyšší mírou sociálního vyloučení</a:t>
            </a:r>
          </a:p>
          <a:p>
            <a:pPr lvl="1"/>
            <a:r>
              <a:rPr lang="cs-CZ" sz="1800" dirty="0"/>
              <a:t>nejvíce ohroženy SVL, kdy </a:t>
            </a:r>
            <a:r>
              <a:rPr lang="cs-CZ" sz="1800" dirty="0">
                <a:effectLst/>
                <a:latin typeface="Tahoma" panose="020B0604030504040204" pitchFamily="34" charset="0"/>
              </a:rPr>
              <a:t>až 1000 žáků ročně ze SVL předčasně opouští vzdělávání (30 % všech předčasných odchodů</a:t>
            </a:r>
            <a:r>
              <a:rPr lang="cs-CZ" sz="1800" dirty="0" smtClean="0">
                <a:effectLst/>
                <a:latin typeface="Tahoma" panose="020B0604030504040204" pitchFamily="34" charset="0"/>
              </a:rPr>
              <a:t>)</a:t>
            </a:r>
            <a:endParaRPr lang="cs-CZ" sz="1800" dirty="0">
              <a:effectLst/>
              <a:latin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segregované ZŠ </a:t>
            </a:r>
            <a:r>
              <a:rPr lang="cs-CZ" sz="2000" dirty="0"/>
              <a:t>jako školy nejvíce zatížené předčasnými odchody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výrazné finanční dopady předčasných odchodů pro stát i jednotlivce </a:t>
            </a:r>
            <a:r>
              <a:rPr lang="cs-CZ" sz="2000" dirty="0" smtClean="0"/>
              <a:t>(</a:t>
            </a:r>
            <a:r>
              <a:rPr lang="cs-CZ" sz="1600" dirty="0" smtClean="0">
                <a:effectLst/>
                <a:latin typeface="Tahoma" panose="020B0604030504040204" pitchFamily="34" charset="0"/>
              </a:rPr>
              <a:t>mladí </a:t>
            </a:r>
            <a:r>
              <a:rPr lang="cs-CZ" sz="1600" dirty="0">
                <a:effectLst/>
                <a:latin typeface="Tahoma" panose="020B0604030504040204" pitchFamily="34" charset="0"/>
              </a:rPr>
              <a:t>lidé se základním vzděláváním jednou z nejohroženějších skupin na trhu práce, mezi nestudujícími ve věku 15–19 let se základním vzděláním bylo mezi lety 2014–2016 jen 26 % ekonomicky aktivních (</a:t>
            </a:r>
            <a:r>
              <a:rPr lang="cs-CZ" sz="1600" dirty="0" err="1">
                <a:effectLst/>
                <a:latin typeface="Tahoma" panose="020B0604030504040204" pitchFamily="34" charset="0"/>
              </a:rPr>
              <a:t>Bičáková</a:t>
            </a:r>
            <a:r>
              <a:rPr lang="cs-CZ" sz="1600" dirty="0">
                <a:effectLst/>
                <a:latin typeface="Tahoma" panose="020B0604030504040204" pitchFamily="34" charset="0"/>
              </a:rPr>
              <a:t> &amp; Kalíšková, 2018)</a:t>
            </a:r>
            <a:endParaRPr lang="cs-CZ" sz="18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předčasné odchody jako významný faktor reprodukce chudoby a sociálního </a:t>
            </a:r>
            <a:r>
              <a:rPr lang="cs-CZ" sz="2000" b="1" dirty="0" smtClean="0"/>
              <a:t>vyloučení</a:t>
            </a:r>
          </a:p>
        </p:txBody>
      </p:sp>
    </p:spTree>
    <p:extLst>
      <p:ext uri="{BB962C8B-B14F-4D97-AF65-F5344CB8AC3E}">
        <p14:creationId xmlns:p14="http://schemas.microsoft.com/office/powerpoint/2010/main" val="231795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620688"/>
            <a:ext cx="5915000" cy="504056"/>
          </a:xfrm>
        </p:spPr>
        <p:txBody>
          <a:bodyPr/>
          <a:lstStyle/>
          <a:p>
            <a:r>
              <a:rPr lang="cs-CZ" dirty="0"/>
              <a:t>Bibliografie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95536" y="1124744"/>
            <a:ext cx="8291264" cy="48349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1400" b="1" dirty="0" err="1"/>
              <a:t>Bičáková</a:t>
            </a:r>
            <a:r>
              <a:rPr lang="cs-CZ" sz="1400" b="1" dirty="0"/>
              <a:t>, A. &amp; Kalíšková, K. </a:t>
            </a:r>
            <a:r>
              <a:rPr lang="cs-CZ" sz="1400" dirty="0" smtClean="0"/>
              <a:t>2018. </a:t>
            </a:r>
            <a:r>
              <a:rPr lang="cs-CZ" sz="1400" dirty="0" err="1"/>
              <a:t>The</a:t>
            </a:r>
            <a:r>
              <a:rPr lang="cs-CZ" sz="1400" dirty="0"/>
              <a:t> </a:t>
            </a:r>
            <a:r>
              <a:rPr lang="cs-CZ" sz="1400" dirty="0" err="1"/>
              <a:t>low-skilled</a:t>
            </a:r>
            <a:r>
              <a:rPr lang="cs-CZ" sz="1400" dirty="0"/>
              <a:t> in </a:t>
            </a:r>
            <a:r>
              <a:rPr lang="cs-CZ" sz="1400" dirty="0" err="1"/>
              <a:t>the</a:t>
            </a:r>
            <a:r>
              <a:rPr lang="cs-CZ" sz="1400" dirty="0"/>
              <a:t> Czech Republic</a:t>
            </a:r>
            <a:r>
              <a:rPr lang="cs-CZ" sz="1400" i="1" dirty="0"/>
              <a:t>. IDEA study 3/2018.</a:t>
            </a:r>
            <a:r>
              <a:rPr lang="cs-CZ" sz="1400" dirty="0"/>
              <a:t> Praha: IDEA CERGE-EI. Dostupné z </a:t>
            </a:r>
            <a:r>
              <a:rPr lang="cs-CZ" sz="1400" dirty="0">
                <a:hlinkClick r:id="rId2"/>
              </a:rPr>
              <a:t>https://</a:t>
            </a:r>
            <a:r>
              <a:rPr lang="cs-CZ" sz="1400" dirty="0" smtClean="0">
                <a:hlinkClick r:id="rId2"/>
              </a:rPr>
              <a:t>idea.cerge-ei.cz/files/IDEA_Study_3_2018_Low_skilled/mobile/index.html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Čada, K., et al. 2015. </a:t>
            </a:r>
            <a:r>
              <a:rPr lang="cs-CZ" sz="1400" i="1" dirty="0"/>
              <a:t>Analýza sociálně vyloučených lokalit v ČR</a:t>
            </a:r>
            <a:r>
              <a:rPr lang="cs-CZ" sz="1400" dirty="0"/>
              <a:t>. Dostupné z: </a:t>
            </a:r>
            <a:r>
              <a:rPr lang="cs-CZ" sz="1400" dirty="0">
                <a:hlinkClick r:id="rId3"/>
              </a:rPr>
              <a:t>https://</a:t>
            </a:r>
            <a:r>
              <a:rPr lang="cs-CZ" sz="1400" dirty="0" smtClean="0">
                <a:hlinkClick r:id="rId3"/>
              </a:rPr>
              <a:t>www.gac.cz/userfiles/File/nase_prace_vystupy/Analyza_socialne_vyloucenych_lokalit_GAC.pdf</a:t>
            </a: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Lang, P. &amp; Matoušek, R. </a:t>
            </a:r>
            <a:r>
              <a:rPr lang="cs-CZ" sz="1400" dirty="0"/>
              <a:t>2020. </a:t>
            </a:r>
            <a:r>
              <a:rPr lang="cs-CZ" sz="1400" i="1" dirty="0"/>
              <a:t>Metodika pro posouzení sociálního vyloučení v území</a:t>
            </a:r>
            <a:r>
              <a:rPr lang="cs-CZ" sz="1400" dirty="0"/>
              <a:t>. Dostupné z: </a:t>
            </a:r>
            <a:r>
              <a:rPr lang="cs-CZ" sz="1400" dirty="0">
                <a:hlinkClick r:id="rId4"/>
              </a:rPr>
              <a:t>https://www.socialni-zaclenovani.cz/index_socialniho_vylouceni</a:t>
            </a:r>
            <a:r>
              <a:rPr lang="cs-CZ" sz="1400" dirty="0" smtClean="0">
                <a:hlinkClick r:id="rId4"/>
              </a:rPr>
              <a:t>/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Matoušek, R. 2018. </a:t>
            </a:r>
            <a:r>
              <a:rPr lang="cs-CZ" sz="1400" i="1" dirty="0"/>
              <a:t>Finanční dopady předčasných odchodů pro stát a jednotlivce. </a:t>
            </a:r>
            <a:r>
              <a:rPr lang="cs-CZ" sz="1400" dirty="0"/>
              <a:t>Dostupné z: </a:t>
            </a:r>
            <a:r>
              <a:rPr lang="cs-CZ" sz="1400" dirty="0">
                <a:hlinkClick r:id="rId5"/>
              </a:rPr>
              <a:t>https://www.socialni-zaclenovani.cz/dokument/financni_dopady_predcasnych_odchodu-pdf</a:t>
            </a:r>
            <a:r>
              <a:rPr lang="cs-CZ" sz="1400" dirty="0" smtClean="0">
                <a:hlinkClick r:id="rId5"/>
              </a:rPr>
              <a:t>/</a:t>
            </a: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Šmoldas. M. (2021). </a:t>
            </a:r>
            <a:r>
              <a:rPr lang="cs-CZ" sz="1400" i="1" dirty="0"/>
              <a:t>Životní podmínky obyvatel SVL: tematicko-průřezový výzkum: Materiální deprivace obyvatel SVL. </a:t>
            </a:r>
            <a:r>
              <a:rPr lang="cs-CZ" sz="1400" dirty="0"/>
              <a:t>Odbor pro sociální začleňování (Agentura</a:t>
            </a:r>
            <a:r>
              <a:rPr lang="cs-CZ" sz="1400" dirty="0" smtClean="0"/>
              <a:t>).</a:t>
            </a: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/>
              <a:t>Toušek, L., et al. 2018</a:t>
            </a:r>
            <a:r>
              <a:rPr lang="cs-CZ" sz="1400" dirty="0"/>
              <a:t>. Sociálně vyloučené lokality z pohledu sociodemografických ukazatelů. </a:t>
            </a:r>
            <a:r>
              <a:rPr lang="cs-CZ" sz="1400" i="1" dirty="0"/>
              <a:t>Demografie</a:t>
            </a:r>
            <a:r>
              <a:rPr lang="cs-CZ" sz="1400" dirty="0"/>
              <a:t>, 60(1), </a:t>
            </a:r>
            <a:r>
              <a:rPr lang="cs-CZ" sz="1400" dirty="0" smtClean="0"/>
              <a:t>21–35</a:t>
            </a:r>
          </a:p>
          <a:p>
            <a:pPr marL="0" indent="0">
              <a:buNone/>
            </a:pPr>
            <a:endParaRPr lang="cs-CZ" sz="1400" i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sz="1400" b="1" dirty="0" smtClean="0"/>
              <a:t>Vepřková, R. &amp; </a:t>
            </a:r>
            <a:r>
              <a:rPr lang="cs-CZ" sz="1400" b="1" dirty="0" err="1" smtClean="0"/>
              <a:t>Bocan</a:t>
            </a:r>
            <a:r>
              <a:rPr lang="cs-CZ" sz="1400" b="1" dirty="0" smtClean="0"/>
              <a:t>, M</a:t>
            </a:r>
            <a:r>
              <a:rPr lang="cs-CZ" sz="1400" dirty="0" smtClean="0"/>
              <a:t>. (2018). </a:t>
            </a:r>
            <a:r>
              <a:rPr lang="cs-CZ" sz="1400" i="1" dirty="0" smtClean="0"/>
              <a:t>Předčasné odchody ze vzdělávání v Ústeckém kraji</a:t>
            </a:r>
            <a:r>
              <a:rPr lang="cs-CZ" sz="1400" dirty="0" smtClean="0"/>
              <a:t>, Odbor </a:t>
            </a:r>
            <a:r>
              <a:rPr lang="cs-CZ" sz="1400" dirty="0"/>
              <a:t>pro sociální začleňování (Agentura).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 smtClean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84058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708920"/>
            <a:ext cx="7283450" cy="647526"/>
          </a:xfrm>
          <a:noFill/>
        </p:spPr>
        <p:txBody>
          <a:bodyPr/>
          <a:lstStyle/>
          <a:p>
            <a:pPr algn="ctr"/>
            <a:r>
              <a:rPr lang="cs-CZ" altLang="cs-CZ" sz="3600" dirty="0"/>
              <a:t>Děkuji za </a:t>
            </a:r>
            <a:r>
              <a:rPr lang="cs-CZ" altLang="cs-CZ" sz="3600" dirty="0" smtClean="0"/>
              <a:t>pozornost!</a:t>
            </a:r>
            <a:endParaRPr lang="en-US" altLang="cs-CZ" sz="3600" dirty="0"/>
          </a:p>
        </p:txBody>
      </p:sp>
    </p:spTree>
    <p:extLst>
      <p:ext uri="{BB962C8B-B14F-4D97-AF65-F5344CB8AC3E}">
        <p14:creationId xmlns:p14="http://schemas.microsoft.com/office/powerpoint/2010/main" val="305430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Nerovnosti &amp; neúspěch ve vzdělání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87470" y="1684416"/>
            <a:ext cx="8291264" cy="4392488"/>
          </a:xfrm>
        </p:spPr>
        <p:txBody>
          <a:bodyPr/>
          <a:lstStyle/>
          <a:p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Nekvalitní a nestabilní bydlení </a:t>
            </a:r>
            <a:r>
              <a:rPr lang="cs-CZ" dirty="0" smtClean="0"/>
              <a:t>= až 3x vyšší šance potíží ve škole, vyšší riziko vzniku závislostí (vliv stěhování, stresové zátěže, nemožnosti mít svůj “školní kout“)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Vyšší nemocnost </a:t>
            </a:r>
            <a:r>
              <a:rPr lang="cs-CZ" dirty="0" smtClean="0"/>
              <a:t>= vyšší absence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Rozšíření </a:t>
            </a:r>
            <a:r>
              <a:rPr lang="cs-CZ" b="1" dirty="0"/>
              <a:t>exekucí a bytové nouze v </a:t>
            </a:r>
            <a:r>
              <a:rPr lang="cs-CZ" b="1" dirty="0" smtClean="0"/>
              <a:t>rodinách </a:t>
            </a:r>
            <a:r>
              <a:rPr lang="cs-CZ" dirty="0" smtClean="0"/>
              <a:t>= </a:t>
            </a:r>
            <a:r>
              <a:rPr lang="cs-CZ" dirty="0"/>
              <a:t>p</a:t>
            </a:r>
            <a:r>
              <a:rPr lang="cs-CZ" dirty="0" smtClean="0"/>
              <a:t>ředčasné </a:t>
            </a:r>
            <a:r>
              <a:rPr lang="cs-CZ" dirty="0"/>
              <a:t>odchody ze ZŠ a SŠ </a:t>
            </a:r>
            <a:endParaRPr lang="cs-CZ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err="1" smtClean="0"/>
              <a:t>Exekvovanost</a:t>
            </a:r>
            <a:r>
              <a:rPr lang="cs-CZ" b="1" dirty="0" smtClean="0"/>
              <a:t> </a:t>
            </a:r>
            <a:r>
              <a:rPr lang="cs-CZ" b="1" dirty="0"/>
              <a:t>rodičů</a:t>
            </a:r>
            <a:r>
              <a:rPr lang="cs-CZ" dirty="0"/>
              <a:t> </a:t>
            </a:r>
            <a:r>
              <a:rPr lang="cs-CZ" dirty="0" smtClean="0"/>
              <a:t>= 46</a:t>
            </a:r>
            <a:r>
              <a:rPr lang="cs-CZ" dirty="0"/>
              <a:t>% vzdělávací </a:t>
            </a:r>
            <a:r>
              <a:rPr lang="cs-CZ" dirty="0" smtClean="0"/>
              <a:t>neúspěšností dětí</a:t>
            </a:r>
            <a:endParaRPr lang="cs-CZ" dirty="0"/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251520" y="6525344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</a:t>
            </a:r>
            <a:r>
              <a:rPr lang="cs-CZ" sz="1000" dirty="0" smtClean="0"/>
              <a:t>Nerovnosti </a:t>
            </a:r>
            <a:r>
              <a:rPr lang="cs-CZ" sz="1000" dirty="0"/>
              <a:t>ve vzdělávání jako zdroj </a:t>
            </a:r>
            <a:r>
              <a:rPr lang="cs-CZ" sz="1000" dirty="0" smtClean="0"/>
              <a:t>neefektivity, PAQ </a:t>
            </a:r>
            <a:r>
              <a:rPr lang="cs-CZ" sz="1000" dirty="0" err="1" smtClean="0"/>
              <a:t>Research</a:t>
            </a:r>
            <a:r>
              <a:rPr lang="cs-CZ" sz="1000" dirty="0" smtClean="0"/>
              <a:t>, 2020 &amp; </a:t>
            </a:r>
            <a:r>
              <a:rPr lang="cs-CZ" sz="1000" dirty="0"/>
              <a:t>Zjištění ASZ z terénních </a:t>
            </a:r>
            <a:r>
              <a:rPr lang="cs-CZ" sz="1000" dirty="0" smtClean="0"/>
              <a:t>šetření </a:t>
            </a:r>
            <a:endParaRPr lang="cs-CZ" sz="10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883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274" y="1772816"/>
            <a:ext cx="6997467" cy="42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3"/>
          <p:cNvSpPr txBox="1"/>
          <p:nvPr/>
        </p:nvSpPr>
        <p:spPr>
          <a:xfrm>
            <a:off x="179512" y="651245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Agentura pro sociální začleňování (SVL-SILC 2020) a ČSÚ (EU-SILC 2019)</a:t>
            </a:r>
          </a:p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640960" cy="504056"/>
          </a:xfrm>
        </p:spPr>
        <p:txBody>
          <a:bodyPr/>
          <a:lstStyle/>
          <a:p>
            <a:r>
              <a:rPr lang="cs-CZ" sz="2000" dirty="0"/>
              <a:t>M</a:t>
            </a:r>
            <a:r>
              <a:rPr lang="cs-CZ" sz="2000" dirty="0" smtClean="0"/>
              <a:t>ateriální </a:t>
            </a:r>
            <a:r>
              <a:rPr lang="cs-CZ" sz="2000" dirty="0"/>
              <a:t>a sociální </a:t>
            </a:r>
            <a:r>
              <a:rPr lang="cs-CZ" sz="2000" dirty="0" smtClean="0"/>
              <a:t>deprivace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03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79512" y="6512452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Agentura pro sociální začleňování (SVL-SILC </a:t>
            </a:r>
            <a:r>
              <a:rPr lang="cs-CZ" sz="1000" dirty="0" smtClean="0"/>
              <a:t>2021)</a:t>
            </a:r>
            <a:endParaRPr lang="cs-CZ" sz="1000" dirty="0"/>
          </a:p>
          <a:p>
            <a:endParaRPr lang="cs-CZ"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640960" cy="504056"/>
          </a:xfrm>
        </p:spPr>
        <p:txBody>
          <a:bodyPr/>
          <a:lstStyle/>
          <a:p>
            <a:r>
              <a:rPr lang="cs-CZ" sz="2000" dirty="0"/>
              <a:t>M</a:t>
            </a:r>
            <a:r>
              <a:rPr lang="cs-CZ" sz="2000" dirty="0" smtClean="0"/>
              <a:t>ateriální </a:t>
            </a:r>
            <a:r>
              <a:rPr lang="cs-CZ" sz="2000" dirty="0"/>
              <a:t>a sociální </a:t>
            </a:r>
            <a:r>
              <a:rPr lang="cs-CZ" sz="2000" dirty="0" smtClean="0"/>
              <a:t>deprivace: zaostřeno na děti</a:t>
            </a:r>
            <a:endParaRPr lang="cs-CZ" sz="2000" dirty="0"/>
          </a:p>
        </p:txBody>
      </p:sp>
      <p:graphicFrame>
        <p:nvGraphicFramePr>
          <p:cNvPr id="3" name="Zástupný symbol pro obsah 2"/>
          <p:cNvGraphicFramePr>
            <a:graphicFrameLocks noGrp="1"/>
          </p:cNvGraphicFramePr>
          <p:nvPr>
            <p:ph idx="10"/>
            <p:extLst/>
          </p:nvPr>
        </p:nvGraphicFramePr>
        <p:xfrm>
          <a:off x="1115616" y="2332698"/>
          <a:ext cx="6408801" cy="2944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1719">
                  <a:extLst>
                    <a:ext uri="{9D8B030D-6E8A-4147-A177-3AD203B41FA5}">
                      <a16:colId xmlns:a16="http://schemas.microsoft.com/office/drawing/2014/main" val="1065766029"/>
                    </a:ext>
                  </a:extLst>
                </a:gridCol>
                <a:gridCol w="1271506">
                  <a:extLst>
                    <a:ext uri="{9D8B030D-6E8A-4147-A177-3AD203B41FA5}">
                      <a16:colId xmlns:a16="http://schemas.microsoft.com/office/drawing/2014/main" val="4035910107"/>
                    </a:ext>
                  </a:extLst>
                </a:gridCol>
                <a:gridCol w="1272788">
                  <a:extLst>
                    <a:ext uri="{9D8B030D-6E8A-4147-A177-3AD203B41FA5}">
                      <a16:colId xmlns:a16="http://schemas.microsoft.com/office/drawing/2014/main" val="2006769523"/>
                    </a:ext>
                  </a:extLst>
                </a:gridCol>
                <a:gridCol w="1272788">
                  <a:extLst>
                    <a:ext uri="{9D8B030D-6E8A-4147-A177-3AD203B41FA5}">
                      <a16:colId xmlns:a16="http://schemas.microsoft.com/office/drawing/2014/main" val="3262266015"/>
                    </a:ext>
                  </a:extLst>
                </a:gridCol>
              </a:tblGrid>
              <a:tr h="4165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Předměty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Ano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Ne - Nemůžeme si dovolit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Ne - Z jiného důvodu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22103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Alespoň dva páry dobře padnoucích bot 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85,5 %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11,1 %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3,4 %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6245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Nějaké nové oblečení 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81,9 %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17,5 %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0,6 %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14721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Hry, hračky 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69,7 %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22,6 %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7,6 %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439735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Knihy vhodné pro jeho/jejich věkovou kategorii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62 %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23,9 %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14,1 %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6172001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Vybavení pro venkovní aktivity 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52,6 %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33,9 %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13,5 %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31845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Počítač/notebook/tablet/chytrý telefon s internetem využitelný k distančnímu vzdělávání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41,6 %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</a:rPr>
                        <a:t>34,3 %</a:t>
                      </a:r>
                      <a:endParaRPr lang="cs-CZ" sz="14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24,2 %</a:t>
                      </a:r>
                      <a:endParaRPr lang="cs-CZ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350171486"/>
                  </a:ext>
                </a:extLst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395536" y="1564585"/>
            <a:ext cx="8125072" cy="23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9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Q. Uveďte </a:t>
            </a:r>
            <a:r>
              <a:rPr lang="cs-CZ" sz="9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prosím, zda má Vaše dítě / mají Vaše děti následující předměty:</a:t>
            </a:r>
            <a:endParaRPr lang="cs-CZ" sz="9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5004048" y="3717032"/>
            <a:ext cx="1224136" cy="1549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48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91264" cy="504056"/>
          </a:xfrm>
        </p:spPr>
        <p:txBody>
          <a:bodyPr/>
          <a:lstStyle/>
          <a:p>
            <a:pPr algn="ctr"/>
            <a:r>
              <a:rPr lang="cs-CZ" sz="7200" dirty="0" smtClean="0"/>
              <a:t>ROZSAH SOCIÁLNÍHO VYLOUČENÍ</a:t>
            </a:r>
            <a:endParaRPr lang="cs-CZ" sz="7200" dirty="0"/>
          </a:p>
        </p:txBody>
      </p:sp>
    </p:spTree>
    <p:extLst>
      <p:ext uri="{BB962C8B-B14F-4D97-AF65-F5344CB8AC3E}">
        <p14:creationId xmlns:p14="http://schemas.microsoft.com/office/powerpoint/2010/main" val="36954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Index sociálního vyloučení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nástroj pro </a:t>
            </a:r>
            <a:r>
              <a:rPr lang="cs-CZ" b="1" dirty="0"/>
              <a:t>identifikaci míry a rozsahu sociální vyloučení </a:t>
            </a:r>
            <a:r>
              <a:rPr lang="cs-CZ" dirty="0"/>
              <a:t>v území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z</a:t>
            </a:r>
            <a:r>
              <a:rPr lang="cs-CZ" dirty="0" smtClean="0"/>
              <a:t>droj: </a:t>
            </a:r>
            <a:r>
              <a:rPr lang="cs-CZ" b="1" dirty="0" smtClean="0"/>
              <a:t>kvantitativní</a:t>
            </a:r>
            <a:r>
              <a:rPr lang="cs-CZ" dirty="0" smtClean="0"/>
              <a:t> data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územní úroveň </a:t>
            </a:r>
            <a:r>
              <a:rPr lang="cs-CZ" dirty="0" smtClean="0"/>
              <a:t>indexu: </a:t>
            </a:r>
            <a:r>
              <a:rPr lang="cs-CZ" b="1" dirty="0" smtClean="0"/>
              <a:t>obec / ORP</a:t>
            </a: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/>
              <a:t>s</a:t>
            </a:r>
            <a:r>
              <a:rPr lang="cs-CZ" dirty="0" smtClean="0"/>
              <a:t>rovnání stavu sociálního </a:t>
            </a:r>
            <a:r>
              <a:rPr lang="cs-CZ" dirty="0"/>
              <a:t>vyloučení napříč </a:t>
            </a:r>
            <a:r>
              <a:rPr lang="cs-CZ" dirty="0" smtClean="0"/>
              <a:t>obcemi (po </a:t>
            </a:r>
            <a:r>
              <a:rPr lang="cs-CZ" dirty="0"/>
              <a:t>aktualizaci dat umožňuje </a:t>
            </a:r>
            <a:r>
              <a:rPr lang="cs-CZ" b="1" dirty="0" smtClean="0"/>
              <a:t>sledování změn</a:t>
            </a:r>
            <a:r>
              <a:rPr lang="cs-CZ" dirty="0" smtClean="0"/>
              <a:t>)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podpora přístupu </a:t>
            </a:r>
            <a:r>
              <a:rPr lang="cs-CZ" b="1" u="sng" dirty="0"/>
              <a:t>evidence-</a:t>
            </a:r>
            <a:r>
              <a:rPr lang="cs-CZ" b="1" u="sng" dirty="0" err="1"/>
              <a:t>based</a:t>
            </a:r>
            <a:r>
              <a:rPr lang="cs-CZ" b="1" u="sng" dirty="0"/>
              <a:t> </a:t>
            </a:r>
            <a:r>
              <a:rPr lang="cs-CZ" b="1" u="sng" dirty="0" err="1"/>
              <a:t>policy</a:t>
            </a:r>
            <a:r>
              <a:rPr lang="cs-CZ" b="1" u="sng" dirty="0"/>
              <a:t> </a:t>
            </a:r>
            <a:r>
              <a:rPr lang="cs-CZ" dirty="0"/>
              <a:t>v sociálním začleňování</a:t>
            </a:r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350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p</a:t>
            </a:r>
            <a:r>
              <a:rPr lang="cs-CZ" b="1" dirty="0" smtClean="0"/>
              <a:t>ět</a:t>
            </a:r>
            <a:r>
              <a:rPr lang="cs-CZ" dirty="0" smtClean="0"/>
              <a:t> </a:t>
            </a:r>
            <a:r>
              <a:rPr lang="cs-CZ" b="1" dirty="0" smtClean="0"/>
              <a:t>dílčích </a:t>
            </a:r>
            <a:r>
              <a:rPr lang="cs-CZ" b="1" dirty="0"/>
              <a:t>indikátorů</a:t>
            </a:r>
            <a:r>
              <a:rPr lang="cs-CZ" dirty="0"/>
              <a:t>:</a:t>
            </a:r>
          </a:p>
          <a:p>
            <a:pPr lvl="1"/>
            <a:r>
              <a:rPr lang="cs-CZ" sz="1800" b="1" dirty="0"/>
              <a:t>příspěvky na živobytí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příspěvky na bydlení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exekuce</a:t>
            </a:r>
            <a:r>
              <a:rPr lang="cs-CZ" sz="1800" dirty="0"/>
              <a:t> (Exekutorská komora ČR)</a:t>
            </a:r>
          </a:p>
          <a:p>
            <a:pPr lvl="1"/>
            <a:r>
              <a:rPr lang="cs-CZ" sz="1800" b="1" dirty="0"/>
              <a:t>nezaměstnanost 6</a:t>
            </a:r>
            <a:r>
              <a:rPr lang="en-US" sz="1800" b="1" dirty="0"/>
              <a:t>+</a:t>
            </a:r>
            <a:r>
              <a:rPr lang="cs-CZ" sz="1800" b="1" dirty="0"/>
              <a:t> měsíců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>
                <a:solidFill>
                  <a:schemeClr val="accent1"/>
                </a:solidFill>
              </a:rPr>
              <a:t>předčasné odchody ze vzdělávání</a:t>
            </a:r>
            <a:r>
              <a:rPr lang="cs-CZ" sz="1800" b="1" dirty="0"/>
              <a:t> </a:t>
            </a:r>
            <a:r>
              <a:rPr lang="cs-CZ" sz="1800" dirty="0"/>
              <a:t>(MŠMT)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30-ti bodová škála</a:t>
            </a:r>
            <a:r>
              <a:rPr lang="cs-CZ" dirty="0"/>
              <a:t/>
            </a:r>
            <a:br>
              <a:rPr lang="cs-CZ" dirty="0"/>
            </a:br>
            <a:r>
              <a:rPr lang="cs-CZ" sz="2000" dirty="0"/>
              <a:t>(30 bodů = </a:t>
            </a:r>
            <a:r>
              <a:rPr lang="cs-CZ" sz="2000" dirty="0" smtClean="0"/>
              <a:t>obec je maximálně zatížena </a:t>
            </a:r>
            <a:r>
              <a:rPr lang="cs-CZ" sz="2000" dirty="0"/>
              <a:t>soc. vyloučením)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 smtClean="0"/>
              <a:t>viz </a:t>
            </a:r>
            <a:r>
              <a:rPr lang="cs-CZ" sz="2200" b="1" i="1" dirty="0"/>
              <a:t>Metodika pro posouzení míry a rozsahu sociálního vyloučení v území </a:t>
            </a:r>
            <a:r>
              <a:rPr lang="cs-CZ" sz="2200" dirty="0"/>
              <a:t>(Lang </a:t>
            </a:r>
            <a:r>
              <a:rPr lang="en-US" sz="2200" dirty="0"/>
              <a:t>&amp;</a:t>
            </a:r>
            <a:r>
              <a:rPr lang="cs-CZ" sz="2200" dirty="0"/>
              <a:t> Matoušek, 2020)</a:t>
            </a:r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80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395536" y="1412776"/>
            <a:ext cx="8424936" cy="5184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b="1" dirty="0"/>
              <a:t>p</a:t>
            </a:r>
            <a:r>
              <a:rPr lang="cs-CZ" b="1" dirty="0" smtClean="0"/>
              <a:t>ět</a:t>
            </a:r>
            <a:r>
              <a:rPr lang="cs-CZ" dirty="0" smtClean="0"/>
              <a:t> </a:t>
            </a:r>
            <a:r>
              <a:rPr lang="cs-CZ" b="1" dirty="0" smtClean="0"/>
              <a:t>dílčích </a:t>
            </a:r>
            <a:r>
              <a:rPr lang="cs-CZ" b="1" dirty="0"/>
              <a:t>indikátorů</a:t>
            </a:r>
            <a:r>
              <a:rPr lang="cs-CZ" dirty="0"/>
              <a:t>:</a:t>
            </a:r>
          </a:p>
          <a:p>
            <a:pPr lvl="1"/>
            <a:r>
              <a:rPr lang="cs-CZ" sz="1800" b="1" dirty="0"/>
              <a:t>příspěvky na živobytí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příspěvky na bydlení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/>
              <a:t>exekuce</a:t>
            </a:r>
            <a:r>
              <a:rPr lang="cs-CZ" sz="1800" dirty="0"/>
              <a:t> (Exekutorská komora ČR)</a:t>
            </a:r>
          </a:p>
          <a:p>
            <a:pPr lvl="1"/>
            <a:r>
              <a:rPr lang="cs-CZ" sz="1800" b="1" dirty="0"/>
              <a:t>nezaměstnanost 6</a:t>
            </a:r>
            <a:r>
              <a:rPr lang="en-US" sz="1800" b="1" dirty="0"/>
              <a:t>+</a:t>
            </a:r>
            <a:r>
              <a:rPr lang="cs-CZ" sz="1800" b="1" dirty="0"/>
              <a:t> měsíců </a:t>
            </a:r>
            <a:r>
              <a:rPr lang="cs-CZ" sz="1800" dirty="0"/>
              <a:t>(MPSV)</a:t>
            </a:r>
          </a:p>
          <a:p>
            <a:pPr lvl="1"/>
            <a:r>
              <a:rPr lang="cs-CZ" sz="1800" b="1" dirty="0">
                <a:solidFill>
                  <a:schemeClr val="accent1"/>
                </a:solidFill>
              </a:rPr>
              <a:t>předčasné odchody ze vzdělávání</a:t>
            </a:r>
            <a:r>
              <a:rPr lang="cs-CZ" sz="1800" b="1" dirty="0"/>
              <a:t> </a:t>
            </a:r>
            <a:r>
              <a:rPr lang="cs-CZ" sz="1800" dirty="0"/>
              <a:t>(MŠMT)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b="1" dirty="0" smtClean="0"/>
              <a:t>30-ti bodová škála</a:t>
            </a:r>
            <a:r>
              <a:rPr lang="cs-CZ" dirty="0"/>
              <a:t/>
            </a:r>
            <a:br>
              <a:rPr lang="cs-CZ" dirty="0"/>
            </a:br>
            <a:r>
              <a:rPr lang="cs-CZ" sz="2000" dirty="0"/>
              <a:t>(30 bodů = </a:t>
            </a:r>
            <a:r>
              <a:rPr lang="cs-CZ" sz="2000" dirty="0" smtClean="0"/>
              <a:t>obec je maximálně zatížena </a:t>
            </a:r>
            <a:r>
              <a:rPr lang="cs-CZ" sz="2000" dirty="0"/>
              <a:t>soc. vyloučením)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200" dirty="0" smtClean="0"/>
              <a:t>viz </a:t>
            </a:r>
            <a:r>
              <a:rPr lang="cs-CZ" sz="2200" b="1" i="1" dirty="0"/>
              <a:t>Metodika pro posouzení míry a rozsahu sociálního vyloučení v území </a:t>
            </a:r>
            <a:r>
              <a:rPr lang="cs-CZ" sz="2200" dirty="0"/>
              <a:t>(Lang </a:t>
            </a:r>
            <a:r>
              <a:rPr lang="en-US" sz="2200" dirty="0"/>
              <a:t>&amp;</a:t>
            </a:r>
            <a:r>
              <a:rPr lang="cs-CZ" sz="2200" dirty="0"/>
              <a:t> Matoušek, 2020)</a:t>
            </a:r>
          </a:p>
          <a:p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53"/>
            <a:ext cx="9144000" cy="6465094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251520" y="6525344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/>
              <a:t>Zdroj</a:t>
            </a:r>
            <a:r>
              <a:rPr lang="cs-CZ" sz="1000" dirty="0"/>
              <a:t>: Agentura pro sociální začleňování </a:t>
            </a:r>
            <a:r>
              <a:rPr lang="cs-CZ" sz="1000" dirty="0" smtClean="0"/>
              <a:t>(Index sociálního vyloučení</a:t>
            </a:r>
            <a:r>
              <a:rPr lang="cs-CZ" sz="1000" dirty="0"/>
              <a:t> </a:t>
            </a:r>
            <a:r>
              <a:rPr lang="cs-CZ" sz="1000" dirty="0" smtClean="0"/>
              <a:t>2021)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908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3891311B842F488C2C24681D7F8AFD" ma:contentTypeVersion="9" ma:contentTypeDescription="Create a new document." ma:contentTypeScope="" ma:versionID="7d5bef0d53b11d12e3bf4480fb916512">
  <xsd:schema xmlns:xsd="http://www.w3.org/2001/XMLSchema" xmlns:xs="http://www.w3.org/2001/XMLSchema" xmlns:p="http://schemas.microsoft.com/office/2006/metadata/properties" xmlns:ns2="7c3c0a8d-0705-4e18-b654-a2c034781282" xmlns:ns3="933951f1-1385-4604-a6b2-5f36b38e9c85" targetNamespace="http://schemas.microsoft.com/office/2006/metadata/properties" ma:root="true" ma:fieldsID="c4c9d5cf791ca5f69d416df768b2590f" ns2:_="" ns3:_="">
    <xsd:import namespace="7c3c0a8d-0705-4e18-b654-a2c034781282"/>
    <xsd:import namespace="933951f1-1385-4604-a6b2-5f36b38e9c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c0a8d-0705-4e18-b654-a2c0347812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951f1-1385-4604-a6b2-5f36b38e9c8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6E7078-4E31-4FEB-93EC-6A0E28C540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DA8746-9434-40A7-96C1-5BDFF2D207EE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933951f1-1385-4604-a6b2-5f36b38e9c85"/>
    <ds:schemaRef ds:uri="7c3c0a8d-0705-4e18-b654-a2c03478128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929F97D-FBE4-4FDF-B066-271AF893E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3c0a8d-0705-4e18-b654-a2c034781282"/>
    <ds:schemaRef ds:uri="933951f1-1385-4604-a6b2-5f36b38e9c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3561</TotalTime>
  <Words>1505</Words>
  <Application>Microsoft Office PowerPoint</Application>
  <PresentationFormat>Předvádění na obrazovce (4:3)</PresentationFormat>
  <Paragraphs>324</Paragraphs>
  <Slides>28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5" baseType="lpstr">
      <vt:lpstr>Arial</vt:lpstr>
      <vt:lpstr>Calibri</vt:lpstr>
      <vt:lpstr>Tahoma</vt:lpstr>
      <vt:lpstr>Times New Roman</vt:lpstr>
      <vt:lpstr>Verdana</vt:lpstr>
      <vt:lpstr>Wingdings</vt:lpstr>
      <vt:lpstr>1_Úvodní list</vt:lpstr>
      <vt:lpstr>Rozsah sociálního vyloučení ve Středočeském kraji s důrazem na míru předčasných odchodů ze vzdělávání</vt:lpstr>
      <vt:lpstr>Prezentace aplikace PowerPoint</vt:lpstr>
      <vt:lpstr>Nerovnosti &amp; neúspěch ve vzdělání</vt:lpstr>
      <vt:lpstr>Materiální a sociální deprivace</vt:lpstr>
      <vt:lpstr>Materiální a sociální deprivace: zaostřeno na děti</vt:lpstr>
      <vt:lpstr>ROZSAH SOCIÁLNÍHO VYLOUČENÍ</vt:lpstr>
      <vt:lpstr>Index sociálního vyloučení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Důvody předčasných odchodů</vt:lpstr>
      <vt:lpstr>Předčasné odchody ze vzdělávání &amp; index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Romské děti v ZŠ vol. 3</vt:lpstr>
      <vt:lpstr>Limity dat</vt:lpstr>
      <vt:lpstr>Závěrem</vt:lpstr>
      <vt:lpstr>Bibliografie</vt:lpstr>
      <vt:lpstr>Děkuji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Petr Lang</dc:creator>
  <cp:lastModifiedBy>Vepřková Radka</cp:lastModifiedBy>
  <cp:revision>126</cp:revision>
  <dcterms:created xsi:type="dcterms:W3CDTF">2020-01-13T10:41:51Z</dcterms:created>
  <dcterms:modified xsi:type="dcterms:W3CDTF">2022-01-23T18:14:56Z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0x010100913891311B842F488C2C24681D7F8AFD</vt:lpwstr>
  </property>
</Properties>
</file>