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5" r:id="rId1"/>
  </p:sldMasterIdLst>
  <p:notesMasterIdLst>
    <p:notesMasterId r:id="rId16"/>
  </p:notesMasterIdLst>
  <p:handoutMasterIdLst>
    <p:handoutMasterId r:id="rId17"/>
  </p:handoutMasterIdLst>
  <p:sldIdLst>
    <p:sldId id="256" r:id="rId2"/>
    <p:sldId id="257" r:id="rId3"/>
    <p:sldId id="259" r:id="rId4"/>
    <p:sldId id="258" r:id="rId5"/>
    <p:sldId id="270" r:id="rId6"/>
    <p:sldId id="260" r:id="rId7"/>
    <p:sldId id="271" r:id="rId8"/>
    <p:sldId id="263" r:id="rId9"/>
    <p:sldId id="268" r:id="rId10"/>
    <p:sldId id="265" r:id="rId11"/>
    <p:sldId id="266" r:id="rId12"/>
    <p:sldId id="262" r:id="rId13"/>
    <p:sldId id="264" r:id="rId14"/>
    <p:sldId id="261" r:id="rId15"/>
  </p:sldIdLst>
  <p:sldSz cx="9144000" cy="5143500" type="screen16x9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668" userDrawn="1">
          <p15:clr>
            <a:srgbClr val="A4A3A4"/>
          </p15:clr>
        </p15:guide>
        <p15:guide id="4" orient="horz" pos="3049" userDrawn="1">
          <p15:clr>
            <a:srgbClr val="A4A3A4"/>
          </p15:clr>
        </p15:guide>
        <p15:guide id="5" pos="5511" userDrawn="1">
          <p15:clr>
            <a:srgbClr val="A4A3A4"/>
          </p15:clr>
        </p15:guide>
        <p15:guide id="6" pos="249" userDrawn="1">
          <p15:clr>
            <a:srgbClr val="A4A3A4"/>
          </p15:clr>
        </p15:guide>
        <p15:guide id="7" orient="horz" pos="1008" userDrawn="1">
          <p15:clr>
            <a:srgbClr val="A4A3A4"/>
          </p15:clr>
        </p15:guide>
        <p15:guide id="8" orient="horz" pos="9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F3F"/>
    <a:srgbClr val="000099"/>
    <a:srgbClr val="DB7D00"/>
    <a:srgbClr val="F9E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73" autoAdjust="0"/>
  </p:normalViewPr>
  <p:slideViewPr>
    <p:cSldViewPr>
      <p:cViewPr varScale="1">
        <p:scale>
          <a:sx n="129" d="100"/>
          <a:sy n="129" d="100"/>
        </p:scale>
        <p:origin x="115" y="130"/>
      </p:cViewPr>
      <p:guideLst>
        <p:guide orient="horz" pos="1620"/>
        <p:guide pos="2880"/>
        <p:guide orient="horz" pos="668"/>
        <p:guide orient="horz" pos="3049"/>
        <p:guide pos="5511"/>
        <p:guide pos="249"/>
        <p:guide orient="horz" pos="1008"/>
        <p:guide orient="horz" pos="9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9" d="100"/>
          <a:sy n="69" d="100"/>
        </p:scale>
        <p:origin x="3264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9F1C2EFA-0950-4EDD-B902-2C9FD7601EB2}" type="datetimeFigureOut">
              <a:rPr lang="cs-CZ"/>
              <a:pPr>
                <a:defRPr/>
              </a:pPr>
              <a:t>22.01.2022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1938F04E-C256-4330-A7EA-E0EE7F5DA386}" type="slidenum">
              <a:rPr lang="cs-CZ" altLang="cs-CZ"/>
              <a:pPr/>
              <a:t>‹#›</a:t>
            </a:fld>
            <a:endParaRPr lang="cs-CZ" alt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D22B08D-22A7-44C7-9A9A-15F0430FEC6E}" type="datetimeFigureOut">
              <a:rPr lang="cs-CZ"/>
              <a:pPr>
                <a:defRPr/>
              </a:pPr>
              <a:t>22.01.2022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687C561E-2E38-4584-AB37-860AD06BBB35}" type="slidenum">
              <a:rPr lang="cs-CZ" altLang="cs-CZ"/>
              <a:pPr/>
              <a:t>‹#›</a:t>
            </a:fld>
            <a:endParaRPr lang="cs-CZ" alt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5.jpeg"/><Relationship Id="rId4" Type="http://schemas.openxmlformats.org/officeDocument/2006/relationships/image" Target="../media/image2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6.jpeg"/><Relationship Id="rId4" Type="http://schemas.openxmlformats.org/officeDocument/2006/relationships/image" Target="../media/image2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6.jpeg"/><Relationship Id="rId4" Type="http://schemas.openxmlformats.org/officeDocument/2006/relationships/image" Target="../media/image2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9" descr="podtisk_modry.em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07" b="8623"/>
          <a:stretch>
            <a:fillRect/>
          </a:stretch>
        </p:blipFill>
        <p:spPr bwMode="auto">
          <a:xfrm>
            <a:off x="-19690" y="1545638"/>
            <a:ext cx="7908925" cy="3651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bdélník 6"/>
          <p:cNvSpPr>
            <a:spLocks noChangeAspect="1"/>
          </p:cNvSpPr>
          <p:nvPr/>
        </p:nvSpPr>
        <p:spPr>
          <a:xfrm>
            <a:off x="0" y="2"/>
            <a:ext cx="9144000" cy="195263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noFill/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0" y="195487"/>
            <a:ext cx="9144000" cy="108012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noFill/>
            </a:endParaRPr>
          </a:p>
        </p:txBody>
      </p:sp>
      <p:sp>
        <p:nvSpPr>
          <p:cNvPr id="9" name="Podnadpis 2"/>
          <p:cNvSpPr txBox="1">
            <a:spLocks/>
          </p:cNvSpPr>
          <p:nvPr/>
        </p:nvSpPr>
        <p:spPr>
          <a:xfrm>
            <a:off x="2297539" y="2848145"/>
            <a:ext cx="4548931" cy="43219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6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cs-CZ" sz="1800" dirty="0" smtClean="0"/>
              <a:t>Odbor</a:t>
            </a:r>
            <a:r>
              <a:rPr lang="cs-CZ" sz="1800" baseline="0" dirty="0" smtClean="0"/>
              <a:t> pro sociální začleňování (Agentura)</a:t>
            </a:r>
            <a:endParaRPr lang="cs-CZ" sz="1800" dirty="0" smtClean="0"/>
          </a:p>
        </p:txBody>
      </p:sp>
      <p:pic>
        <p:nvPicPr>
          <p:cNvPr id="10" name="Obrázek 7" descr="mmr_cr_rgb.em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115602"/>
            <a:ext cx="2520280" cy="415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Nadpis 13"/>
          <p:cNvSpPr>
            <a:spLocks noGrp="1" noChangeAspect="1"/>
          </p:cNvSpPr>
          <p:nvPr>
            <p:ph type="title"/>
          </p:nvPr>
        </p:nvSpPr>
        <p:spPr>
          <a:xfrm>
            <a:off x="930423" y="1380380"/>
            <a:ext cx="7283152" cy="1404156"/>
          </a:xfrm>
          <a:prstGeom prst="rect">
            <a:avLst/>
          </a:prstGeom>
        </p:spPr>
        <p:txBody>
          <a:bodyPr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 dirty="0" smtClean="0"/>
              <a:t>Kliknutím lze upravit styl.</a:t>
            </a:r>
            <a:endParaRPr lang="cs-CZ" dirty="0"/>
          </a:p>
        </p:txBody>
      </p:sp>
      <p:pic>
        <p:nvPicPr>
          <p:cNvPr id="2" name="Obrázek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4274" y="359859"/>
            <a:ext cx="5735457" cy="954683"/>
          </a:xfrm>
          <a:prstGeom prst="rect">
            <a:avLst/>
          </a:prstGeom>
        </p:spPr>
      </p:pic>
      <p:sp>
        <p:nvSpPr>
          <p:cNvPr id="11" name="Podnadpis 2"/>
          <p:cNvSpPr txBox="1">
            <a:spLocks/>
          </p:cNvSpPr>
          <p:nvPr userDrawn="1"/>
        </p:nvSpPr>
        <p:spPr bwMode="auto">
          <a:xfrm>
            <a:off x="539553" y="4717570"/>
            <a:ext cx="8033914" cy="292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>
            <a:lvl1pPr marL="0" indent="0" algn="l" rtl="0" eaLnBrk="1" fontAlgn="base" hangingPunct="1"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None/>
              <a:defRPr sz="2000" kern="1200" baseline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s-CZ" sz="1200" dirty="0" smtClean="0"/>
              <a:t>Prezentace se koná v rámci projektu „Inkluzivní a kvalitní vzdělávání v územích se sociálně vyloučenými lokalitami“ č. CZ.02.3.62/0.0/0.0/15_001/0000586</a:t>
            </a:r>
            <a:endParaRPr lang="cs-CZ" sz="1200" dirty="0"/>
          </a:p>
        </p:txBody>
      </p:sp>
      <p:pic>
        <p:nvPicPr>
          <p:cNvPr id="12" name="Obrázek 1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6" y="4107768"/>
            <a:ext cx="2432671" cy="501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9867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na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9" descr="podtisk_modry.em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07" b="8623"/>
          <a:stretch>
            <a:fillRect/>
          </a:stretch>
        </p:blipFill>
        <p:spPr bwMode="auto">
          <a:xfrm>
            <a:off x="6" y="1491855"/>
            <a:ext cx="7908925" cy="3651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bdélník 4"/>
          <p:cNvSpPr>
            <a:spLocks noChangeAspect="1"/>
          </p:cNvSpPr>
          <p:nvPr/>
        </p:nvSpPr>
        <p:spPr>
          <a:xfrm>
            <a:off x="0" y="2"/>
            <a:ext cx="9144000" cy="195263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noFill/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0" y="195487"/>
            <a:ext cx="9144000" cy="108012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noFill/>
            </a:endParaRPr>
          </a:p>
        </p:txBody>
      </p:sp>
      <p:pic>
        <p:nvPicPr>
          <p:cNvPr id="7" name="Obrázek 3" descr="mmr_cr_rgb.em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05" y="4507818"/>
            <a:ext cx="2016125" cy="332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1545636"/>
            <a:ext cx="8291264" cy="3294366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 algn="l">
              <a:spcBef>
                <a:spcPts val="1000"/>
              </a:spcBef>
              <a:spcAft>
                <a:spcPts val="1000"/>
              </a:spcAft>
              <a:buFontTx/>
              <a:buNone/>
              <a:defRPr sz="2400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00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00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00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00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 dirty="0" smtClean="0"/>
              <a:t>Upravte styly předlohy textu.</a:t>
            </a:r>
          </a:p>
        </p:txBody>
      </p:sp>
      <p:sp>
        <p:nvSpPr>
          <p:cNvPr id="10" name="Nadpis 9"/>
          <p:cNvSpPr>
            <a:spLocks noGrp="1"/>
          </p:cNvSpPr>
          <p:nvPr>
            <p:ph type="title"/>
          </p:nvPr>
        </p:nvSpPr>
        <p:spPr>
          <a:xfrm>
            <a:off x="395536" y="1059582"/>
            <a:ext cx="8291264" cy="378042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2800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 dirty="0" smtClean="0"/>
              <a:t>Kliknutím lze upravit styl.</a:t>
            </a:r>
            <a:endParaRPr lang="cs-CZ" dirty="0"/>
          </a:p>
        </p:txBody>
      </p:sp>
      <p:pic>
        <p:nvPicPr>
          <p:cNvPr id="2" name="Obrázek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6250" y="314605"/>
            <a:ext cx="5009847" cy="83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704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bez nadp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9" descr="podtisk_modry.em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07" b="8623"/>
          <a:stretch>
            <a:fillRect/>
          </a:stretch>
        </p:blipFill>
        <p:spPr bwMode="auto">
          <a:xfrm>
            <a:off x="6" y="1491855"/>
            <a:ext cx="7908925" cy="3651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bdélník 3"/>
          <p:cNvSpPr>
            <a:spLocks noChangeAspect="1"/>
          </p:cNvSpPr>
          <p:nvPr/>
        </p:nvSpPr>
        <p:spPr>
          <a:xfrm>
            <a:off x="0" y="2"/>
            <a:ext cx="9144000" cy="195263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noFill/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0" y="195487"/>
            <a:ext cx="9144000" cy="108012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noFill/>
            </a:endParaRPr>
          </a:p>
        </p:txBody>
      </p:sp>
      <p:pic>
        <p:nvPicPr>
          <p:cNvPr id="6" name="Obrázek 2" descr="mmr_cr_rgb.em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9" y="4507818"/>
            <a:ext cx="2016125" cy="332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Zástupný symbol pro obsah 2"/>
          <p:cNvSpPr>
            <a:spLocks noGrp="1"/>
          </p:cNvSpPr>
          <p:nvPr>
            <p:ph idx="1"/>
          </p:nvPr>
        </p:nvSpPr>
        <p:spPr>
          <a:xfrm>
            <a:off x="395536" y="1059582"/>
            <a:ext cx="8291264" cy="3780420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spcBef>
                <a:spcPts val="1000"/>
              </a:spcBef>
              <a:spcAft>
                <a:spcPts val="1000"/>
              </a:spcAft>
              <a:buFontTx/>
              <a:buNone/>
              <a:defRPr sz="2400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00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00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00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00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 dirty="0" smtClean="0"/>
              <a:t>Upravte styly předlohy textu.</a:t>
            </a:r>
          </a:p>
        </p:txBody>
      </p:sp>
      <p:pic>
        <p:nvPicPr>
          <p:cNvPr id="2" name="Obrázek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6942" y="337584"/>
            <a:ext cx="5028452" cy="83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81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odrážk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9" descr="podtisk_modry.em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07" b="8623"/>
          <a:stretch>
            <a:fillRect/>
          </a:stretch>
        </p:blipFill>
        <p:spPr bwMode="auto">
          <a:xfrm>
            <a:off x="6" y="1491855"/>
            <a:ext cx="7908925" cy="3651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bdélník 5"/>
          <p:cNvSpPr>
            <a:spLocks noChangeAspect="1"/>
          </p:cNvSpPr>
          <p:nvPr/>
        </p:nvSpPr>
        <p:spPr>
          <a:xfrm>
            <a:off x="0" y="2"/>
            <a:ext cx="9144000" cy="195263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noFill/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0" y="195487"/>
            <a:ext cx="9144000" cy="108012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noFill/>
            </a:endParaRPr>
          </a:p>
        </p:txBody>
      </p:sp>
      <p:pic>
        <p:nvPicPr>
          <p:cNvPr id="8" name="Obrázek 4" descr="mmr_cr_rgb.em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9" y="4493476"/>
            <a:ext cx="2016125" cy="332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Nadpis 9"/>
          <p:cNvSpPr>
            <a:spLocks noGrp="1"/>
          </p:cNvSpPr>
          <p:nvPr>
            <p:ph type="title"/>
          </p:nvPr>
        </p:nvSpPr>
        <p:spPr>
          <a:xfrm>
            <a:off x="395536" y="1059582"/>
            <a:ext cx="8291264" cy="378042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2800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395536" y="1545637"/>
            <a:ext cx="8291264" cy="3294366"/>
          </a:xfrm>
          <a:prstGeom prst="rect">
            <a:avLst/>
          </a:prstGeom>
        </p:spPr>
        <p:txBody>
          <a:bodyPr anchor="t" anchorCtr="0"/>
          <a:lstStyle>
            <a:lvl1pPr marL="342882" indent="-342882">
              <a:buClr>
                <a:schemeClr val="accent1"/>
              </a:buClr>
              <a:buFont typeface="Wingdings" pitchFamily="2" charset="2"/>
              <a:buChar char="§"/>
              <a:defRPr sz="2400"/>
            </a:lvl1pPr>
            <a:lvl2pPr marL="742913" indent="-285737">
              <a:buClr>
                <a:schemeClr val="accent1"/>
              </a:buClr>
              <a:buFont typeface="Wingdings" pitchFamily="2" charset="2"/>
              <a:buChar char="§"/>
              <a:defRPr sz="2000"/>
            </a:lvl2pPr>
            <a:lvl3pPr marL="1142942" indent="-228589">
              <a:buClr>
                <a:schemeClr val="accent1"/>
              </a:buClr>
              <a:buFont typeface="Wingdings" pitchFamily="2" charset="2"/>
              <a:buChar char="§"/>
              <a:defRPr sz="1800"/>
            </a:lvl3pPr>
            <a:lvl4pPr marL="1600120" indent="-228589">
              <a:buClr>
                <a:schemeClr val="accent1"/>
              </a:buClr>
              <a:buFont typeface="Wingdings" pitchFamily="2" charset="2"/>
              <a:buChar char="§"/>
              <a:defRPr sz="1600"/>
            </a:lvl4pPr>
            <a:lvl5pPr marL="2057298" indent="-228589">
              <a:buClr>
                <a:schemeClr val="accent1"/>
              </a:buClr>
              <a:buFont typeface="Wingdings" pitchFamily="2" charset="2"/>
              <a:buChar char="§"/>
              <a:defRPr sz="1600"/>
            </a:lvl5pPr>
          </a:lstStyle>
          <a:p>
            <a:pPr lvl="0"/>
            <a:r>
              <a:rPr lang="cs-CZ" dirty="0" smtClean="0"/>
              <a:t>Upravte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en-US" dirty="0"/>
          </a:p>
        </p:txBody>
      </p:sp>
      <p:pic>
        <p:nvPicPr>
          <p:cNvPr id="2" name="Obrázek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6948" y="333873"/>
            <a:ext cx="5028451" cy="83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7507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5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403350" y="1437087"/>
            <a:ext cx="7272338" cy="1403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cs-CZ" smtClean="0"/>
              <a:t>Klepnutím lze upravit styl předlohy nadpisů.</a:t>
            </a:r>
          </a:p>
        </p:txBody>
      </p:sp>
      <p:sp>
        <p:nvSpPr>
          <p:cNvPr id="922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03350" y="3436148"/>
            <a:ext cx="7200900" cy="1350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altLang="cs-CZ" smtClean="0"/>
          </a:p>
        </p:txBody>
      </p:sp>
    </p:spTree>
    <p:extLst>
      <p:ext uri="{BB962C8B-B14F-4D97-AF65-F5344CB8AC3E}">
        <p14:creationId xmlns:p14="http://schemas.microsoft.com/office/powerpoint/2010/main" val="1848415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67" r:id="rId2"/>
    <p:sldLayoutId id="2147483668" r:id="rId3"/>
    <p:sldLayoutId id="2147483666" r:id="rId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b="1" kern="1200">
          <a:solidFill>
            <a:srgbClr val="000099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0099"/>
          </a:solidFill>
          <a:latin typeface="Arial" panose="020B060402020202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0099"/>
          </a:solidFill>
          <a:latin typeface="Arial" panose="020B060402020202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0099"/>
          </a:solidFill>
          <a:latin typeface="Arial" panose="020B060402020202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0099"/>
          </a:solidFill>
          <a:latin typeface="Arial" panose="020B0604020202020204" pitchFamily="34" charset="0"/>
        </a:defRPr>
      </a:lvl5pPr>
      <a:lvl6pPr marL="457178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0099"/>
          </a:solidFill>
          <a:latin typeface="Arial" panose="020B0604020202020204" pitchFamily="34" charset="0"/>
        </a:defRPr>
      </a:lvl6pPr>
      <a:lvl7pPr marL="914354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0099"/>
          </a:solidFill>
          <a:latin typeface="Arial" panose="020B0604020202020204" pitchFamily="34" charset="0"/>
        </a:defRPr>
      </a:lvl7pPr>
      <a:lvl8pPr marL="1371532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0099"/>
          </a:solidFill>
          <a:latin typeface="Arial" panose="020B0604020202020204" pitchFamily="34" charset="0"/>
        </a:defRPr>
      </a:lvl8pPr>
      <a:lvl9pPr marL="1828709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0099"/>
          </a:solidFill>
          <a:latin typeface="Arial" panose="020B0604020202020204" pitchFamily="34" charset="0"/>
        </a:defRPr>
      </a:lvl9pPr>
    </p:titleStyle>
    <p:bodyStyle>
      <a:lvl1pPr marL="342882" indent="-342882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mailto:marie.borkovcova@novaskolaops.cz" TargetMode="External"/><Relationship Id="rId2" Type="http://schemas.openxmlformats.org/officeDocument/2006/relationships/hyperlink" Target="http://www.kher.cz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novaskolaops.cz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ovaskolaops.cz/vaker-romanes/" TargetMode="External"/><Relationship Id="rId2" Type="http://schemas.openxmlformats.org/officeDocument/2006/relationships/hyperlink" Target="http://www.novaskolaops.cz/romano-suno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novaskolaops.cz/sborniky-viteznych-praci" TargetMode="External"/><Relationship Id="rId5" Type="http://schemas.openxmlformats.org/officeDocument/2006/relationships/hyperlink" Target="https://new.ctenarskekluby.cz/storage/app/media/Metody/clanekoromskeliteraturedoklubudef-1.pdf" TargetMode="External"/><Relationship Id="rId4" Type="http://schemas.openxmlformats.org/officeDocument/2006/relationships/hyperlink" Target="https://new.ctenarskekluby.cz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ovaskolaops.cz/vaker-romanes/" TargetMode="External"/><Relationship Id="rId2" Type="http://schemas.openxmlformats.org/officeDocument/2006/relationships/hyperlink" Target="http://www.novaskolaops.cz/romano-suno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new.ctenarskekluby.cz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Nadpis 2"/>
          <p:cNvSpPr>
            <a:spLocks noGrp="1"/>
          </p:cNvSpPr>
          <p:nvPr>
            <p:ph type="title"/>
          </p:nvPr>
        </p:nvSpPr>
        <p:spPr>
          <a:xfrm>
            <a:off x="1403350" y="1131891"/>
            <a:ext cx="7283451" cy="1655883"/>
          </a:xfrm>
          <a:noFill/>
        </p:spPr>
        <p:txBody>
          <a:bodyPr/>
          <a:lstStyle/>
          <a:p>
            <a:r>
              <a:rPr lang="cs-CZ" sz="2800" dirty="0"/>
              <a:t>Podpora romštiny jako živého jazyka: Romano suno a </a:t>
            </a:r>
            <a:r>
              <a:rPr lang="cs-CZ" sz="2800" dirty="0" err="1"/>
              <a:t>Vaker</a:t>
            </a:r>
            <a:r>
              <a:rPr lang="cs-CZ" sz="2800" dirty="0"/>
              <a:t> </a:t>
            </a:r>
            <a:r>
              <a:rPr lang="cs-CZ" sz="2800" dirty="0" err="1"/>
              <a:t>romanes</a:t>
            </a:r>
            <a:endParaRPr lang="en-US" altLang="cs-CZ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4349" y="1546225"/>
            <a:ext cx="4973389" cy="3294063"/>
          </a:xfrm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0801" y="0"/>
            <a:ext cx="9584801" cy="634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3681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9088" y="0"/>
            <a:ext cx="9180512" cy="6080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1707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cs-CZ" sz="1600" dirty="0" smtClean="0"/>
              <a:t>Pro děti se sociálním znevýhodněním, v projektu bylo 50 romských dětí (cca 5%)</a:t>
            </a:r>
          </a:p>
          <a:p>
            <a:pPr lvl="1"/>
            <a:r>
              <a:rPr lang="cs-CZ" sz="1600" dirty="0" smtClean="0"/>
              <a:t>Ústřední </a:t>
            </a:r>
            <a:r>
              <a:rPr lang="cs-CZ" sz="1600" dirty="0"/>
              <a:t>pro motivaci </a:t>
            </a:r>
            <a:r>
              <a:rPr lang="cs-CZ" sz="1600" dirty="0" smtClean="0"/>
              <a:t>romských dětí </a:t>
            </a:r>
            <a:r>
              <a:rPr lang="cs-CZ" sz="1600" dirty="0"/>
              <a:t>číst je postava učitele/knihovníka, ke kterému dítě naváže vztah  </a:t>
            </a:r>
          </a:p>
          <a:p>
            <a:pPr lvl="1"/>
            <a:r>
              <a:rPr lang="cs-CZ" sz="1600" dirty="0"/>
              <a:t>Pokroky ve ČK se u dětí se sociálním znevýhodněním dostavovaly po delší době, byly ale výrazné</a:t>
            </a:r>
          </a:p>
          <a:p>
            <a:pPr lvl="1"/>
            <a:r>
              <a:rPr lang="cs-CZ" sz="1600" dirty="0"/>
              <a:t>Identita romských dětí v pubertě bývá v procesu</a:t>
            </a:r>
          </a:p>
          <a:p>
            <a:pPr lvl="1"/>
            <a:r>
              <a:rPr lang="cs-CZ" sz="1600" dirty="0"/>
              <a:t>K tomu, aby knihovník nebyl v „romském světě“ úplný cizinec, může hodně pomoct romská literatura </a:t>
            </a:r>
          </a:p>
          <a:p>
            <a:endParaRPr lang="cs-CZ" dirty="0" smtClean="0"/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Školní čtenářské kluby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19550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cs-CZ" dirty="0"/>
              <a:t>Poseroutka, </a:t>
            </a:r>
            <a:r>
              <a:rPr lang="cs-CZ" dirty="0" err="1"/>
              <a:t>Pusheen</a:t>
            </a:r>
            <a:r>
              <a:rPr lang="cs-CZ" dirty="0"/>
              <a:t>, Lili a dvě mámy, Můj milý deníčku, Ztřeštěný dům na stromě, Deník </a:t>
            </a:r>
            <a:r>
              <a:rPr lang="cs-CZ" dirty="0" err="1"/>
              <a:t>mimoňky</a:t>
            </a:r>
            <a:r>
              <a:rPr lang="cs-CZ" dirty="0"/>
              <a:t>, Zuby nehty, Babička </a:t>
            </a:r>
            <a:r>
              <a:rPr lang="cs-CZ" dirty="0" err="1"/>
              <a:t>drsňačka</a:t>
            </a:r>
            <a:r>
              <a:rPr lang="cs-CZ" dirty="0"/>
              <a:t>, komiksové šílenství: </a:t>
            </a:r>
            <a:r>
              <a:rPr lang="cs-CZ" dirty="0" err="1"/>
              <a:t>Simpsonovi</a:t>
            </a:r>
            <a:endParaRPr lang="cs-CZ" dirty="0"/>
          </a:p>
          <a:p>
            <a:pPr lvl="1"/>
            <a:r>
              <a:rPr lang="cs-CZ" dirty="0"/>
              <a:t>Komiksy</a:t>
            </a:r>
          </a:p>
          <a:p>
            <a:pPr lvl="1"/>
            <a:r>
              <a:rPr lang="cs-CZ" dirty="0"/>
              <a:t>Knížky na sociální témata (Holky na vodítku)</a:t>
            </a:r>
          </a:p>
          <a:p>
            <a:pPr lvl="1"/>
            <a:r>
              <a:rPr lang="cs-CZ" dirty="0"/>
              <a:t>Deníky</a:t>
            </a:r>
          </a:p>
          <a:p>
            <a:pPr lvl="1"/>
            <a:r>
              <a:rPr lang="cs-CZ" dirty="0"/>
              <a:t>Fantazy</a:t>
            </a:r>
          </a:p>
          <a:p>
            <a:pPr lvl="1"/>
            <a:r>
              <a:rPr lang="cs-CZ" dirty="0"/>
              <a:t>Romská literatura  </a:t>
            </a:r>
            <a:endParaRPr lang="cs-CZ" dirty="0">
              <a:hlinkClick r:id="rId2"/>
            </a:endParaRPr>
          </a:p>
          <a:p>
            <a:pPr lvl="2"/>
            <a:r>
              <a:rPr lang="cs-CZ" dirty="0">
                <a:hlinkClick r:id="rId2"/>
              </a:rPr>
              <a:t>www.kher.cz</a:t>
            </a:r>
            <a:endParaRPr lang="cs-CZ" dirty="0"/>
          </a:p>
          <a:p>
            <a:pPr lvl="2"/>
            <a:r>
              <a:rPr lang="cs-CZ" dirty="0"/>
              <a:t>Sar </a:t>
            </a:r>
            <a:r>
              <a:rPr lang="cs-CZ" dirty="0" err="1"/>
              <a:t>me</a:t>
            </a:r>
            <a:r>
              <a:rPr lang="cs-CZ" dirty="0"/>
              <a:t> </a:t>
            </a:r>
            <a:r>
              <a:rPr lang="cs-CZ" dirty="0" err="1"/>
              <a:t>phiravas</a:t>
            </a:r>
            <a:r>
              <a:rPr lang="cs-CZ" dirty="0"/>
              <a:t> </a:t>
            </a:r>
            <a:r>
              <a:rPr lang="cs-CZ" dirty="0" err="1"/>
              <a:t>andre</a:t>
            </a:r>
            <a:r>
              <a:rPr lang="cs-CZ" dirty="0"/>
              <a:t> škola (Muzeum romské kultury)</a:t>
            </a:r>
          </a:p>
          <a:p>
            <a:pPr lvl="2"/>
            <a:r>
              <a:rPr lang="cs-CZ" dirty="0"/>
              <a:t>Naše osada (Krajská vědecká knihovna Liberec)</a:t>
            </a:r>
          </a:p>
          <a:p>
            <a:pPr lvl="2"/>
            <a:r>
              <a:rPr lang="cs-CZ" dirty="0"/>
              <a:t>Byla tak dobrá, že jsme vyhráli (Nová škola, o. p. s.)</a:t>
            </a:r>
          </a:p>
          <a:p>
            <a:pPr marL="274320" lvl="1" indent="0"/>
            <a:endParaRPr lang="cs-CZ" dirty="0"/>
          </a:p>
          <a:p>
            <a:pPr marL="274320" lvl="1" indent="0" algn="r"/>
            <a:r>
              <a:rPr lang="cs-CZ" dirty="0">
                <a:hlinkClick r:id="rId3"/>
              </a:rPr>
              <a:t>marie.borkovcova@novaskolaops.cz</a:t>
            </a:r>
            <a:r>
              <a:rPr lang="cs-CZ" dirty="0"/>
              <a:t>; </a:t>
            </a:r>
            <a:r>
              <a:rPr lang="cs-CZ" dirty="0">
                <a:hlinkClick r:id="rId4"/>
              </a:rPr>
              <a:t>www.novaskolaops.cz</a:t>
            </a:r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Jaké knížky bavily děti ve čtenářských klubech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837300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1400" dirty="0" smtClean="0"/>
              <a:t>Romano suno</a:t>
            </a:r>
            <a:r>
              <a:rPr lang="cs-CZ" sz="1400" dirty="0"/>
              <a:t>: </a:t>
            </a:r>
            <a:r>
              <a:rPr lang="cs-CZ" sz="1400" dirty="0">
                <a:hlinkClick r:id="rId2"/>
              </a:rPr>
              <a:t>http://www.novaskolaops.cz/romano-suno</a:t>
            </a:r>
            <a:r>
              <a:rPr lang="cs-CZ" sz="1400" dirty="0" smtClean="0">
                <a:hlinkClick r:id="rId2"/>
              </a:rPr>
              <a:t>/</a:t>
            </a:r>
            <a:endParaRPr lang="cs-CZ" sz="1400" dirty="0" smtClean="0"/>
          </a:p>
          <a:p>
            <a:r>
              <a:rPr lang="cs-CZ" sz="1400" dirty="0" err="1" smtClean="0"/>
              <a:t>Vaker</a:t>
            </a:r>
            <a:r>
              <a:rPr lang="cs-CZ" sz="1400" dirty="0" smtClean="0"/>
              <a:t> </a:t>
            </a:r>
            <a:r>
              <a:rPr lang="cs-CZ" sz="1400" dirty="0" err="1" smtClean="0"/>
              <a:t>romanes</a:t>
            </a:r>
            <a:r>
              <a:rPr lang="cs-CZ" sz="1400" dirty="0"/>
              <a:t>: </a:t>
            </a:r>
            <a:r>
              <a:rPr lang="cs-CZ" sz="1400" dirty="0">
                <a:hlinkClick r:id="rId3"/>
              </a:rPr>
              <a:t>http://www.novaskolaops.cz/vaker-romanes</a:t>
            </a:r>
            <a:r>
              <a:rPr lang="cs-CZ" sz="1400" dirty="0" smtClean="0">
                <a:hlinkClick r:id="rId3"/>
              </a:rPr>
              <a:t>/</a:t>
            </a:r>
            <a:endParaRPr lang="cs-CZ" sz="1400" dirty="0" smtClean="0"/>
          </a:p>
          <a:p>
            <a:r>
              <a:rPr lang="cs-CZ" sz="1400" dirty="0" smtClean="0"/>
              <a:t>Školní čtenářské </a:t>
            </a:r>
            <a:r>
              <a:rPr lang="cs-CZ" sz="1400" dirty="0"/>
              <a:t>kluby: </a:t>
            </a:r>
            <a:r>
              <a:rPr lang="cs-CZ" sz="1400" dirty="0">
                <a:hlinkClick r:id="rId4"/>
              </a:rPr>
              <a:t>https://new.ctenarskekluby.cz</a:t>
            </a:r>
            <a:r>
              <a:rPr lang="cs-CZ" sz="1400" dirty="0" smtClean="0">
                <a:hlinkClick r:id="rId4"/>
              </a:rPr>
              <a:t>/</a:t>
            </a:r>
            <a:endParaRPr lang="cs-CZ" sz="1400" dirty="0" smtClean="0"/>
          </a:p>
          <a:p>
            <a:r>
              <a:rPr lang="cs-CZ" sz="1400" dirty="0" smtClean="0"/>
              <a:t>Odkaz na článek o </a:t>
            </a:r>
            <a:r>
              <a:rPr lang="cs-CZ" sz="1400" dirty="0"/>
              <a:t>romské literatuře: </a:t>
            </a:r>
            <a:r>
              <a:rPr lang="cs-CZ" sz="1400" dirty="0">
                <a:hlinkClick r:id="rId5"/>
              </a:rPr>
              <a:t>https://new.ctenarskekluby.cz/storage/app/media//</a:t>
            </a:r>
            <a:r>
              <a:rPr lang="cs-CZ" sz="1400" dirty="0" smtClean="0">
                <a:hlinkClick r:id="rId5"/>
              </a:rPr>
              <a:t>Metody/clanekoromskeliteraturedoklubudef-1.pdf</a:t>
            </a:r>
            <a:endParaRPr lang="cs-CZ" sz="1400" dirty="0" smtClean="0"/>
          </a:p>
          <a:p>
            <a:r>
              <a:rPr lang="cs-CZ" sz="1400" dirty="0" smtClean="0"/>
              <a:t>Byla tak dobrá, že </a:t>
            </a:r>
            <a:r>
              <a:rPr lang="cs-CZ" sz="1400" dirty="0"/>
              <a:t>jsme </a:t>
            </a:r>
            <a:r>
              <a:rPr lang="cs-CZ" sz="1400" dirty="0" smtClean="0"/>
              <a:t>vyhráli a další sborníky z Romano suna: </a:t>
            </a:r>
          </a:p>
          <a:p>
            <a:pPr lvl="1"/>
            <a:r>
              <a:rPr lang="cs-CZ" sz="1400" dirty="0">
                <a:hlinkClick r:id="rId6"/>
              </a:rPr>
              <a:t>http://</a:t>
            </a:r>
            <a:r>
              <a:rPr lang="cs-CZ" sz="1400" dirty="0" smtClean="0">
                <a:hlinkClick r:id="rId6"/>
              </a:rPr>
              <a:t>www.novaskolaops.cz/sborniky-viteznych-praci</a:t>
            </a:r>
            <a:endParaRPr lang="cs-CZ" sz="1400" dirty="0" smtClean="0"/>
          </a:p>
          <a:p>
            <a:pPr lvl="1"/>
            <a:endParaRPr lang="cs-CZ" sz="1400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Odkazy na projekty a literaturu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319582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symbol pro obsah 8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cs-CZ" sz="1500" dirty="0">
                <a:hlinkClick r:id="rId2"/>
              </a:rPr>
              <a:t>Romano suno</a:t>
            </a:r>
            <a:endParaRPr lang="cs-CZ" sz="1500" dirty="0"/>
          </a:p>
          <a:p>
            <a:pPr lvl="2"/>
            <a:r>
              <a:rPr lang="cs-CZ" sz="1500" dirty="0"/>
              <a:t>Každoroční celostátní soutěž od roku </a:t>
            </a:r>
            <a:r>
              <a:rPr lang="cs-CZ" sz="1500" dirty="0" smtClean="0"/>
              <a:t>1996 (ročně stovky příspěvků v romštině)</a:t>
            </a:r>
            <a:endParaRPr lang="cs-CZ" sz="1500" dirty="0"/>
          </a:p>
          <a:p>
            <a:pPr lvl="2"/>
            <a:r>
              <a:rPr lang="cs-CZ" sz="1500" dirty="0"/>
              <a:t>Literární a audiovizuální soutěž v romštině pro děti i dospělé</a:t>
            </a:r>
          </a:p>
          <a:p>
            <a:pPr lvl="1"/>
            <a:r>
              <a:rPr lang="cs-CZ" sz="1500" dirty="0" err="1" smtClean="0">
                <a:hlinkClick r:id="rId3"/>
              </a:rPr>
              <a:t>Vaker</a:t>
            </a:r>
            <a:r>
              <a:rPr lang="cs-CZ" sz="1500" dirty="0" smtClean="0">
                <a:hlinkClick r:id="rId3"/>
              </a:rPr>
              <a:t> </a:t>
            </a:r>
            <a:r>
              <a:rPr lang="cs-CZ" sz="1500" dirty="0" err="1">
                <a:hlinkClick r:id="rId3"/>
              </a:rPr>
              <a:t>romanes</a:t>
            </a:r>
            <a:endParaRPr lang="cs-CZ" sz="1500" dirty="0"/>
          </a:p>
          <a:p>
            <a:pPr lvl="2"/>
            <a:r>
              <a:rPr lang="cs-CZ" sz="1500" dirty="0"/>
              <a:t>Semináře o romštině a romské literatuře a dílny tvůrčího psaní v romštině na druhém stupni ZŠ</a:t>
            </a:r>
          </a:p>
          <a:p>
            <a:pPr lvl="2"/>
            <a:r>
              <a:rPr lang="cs-CZ" sz="1500" dirty="0"/>
              <a:t>Absolvovalo k 1000 většinou romských dětí, dílny cca 300 romsky mluvících dětí.</a:t>
            </a:r>
          </a:p>
          <a:p>
            <a:pPr lvl="1"/>
            <a:r>
              <a:rPr lang="cs-CZ" sz="1500" dirty="0">
                <a:hlinkClick r:id="rId4"/>
              </a:rPr>
              <a:t>Školní čtenářské kluby na II. Stupni ZŠ</a:t>
            </a:r>
            <a:endParaRPr lang="cs-CZ" sz="1500" dirty="0"/>
          </a:p>
          <a:p>
            <a:pPr lvl="2"/>
            <a:r>
              <a:rPr lang="cs-CZ" sz="1500" dirty="0"/>
              <a:t>Pro sociálně znevýhodněné děti, 3letý pilotní projekt ve 26 školách, asi 50 romských dětí</a:t>
            </a:r>
          </a:p>
          <a:p>
            <a:endParaRPr lang="cs-CZ" dirty="0"/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Nová škola, o. p. s.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Situace romštiny</a:t>
            </a:r>
          </a:p>
          <a:p>
            <a:r>
              <a:rPr lang="cs-CZ" sz="1600" dirty="0" smtClean="0"/>
              <a:t>Podle výzkumu od MŠMT realizovaným seminářem </a:t>
            </a:r>
            <a:r>
              <a:rPr lang="cs-CZ" sz="1600" dirty="0" err="1" smtClean="0"/>
              <a:t>romistiky</a:t>
            </a:r>
            <a:r>
              <a:rPr lang="cs-CZ" sz="1600" dirty="0" smtClean="0"/>
              <a:t> FFUK (2008-2010) mezi dětmi</a:t>
            </a:r>
          </a:p>
          <a:p>
            <a:endParaRPr lang="cs-CZ" dirty="0" smtClean="0"/>
          </a:p>
          <a:p>
            <a:r>
              <a:rPr lang="cs-CZ" sz="1600" dirty="0" smtClean="0"/>
              <a:t>Naše zkušenost: </a:t>
            </a:r>
          </a:p>
          <a:p>
            <a:pPr lvl="1"/>
            <a:r>
              <a:rPr lang="cs-CZ" sz="1600" dirty="0" smtClean="0"/>
              <a:t>Velká </a:t>
            </a:r>
            <a:r>
              <a:rPr lang="cs-CZ" sz="1600" dirty="0"/>
              <a:t>většina dětí má zbytkovou nebo částečnou kompetenci, pár dětí ve třídě naopak mluví </a:t>
            </a:r>
            <a:r>
              <a:rPr lang="cs-CZ" sz="1600" dirty="0" smtClean="0"/>
              <a:t>plně, </a:t>
            </a:r>
            <a:r>
              <a:rPr lang="cs-CZ" sz="1600" dirty="0" err="1" smtClean="0"/>
              <a:t>covidové</a:t>
            </a:r>
            <a:r>
              <a:rPr lang="cs-CZ" sz="1600" dirty="0" smtClean="0"/>
              <a:t> </a:t>
            </a:r>
            <a:r>
              <a:rPr lang="cs-CZ" sz="1600" dirty="0"/>
              <a:t>roky ústup romštiny zrychlily</a:t>
            </a:r>
          </a:p>
          <a:p>
            <a:endParaRPr lang="cs-CZ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C2FE2A2-C19A-497B-91F2-33A1B26C3E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995686"/>
            <a:ext cx="3948285" cy="1460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Semináře </a:t>
            </a:r>
            <a:r>
              <a:rPr lang="cs-CZ" dirty="0" err="1" smtClean="0"/>
              <a:t>Vaker</a:t>
            </a:r>
            <a:r>
              <a:rPr lang="cs-CZ" dirty="0" smtClean="0"/>
              <a:t> </a:t>
            </a:r>
            <a:r>
              <a:rPr lang="cs-CZ" dirty="0" err="1" smtClean="0"/>
              <a:t>romanes</a:t>
            </a:r>
            <a:r>
              <a:rPr lang="cs-CZ" dirty="0" smtClean="0"/>
              <a:t> a tvůrčí dílny </a:t>
            </a:r>
            <a:br>
              <a:rPr lang="cs-CZ" dirty="0" smtClean="0"/>
            </a:br>
            <a:r>
              <a:rPr lang="cs-CZ" dirty="0" smtClean="0"/>
              <a:t>v romštině</a:t>
            </a:r>
            <a:endParaRPr lang="cs-CZ" dirty="0"/>
          </a:p>
        </p:txBody>
      </p:sp>
      <p:sp>
        <p:nvSpPr>
          <p:cNvPr id="9" name="Zástupný symbol pro obsah 8"/>
          <p:cNvSpPr>
            <a:spLocks noGrp="1"/>
          </p:cNvSpPr>
          <p:nvPr>
            <p:ph idx="10"/>
          </p:nvPr>
        </p:nvSpPr>
        <p:spPr>
          <a:xfrm>
            <a:off x="395536" y="1923678"/>
            <a:ext cx="8291264" cy="3294366"/>
          </a:xfrm>
        </p:spPr>
        <p:txBody>
          <a:bodyPr/>
          <a:lstStyle/>
          <a:p>
            <a:r>
              <a:rPr lang="cs-CZ" sz="1800" dirty="0" smtClean="0"/>
              <a:t>Náplň seminářů a dílen</a:t>
            </a:r>
          </a:p>
          <a:p>
            <a:pPr lvl="1"/>
            <a:r>
              <a:rPr lang="cs-CZ" sz="1400" dirty="0" smtClean="0"/>
              <a:t>Seznámení s romštinou (historie, struktura, četnost mluvčích, tradice psané romštiny, romská literatura) </a:t>
            </a:r>
          </a:p>
          <a:p>
            <a:r>
              <a:rPr lang="cs-CZ" sz="1800" dirty="0" smtClean="0"/>
              <a:t>Většina </a:t>
            </a:r>
            <a:r>
              <a:rPr lang="cs-CZ" sz="1800" dirty="0"/>
              <a:t>seminářů na školách s větším počtem romských dětí (Ostrava, Přerov, Plzeň, Ústí nad Labem, Brno, Praha), ale také ze škol s minimem romských dětí</a:t>
            </a:r>
          </a:p>
          <a:p>
            <a:endParaRPr lang="cs-CZ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idx="10"/>
          </p:nvPr>
        </p:nvPicPr>
        <p:blipFill>
          <a:blip r:embed="rId2"/>
          <a:stretch>
            <a:fillRect/>
          </a:stretch>
        </p:blipFill>
        <p:spPr>
          <a:xfrm>
            <a:off x="2195736" y="-164554"/>
            <a:ext cx="7573455" cy="5680091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62615" y="-236562"/>
            <a:ext cx="4324728" cy="5752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2284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Strategie dětí ohledně romštiny</a:t>
            </a:r>
            <a:br>
              <a:rPr lang="cs-CZ" dirty="0" smtClean="0"/>
            </a:br>
            <a:endParaRPr lang="cs-CZ" dirty="0"/>
          </a:p>
        </p:txBody>
      </p:sp>
      <p:sp>
        <p:nvSpPr>
          <p:cNvPr id="9" name="Zástupný symbol pro obsah 8"/>
          <p:cNvSpPr>
            <a:spLocks noGrp="1"/>
          </p:cNvSpPr>
          <p:nvPr>
            <p:ph idx="10"/>
          </p:nvPr>
        </p:nvSpPr>
        <p:spPr>
          <a:xfrm>
            <a:off x="395536" y="1923678"/>
            <a:ext cx="8291264" cy="3294366"/>
          </a:xfrm>
        </p:spPr>
        <p:txBody>
          <a:bodyPr/>
          <a:lstStyle/>
          <a:p>
            <a:pPr marL="0" indent="0">
              <a:buNone/>
            </a:pPr>
            <a:r>
              <a:rPr lang="cs-CZ" sz="1800" dirty="0" smtClean="0"/>
              <a:t>Ve školách je rozdíl podle poměru romských a neromských dětí: </a:t>
            </a:r>
          </a:p>
          <a:p>
            <a:r>
              <a:rPr lang="cs-CZ" sz="1800" dirty="0" smtClean="0"/>
              <a:t>V segregovaných školách se k romství hlásí většina dětí, k romštině ale jenom část jejích mluvčích (Vítkovice)</a:t>
            </a:r>
          </a:p>
          <a:p>
            <a:r>
              <a:rPr lang="cs-CZ" sz="1800" dirty="0" smtClean="0"/>
              <a:t>V nesegregovaných školách podle atmosféry ve třídě, na začátku zpravidla (téměř) nikdo, až později se ke znalosti romštiny přihlásí (Kralupy, Rokycany, Vysoké Mýto)</a:t>
            </a:r>
          </a:p>
          <a:p>
            <a:r>
              <a:rPr lang="cs-CZ" sz="1800" dirty="0" smtClean="0"/>
              <a:t>Učitelé často nevědí, kdo má romštinu jako první jazyk anebo kdo jí naopak neumí (Brodek u Písku)</a:t>
            </a:r>
          </a:p>
        </p:txBody>
      </p:sp>
    </p:spTree>
    <p:extLst>
      <p:ext uri="{BB962C8B-B14F-4D97-AF65-F5344CB8AC3E}">
        <p14:creationId xmlns:p14="http://schemas.microsoft.com/office/powerpoint/2010/main" val="3825831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5" y="-452586"/>
            <a:ext cx="9282269" cy="6961702"/>
          </a:xfrm>
          <a:prstGeom prst="rect">
            <a:avLst/>
          </a:prstGeom>
        </p:spPr>
      </p:pic>
      <p:sp>
        <p:nvSpPr>
          <p:cNvPr id="6" name="Zástupný symbol pro obsah 5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797405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Texty dávají nahlédnout do světa dětí (především do jejich rodiny)</a:t>
            </a:r>
          </a:p>
          <a:p>
            <a:r>
              <a:rPr lang="cs-CZ" dirty="0" smtClean="0"/>
              <a:t>Děti zažívají se svými učiteli (popř. i se svými spolužáky) svoje úspěchy</a:t>
            </a:r>
          </a:p>
          <a:p>
            <a:r>
              <a:rPr lang="cs-CZ" dirty="0" smtClean="0"/>
              <a:t>Zájem některých dětí je víceletý </a:t>
            </a:r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Romano suno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263391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668610"/>
            <a:ext cx="9505056" cy="6295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074666"/>
      </p:ext>
    </p:extLst>
  </p:cSld>
  <p:clrMapOvr>
    <a:masterClrMapping/>
  </p:clrMapOvr>
</p:sld>
</file>

<file path=ppt/theme/theme1.xml><?xml version="1.0" encoding="utf-8"?>
<a:theme xmlns:a="http://schemas.openxmlformats.org/drawingml/2006/main" name="1_Úvodní list">
  <a:themeElements>
    <a:clrScheme name="Úvodní list 2">
      <a:dk1>
        <a:srgbClr val="000000"/>
      </a:dk1>
      <a:lt1>
        <a:srgbClr val="FFFFFF"/>
      </a:lt1>
      <a:dk2>
        <a:srgbClr val="000099"/>
      </a:dk2>
      <a:lt2>
        <a:srgbClr val="EEECE1"/>
      </a:lt2>
      <a:accent1>
        <a:srgbClr val="000099"/>
      </a:accent1>
      <a:accent2>
        <a:srgbClr val="00AF3F"/>
      </a:accent2>
      <a:accent3>
        <a:srgbClr val="FFFFFF"/>
      </a:accent3>
      <a:accent4>
        <a:srgbClr val="000000"/>
      </a:accent4>
      <a:accent5>
        <a:srgbClr val="AAAACA"/>
      </a:accent5>
      <a:accent6>
        <a:srgbClr val="009E38"/>
      </a:accent6>
      <a:hlink>
        <a:srgbClr val="00AF3F"/>
      </a:hlink>
      <a:folHlink>
        <a:srgbClr val="868686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Úvodní list 1">
        <a:dk1>
          <a:srgbClr val="000000"/>
        </a:dk1>
        <a:lt1>
          <a:srgbClr val="FFFFFF"/>
        </a:lt1>
        <a:dk2>
          <a:srgbClr val="262626"/>
        </a:dk2>
        <a:lt2>
          <a:srgbClr val="EEECE1"/>
        </a:lt2>
        <a:accent1>
          <a:srgbClr val="000099"/>
        </a:accent1>
        <a:accent2>
          <a:srgbClr val="00AF3F"/>
        </a:accent2>
        <a:accent3>
          <a:srgbClr val="FFFFFF"/>
        </a:accent3>
        <a:accent4>
          <a:srgbClr val="000000"/>
        </a:accent4>
        <a:accent5>
          <a:srgbClr val="AAAACA"/>
        </a:accent5>
        <a:accent6>
          <a:srgbClr val="009E38"/>
        </a:accent6>
        <a:hlink>
          <a:srgbClr val="00AF3F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Úvodní list 2">
        <a:dk1>
          <a:srgbClr val="000000"/>
        </a:dk1>
        <a:lt1>
          <a:srgbClr val="FFFFFF"/>
        </a:lt1>
        <a:dk2>
          <a:srgbClr val="000099"/>
        </a:dk2>
        <a:lt2>
          <a:srgbClr val="EEECE1"/>
        </a:lt2>
        <a:accent1>
          <a:srgbClr val="000099"/>
        </a:accent1>
        <a:accent2>
          <a:srgbClr val="00AF3F"/>
        </a:accent2>
        <a:accent3>
          <a:srgbClr val="FFFFFF"/>
        </a:accent3>
        <a:accent4>
          <a:srgbClr val="000000"/>
        </a:accent4>
        <a:accent5>
          <a:srgbClr val="AAAACA"/>
        </a:accent5>
        <a:accent6>
          <a:srgbClr val="009E38"/>
        </a:accent6>
        <a:hlink>
          <a:srgbClr val="00AF3F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Vnitřní list s nadpisem 2">
    <a:dk1>
      <a:srgbClr val="000000"/>
    </a:dk1>
    <a:lt1>
      <a:srgbClr val="FFFFFF"/>
    </a:lt1>
    <a:dk2>
      <a:srgbClr val="000099"/>
    </a:dk2>
    <a:lt2>
      <a:srgbClr val="EEECE1"/>
    </a:lt2>
    <a:accent1>
      <a:srgbClr val="000099"/>
    </a:accent1>
    <a:accent2>
      <a:srgbClr val="00AF3F"/>
    </a:accent2>
    <a:accent3>
      <a:srgbClr val="FFFFFF"/>
    </a:accent3>
    <a:accent4>
      <a:srgbClr val="000000"/>
    </a:accent4>
    <a:accent5>
      <a:srgbClr val="AAAACA"/>
    </a:accent5>
    <a:accent6>
      <a:srgbClr val="009E38"/>
    </a:accent6>
    <a:hlink>
      <a:srgbClr val="00AF3F"/>
    </a:hlink>
    <a:folHlink>
      <a:srgbClr val="868686"/>
    </a:folHlink>
  </a:clrScheme>
</a:themeOverride>
</file>

<file path=ppt/theme/themeOverride2.xml><?xml version="1.0" encoding="utf-8"?>
<a:themeOverride xmlns:a="http://schemas.openxmlformats.org/drawingml/2006/main">
  <a:clrScheme name="Vnitřní list bez nadpisu 2">
    <a:dk1>
      <a:srgbClr val="000000"/>
    </a:dk1>
    <a:lt1>
      <a:srgbClr val="FFFFFF"/>
    </a:lt1>
    <a:dk2>
      <a:srgbClr val="000099"/>
    </a:dk2>
    <a:lt2>
      <a:srgbClr val="EEECE1"/>
    </a:lt2>
    <a:accent1>
      <a:srgbClr val="000099"/>
    </a:accent1>
    <a:accent2>
      <a:srgbClr val="00AF3F"/>
    </a:accent2>
    <a:accent3>
      <a:srgbClr val="FFFFFF"/>
    </a:accent3>
    <a:accent4>
      <a:srgbClr val="000000"/>
    </a:accent4>
    <a:accent5>
      <a:srgbClr val="AAAACA"/>
    </a:accent5>
    <a:accent6>
      <a:srgbClr val="009E38"/>
    </a:accent6>
    <a:hlink>
      <a:srgbClr val="00AF3F"/>
    </a:hlink>
    <a:folHlink>
      <a:srgbClr val="868686"/>
    </a:folHlink>
  </a:clrScheme>
</a:themeOverride>
</file>

<file path=ppt/theme/themeOverride3.xml><?xml version="1.0" encoding="utf-8"?>
<a:themeOverride xmlns:a="http://schemas.openxmlformats.org/drawingml/2006/main">
  <a:clrScheme name="Vnitřní list s odrážkami 1">
    <a:dk1>
      <a:srgbClr val="000000"/>
    </a:dk1>
    <a:lt1>
      <a:srgbClr val="FFFFFF"/>
    </a:lt1>
    <a:dk2>
      <a:srgbClr val="000099"/>
    </a:dk2>
    <a:lt2>
      <a:srgbClr val="EEECE1"/>
    </a:lt2>
    <a:accent1>
      <a:srgbClr val="000099"/>
    </a:accent1>
    <a:accent2>
      <a:srgbClr val="00AF3F"/>
    </a:accent2>
    <a:accent3>
      <a:srgbClr val="FFFFFF"/>
    </a:accent3>
    <a:accent4>
      <a:srgbClr val="000000"/>
    </a:accent4>
    <a:accent5>
      <a:srgbClr val="AAAACA"/>
    </a:accent5>
    <a:accent6>
      <a:srgbClr val="009E38"/>
    </a:accent6>
    <a:hlink>
      <a:srgbClr val="00AF3F"/>
    </a:hlink>
    <a:folHlink>
      <a:srgbClr val="868686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MMR šablona (klasický poměr stran)</Template>
  <TotalTime>1623</TotalTime>
  <Words>550</Words>
  <Application>Microsoft Office PowerPoint</Application>
  <PresentationFormat>Předvádění na obrazovce (16:9)</PresentationFormat>
  <Paragraphs>54</Paragraphs>
  <Slides>14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8" baseType="lpstr">
      <vt:lpstr>Arial</vt:lpstr>
      <vt:lpstr>Calibri</vt:lpstr>
      <vt:lpstr>Wingdings</vt:lpstr>
      <vt:lpstr>1_Úvodní list</vt:lpstr>
      <vt:lpstr>Podpora romštiny jako živého jazyka: Romano suno a Vaker romanes</vt:lpstr>
      <vt:lpstr>Nová škola, o. p. s.</vt:lpstr>
      <vt:lpstr>Prezentace aplikace PowerPoint</vt:lpstr>
      <vt:lpstr>Semináře Vaker romanes a tvůrčí dílny  v romštině</vt:lpstr>
      <vt:lpstr>Prezentace aplikace PowerPoint</vt:lpstr>
      <vt:lpstr>Strategie dětí ohledně romštiny </vt:lpstr>
      <vt:lpstr>Prezentace aplikace PowerPoint</vt:lpstr>
      <vt:lpstr>Romano suno</vt:lpstr>
      <vt:lpstr>Prezentace aplikace PowerPoint</vt:lpstr>
      <vt:lpstr>Prezentace aplikace PowerPoint</vt:lpstr>
      <vt:lpstr>Prezentace aplikace PowerPoint</vt:lpstr>
      <vt:lpstr>Školní čtenářské kluby</vt:lpstr>
      <vt:lpstr>Jaké knížky bavily děti ve čtenářských klubech</vt:lpstr>
      <vt:lpstr>Odkazy na projekty a literaturu</vt:lpstr>
    </vt:vector>
  </TitlesOfParts>
  <Company>Ministerstvo pro místní rozvoj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NÁZEV PREZENTACE</dc:title>
  <dc:creator>Syruček Petr</dc:creator>
  <cp:lastModifiedBy>Uzivatel</cp:lastModifiedBy>
  <cp:revision>35</cp:revision>
  <dcterms:created xsi:type="dcterms:W3CDTF">2020-01-13T10:41:51Z</dcterms:created>
  <dcterms:modified xsi:type="dcterms:W3CDTF">2022-01-22T16:58:26Z</dcterms:modified>
</cp:coreProperties>
</file>