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9" r:id="rId20"/>
    <p:sldId id="280" r:id="rId21"/>
    <p:sldId id="281" r:id="rId22"/>
    <p:sldId id="288" r:id="rId23"/>
    <p:sldId id="289" r:id="rId24"/>
    <p:sldId id="290" r:id="rId25"/>
    <p:sldId id="292" r:id="rId26"/>
    <p:sldId id="291" r:id="rId27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668" userDrawn="1">
          <p15:clr>
            <a:srgbClr val="A4A3A4"/>
          </p15:clr>
        </p15:guide>
        <p15:guide id="4" orient="horz" pos="3049" userDrawn="1">
          <p15:clr>
            <a:srgbClr val="A4A3A4"/>
          </p15:clr>
        </p15:guide>
        <p15:guide id="5" pos="5511" userDrawn="1">
          <p15:clr>
            <a:srgbClr val="A4A3A4"/>
          </p15:clr>
        </p15:guide>
        <p15:guide id="6" pos="249" userDrawn="1">
          <p15:clr>
            <a:srgbClr val="A4A3A4"/>
          </p15:clr>
        </p15:guide>
        <p15:guide id="7" orient="horz" pos="1008" userDrawn="1">
          <p15:clr>
            <a:srgbClr val="A4A3A4"/>
          </p15:clr>
        </p15:guide>
        <p15:guide id="8" orient="horz" pos="9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3F"/>
    <a:srgbClr val="000099"/>
    <a:srgbClr val="DB7D00"/>
    <a:srgbClr val="F9E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3" autoAdjust="0"/>
  </p:normalViewPr>
  <p:slideViewPr>
    <p:cSldViewPr>
      <p:cViewPr varScale="1">
        <p:scale>
          <a:sx n="118" d="100"/>
          <a:sy n="118" d="100"/>
        </p:scale>
        <p:origin x="174" y="108"/>
      </p:cViewPr>
      <p:guideLst>
        <p:guide orient="horz" pos="1620"/>
        <p:guide pos="2880"/>
        <p:guide orient="horz" pos="668"/>
        <p:guide orient="horz" pos="3049"/>
        <p:guide pos="5511"/>
        <p:guide pos="249"/>
        <p:guide orient="horz" pos="1008"/>
        <p:guide orient="horz" pos="9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32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F1C2EFA-0950-4EDD-B902-2C9FD7601EB2}" type="datetimeFigureOut">
              <a:rPr lang="cs-CZ"/>
              <a:pPr>
                <a:defRPr/>
              </a:pPr>
              <a:t>24.01.2022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938F04E-C256-4330-A7EA-E0EE7F5DA38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22B08D-22A7-44C7-9A9A-15F0430FEC6E}" type="datetimeFigureOut">
              <a:rPr lang="cs-CZ"/>
              <a:pPr>
                <a:defRPr/>
              </a:pPr>
              <a:t>24.01.2022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87C561E-2E38-4584-AB37-860AD06BBB3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jpe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6.jpe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-19690" y="1545638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9" name="Podnadpis 2"/>
          <p:cNvSpPr txBox="1">
            <a:spLocks/>
          </p:cNvSpPr>
          <p:nvPr/>
        </p:nvSpPr>
        <p:spPr>
          <a:xfrm>
            <a:off x="2297539" y="2848145"/>
            <a:ext cx="4548931" cy="43219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1800" dirty="0"/>
              <a:t>Odbor</a:t>
            </a:r>
            <a:r>
              <a:rPr lang="cs-CZ" sz="1800" baseline="0" dirty="0"/>
              <a:t> pro sociální začleňování (Agentura)</a:t>
            </a:r>
            <a:endParaRPr lang="cs-CZ" sz="1800" dirty="0"/>
          </a:p>
        </p:txBody>
      </p:sp>
      <p:pic>
        <p:nvPicPr>
          <p:cNvPr id="10" name="Obrázek 7" descr="mmr_cr_rgb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15602"/>
            <a:ext cx="2520280" cy="41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930423" y="1380380"/>
            <a:ext cx="7283152" cy="1404156"/>
          </a:xfrm>
          <a:prstGeom prst="rect">
            <a:avLst/>
          </a:prstGeom>
        </p:spPr>
        <p:txBody>
          <a:bodyPr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74" y="359859"/>
            <a:ext cx="5735457" cy="954683"/>
          </a:xfrm>
          <a:prstGeom prst="rect">
            <a:avLst/>
          </a:prstGeom>
        </p:spPr>
      </p:pic>
      <p:sp>
        <p:nvSpPr>
          <p:cNvPr id="11" name="Podnadpis 2"/>
          <p:cNvSpPr txBox="1">
            <a:spLocks/>
          </p:cNvSpPr>
          <p:nvPr userDrawn="1"/>
        </p:nvSpPr>
        <p:spPr bwMode="auto">
          <a:xfrm>
            <a:off x="539553" y="4717570"/>
            <a:ext cx="8033914" cy="292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marL="0" indent="0" algn="l" rtl="0" eaLnBrk="1" fontAlgn="base" hangingPunct="1"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200" dirty="0"/>
              <a:t>Prezentace se koná v rámci projektu „Inkluzivní a kvalitní vzdělávání v územích se sociálně vyloučenými lokalitami“ č. CZ.02.3.62/0.0/0.0/15_001/0000586</a:t>
            </a:r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6" y="4107768"/>
            <a:ext cx="2432671" cy="50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8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7" name="Obrázek 3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05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45636"/>
            <a:ext cx="8291264" cy="3294366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Upravte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250" y="314605"/>
            <a:ext cx="5009847" cy="83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0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6" name="Obrázek 2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507818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395536" y="1059582"/>
            <a:ext cx="8291264" cy="378042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spcBef>
                <a:spcPts val="1000"/>
              </a:spcBef>
              <a:spcAft>
                <a:spcPts val="1000"/>
              </a:spcAft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 dirty="0"/>
              <a:t>Upravte styly předlohy textu.</a:t>
            </a: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2" y="337584"/>
            <a:ext cx="5028452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9" descr="podtisk_modry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6" y="1491855"/>
            <a:ext cx="7908925" cy="36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2"/>
            <a:ext cx="9144000" cy="1952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195487"/>
            <a:ext cx="9144000" cy="108012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noFill/>
            </a:endParaRPr>
          </a:p>
        </p:txBody>
      </p:sp>
      <p:pic>
        <p:nvPicPr>
          <p:cNvPr id="8" name="Obrázek 4" descr="mmr_cr_rgb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9" y="4493476"/>
            <a:ext cx="2016125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1059582"/>
            <a:ext cx="8291264" cy="378042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395536" y="1545637"/>
            <a:ext cx="8291264" cy="3294366"/>
          </a:xfrm>
          <a:prstGeom prst="rect">
            <a:avLst/>
          </a:prstGeom>
        </p:spPr>
        <p:txBody>
          <a:bodyPr anchor="t" anchorCtr="0"/>
          <a:lstStyle>
            <a:lvl1pPr marL="342882" indent="-342882">
              <a:buClr>
                <a:schemeClr val="accent1"/>
              </a:buClr>
              <a:buFont typeface="Wingdings" pitchFamily="2" charset="2"/>
              <a:buChar char="§"/>
              <a:defRPr sz="2400"/>
            </a:lvl1pPr>
            <a:lvl2pPr marL="742913" indent="-285737">
              <a:buClr>
                <a:schemeClr val="accent1"/>
              </a:buClr>
              <a:buFont typeface="Wingdings" pitchFamily="2" charset="2"/>
              <a:buChar char="§"/>
              <a:defRPr sz="2000"/>
            </a:lvl2pPr>
            <a:lvl3pPr marL="1142942" indent="-228589">
              <a:buClr>
                <a:schemeClr val="accent1"/>
              </a:buClr>
              <a:buFont typeface="Wingdings" pitchFamily="2" charset="2"/>
              <a:buChar char="§"/>
              <a:defRPr sz="1800"/>
            </a:lvl3pPr>
            <a:lvl4pPr marL="1600120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4pPr>
            <a:lvl5pPr marL="2057298" indent="-228589">
              <a:buClr>
                <a:schemeClr val="accent1"/>
              </a:buClr>
              <a:buFont typeface="Wingdings" pitchFamily="2" charset="2"/>
              <a:buChar char="§"/>
              <a:defRPr sz="1600"/>
            </a:lvl5pPr>
          </a:lstStyle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948" y="333873"/>
            <a:ext cx="5028451" cy="8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50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1437087"/>
            <a:ext cx="7272338" cy="140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cs-CZ"/>
              <a:t>Klepnutím lze upravit styl předlohy nadpisů.</a:t>
            </a:r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3350" y="3436148"/>
            <a:ext cx="7200900" cy="135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184841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7" r:id="rId2"/>
    <p:sldLayoutId id="2147483668" r:id="rId3"/>
    <p:sldLayoutId id="2147483666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5pPr>
      <a:lvl6pPr marL="457178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6pPr>
      <a:lvl7pPr marL="914354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7pPr>
      <a:lvl8pPr marL="1371532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8pPr>
      <a:lvl9pPr marL="1828709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99"/>
          </a:solidFill>
          <a:latin typeface="Arial" panose="020B0604020202020204" pitchFamily="34" charset="0"/>
        </a:defRPr>
      </a:lvl9pPr>
    </p:titleStyle>
    <p:bodyStyle>
      <a:lvl1pPr marL="342882" indent="-34288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mxOkH3wPdAY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stefan.balog@romea.cz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romea.cz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2"/>
          <p:cNvSpPr>
            <a:spLocks noGrp="1"/>
          </p:cNvSpPr>
          <p:nvPr>
            <p:ph type="title"/>
          </p:nvPr>
        </p:nvSpPr>
        <p:spPr>
          <a:xfrm>
            <a:off x="930274" y="987574"/>
            <a:ext cx="7283451" cy="1871663"/>
          </a:xfrm>
          <a:noFill/>
        </p:spPr>
        <p:txBody>
          <a:bodyPr/>
          <a:lstStyle/>
          <a:p>
            <a:r>
              <a:rPr lang="cs-CZ" altLang="cs-CZ" sz="4000" dirty="0"/>
              <a:t>Romská stipendia: podpora romských žáků a studentů </a:t>
            </a:r>
            <a:endParaRPr lang="en-US" altLang="cs-CZ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BARUVAS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Program BARUVAS (v romštině ROSTEME) je jednou z nejdůležitějších součástí stipendijního programu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Víkendová nebo letní týdenní setkání romských studentů a studentek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workshopy, semináře, soutěže </a:t>
            </a:r>
          </a:p>
          <a:p>
            <a:pPr marL="45720" indent="0" fontAlgn="auto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altLang="cs-CZ" sz="1800" dirty="0"/>
              <a:t>- Tematicky zaměřená setkání (romská historie, jazyk, sociální sítě,</a:t>
            </a:r>
            <a:br>
              <a:rPr lang="cs-CZ" altLang="cs-CZ" sz="1800" dirty="0"/>
            </a:br>
            <a:r>
              <a:rPr lang="cs-CZ" altLang="cs-CZ" sz="1800" dirty="0"/>
              <a:t>vlastní projekty, sebeprezentace v médiích, sebevědomí …)</a:t>
            </a:r>
          </a:p>
          <a:p>
            <a:pPr marL="45720" indent="0" fontAlgn="auto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altLang="cs-CZ" sz="1800" dirty="0"/>
              <a:t>- Vždy 3x do roka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7268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BARUVAS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Lektoři z řad úspěšných Romů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Informace o romské historii, romském jazyce i romské kultuře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Budování romské identity a emancipace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Bezpečné místo pro romské studenty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Sdílení pozitivních i negativních zkušeností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Vzájemná motivace a podpora </a:t>
            </a:r>
          </a:p>
        </p:txBody>
      </p:sp>
      <p:pic>
        <p:nvPicPr>
          <p:cNvPr id="3" name="Obrázek 4">
            <a:extLst>
              <a:ext uri="{FF2B5EF4-FFF2-40B4-BE49-F238E27FC236}">
                <a16:creationId xmlns:a16="http://schemas.microsoft.com/office/drawing/2014/main" id="{38735C6C-316A-4DAD-AA7D-00021F9FB7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65" b="6672"/>
          <a:stretch/>
        </p:blipFill>
        <p:spPr bwMode="auto">
          <a:xfrm>
            <a:off x="7611545" y="555526"/>
            <a:ext cx="1532455" cy="14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469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BARUVAS</a:t>
            </a:r>
          </a:p>
          <a:p>
            <a:endParaRPr lang="cs-CZ" dirty="0"/>
          </a:p>
        </p:txBody>
      </p:sp>
      <p:pic>
        <p:nvPicPr>
          <p:cNvPr id="3" name="Obrázek 2" descr="Obsah obrázku osoba, sport, skupina, lidé&#10;&#10;Popis byl vytvořen automaticky">
            <a:extLst>
              <a:ext uri="{FF2B5EF4-FFF2-40B4-BE49-F238E27FC236}">
                <a16:creationId xmlns:a16="http://schemas.microsoft.com/office/drawing/2014/main" id="{C0FF0359-C8DD-4C8F-93EB-F8A56D846E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371" y="1076732"/>
            <a:ext cx="3757747" cy="2143090"/>
          </a:xfrm>
          <a:prstGeom prst="rect">
            <a:avLst/>
          </a:prstGeom>
        </p:spPr>
      </p:pic>
      <p:pic>
        <p:nvPicPr>
          <p:cNvPr id="5" name="Obrázek 4" descr="Obsah obrázku strom, tráva, exteriér, osoba&#10;&#10;Popis byl vytvořen automaticky">
            <a:extLst>
              <a:ext uri="{FF2B5EF4-FFF2-40B4-BE49-F238E27FC236}">
                <a16:creationId xmlns:a16="http://schemas.microsoft.com/office/drawing/2014/main" id="{1E1D99E5-60B8-4B97-80DB-745E6E5BD5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17" y="1995686"/>
            <a:ext cx="4439830" cy="241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33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pic>
        <p:nvPicPr>
          <p:cNvPr id="4" name="Obrázek 3" descr="Obsah obrázku tráva, strom, exteriér, skupina&#10;&#10;Popis byl vytvořen automaticky">
            <a:extLst>
              <a:ext uri="{FF2B5EF4-FFF2-40B4-BE49-F238E27FC236}">
                <a16:creationId xmlns:a16="http://schemas.microsoft.com/office/drawing/2014/main" id="{37C6451F-2BF9-4419-AFDB-641EED711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640" y="1059582"/>
            <a:ext cx="6280720" cy="339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96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 descr="Obsah obrázku tráva, exteriér, obloha, strom&#10;&#10;Popis byl vytvořen automaticky">
            <a:extLst>
              <a:ext uri="{FF2B5EF4-FFF2-40B4-BE49-F238E27FC236}">
                <a16:creationId xmlns:a16="http://schemas.microsoft.com/office/drawing/2014/main" id="{974D609C-74F8-42F9-8E04-717B67116E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7574"/>
            <a:ext cx="4312512" cy="2869618"/>
          </a:xfrm>
        </p:spPr>
      </p:pic>
      <p:pic>
        <p:nvPicPr>
          <p:cNvPr id="8" name="Obrázek 7" descr="Obsah obrázku interiér, strop, patro, osoba&#10;&#10;Popis byl vytvořen automaticky">
            <a:extLst>
              <a:ext uri="{FF2B5EF4-FFF2-40B4-BE49-F238E27FC236}">
                <a16:creationId xmlns:a16="http://schemas.microsoft.com/office/drawing/2014/main" id="{C91D05B7-C2B8-4555-BBCF-58C63B17E8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04" y="1886225"/>
            <a:ext cx="3952472" cy="243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0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 descr="Obsah obrázku text, patro, interiér, osoba&#10;&#10;Popis byl vytvořen automaticky">
            <a:extLst>
              <a:ext uri="{FF2B5EF4-FFF2-40B4-BE49-F238E27FC236}">
                <a16:creationId xmlns:a16="http://schemas.microsoft.com/office/drawing/2014/main" id="{A3BBF378-E35D-43B1-BB29-0D80EF434C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477" y="987574"/>
            <a:ext cx="6231046" cy="3430320"/>
          </a:xfrm>
        </p:spPr>
      </p:pic>
    </p:spTree>
    <p:extLst>
      <p:ext uri="{BB962C8B-B14F-4D97-AF65-F5344CB8AC3E}">
        <p14:creationId xmlns:p14="http://schemas.microsoft.com/office/powerpoint/2010/main" val="2883950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Zástupný obsah 8" descr="Obsah obrázku tráva, strom, exteriér, park&#10;&#10;Popis byl vytvořen automaticky">
            <a:extLst>
              <a:ext uri="{FF2B5EF4-FFF2-40B4-BE49-F238E27FC236}">
                <a16:creationId xmlns:a16="http://schemas.microsoft.com/office/drawing/2014/main" id="{36504815-3C02-43D2-9E0B-083A5A50CF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987574"/>
            <a:ext cx="5852160" cy="3471672"/>
          </a:xfrm>
        </p:spPr>
      </p:pic>
    </p:spTree>
    <p:extLst>
      <p:ext uri="{BB962C8B-B14F-4D97-AF65-F5344CB8AC3E}">
        <p14:creationId xmlns:p14="http://schemas.microsoft.com/office/powerpoint/2010/main" val="551146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 descr="Obsah obrázku patro, pózování, osoba, interiér&#10;&#10;Popis byl vytvořen automaticky">
            <a:extLst>
              <a:ext uri="{FF2B5EF4-FFF2-40B4-BE49-F238E27FC236}">
                <a16:creationId xmlns:a16="http://schemas.microsoft.com/office/drawing/2014/main" id="{D44E924C-CD0D-4A58-AA60-4FCAF7EF3A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012" y="1059582"/>
            <a:ext cx="5827976" cy="3348658"/>
          </a:xfrm>
        </p:spPr>
      </p:pic>
    </p:spTree>
    <p:extLst>
      <p:ext uri="{BB962C8B-B14F-4D97-AF65-F5344CB8AC3E}">
        <p14:creationId xmlns:p14="http://schemas.microsoft.com/office/powerpoint/2010/main" val="2825920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pic>
        <p:nvPicPr>
          <p:cNvPr id="8" name="mxOkH3wPdAY">
            <a:extLst>
              <a:ext uri="{FF2B5EF4-FFF2-40B4-BE49-F238E27FC236}">
                <a16:creationId xmlns:a16="http://schemas.microsoft.com/office/drawing/2014/main" id="{E00A2FB8-2C6C-4E73-86BA-67979A01198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9992" y="1086306"/>
            <a:ext cx="5962352" cy="335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8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MOTIVAČNÍ BESEDY PRO ROMSKÉ ŽÁKY ZŠ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Nápad našich stipendistů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Snaha motivovat romské žáky ZŠ ke studiu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Specializace na základní školy s vyšším počtem romských žáků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Od roku 2019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Sídliště </a:t>
            </a:r>
            <a:r>
              <a:rPr lang="cs-CZ" sz="1800" dirty="0" err="1">
                <a:solidFill>
                  <a:srgbClr val="000000"/>
                </a:solidFill>
              </a:rPr>
              <a:t>Chanov</a:t>
            </a:r>
            <a:r>
              <a:rPr lang="cs-CZ" sz="1800" dirty="0">
                <a:solidFill>
                  <a:srgbClr val="000000"/>
                </a:solidFill>
              </a:rPr>
              <a:t>, Janov (Litvínov), Ostrava, Předlice (Ústí nad Labem),…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1298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cs-CZ" altLang="en-US" sz="1800" noProof="1"/>
              <a:t>- Vznik 31. 12. 2002</a:t>
            </a:r>
          </a:p>
          <a:p>
            <a:pPr eaLnBrk="1" hangingPunct="1">
              <a:defRPr/>
            </a:pPr>
            <a:r>
              <a:rPr lang="cs-CZ" altLang="en-US" sz="1800" noProof="1"/>
              <a:t>- Zakladatelé: Zdeněk Ryšavý, Jarmila Balážová, Vojtěch Lavička, Soňa Kalejová</a:t>
            </a:r>
          </a:p>
          <a:p>
            <a:pPr marL="0" indent="0" eaLnBrk="1" hangingPunct="1">
              <a:buFontTx/>
              <a:buNone/>
              <a:defRPr/>
            </a:pPr>
            <a:r>
              <a:rPr lang="cs-CZ" altLang="en-US" sz="1800" noProof="1"/>
              <a:t>- Poslání </a:t>
            </a:r>
          </a:p>
          <a:p>
            <a:pPr marL="0" indent="0" eaLnBrk="1" hangingPunct="1">
              <a:buFontTx/>
              <a:buNone/>
              <a:defRPr/>
            </a:pPr>
            <a:r>
              <a:rPr lang="cs-CZ" altLang="en-US" sz="1800" i="1" noProof="1">
                <a:solidFill>
                  <a:srgbClr val="FF0000"/>
                </a:solidFill>
              </a:rPr>
              <a:t>Kvalitním zpravodajstvím a podporou vzdělávání umožňuje vzájemné poznání, a přispívá k uznání Romů za rovnocenné členy společnosti.</a:t>
            </a:r>
          </a:p>
          <a:p>
            <a:endParaRPr lang="cs-CZ" dirty="0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ROMEA, o.p.s.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pic>
        <p:nvPicPr>
          <p:cNvPr id="3" name="Obrázek 2" descr="Obsah obrázku interiér, stůl, osoba, lidé&#10;&#10;Popis byl vytvořen automaticky">
            <a:extLst>
              <a:ext uri="{FF2B5EF4-FFF2-40B4-BE49-F238E27FC236}">
                <a16:creationId xmlns:a16="http://schemas.microsoft.com/office/drawing/2014/main" id="{0D1D669B-DA41-4DD6-B629-2452DD6E9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667" y="1059582"/>
            <a:ext cx="5994665" cy="3330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84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6D7C9BF-1E4A-477F-A9A8-325909AF30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9582"/>
            <a:ext cx="5385995" cy="3366247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2A469B50-BAFC-455D-97D8-55F2EB8F298F}"/>
              </a:ext>
            </a:extLst>
          </p:cNvPr>
          <p:cNvSpPr txBox="1"/>
          <p:nvPr/>
        </p:nvSpPr>
        <p:spPr>
          <a:xfrm>
            <a:off x="6588224" y="2188707"/>
            <a:ext cx="2016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Michal Gábor </a:t>
            </a:r>
          </a:p>
          <a:p>
            <a:endParaRPr lang="cs-CZ" sz="1400" dirty="0"/>
          </a:p>
          <a:p>
            <a:r>
              <a:rPr lang="cs-CZ" sz="1400" dirty="0"/>
              <a:t>Obor </a:t>
            </a:r>
            <a:r>
              <a:rPr lang="cs-CZ" sz="1200" dirty="0"/>
              <a:t>fyzická geografie a </a:t>
            </a:r>
            <a:r>
              <a:rPr lang="cs-CZ" sz="1200" dirty="0" err="1"/>
              <a:t>geoekologie</a:t>
            </a:r>
            <a:r>
              <a:rPr lang="cs-CZ" sz="1200" dirty="0"/>
              <a:t> na Ostravské Univerzitě </a:t>
            </a:r>
          </a:p>
        </p:txBody>
      </p:sp>
    </p:spTree>
    <p:extLst>
      <p:ext uri="{BB962C8B-B14F-4D97-AF65-F5344CB8AC3E}">
        <p14:creationId xmlns:p14="http://schemas.microsoft.com/office/powerpoint/2010/main" val="345949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2A469B50-BAFC-455D-97D8-55F2EB8F298F}"/>
              </a:ext>
            </a:extLst>
          </p:cNvPr>
          <p:cNvSpPr txBox="1"/>
          <p:nvPr/>
        </p:nvSpPr>
        <p:spPr>
          <a:xfrm>
            <a:off x="6588224" y="2188707"/>
            <a:ext cx="2016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Kristýna Dunová</a:t>
            </a:r>
          </a:p>
          <a:p>
            <a:endParaRPr lang="cs-CZ" sz="1400" dirty="0"/>
          </a:p>
          <a:p>
            <a:r>
              <a:rPr lang="cs-CZ" sz="1400" dirty="0"/>
              <a:t>Obor </a:t>
            </a:r>
            <a:r>
              <a:rPr lang="cs-CZ" sz="1200" dirty="0"/>
              <a:t>speciální pedagogika na Univerzitě Hradec Králové </a:t>
            </a:r>
          </a:p>
        </p:txBody>
      </p:sp>
      <p:pic>
        <p:nvPicPr>
          <p:cNvPr id="8" name="Obrázek 7" descr="Obsah obrázku osoba&#10;&#10;Popis byl vytvořen automaticky">
            <a:extLst>
              <a:ext uri="{FF2B5EF4-FFF2-40B4-BE49-F238E27FC236}">
                <a16:creationId xmlns:a16="http://schemas.microsoft.com/office/drawing/2014/main" id="{8CF47D69-1E2E-4CA6-9B55-75A4747E8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07" y="1048274"/>
            <a:ext cx="5076945" cy="338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910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2A469B50-BAFC-455D-97D8-55F2EB8F298F}"/>
              </a:ext>
            </a:extLst>
          </p:cNvPr>
          <p:cNvSpPr txBox="1"/>
          <p:nvPr/>
        </p:nvSpPr>
        <p:spPr>
          <a:xfrm>
            <a:off x="6588224" y="2188707"/>
            <a:ext cx="2016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František </a:t>
            </a:r>
            <a:r>
              <a:rPr lang="cs-CZ" sz="1400" b="1" dirty="0" err="1"/>
              <a:t>Német</a:t>
            </a:r>
            <a:endParaRPr lang="cs-CZ" sz="1400" b="1" dirty="0"/>
          </a:p>
          <a:p>
            <a:endParaRPr lang="cs-CZ" sz="1400" dirty="0"/>
          </a:p>
          <a:p>
            <a:r>
              <a:rPr lang="cs-CZ" sz="1400" dirty="0"/>
              <a:t>Obor </a:t>
            </a:r>
            <a:r>
              <a:rPr lang="cs-CZ" sz="1200" dirty="0"/>
              <a:t>umělá inteligence na Českém vysokém učení technickém </a:t>
            </a:r>
          </a:p>
        </p:txBody>
      </p:sp>
      <p:pic>
        <p:nvPicPr>
          <p:cNvPr id="3" name="Obrázek 2" descr="Obsah obrázku osoba, interiér, lidé, skupina&#10;&#10;Popis byl vytvořen automaticky">
            <a:extLst>
              <a:ext uri="{FF2B5EF4-FFF2-40B4-BE49-F238E27FC236}">
                <a16:creationId xmlns:a16="http://schemas.microsoft.com/office/drawing/2014/main" id="{716A8986-C14A-48A2-89AE-A2FA2250A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87574"/>
            <a:ext cx="5167244" cy="343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055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2A469B50-BAFC-455D-97D8-55F2EB8F298F}"/>
              </a:ext>
            </a:extLst>
          </p:cNvPr>
          <p:cNvSpPr txBox="1"/>
          <p:nvPr/>
        </p:nvSpPr>
        <p:spPr>
          <a:xfrm>
            <a:off x="6300192" y="2188707"/>
            <a:ext cx="2304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Michael </a:t>
            </a:r>
            <a:r>
              <a:rPr lang="cs-CZ" sz="1400" b="1" dirty="0" err="1"/>
              <a:t>Mitraš</a:t>
            </a:r>
            <a:r>
              <a:rPr lang="cs-CZ" sz="1400" b="1" dirty="0"/>
              <a:t> (absolvent stipendijního programu) </a:t>
            </a:r>
          </a:p>
          <a:p>
            <a:endParaRPr lang="cs-CZ" sz="1400" b="1" dirty="0"/>
          </a:p>
          <a:p>
            <a:r>
              <a:rPr lang="cs-CZ" sz="1200" dirty="0"/>
              <a:t> student právy na Univerzitě Palackého v Olomouci</a:t>
            </a:r>
          </a:p>
        </p:txBody>
      </p:sp>
      <p:pic>
        <p:nvPicPr>
          <p:cNvPr id="4" name="Obrázek 3" descr="Obsah obrázku osoba, muž, interiér, okno&#10;&#10;Popis byl vytvořen automaticky">
            <a:extLst>
              <a:ext uri="{FF2B5EF4-FFF2-40B4-BE49-F238E27FC236}">
                <a16:creationId xmlns:a16="http://schemas.microsoft.com/office/drawing/2014/main" id="{BDF284AF-50D1-415A-A1DB-31F2AF4AA0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9582"/>
            <a:ext cx="511815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42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FINANCOVÁNÍ STIPENDIJNÍHO PROGRAMU	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Hlavně nadace (nadace Albatros, </a:t>
            </a:r>
            <a:r>
              <a:rPr lang="cs-CZ" sz="1800" dirty="0" err="1">
                <a:solidFill>
                  <a:srgbClr val="000000"/>
                </a:solidFill>
              </a:rPr>
              <a:t>Bader</a:t>
            </a:r>
            <a:r>
              <a:rPr lang="cs-CZ" sz="1800" dirty="0">
                <a:solidFill>
                  <a:srgbClr val="000000"/>
                </a:solidFill>
              </a:rPr>
              <a:t> </a:t>
            </a:r>
            <a:r>
              <a:rPr lang="cs-CZ" sz="1800" dirty="0" err="1">
                <a:solidFill>
                  <a:srgbClr val="000000"/>
                </a:solidFill>
              </a:rPr>
              <a:t>philatrophies</a:t>
            </a:r>
            <a:r>
              <a:rPr lang="cs-CZ" sz="1800" dirty="0">
                <a:solidFill>
                  <a:srgbClr val="000000"/>
                </a:solidFill>
              </a:rPr>
              <a:t>)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Firmy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Dárci z řad veřejnosti (kampaně, například </a:t>
            </a:r>
            <a:r>
              <a:rPr lang="cs-CZ" sz="1800" dirty="0" err="1">
                <a:solidFill>
                  <a:srgbClr val="000000"/>
                </a:solidFill>
              </a:rPr>
              <a:t>Hejtři</a:t>
            </a:r>
            <a:r>
              <a:rPr lang="cs-CZ" sz="1800" dirty="0">
                <a:solidFill>
                  <a:srgbClr val="000000"/>
                </a:solidFill>
              </a:rPr>
              <a:t> nás nezastaví, Díky vám)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4394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hangingPunct="1">
              <a:buFontTx/>
              <a:buNone/>
              <a:defRPr/>
            </a:pPr>
            <a:endParaRPr lang="cs-CZ" altLang="en-US" b="1" noProof="1"/>
          </a:p>
          <a:p>
            <a:pPr marL="0" indent="0" algn="ctr" eaLnBrk="1" hangingPunct="1">
              <a:buFontTx/>
              <a:buNone/>
              <a:defRPr/>
            </a:pPr>
            <a:r>
              <a:rPr lang="cs-CZ" altLang="en-US" sz="3600" b="1" noProof="1"/>
              <a:t>DĚKUJI ZA POZORNOST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cs-CZ" sz="1800" dirty="0">
                <a:solidFill>
                  <a:srgbClr val="000000"/>
                </a:solidFill>
              </a:rPr>
              <a:t>Bc. Štefan Balog </a:t>
            </a:r>
          </a:p>
          <a:p>
            <a:pPr marL="45720" indent="0" algn="ctr" eaLnBrk="1" fontAlgn="auto" hangingPunct="1"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 Manažer stipendijního programu, fundraiser </a:t>
            </a:r>
          </a:p>
          <a:p>
            <a:pPr marL="45720" indent="0" algn="ctr" eaLnBrk="1" fontAlgn="auto" hangingPunct="1"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  <a:hlinkClick r:id="rId2"/>
              </a:rPr>
              <a:t>stefan.balog@romea.cz</a:t>
            </a:r>
            <a:r>
              <a:rPr lang="cs-CZ" sz="1800" dirty="0">
                <a:solidFill>
                  <a:srgbClr val="000000"/>
                </a:solidFill>
              </a:rPr>
              <a:t>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                                      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9519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I. MEDIÁLNÍ PROJEKTY </a:t>
            </a:r>
          </a:p>
          <a:p>
            <a:pPr marL="0" indent="0" eaLnBrk="1" hangingPunct="1">
              <a:defRPr/>
            </a:pPr>
            <a:r>
              <a:rPr lang="cs-CZ" altLang="en-US" sz="2000" noProof="1"/>
              <a:t>- </a:t>
            </a:r>
            <a:r>
              <a:rPr lang="cs-CZ" altLang="en-US" sz="1800" noProof="1"/>
              <a:t>měsíčník Romano voďi</a:t>
            </a:r>
          </a:p>
          <a:p>
            <a:pPr marL="0" indent="0" eaLnBrk="1" hangingPunct="1">
              <a:defRPr/>
            </a:pPr>
            <a:r>
              <a:rPr lang="cs-CZ" altLang="en-US" sz="1800" noProof="1"/>
              <a:t>- server </a:t>
            </a:r>
            <a:r>
              <a:rPr lang="cs-CZ" altLang="en-US" sz="1800" u="sng" noProof="1">
                <a:hlinkClick r:id="rId2"/>
              </a:rPr>
              <a:t>www.romea.cz</a:t>
            </a:r>
            <a:endParaRPr lang="cs-CZ" altLang="en-US" sz="1800" noProof="1"/>
          </a:p>
          <a:p>
            <a:pPr marL="0" indent="0" eaLnBrk="1" hangingPunct="1">
              <a:defRPr/>
            </a:pPr>
            <a:r>
              <a:rPr lang="cs-CZ" altLang="en-US" sz="1800" noProof="1"/>
              <a:t>- Romea TV</a:t>
            </a:r>
          </a:p>
          <a:p>
            <a:endParaRPr lang="cs-CZ" dirty="0"/>
          </a:p>
        </p:txBody>
      </p:sp>
      <p:pic>
        <p:nvPicPr>
          <p:cNvPr id="7" name="Obrázek 4">
            <a:extLst>
              <a:ext uri="{FF2B5EF4-FFF2-40B4-BE49-F238E27FC236}">
                <a16:creationId xmlns:a16="http://schemas.microsoft.com/office/drawing/2014/main" id="{7CA32677-634A-49E3-B07C-0FC4579D9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83718"/>
            <a:ext cx="3601642" cy="200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II. LIDSKOPRÁVNÍ PROJEKTY </a:t>
            </a:r>
          </a:p>
          <a:p>
            <a:pPr marL="342900" indent="-342900" eaLnBrk="1" hangingPunct="1">
              <a:buFontTx/>
              <a:buChar char="-"/>
            </a:pPr>
            <a:r>
              <a:rPr lang="cs-CZ" altLang="cs-CZ" sz="1800" dirty="0"/>
              <a:t>antidiskriminační linka pro oběti násilí z nenávisti a diskriminace</a:t>
            </a:r>
          </a:p>
          <a:p>
            <a:pPr marL="0" indent="0" eaLnBrk="1" hangingPunct="1"/>
            <a:r>
              <a:rPr lang="cs-CZ" altLang="cs-CZ" sz="1800" dirty="0"/>
              <a:t>- osvětové kampaně - Ker </a:t>
            </a:r>
            <a:r>
              <a:rPr lang="cs-CZ" altLang="cs-CZ" sz="1800" dirty="0" err="1"/>
              <a:t>vareso</a:t>
            </a:r>
            <a:r>
              <a:rPr lang="cs-CZ" altLang="cs-CZ" sz="1800" dirty="0"/>
              <a:t>!, kampaně k účasti ve volbách, na téma diskriminace, finanční gramotnost … </a:t>
            </a:r>
          </a:p>
          <a:p>
            <a:endParaRPr lang="cs-CZ" dirty="0"/>
          </a:p>
        </p:txBody>
      </p:sp>
      <p:pic>
        <p:nvPicPr>
          <p:cNvPr id="4" name="Content Placeholder 4" descr="web_gipsy">
            <a:extLst>
              <a:ext uri="{FF2B5EF4-FFF2-40B4-BE49-F238E27FC236}">
                <a16:creationId xmlns:a16="http://schemas.microsoft.com/office/drawing/2014/main" id="{EFA2BDC4-7EE1-4604-BA98-A91981B53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1165" y="3147814"/>
            <a:ext cx="3821670" cy="123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82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III. VZDĚLÁVACÍ PROJEKTY </a:t>
            </a:r>
          </a:p>
          <a:p>
            <a:pPr marL="0" indent="0">
              <a:defRPr/>
            </a:pPr>
            <a:r>
              <a:rPr lang="cs-CZ" altLang="en-US" noProof="1"/>
              <a:t>- </a:t>
            </a:r>
            <a:r>
              <a:rPr lang="cs-CZ" altLang="en-US" sz="1800" noProof="1">
                <a:sym typeface="+mn-ea"/>
              </a:rPr>
              <a:t>kurzy pro budoucí romské novináře</a:t>
            </a:r>
          </a:p>
          <a:p>
            <a:pPr marL="0" indent="0">
              <a:defRPr/>
            </a:pPr>
            <a:r>
              <a:rPr lang="cs-CZ" altLang="en-US" sz="1800" noProof="1">
                <a:sym typeface="+mn-ea"/>
              </a:rPr>
              <a:t>- „Romský mentor“</a:t>
            </a:r>
          </a:p>
          <a:p>
            <a:pPr marL="0" indent="0">
              <a:defRPr/>
            </a:pPr>
            <a:r>
              <a:rPr lang="cs-CZ" altLang="en-US" sz="1800" noProof="1">
                <a:sym typeface="+mn-ea"/>
              </a:rPr>
              <a:t>- „Paměť Romů“</a:t>
            </a:r>
          </a:p>
          <a:p>
            <a:pPr marL="0" indent="0">
              <a:defRPr/>
            </a:pPr>
            <a:r>
              <a:rPr lang="cs-CZ" altLang="en-US" sz="1800" u="sng" noProof="1">
                <a:sym typeface="+mn-ea"/>
              </a:rPr>
              <a:t>- STIPENDIJNÍ PROGRAM PRO ROMSKÉ STUDENTY SŠ, VOŠ a VŠ </a:t>
            </a:r>
            <a:endParaRPr lang="cs-CZ" altLang="en-US" sz="1800" u="sng" noProof="1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71645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STIPENDIJNÍ PROGRAM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Podpora romských studentů SŠ, VOŠ a VŠ v jejich cestě za vzděláním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Realizování studijních a v budoucnu také profesních snů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b="1" dirty="0">
                <a:solidFill>
                  <a:srgbClr val="000000"/>
                </a:solidFill>
              </a:rPr>
              <a:t>- Reakce na bariéry ve vzdělávacím systému </a:t>
            </a:r>
            <a:r>
              <a:rPr lang="cs-CZ" sz="1800" dirty="0">
                <a:solidFill>
                  <a:srgbClr val="000000"/>
                </a:solidFill>
              </a:rPr>
              <a:t>- důsledek dlouhodobého vyčleňování Romů ze společnosti; institucionální diskriminace (častější zařazování do praktických škol, nerovný přístup ke vzdělání a na pracovní trh …); často jde o první generaci v rodině, která dosáhne maturity a výše</a:t>
            </a:r>
          </a:p>
          <a:p>
            <a:r>
              <a:rPr lang="cs-CZ" altLang="en-US" sz="1800" noProof="1"/>
              <a:t>- Inspirací byli rodiče studentů.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0989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CO VŠECHNO MOHOU STUDENTI ZÍSKAT?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Finanční podpora formou stipendia ve dvou pololetních splátkách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Možnost proplacení doučování, jazykových kurzů nebo školních pomůcek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Mentoring pro studenty prvních ročníků středních a vysokých škol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Zprostředkování stáže nebo brigády na zajímavých pozicích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Nové kontakty a znalosti ze setkání BARUVAS </a:t>
            </a:r>
          </a:p>
        </p:txBody>
      </p:sp>
    </p:spTree>
    <p:extLst>
      <p:ext uri="{BB962C8B-B14F-4D97-AF65-F5344CB8AC3E}">
        <p14:creationId xmlns:p14="http://schemas.microsoft.com/office/powerpoint/2010/main" val="37684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FINANČNÍ PODPORA 	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Pro SŠ 14 000 Kč/rok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Pro VOŠ 21 000 Kč/rok 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pPr marL="45720" indent="0" fontAlgn="auto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Pro VŠ 25 000 Kč/rok </a:t>
            </a:r>
          </a:p>
          <a:p>
            <a:pPr marL="331470" indent="-28575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buFontTx/>
              <a:buChar char="-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5669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cs-CZ" altLang="en-US" b="1" noProof="1"/>
              <a:t>DOUČOVÁNÍ A MENTORING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Každý stipendista má ročně nárok na 10 000 Kč, které může využít na proplacení jazykových kurzů, doučování, nebo na nákup školních pomůcek a knih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Každý student prvního ročníku na střední škole má povinnost komunikovat se svým mentorem (starší student, který má zkušenosti se studiem)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r>
              <a:rPr lang="cs-CZ" sz="1800" dirty="0">
                <a:solidFill>
                  <a:srgbClr val="000000"/>
                </a:solidFill>
              </a:rPr>
              <a:t>- To samé platí pro studenty prvních ročníků vysokých škol, kteří mají mentora jako volitelnou část stipendijního programu </a:t>
            </a:r>
          </a:p>
          <a:p>
            <a:pPr marL="45720" indent="0" eaLnBrk="1" fontAlgn="auto" hangingPunct="1">
              <a:lnSpc>
                <a:spcPct val="80000"/>
              </a:lnSpc>
              <a:spcBef>
                <a:spcPts val="1400"/>
              </a:spcBef>
              <a:spcAft>
                <a:spcPts val="0"/>
              </a:spcAft>
              <a:buClr>
                <a:srgbClr val="A6B727"/>
              </a:buClr>
              <a:buSzPct val="80000"/>
              <a:defRPr/>
            </a:pPr>
            <a:endParaRPr lang="cs-CZ" sz="1800" dirty="0">
              <a:solidFill>
                <a:srgbClr val="00000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2928837"/>
      </p:ext>
    </p:extLst>
  </p:cSld>
  <p:clrMapOvr>
    <a:masterClrMapping/>
  </p:clrMapOvr>
</p:sld>
</file>

<file path=ppt/theme/theme1.xml><?xml version="1.0" encoding="utf-8"?>
<a:theme xmlns:a="http://schemas.openxmlformats.org/drawingml/2006/main" name="1_Úvodní list">
  <a:themeElements>
    <a:clrScheme name="Úvodní list 2">
      <a:dk1>
        <a:srgbClr val="000000"/>
      </a:dk1>
      <a:lt1>
        <a:srgbClr val="FFFFFF"/>
      </a:lt1>
      <a:dk2>
        <a:srgbClr val="000099"/>
      </a:dk2>
      <a:lt2>
        <a:srgbClr val="EEECE1"/>
      </a:lt2>
      <a:accent1>
        <a:srgbClr val="000099"/>
      </a:accent1>
      <a:accent2>
        <a:srgbClr val="00AF3F"/>
      </a:accent2>
      <a:accent3>
        <a:srgbClr val="FFFFFF"/>
      </a:accent3>
      <a:accent4>
        <a:srgbClr val="000000"/>
      </a:accent4>
      <a:accent5>
        <a:srgbClr val="AAAACA"/>
      </a:accent5>
      <a:accent6>
        <a:srgbClr val="009E38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Úvodní list 1">
        <a:dk1>
          <a:srgbClr val="000000"/>
        </a:dk1>
        <a:lt1>
          <a:srgbClr val="FFFFFF"/>
        </a:lt1>
        <a:dk2>
          <a:srgbClr val="262626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Úvodní list 2">
        <a:dk1>
          <a:srgbClr val="000000"/>
        </a:dk1>
        <a:lt1>
          <a:srgbClr val="FFFFFF"/>
        </a:lt1>
        <a:dk2>
          <a:srgbClr val="000099"/>
        </a:dk2>
        <a:lt2>
          <a:srgbClr val="EEECE1"/>
        </a:lt2>
        <a:accent1>
          <a:srgbClr val="000099"/>
        </a:accent1>
        <a:accent2>
          <a:srgbClr val="00AF3F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009E38"/>
        </a:accent6>
        <a:hlink>
          <a:srgbClr val="00AF3F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nitřní list s nadpisem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2.xml><?xml version="1.0" encoding="utf-8"?>
<a:themeOverride xmlns:a="http://schemas.openxmlformats.org/drawingml/2006/main">
  <a:clrScheme name="Vnitřní list bez nadpisu 2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ppt/theme/themeOverride3.xml><?xml version="1.0" encoding="utf-8"?>
<a:themeOverride xmlns:a="http://schemas.openxmlformats.org/drawingml/2006/main">
  <a:clrScheme name="Vnitřní list s odrážkami 1">
    <a:dk1>
      <a:srgbClr val="000000"/>
    </a:dk1>
    <a:lt1>
      <a:srgbClr val="FFFFFF"/>
    </a:lt1>
    <a:dk2>
      <a:srgbClr val="000099"/>
    </a:dk2>
    <a:lt2>
      <a:srgbClr val="EEECE1"/>
    </a:lt2>
    <a:accent1>
      <a:srgbClr val="000099"/>
    </a:accent1>
    <a:accent2>
      <a:srgbClr val="00AF3F"/>
    </a:accent2>
    <a:accent3>
      <a:srgbClr val="FFFFFF"/>
    </a:accent3>
    <a:accent4>
      <a:srgbClr val="000000"/>
    </a:accent4>
    <a:accent5>
      <a:srgbClr val="AAAACA"/>
    </a:accent5>
    <a:accent6>
      <a:srgbClr val="009E38"/>
    </a:accent6>
    <a:hlink>
      <a:srgbClr val="00AF3F"/>
    </a:hlink>
    <a:folHlink>
      <a:srgbClr val="86868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MMR šablona (klasický poměr stran)</Template>
  <TotalTime>1594</TotalTime>
  <Words>616</Words>
  <Application>Microsoft Office PowerPoint</Application>
  <PresentationFormat>Předvádění na obrazovce (16:9)</PresentationFormat>
  <Paragraphs>86</Paragraphs>
  <Slides>26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0" baseType="lpstr">
      <vt:lpstr>Arial</vt:lpstr>
      <vt:lpstr>Calibri</vt:lpstr>
      <vt:lpstr>Wingdings</vt:lpstr>
      <vt:lpstr>1_Úvodní list</vt:lpstr>
      <vt:lpstr>Romská stipendia: podpora romských žáků a studentů </vt:lpstr>
      <vt:lpstr>ROMEA, o.p.s.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Ministerstvo pro místní rozvoj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PREZENTACE</dc:title>
  <dc:creator>Syruček Petr</dc:creator>
  <cp:lastModifiedBy>Štefan Balog</cp:lastModifiedBy>
  <cp:revision>25</cp:revision>
  <dcterms:created xsi:type="dcterms:W3CDTF">2020-01-13T10:41:51Z</dcterms:created>
  <dcterms:modified xsi:type="dcterms:W3CDTF">2022-01-24T11:55:43Z</dcterms:modified>
</cp:coreProperties>
</file>