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668">
          <p15:clr>
            <a:srgbClr val="A4A3A4"/>
          </p15:clr>
        </p15:guide>
        <p15:guide id="4" orient="horz" pos="3049">
          <p15:clr>
            <a:srgbClr val="A4A3A4"/>
          </p15:clr>
        </p15:guide>
        <p15:guide id="5" pos="5511">
          <p15:clr>
            <a:srgbClr val="A4A3A4"/>
          </p15:clr>
        </p15:guide>
        <p15:guide id="6" pos="249">
          <p15:clr>
            <a:srgbClr val="A4A3A4"/>
          </p15:clr>
        </p15:guide>
        <p15:guide id="7" orient="horz" pos="1008">
          <p15:clr>
            <a:srgbClr val="A4A3A4"/>
          </p15:clr>
        </p15:guide>
        <p15:guide id="8" orient="horz" pos="9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9" roundtripDataSignature="AMtx7mhpzYTn3mGVNu+ECyMWq7LFAjmC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668" orient="horz"/>
        <p:guide pos="3049" orient="horz"/>
        <p:guide pos="5511"/>
        <p:guide pos="249"/>
        <p:guide pos="1008" orient="horz"/>
        <p:guide pos="94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1c2314046_0_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1c2314046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d1c2314046_0_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d1c2314046_0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d1c231404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d1c2314046_0_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d1c2314046_0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d1c231404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d1c2314046_0_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0c578cb270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0c578cb270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10c578cb270_0_2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0c578cb27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10c578cb270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f34206a9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g10f34206a99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c578cb27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10c578cb270_0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0c578cb27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g10c578cb270_0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0c578cb270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g10c578cb270_0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1.jpg"/><Relationship Id="rId5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list">
  <p:cSld name="Úvodní lis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odtisk_modry.emf" id="13" name="Google Shape;13;p6"/>
          <p:cNvPicPr preferRelativeResize="0"/>
          <p:nvPr/>
        </p:nvPicPr>
        <p:blipFill rotWithShape="1">
          <a:blip r:embed="rId2">
            <a:alphaModFix/>
          </a:blip>
          <a:srcRect b="8622" l="17007" r="0" t="0"/>
          <a:stretch/>
        </p:blipFill>
        <p:spPr>
          <a:xfrm>
            <a:off x="-19690" y="1545638"/>
            <a:ext cx="7908925" cy="365164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6"/>
          <p:cNvSpPr/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6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blurRad="0" dir="0" dist="0" endA="300" endPos="35000" fadeDir="5400000" kx="0" rotWithShape="0" algn="bl" stA="52000" stPos="0" sy="-100000" ky="0"/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6"/>
          <p:cNvSpPr txBox="1"/>
          <p:nvPr/>
        </p:nvSpPr>
        <p:spPr>
          <a:xfrm>
            <a:off x="2297539" y="2848145"/>
            <a:ext cx="4548931" cy="4321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cs-CZ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Odbor pro sociální začleňování (Agentura)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mr_cr_rgb.emf" id="17" name="Google Shape;1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568" y="4115602"/>
            <a:ext cx="2520280" cy="4152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6"/>
          <p:cNvSpPr txBox="1"/>
          <p:nvPr>
            <p:ph type="title"/>
          </p:nvPr>
        </p:nvSpPr>
        <p:spPr>
          <a:xfrm>
            <a:off x="930423" y="1380380"/>
            <a:ext cx="7283152" cy="14041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9" name="Google Shape;19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04274" y="359859"/>
            <a:ext cx="5735457" cy="95468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6"/>
          <p:cNvSpPr txBox="1"/>
          <p:nvPr/>
        </p:nvSpPr>
        <p:spPr>
          <a:xfrm>
            <a:off x="539553" y="4717570"/>
            <a:ext cx="8033914" cy="2929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cs-CZ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Prezentace se koná v rámci projektu „Inkluzivní a kvalitní vzdělávání v územích se sociálně vyloučenými lokalitami“ č. CZ.02.3.62/0.0/0.0/15_001/0000586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12166" y="4107768"/>
            <a:ext cx="2432671" cy="501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nitřní list s nadpisem">
  <p:cSld name="Vnitřní list s nadpisem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odtisk_modry.emf" id="23" name="Google Shape;23;p7"/>
          <p:cNvPicPr preferRelativeResize="0"/>
          <p:nvPr/>
        </p:nvPicPr>
        <p:blipFill rotWithShape="1">
          <a:blip r:embed="rId2">
            <a:alphaModFix/>
          </a:blip>
          <a:srcRect b="8622" l="17007" r="0" t="0"/>
          <a:stretch/>
        </p:blipFill>
        <p:spPr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7"/>
          <p:cNvSpPr/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7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blurRad="0" dir="0" dist="0" endA="300" endPos="35000" fadeDir="5400000" kx="0" rotWithShape="0" algn="bl" stA="52000" stPos="0" sy="-100000" ky="0"/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mr_cr_rgb.emf" id="26" name="Google Shape;2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5405" y="4507818"/>
            <a:ext cx="2016125" cy="33218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7"/>
          <p:cNvSpPr txBox="1"/>
          <p:nvPr>
            <p:ph idx="1" type="body"/>
          </p:nvPr>
        </p:nvSpPr>
        <p:spPr>
          <a:xfrm>
            <a:off x="395536" y="1545636"/>
            <a:ext cx="8291264" cy="32943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8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9" name="Google Shape;29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36250" y="314605"/>
            <a:ext cx="5009847" cy="8339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nitřní list bez nadpisu">
  <p:cSld name="Vnitřní list bez nadpisu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odtisk_modry.emf" id="31" name="Google Shape;31;p8"/>
          <p:cNvPicPr preferRelativeResize="0"/>
          <p:nvPr/>
        </p:nvPicPr>
        <p:blipFill rotWithShape="1">
          <a:blip r:embed="rId2">
            <a:alphaModFix/>
          </a:blip>
          <a:srcRect b="8622" l="17007" r="0" t="0"/>
          <a:stretch/>
        </p:blipFill>
        <p:spPr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8"/>
          <p:cNvSpPr/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8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blurRad="0" dir="0" dist="0" endA="300" endPos="35000" fadeDir="5400000" kx="0" rotWithShape="0" algn="bl" stA="52000" stPos="0" sy="-100000" ky="0"/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mr_cr_rgb.emf" id="34" name="Google Shape;3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9" y="4507818"/>
            <a:ext cx="2016125" cy="33218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8"/>
          <p:cNvSpPr txBox="1"/>
          <p:nvPr>
            <p:ph idx="1" type="body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6" name="Google Shape;36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6942" y="337584"/>
            <a:ext cx="5028452" cy="83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nitřní list s odrážkami">
  <p:cSld name="Vnitřní list s odrážkami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odtisk_modry.emf" id="38" name="Google Shape;38;p9"/>
          <p:cNvPicPr preferRelativeResize="0"/>
          <p:nvPr/>
        </p:nvPicPr>
        <p:blipFill rotWithShape="1">
          <a:blip r:embed="rId2">
            <a:alphaModFix/>
          </a:blip>
          <a:srcRect b="8622" l="17007" r="0" t="0"/>
          <a:stretch/>
        </p:blipFill>
        <p:spPr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9"/>
          <p:cNvSpPr/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9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blurRad="0" dir="0" dist="0" endA="300" endPos="35000" fadeDir="5400000" kx="0" rotWithShape="0" algn="bl" stA="52000" stPos="0" sy="-100000" ky="0"/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mr_cr_rgb.emf" id="41" name="Google Shape;4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9" y="4493476"/>
            <a:ext cx="2016125" cy="332184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9"/>
          <p:cNvSpPr txBox="1"/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8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9"/>
          <p:cNvSpPr txBox="1"/>
          <p:nvPr>
            <p:ph idx="1" type="body"/>
          </p:nvPr>
        </p:nvSpPr>
        <p:spPr>
          <a:xfrm>
            <a:off x="395536" y="1545637"/>
            <a:ext cx="8291264" cy="32943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▪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4" name="Google Shape;4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26948" y="333873"/>
            <a:ext cx="5028451" cy="83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type="title"/>
          </p:nvPr>
        </p:nvSpPr>
        <p:spPr>
          <a:xfrm>
            <a:off x="1403350" y="1437087"/>
            <a:ext cx="7272338" cy="140374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1403350" y="3436148"/>
            <a:ext cx="7200900" cy="135016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64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"/>
          <p:cNvSpPr txBox="1"/>
          <p:nvPr>
            <p:ph type="title"/>
          </p:nvPr>
        </p:nvSpPr>
        <p:spPr>
          <a:xfrm>
            <a:off x="297025" y="1131900"/>
            <a:ext cx="8389800" cy="187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NA CESTĚ K DESEGREGACI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1c2314046_0_3"/>
          <p:cNvSpPr txBox="1"/>
          <p:nvPr>
            <p:ph type="title"/>
          </p:nvPr>
        </p:nvSpPr>
        <p:spPr>
          <a:xfrm>
            <a:off x="395536" y="1059582"/>
            <a:ext cx="8291400" cy="37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/>
              <a:t>Kazuistika – Příklad dobré praxe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d1c2314046_0_3"/>
          <p:cNvSpPr txBox="1"/>
          <p:nvPr>
            <p:ph idx="1" type="body"/>
          </p:nvPr>
        </p:nvSpPr>
        <p:spPr>
          <a:xfrm>
            <a:off x="395536" y="1545637"/>
            <a:ext cx="8291400" cy="329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-CZ" sz="2000">
                <a:solidFill>
                  <a:srgbClr val="000099"/>
                </a:solidFill>
              </a:rPr>
              <a:t>Začátek spolupráce:</a:t>
            </a:r>
            <a:endParaRPr sz="1900"/>
          </a:p>
          <a:p>
            <a:pPr indent="-355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konec třetího ročníku (lockdown) nedocházel do školy, velký propad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na začátku 4. ročníku tichý, zamlklý, samotářský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od září velmi špatný prospěch z ČJ, M a AJ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takřka nečitelné písmo, velké množství chyb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nepravidelná docházka, časté absence pro nevolnost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na konci října přechod na distanční výuku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odmítavá komunikace s rodinou, odmítání intervence</a:t>
            </a:r>
            <a:endParaRPr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1c2314046_0_9"/>
          <p:cNvSpPr txBox="1"/>
          <p:nvPr>
            <p:ph type="title"/>
          </p:nvPr>
        </p:nvSpPr>
        <p:spPr>
          <a:xfrm>
            <a:off x="395536" y="1059582"/>
            <a:ext cx="8291400" cy="37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/>
              <a:t>Kazuistika – Příklad dobré praxe</a:t>
            </a:r>
            <a:endParaRPr sz="2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d1c2314046_0_9"/>
          <p:cNvSpPr txBox="1"/>
          <p:nvPr>
            <p:ph idx="1" type="body"/>
          </p:nvPr>
        </p:nvSpPr>
        <p:spPr>
          <a:xfrm>
            <a:off x="395536" y="1545637"/>
            <a:ext cx="8291400" cy="329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cs-CZ" sz="2000">
                <a:solidFill>
                  <a:srgbClr val="000099"/>
                </a:solidFill>
              </a:rPr>
              <a:t>Průběžná práce:</a:t>
            </a:r>
            <a:endParaRPr sz="1900"/>
          </a:p>
          <a:p>
            <a:pPr indent="-355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mapování celé rodinné situace, přijmutí a nehodnocení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osobní docházení do rodiny, z počátku denně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snaha o připojování do online výuky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učení práce s počítačem, odesílání úkolů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domluvené doučování online i osobně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problematická komunikace, jeden telefon pro celou rodinu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snaha babičky a matky o přestup do speciální školy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d1c2314046_0_15"/>
          <p:cNvSpPr txBox="1"/>
          <p:nvPr>
            <p:ph type="title"/>
          </p:nvPr>
        </p:nvSpPr>
        <p:spPr>
          <a:xfrm>
            <a:off x="395536" y="1059582"/>
            <a:ext cx="8291400" cy="37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/>
              <a:t>Kazuistika – Příklad dobré praxe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d1c2314046_0_15"/>
          <p:cNvSpPr txBox="1"/>
          <p:nvPr>
            <p:ph idx="1" type="body"/>
          </p:nvPr>
        </p:nvSpPr>
        <p:spPr>
          <a:xfrm>
            <a:off x="395536" y="1545637"/>
            <a:ext cx="8291400" cy="329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doučování ve škole, doma, online, messenger, volání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doučování pevné hodiny i individuálně podle potřeby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individuální pomůcky k doučování (messenger, lego)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ve škole js zapojuje hlásí je aktivní, zažívá úspěch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výrazně lepší docházka (př.:2.pololetí 4 tř. jen 16 hodin)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motivace, lepší známky AJ: 3,43; ČJ: 3,66; M: 2,63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úspěchu a zlepšení si všímá i okolí, není úplný „looser“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změna postoje rodiny, podpora rodina (telefon, počítač, lednice)</a:t>
            </a: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0c578cb270_0_25"/>
          <p:cNvSpPr txBox="1"/>
          <p:nvPr>
            <p:ph type="title"/>
          </p:nvPr>
        </p:nvSpPr>
        <p:spPr>
          <a:xfrm>
            <a:off x="395536" y="2073432"/>
            <a:ext cx="8291400" cy="37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/>
              <a:t>Děkujeme za pozornost :-)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10c578cb270_0_25"/>
          <p:cNvSpPr txBox="1"/>
          <p:nvPr>
            <p:ph idx="1" type="body"/>
          </p:nvPr>
        </p:nvSpPr>
        <p:spPr>
          <a:xfrm>
            <a:off x="395536" y="1545637"/>
            <a:ext cx="8291400" cy="329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0c578cb270_0_0"/>
          <p:cNvSpPr txBox="1"/>
          <p:nvPr>
            <p:ph idx="1" type="body"/>
          </p:nvPr>
        </p:nvSpPr>
        <p:spPr>
          <a:xfrm>
            <a:off x="395536" y="1545636"/>
            <a:ext cx="8291400" cy="3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5" name="Google Shape;55;g10c578cb270_0_0"/>
          <p:cNvSpPr txBox="1"/>
          <p:nvPr>
            <p:ph type="title"/>
          </p:nvPr>
        </p:nvSpPr>
        <p:spPr>
          <a:xfrm>
            <a:off x="395536" y="1059582"/>
            <a:ext cx="8291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Kamenka</a:t>
            </a:r>
            <a:endParaRPr/>
          </a:p>
        </p:txBody>
      </p:sp>
      <p:pic>
        <p:nvPicPr>
          <p:cNvPr id="56" name="Google Shape;56;g10c578cb270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9693" y="1059575"/>
            <a:ext cx="6127380" cy="4083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"/>
          <p:cNvSpPr txBox="1"/>
          <p:nvPr>
            <p:ph idx="1" type="body"/>
          </p:nvPr>
        </p:nvSpPr>
        <p:spPr>
          <a:xfrm>
            <a:off x="395536" y="1545636"/>
            <a:ext cx="8291400" cy="3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b="1" lang="cs-CZ" sz="1700"/>
              <a:t>VÝCHOZÍ SITUACE</a:t>
            </a:r>
            <a:r>
              <a:rPr lang="cs-CZ" sz="1700"/>
              <a:t>: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cs-CZ" sz="1700"/>
              <a:t>počty celkem v Kutné Hoře v základních školách (včetně ZŠ a PŠ Na Náměti)</a:t>
            </a:r>
            <a:endParaRPr sz="17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100"/>
              <a:t>(Zdroj: odhady ředitelek + údaje z výkaznictví; jaro 2021 - vzniklo ve spolupráci s EZ)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t/>
            </a:r>
            <a:endParaRPr sz="11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1972 žáků, z toho 160 romských – tj. 8% (podíl romských dětí v ČR z celkového počtu žáků cca 3,5%)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ZŠ Žižkov: 667 žáků, z toho 10 romských (1,5%)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ZŠ Jana Palacha: 493 žáků, z toho 6 romských (1,21%)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ZŠ T.G.Masaryka: 506 žáků, z toho 22 romských (4%)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ZŠ Kamenná Stezka: 176 žáků, z toho 50 romských (28,4%)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ZŠ a PŠ Na Náměti: 130 žáků, z toho 72 romských (55%)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počet romských dětí / jeden ročník: cca 17-18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2" name="Google Shape;62;p2"/>
          <p:cNvSpPr txBox="1"/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/>
              <a:t>Na cestě k desegregaci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f34206a99_0_1"/>
          <p:cNvSpPr txBox="1"/>
          <p:nvPr>
            <p:ph idx="1" type="body"/>
          </p:nvPr>
        </p:nvSpPr>
        <p:spPr>
          <a:xfrm>
            <a:off x="395536" y="1545636"/>
            <a:ext cx="8291400" cy="3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cs-CZ" sz="2100"/>
              <a:t>ZŠ Kamenná stezka - k tomu dalších cca. 30% dětí se SVP</a:t>
            </a:r>
            <a:endParaRPr sz="21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cs-CZ" sz="2100"/>
              <a:t>k 30. 9. 2018 - celkem 160 žáků, financování “na výjimku”</a:t>
            </a:r>
            <a:endParaRPr sz="21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cs-CZ" sz="2100"/>
              <a:t>zřizovatel - “naučená bezmoc”</a:t>
            </a:r>
            <a:endParaRPr sz="21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b="1" lang="cs-CZ" sz="2100"/>
              <a:t>RESTART</a:t>
            </a:r>
            <a:endParaRPr b="1" sz="21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cs-CZ" sz="2100"/>
              <a:t>2017/2018 - poptávka rodičů po inovaci v rámci systému</a:t>
            </a:r>
            <a:endParaRPr sz="21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cs-CZ" sz="2100"/>
              <a:t>od roku 2018/2019 Začít spolu</a:t>
            </a:r>
            <a:endParaRPr sz="2100"/>
          </a:p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Char char="-"/>
            </a:pPr>
            <a:r>
              <a:rPr lang="cs-CZ" sz="2100"/>
              <a:t>přijetí Začít spolu ve sboru - rozpačité</a:t>
            </a:r>
            <a:endParaRPr sz="21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b="1" lang="cs-CZ" sz="1900"/>
              <a:t>JAK UDĚLAT Z NEVÝHODY VÝHODU?</a:t>
            </a:r>
            <a:endParaRPr b="1" sz="1900"/>
          </a:p>
        </p:txBody>
      </p:sp>
      <p:sp>
        <p:nvSpPr>
          <p:cNvPr id="68" name="Google Shape;68;g10f34206a99_0_1"/>
          <p:cNvSpPr txBox="1"/>
          <p:nvPr>
            <p:ph type="title"/>
          </p:nvPr>
        </p:nvSpPr>
        <p:spPr>
          <a:xfrm>
            <a:off x="395536" y="1059582"/>
            <a:ext cx="8291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cs-CZ">
                <a:solidFill>
                  <a:schemeClr val="dk2"/>
                </a:solidFill>
              </a:rPr>
              <a:t>Na cestě k desegregaci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0c578cb270_0_10"/>
          <p:cNvSpPr txBox="1"/>
          <p:nvPr>
            <p:ph idx="1" type="body"/>
          </p:nvPr>
        </p:nvSpPr>
        <p:spPr>
          <a:xfrm>
            <a:off x="395536" y="1545636"/>
            <a:ext cx="8291400" cy="3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cs-CZ" sz="1700"/>
              <a:t>naše každodenní realita (“mus”)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cs-CZ" sz="1700"/>
              <a:t>práce s různě znevýhodněnými a náročnými dětmi, využívání PO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cs-CZ" sz="1700"/>
              <a:t>předchozí dlouholetá práce v tandemu s asistentkami, know-how - spolupráce učitel + AP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cs-CZ" sz="1700"/>
              <a:t>přemýšlení o hodnocení - </a:t>
            </a:r>
            <a:r>
              <a:rPr lang="cs-CZ" sz="1700"/>
              <a:t>postupná snaha o “úspěch pro každého žáka”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cs-CZ" sz="1700"/>
              <a:t>systém prevence školní neúspěšnosti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cs-CZ" sz="1700"/>
              <a:t>frustrace zaměstnanců z postavení školy v očích veřejnosti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cs-CZ" sz="1700"/>
              <a:t>většina pedagogů otevřená změnám a dalšímu vzdělávání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cs-CZ" sz="1700"/>
              <a:t>společný </a:t>
            </a:r>
            <a:r>
              <a:rPr lang="cs-CZ" sz="1700"/>
              <a:t>cíl = zvrátit počty a poměry</a:t>
            </a:r>
            <a:endParaRPr sz="3000"/>
          </a:p>
        </p:txBody>
      </p:sp>
      <p:sp>
        <p:nvSpPr>
          <p:cNvPr id="74" name="Google Shape;74;g10c578cb270_0_10"/>
          <p:cNvSpPr txBox="1"/>
          <p:nvPr>
            <p:ph type="title"/>
          </p:nvPr>
        </p:nvSpPr>
        <p:spPr>
          <a:xfrm>
            <a:off x="395536" y="1059582"/>
            <a:ext cx="8291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cs-CZ">
                <a:solidFill>
                  <a:schemeClr val="dk2"/>
                </a:solidFill>
              </a:rPr>
              <a:t>Na cestě k desegregaci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0c578cb270_0_15"/>
          <p:cNvSpPr txBox="1"/>
          <p:nvPr>
            <p:ph idx="1" type="body"/>
          </p:nvPr>
        </p:nvSpPr>
        <p:spPr>
          <a:xfrm>
            <a:off x="395536" y="1545636"/>
            <a:ext cx="8291400" cy="3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b="1" lang="cs-CZ" sz="1600"/>
              <a:t>ZLEPŠENÍ???</a:t>
            </a:r>
            <a:r>
              <a:rPr lang="cs-CZ" sz="1600"/>
              <a:t> - š</a:t>
            </a:r>
            <a:r>
              <a:rPr lang="cs-CZ" sz="1500"/>
              <a:t>k. rok 2021/2022 - </a:t>
            </a:r>
            <a:r>
              <a:rPr lang="cs-CZ" sz="1500"/>
              <a:t>téměř 190 žáků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z více než 40 spádových dětí jich opět přišlo cca. 15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poměry znevýhodněných dětí zůstávají - práce s náročnými dětmi</a:t>
            </a:r>
            <a:endParaRPr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bariéry = zažité stereotypy rodičů (“chodili jsme na zvlášku, naše děti budou taky, kdo chodí na Kamenku je “hogo fogo”)</a:t>
            </a:r>
            <a:endParaRPr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snaha o partnerský vztah s rodiči (“vaše dítě není hajzl, ale má problém, který se pokusíme vyřešit…”)</a:t>
            </a:r>
            <a:endParaRPr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podpora - AP/12, speciální pedagog, masívní doučování (více než 25hodin/týden)</a:t>
            </a:r>
            <a:endParaRPr sz="1500"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cs-CZ" sz="1500"/>
              <a:t>spolupráce s PPP, nízkoprahy/SaS, Novou školou, TDZ, CPIC (FB skupina)</a:t>
            </a:r>
            <a:endParaRPr sz="15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cs-CZ" sz="1500"/>
              <a:t>masivní zapůjčování ICT (potřeba zjištěná v důsledku lockdownu/online) - spolupráce s EZ+Česko.digital</a:t>
            </a:r>
            <a:r>
              <a:rPr lang="cs-CZ" sz="1600"/>
              <a:t> </a:t>
            </a:r>
            <a:endParaRPr/>
          </a:p>
        </p:txBody>
      </p:sp>
      <p:sp>
        <p:nvSpPr>
          <p:cNvPr id="80" name="Google Shape;80;g10c578cb270_0_15"/>
          <p:cNvSpPr txBox="1"/>
          <p:nvPr>
            <p:ph type="title"/>
          </p:nvPr>
        </p:nvSpPr>
        <p:spPr>
          <a:xfrm>
            <a:off x="395536" y="1059582"/>
            <a:ext cx="8291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dk2"/>
                </a:solidFill>
              </a:rPr>
              <a:t>Na cestě k desegregaci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0c578cb270_0_20"/>
          <p:cNvSpPr txBox="1"/>
          <p:nvPr>
            <p:ph idx="1" type="body"/>
          </p:nvPr>
        </p:nvSpPr>
        <p:spPr>
          <a:xfrm>
            <a:off x="395536" y="1545636"/>
            <a:ext cx="8291400" cy="3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cs-CZ" sz="1400"/>
              <a:t>KATALYZÁTOR </a:t>
            </a:r>
            <a:r>
              <a:rPr lang="cs-CZ" sz="1400"/>
              <a:t>- 2020 vstup NF Eduzměna do regionu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-CZ" sz="1400"/>
              <a:t>medializace, pojmenování problému, veřejný prostor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-CZ" sz="1400"/>
              <a:t>příklad dobré praxe - Krnov - podpora napříč politickým spektrem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-CZ" sz="1400"/>
              <a:t>práce s komunitou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-CZ" sz="1400"/>
              <a:t>mapování předškolního vzdělávání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-CZ" sz="1400"/>
              <a:t>mapování vzdělávání v ZŠ a PŠ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1" lang="cs-CZ" sz="1400"/>
              <a:t>KDE JSME</a:t>
            </a:r>
            <a:r>
              <a:rPr lang="cs-CZ" sz="1400"/>
              <a:t>?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-CZ" sz="1400"/>
              <a:t>emancipace školy, rostoucí sebevědomí sboru, společná vize</a:t>
            </a:r>
            <a:endParaRPr sz="1400"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cs-CZ" sz="1400"/>
              <a:t>snaha “přistihnout dítě při úspěchu”, “měkké” cíle ZV = naučit se respektovat pravidla, </a:t>
            </a:r>
            <a:r>
              <a:rPr lang="cs-CZ" sz="1400"/>
              <a:t>naučit se zacházet se svými emocemi, </a:t>
            </a:r>
            <a:r>
              <a:rPr lang="cs-CZ" sz="1400"/>
              <a:t>naučit se poznat své silné a slabé stránky, děti získávají obrovské zkušenosti s nejrůznějšími skupinami obyvatel, vyrůstají, vzdělávají se a komunikují spolu = nedocenitelný preventivní faktor pro společnost, obrovský benefit</a:t>
            </a:r>
            <a:endParaRPr sz="2700"/>
          </a:p>
        </p:txBody>
      </p:sp>
      <p:sp>
        <p:nvSpPr>
          <p:cNvPr id="86" name="Google Shape;86;g10c578cb270_0_20"/>
          <p:cNvSpPr txBox="1"/>
          <p:nvPr>
            <p:ph type="title"/>
          </p:nvPr>
        </p:nvSpPr>
        <p:spPr>
          <a:xfrm>
            <a:off x="395536" y="1059582"/>
            <a:ext cx="8291400" cy="3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-CZ">
                <a:solidFill>
                  <a:schemeClr val="dk2"/>
                </a:solidFill>
              </a:rPr>
              <a:t>Na cestě k desegregaci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"/>
          <p:cNvSpPr txBox="1"/>
          <p:nvPr>
            <p:ph idx="1" type="body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lang="cs-CZ" sz="2800">
                <a:solidFill>
                  <a:srgbClr val="000099"/>
                </a:solidFill>
              </a:rPr>
              <a:t>Julie Dostálová- </a:t>
            </a:r>
            <a:r>
              <a:rPr b="1" lang="cs-CZ" sz="2800">
                <a:solidFill>
                  <a:schemeClr val="dk2"/>
                </a:solidFill>
              </a:rPr>
              <a:t>Kazuistika</a:t>
            </a:r>
            <a:endParaRPr b="1" sz="2800">
              <a:solidFill>
                <a:srgbClr val="000099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400"/>
          </a:p>
          <a:p>
            <a:pPr indent="-355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-"/>
            </a:pPr>
            <a:r>
              <a:rPr lang="cs-CZ" sz="2000"/>
              <a:t>3. semestr komb. studia obor: zdravotně sociální pracovník na VŠPJ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-"/>
            </a:pPr>
            <a:r>
              <a:rPr lang="cs-CZ" sz="2000"/>
              <a:t>od roku 2019 asistent pedagoga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-"/>
            </a:pPr>
            <a:r>
              <a:rPr lang="cs-CZ" sz="2000"/>
              <a:t>2013-2019 výkon pěstounské péče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-"/>
            </a:pPr>
            <a:r>
              <a:rPr lang="cs-CZ" sz="2000"/>
              <a:t>od roku 2012 Elvíra z. s. volnočasové aktivity pro děti a mládež 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-"/>
            </a:pPr>
            <a:r>
              <a:rPr lang="cs-CZ" sz="2000"/>
              <a:t>spolupráce: doprovodné organizace pro pěstouny( Rozum a cit, Routa, dětské domovy: Zruč nad Sázavou Dubá.Deštná, OSPOD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-"/>
            </a:pPr>
            <a:r>
              <a:rPr lang="cs-CZ" sz="2000"/>
              <a:t>Nová škola, o.p.s., NZDM Kotva, </a:t>
            </a:r>
            <a:endParaRPr sz="2000"/>
          </a:p>
          <a:p>
            <a:pPr indent="-342882" lvl="0" marL="342882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"/>
          <p:cNvSpPr txBox="1"/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cs-CZ"/>
              <a:t>Kazuistika – Příklad dobré praxe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4"/>
          <p:cNvSpPr txBox="1"/>
          <p:nvPr>
            <p:ph idx="1" type="body"/>
          </p:nvPr>
        </p:nvSpPr>
        <p:spPr>
          <a:xfrm>
            <a:off x="395525" y="1492250"/>
            <a:ext cx="8291400" cy="30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cs-CZ" sz="2000">
                <a:solidFill>
                  <a:srgbClr val="000099"/>
                </a:solidFill>
              </a:rPr>
              <a:t>Chlapec, žák 5 třídy (11 let)</a:t>
            </a:r>
            <a:r>
              <a:rPr b="1" lang="cs-CZ" sz="2000"/>
              <a:t>: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ze sociálně slabé rodiny z etnické menšiny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poprvé vyšetřen v PPP na začátku 2 třídy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v hodnocení uvedeno: zadané úkoly plní v pásmu LMP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vizuomotorická koordinace rovněž významně opožděná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velká míra absence, nechuť ke škole a domácí přípravě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pedagogické intervence 1 hod/ týden, PO 2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v pololetí 3. tř, zlepšení, 160 zameškaných hodin</a:t>
            </a:r>
            <a:endParaRPr sz="2000"/>
          </a:p>
          <a:p>
            <a:pPr indent="-190482" lvl="0" marL="342882" rtl="0" algn="l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iv sady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2020-01-13T10:41:51Z</dcterms:created>
  <dc:creator>Syruček Petr</dc:creator>
</cp:coreProperties>
</file>