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5" r:id="rId5"/>
    <p:sldId id="269" r:id="rId6"/>
    <p:sldId id="287" r:id="rId7"/>
    <p:sldId id="276" r:id="rId8"/>
    <p:sldId id="291" r:id="rId9"/>
    <p:sldId id="271" r:id="rId10"/>
    <p:sldId id="272" r:id="rId11"/>
    <p:sldId id="278" r:id="rId12"/>
    <p:sldId id="280" r:id="rId13"/>
    <p:sldId id="294" r:id="rId14"/>
    <p:sldId id="295" r:id="rId15"/>
    <p:sldId id="296" r:id="rId16"/>
    <p:sldId id="309" r:id="rId17"/>
    <p:sldId id="302" r:id="rId18"/>
    <p:sldId id="299" r:id="rId19"/>
    <p:sldId id="314" r:id="rId20"/>
    <p:sldId id="31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ojan\Desktop\V26%20J&#268;K%20souhrn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ojan\Desktop\V26%20J&#268;K%20souhrn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415505975940326"/>
          <c:y val="8.0437656857389427E-3"/>
          <c:w val="0.4833775082699035"/>
          <c:h val="0.862458573815009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Souhrn!$B$5:$B$15</c:f>
              <c:strCache>
                <c:ptCount val="11"/>
                <c:pt idx="0">
                  <c:v>imigranti</c:v>
                </c:pt>
                <c:pt idx="1">
                  <c:v>oběti agrese, trestné činnosti a domácího násilí</c:v>
                </c:pt>
                <c:pt idx="2">
                  <c:v>osoby pečující o osoby závislé na péči jiné osoby</c:v>
                </c:pt>
                <c:pt idx="3">
                  <c:v>rodiny s dětmi</c:v>
                </c:pt>
                <c:pt idx="4">
                  <c:v>další skupiny osob neuvedené</c:v>
                </c:pt>
                <c:pt idx="5">
                  <c:v>nezaměstnaní </c:v>
                </c:pt>
                <c:pt idx="6">
                  <c:v>osoby s různým rozsahem omezení svéprávnosti</c:v>
                </c:pt>
                <c:pt idx="7">
                  <c:v>osoby ohrožené rizikovým způsobem života</c:v>
                </c:pt>
                <c:pt idx="8">
                  <c:v>osoby ohrožené sociálním vyloučením</c:v>
                </c:pt>
                <c:pt idx="9">
                  <c:v>osoby se zdravotním postižením včetně osob s duševní poruchou</c:v>
                </c:pt>
                <c:pt idx="10">
                  <c:v>osoby, které se nacházejí v nejistém či neadekvátním bydlení, včetně osob bez přístřeší</c:v>
                </c:pt>
              </c:strCache>
            </c:strRef>
          </c:cat>
          <c:val>
            <c:numRef>
              <c:f>Souhrn!$E$5:$E$15</c:f>
              <c:numCache>
                <c:formatCode>0</c:formatCode>
                <c:ptCount val="11"/>
                <c:pt idx="0">
                  <c:v>1</c:v>
                </c:pt>
                <c:pt idx="1">
                  <c:v>12</c:v>
                </c:pt>
                <c:pt idx="2">
                  <c:v>70</c:v>
                </c:pt>
                <c:pt idx="3">
                  <c:v>73</c:v>
                </c:pt>
                <c:pt idx="4">
                  <c:v>116</c:v>
                </c:pt>
                <c:pt idx="5">
                  <c:v>251</c:v>
                </c:pt>
                <c:pt idx="6">
                  <c:v>286</c:v>
                </c:pt>
                <c:pt idx="7">
                  <c:v>329</c:v>
                </c:pt>
                <c:pt idx="8">
                  <c:v>471</c:v>
                </c:pt>
                <c:pt idx="9">
                  <c:v>509</c:v>
                </c:pt>
                <c:pt idx="10">
                  <c:v>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A-4B8C-8ED1-F3F66096B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7707824"/>
        <c:axId val="537710776"/>
      </c:barChart>
      <c:catAx>
        <c:axId val="537707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7710776"/>
        <c:crosses val="autoZero"/>
        <c:auto val="1"/>
        <c:lblAlgn val="ctr"/>
        <c:lblOffset val="100"/>
        <c:noMultiLvlLbl val="0"/>
      </c:catAx>
      <c:valAx>
        <c:axId val="537710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770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Specif. CS dle V26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Souhrn!$B$20:$B$22</c:f>
              <c:strCache>
                <c:ptCount val="3"/>
                <c:pt idx="0">
                  <c:v>senioři (65 let a výše)</c:v>
                </c:pt>
                <c:pt idx="1">
                  <c:v>osoby neschopné splácet závazky a pohledávky </c:v>
                </c:pt>
                <c:pt idx="2">
                  <c:v>osoby bez přístřeší (bez domova)</c:v>
                </c:pt>
              </c:strCache>
            </c:strRef>
          </c:cat>
          <c:val>
            <c:numRef>
              <c:f>Souhrn!$E$20:$E$22</c:f>
              <c:numCache>
                <c:formatCode>0</c:formatCode>
                <c:ptCount val="3"/>
                <c:pt idx="0">
                  <c:v>642</c:v>
                </c:pt>
                <c:pt idx="1">
                  <c:v>750</c:v>
                </c:pt>
                <c:pt idx="2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33-42BE-965A-2AE10AD6A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7717664"/>
        <c:axId val="537718320"/>
      </c:barChart>
      <c:catAx>
        <c:axId val="53771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7718320"/>
        <c:crosses val="autoZero"/>
        <c:auto val="1"/>
        <c:lblAlgn val="ctr"/>
        <c:lblOffset val="100"/>
        <c:noMultiLvlLbl val="0"/>
      </c:catAx>
      <c:valAx>
        <c:axId val="537718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771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FC9E0-00A0-4A31-8B65-2458E10CC320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49C90-B1B9-45F5-BD27-A5BD1E8F0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34459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233F6-AA09-4BEA-9BEC-98B640CC1852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3118-25C1-45AA-8B6F-CAA32C680C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53685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86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9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08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02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37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92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14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8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69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14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00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074F7A-5A0D-4B4C-89E9-D269DCFE7F7C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96C0E7A-613E-49F6-84F5-A308CC477EA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41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6800" y="2102763"/>
            <a:ext cx="10058400" cy="236215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Sběr dat z výkonu sociální práce – ORP Jihočeský kraj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48000" y="102834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	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31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4792" y="286603"/>
            <a:ext cx="8739739" cy="271661"/>
          </a:xfrm>
        </p:spPr>
        <p:txBody>
          <a:bodyPr>
            <a:normAutofit fontScale="90000"/>
          </a:bodyPr>
          <a:lstStyle/>
          <a:p>
            <a:r>
              <a:rPr lang="cs-CZ" sz="2000" dirty="0"/>
              <a:t>Okruhy problémů řešených sociálními pracovníky – dle dotazníku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993" y="635268"/>
            <a:ext cx="8654695" cy="60831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94" y="422434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82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250613" y="984536"/>
            <a:ext cx="10463332" cy="7257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</a:pPr>
            <a:r>
              <a:rPr lang="cs-CZ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Popis kroků po analytické fázi 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21157" y="1710247"/>
            <a:ext cx="1010994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Nalézt shodu </a:t>
            </a:r>
            <a:r>
              <a:rPr lang="cs-CZ" dirty="0">
                <a:solidFill>
                  <a:srgbClr val="00B050"/>
                </a:solidFill>
              </a:rPr>
              <a:t>nad způsobem a formou, jak zjištěné potřeby osob popisovat a jaké informace ve strukturované podobě následně předávat zadavateli pro účely plánování sociálních služeb.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Navrhnout JČK efektivní práci s informacemi od ORP, nejen z hlediska jejich získávání, ale i zpracování. </a:t>
            </a:r>
            <a:r>
              <a:rPr lang="cs-CZ" b="1" dirty="0">
                <a:solidFill>
                  <a:srgbClr val="00B050"/>
                </a:solidFill>
              </a:rPr>
              <a:t>Návrh standardizované struktury údajů, jejich nezbytný rozsah, nastavení jednotné terminologie.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Navrhnout způsob, jak budou tyto informace využity pro potřeby plánování sociálních služeb.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55" y="0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43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628053" y="928649"/>
            <a:ext cx="4332040" cy="725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</a:pPr>
            <a:r>
              <a:rPr lang="cs-CZ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Principy Metodiky</a:t>
            </a:r>
          </a:p>
        </p:txBody>
      </p:sp>
      <p:sp>
        <p:nvSpPr>
          <p:cNvPr id="2" name="Obdélník 1"/>
          <p:cNvSpPr/>
          <p:nvPr/>
        </p:nvSpPr>
        <p:spPr>
          <a:xfrm>
            <a:off x="818351" y="2003069"/>
            <a:ext cx="10645541" cy="333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cs-CZ" b="1" dirty="0"/>
              <a:t>Anonymita a individualizace</a:t>
            </a:r>
          </a:p>
          <a:p>
            <a:pPr>
              <a:lnSpc>
                <a:spcPct val="200000"/>
              </a:lnSpc>
            </a:pPr>
            <a:r>
              <a:rPr lang="cs-CZ" b="1" dirty="0"/>
              <a:t>2. Využívání stávajícího zdrojů a systémů</a:t>
            </a:r>
          </a:p>
          <a:p>
            <a:pPr lvl="0">
              <a:lnSpc>
                <a:spcPct val="200000"/>
              </a:lnSpc>
            </a:pPr>
            <a:r>
              <a:rPr lang="cs-CZ" b="1" dirty="0"/>
              <a:t>3. Data jsou sbírána pouze s vazbou na sociální služby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b="1" dirty="0"/>
              <a:t>4. Rozsah dat je představuje nezbytné minimum informací pro potřeby plánování sociálních služeb</a:t>
            </a:r>
            <a:endParaRPr lang="cs-CZ" dirty="0"/>
          </a:p>
          <a:p>
            <a:pPr lvl="0">
              <a:lnSpc>
                <a:spcPct val="200000"/>
              </a:lnSpc>
            </a:pPr>
            <a:r>
              <a:rPr lang="cs-CZ" b="1" dirty="0"/>
              <a:t>5. Standardizovaná, jednoduchá forma s návodnou s přehlednou strukturou</a:t>
            </a:r>
            <a:endParaRPr lang="cs-CZ" dirty="0"/>
          </a:p>
          <a:p>
            <a:pPr lvl="0">
              <a:lnSpc>
                <a:spcPct val="200000"/>
              </a:lnSpc>
            </a:pPr>
            <a:r>
              <a:rPr lang="cs-CZ" b="1" dirty="0"/>
              <a:t>6. Frekvence sběru dat koresponduje s tvorbou Střednědobého plánu rozvoje sociálních služeb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9" y="217085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85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Vytvořeny 2. verze evidence – výstup pilotního období</a:t>
            </a:r>
          </a:p>
          <a:p>
            <a:endParaRPr lang="cs-CZ" dirty="0"/>
          </a:p>
          <a:p>
            <a:r>
              <a:rPr lang="cs-CZ" dirty="0"/>
              <a:t>1) základní</a:t>
            </a:r>
          </a:p>
          <a:p>
            <a:endParaRPr lang="cs-CZ" dirty="0"/>
          </a:p>
          <a:p>
            <a:r>
              <a:rPr lang="cs-CZ" dirty="0"/>
              <a:t>2) rozšířená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9" y="217085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1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b="1" dirty="0"/>
              <a:t>Základní evidence</a:t>
            </a:r>
            <a:r>
              <a:rPr lang="cs-CZ" dirty="0"/>
              <a:t> obsahuje základní položky vydefinované pro potřeby plánování sociálních služeb s vazbou na výstupy sociální práce s klienty sociální práce a sociálně-právní ochrany.</a:t>
            </a:r>
          </a:p>
          <a:p>
            <a:pPr lvl="1"/>
            <a:r>
              <a:rPr lang="cs-CZ" dirty="0"/>
              <a:t>Rozsah evidence: identifikátor osoby, datum a místo identifikace potřeby služby, sociální situace, druh sociální služby, v případě prioritizovaných oblasti potřeby podpory osoby, datum a způsob vyřešeni.</a:t>
            </a:r>
          </a:p>
          <a:p>
            <a:r>
              <a:rPr lang="cs-CZ" b="1" dirty="0"/>
              <a:t>Rozšířená evidence</a:t>
            </a:r>
            <a:r>
              <a:rPr lang="cs-CZ" dirty="0"/>
              <a:t> - obsahuje identický rozsah jako základní verze, rozšířený o vybrané, předdefinované typy intervencí (12 typů intervencí) poskytnutých sociálním pracovníkem. </a:t>
            </a:r>
          </a:p>
          <a:p>
            <a:r>
              <a:rPr lang="cs-CZ" b="1" dirty="0"/>
              <a:t>Přínosy rozšířené verze – především pro potřeby OÚ - </a:t>
            </a:r>
            <a:r>
              <a:rPr lang="cs-CZ" dirty="0"/>
              <a:t>možnost sledovat a analyzovat rozsah podpory poskytnuté sociálním pracovníkem obce klientům sociální práce, specificky dle situace osoby kterou s pracovníkem řeší či s vazbou na identifikovanou potřebu sociální služby a dobou do jejího zajištění klientovi sociální práce. </a:t>
            </a:r>
          </a:p>
          <a:p>
            <a:r>
              <a:rPr lang="cs-CZ" b="1" dirty="0"/>
              <a:t>Negativum  - </a:t>
            </a:r>
            <a:r>
              <a:rPr lang="cs-CZ" dirty="0"/>
              <a:t>větší rozsah položek (vyváženo jednoduchostí jejich vyplnění)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VOLBA KTERÁ VARIANTA BUDE POUŽÍVÁNA DANOU ORP JE ZCELA NA JEJÍM ROZHODNUTÍ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77" y="116307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22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obsahem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identifikace ORP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anonymizovaná identifikace klienta 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Číslo spisu, číslo dle evidence ORP – klíčové – musí se jednat o unikátní identifikátor, jedno jakým systémem generovaný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Věk – dle věkové skupiny předdefinované evidencí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Místo (obec) v níž osoba žije ( </a:t>
            </a:r>
            <a:r>
              <a:rPr lang="cs-CZ" i="1" dirty="0"/>
              <a:t>není vázáno na trvalý pobyt)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Situace osoby 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Datum identifikace potřeby poskytování sociální služby (dostačující v úrovni měsíc a rok)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Nepříznivá situace – možnost zvolit až 4 popisy v případě kumulovaných problémů, které osoby chce/je žádoucí řešit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77" y="116307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42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obsahem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4.    identifikace sociální služby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Druh sociální služby</a:t>
            </a:r>
          </a:p>
          <a:p>
            <a:pPr marL="658368" lvl="3" indent="0">
              <a:buNone/>
            </a:pPr>
            <a:r>
              <a:rPr lang="cs-CZ" sz="1300" dirty="0"/>
              <a:t>Pro některé druhy služeb byl v rámci průběžných konzultací požadováno hlubší rozsah informací podporujících zdůvodnění jejich potřebnosti. Výstup  - požadavek kraje + preference dle „hlasování“ ORP </a:t>
            </a:r>
          </a:p>
          <a:p>
            <a:pPr marL="1608560" lvl="8" indent="0">
              <a:buNone/>
            </a:pPr>
            <a:r>
              <a:rPr lang="cs-CZ" sz="1300" dirty="0"/>
              <a:t>Konkrétně byly akcentovány následující druhy služeb: </a:t>
            </a:r>
          </a:p>
          <a:p>
            <a:pPr marL="1894310" lvl="8" indent="-285750"/>
            <a:endParaRPr lang="cs-CZ" sz="1300" dirty="0"/>
          </a:p>
          <a:p>
            <a:pPr marL="1894310" lvl="8" indent="-285750"/>
            <a:r>
              <a:rPr lang="cs-CZ" sz="1300" dirty="0"/>
              <a:t>Domov se zvláštním režimem</a:t>
            </a:r>
          </a:p>
          <a:p>
            <a:pPr marL="1894310" lvl="8" indent="-285750"/>
            <a:r>
              <a:rPr lang="cs-CZ" sz="1300" dirty="0"/>
              <a:t>Domov pro seniory</a:t>
            </a:r>
          </a:p>
          <a:p>
            <a:pPr marL="1894310" lvl="8" indent="-285750"/>
            <a:r>
              <a:rPr lang="cs-CZ" sz="1300" dirty="0"/>
              <a:t>Noclehárna</a:t>
            </a:r>
          </a:p>
          <a:p>
            <a:pPr marL="1894310" lvl="8" indent="-285750"/>
            <a:r>
              <a:rPr lang="cs-CZ" sz="1300" dirty="0"/>
              <a:t>Odborné sociální poradenství DLUHY</a:t>
            </a:r>
          </a:p>
          <a:p>
            <a:pPr marL="1894310" lvl="8" indent="-285750"/>
            <a:r>
              <a:rPr lang="cs-CZ" sz="1300" dirty="0"/>
              <a:t>Pečovatelská služba</a:t>
            </a:r>
          </a:p>
          <a:p>
            <a:pPr marL="1894310" lvl="8" indent="-285750"/>
            <a:r>
              <a:rPr lang="cs-CZ" sz="1300" dirty="0"/>
              <a:t>Sociálně aktivizační služby pro rodiny s dětmi</a:t>
            </a:r>
          </a:p>
          <a:p>
            <a:pPr marL="1608560" lvl="8" indent="0">
              <a:buNone/>
            </a:pPr>
            <a:r>
              <a:rPr lang="cs-CZ" sz="1300" dirty="0"/>
              <a:t>	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Forma sociální služby - s nápovědou </a:t>
            </a:r>
          </a:p>
          <a:p>
            <a:pPr marL="749808" lvl="1" indent="-457200">
              <a:buFont typeface="+mj-lt"/>
              <a:buAutoNum type="alphaLcParenR"/>
            </a:pPr>
            <a:r>
              <a:rPr lang="cs-CZ" dirty="0"/>
              <a:t>Oblast potřeb osoby – povinné pouze pro preferované druhy služeb, dobrovolně pro všechny ostatní</a:t>
            </a:r>
            <a:endParaRPr lang="cs-CZ" sz="2000" dirty="0"/>
          </a:p>
          <a:p>
            <a:pPr marL="0" lvl="1" indent="0">
              <a:buNone/>
            </a:pPr>
            <a:r>
              <a:rPr lang="cs-CZ" sz="2000" dirty="0"/>
              <a:t>5. Vyřešení situace – kdy a v jakém rozsahu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77" y="116307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96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94716"/>
            <a:ext cx="10058400" cy="876275"/>
          </a:xfrm>
        </p:spPr>
        <p:txBody>
          <a:bodyPr/>
          <a:lstStyle/>
          <a:p>
            <a:r>
              <a:rPr lang="cs-CZ" dirty="0"/>
              <a:t>Kdy se Evidence vede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01168" lvl="1" indent="0">
              <a:buNone/>
            </a:pPr>
            <a:r>
              <a:rPr lang="cs-CZ" b="1" dirty="0">
                <a:solidFill>
                  <a:srgbClr val="00B050"/>
                </a:solidFill>
              </a:rPr>
              <a:t>Sociální pracovník s osobou </a:t>
            </a:r>
            <a:r>
              <a:rPr lang="cs-CZ" dirty="0">
                <a:solidFill>
                  <a:srgbClr val="00B050"/>
                </a:solidFill>
              </a:rPr>
              <a:t>identifikuje potřebu poskytování sociální služby a:</a:t>
            </a:r>
          </a:p>
          <a:p>
            <a:pPr lvl="1"/>
            <a:r>
              <a:rPr lang="cs-CZ" b="1" dirty="0"/>
              <a:t>konkrétní sociální služba je v území dostupná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vhodný druh sociální služby není </a:t>
            </a:r>
            <a:r>
              <a:rPr lang="cs-CZ" b="1" dirty="0"/>
              <a:t>v území není dostupný; </a:t>
            </a:r>
          </a:p>
          <a:p>
            <a:pPr lvl="0"/>
            <a:r>
              <a:rPr lang="cs-CZ" sz="1800" b="1" dirty="0">
                <a:solidFill>
                  <a:srgbClr val="00B050"/>
                </a:solidFill>
              </a:rPr>
              <a:t>„Jednostranně určená potřeba sociální služby“ </a:t>
            </a:r>
          </a:p>
          <a:p>
            <a:pPr lvl="1"/>
            <a:r>
              <a:rPr lang="cs-CZ" b="1" dirty="0"/>
              <a:t>požadavek</a:t>
            </a:r>
            <a:r>
              <a:rPr lang="cs-CZ" dirty="0"/>
              <a:t> na zajištění sociální služby </a:t>
            </a:r>
            <a:r>
              <a:rPr lang="cs-CZ" b="1" dirty="0"/>
              <a:t>uvádí klient</a:t>
            </a:r>
            <a:r>
              <a:rPr lang="cs-CZ" dirty="0"/>
              <a:t> a tento </a:t>
            </a:r>
            <a:r>
              <a:rPr lang="cs-CZ" b="1" dirty="0"/>
              <a:t>požadavek vyhodnotí sociální pracovník </a:t>
            </a:r>
            <a:r>
              <a:rPr lang="cs-CZ" dirty="0"/>
              <a:t>jako </a:t>
            </a:r>
            <a:r>
              <a:rPr lang="cs-CZ" b="1" dirty="0"/>
              <a:t>relevantní -</a:t>
            </a:r>
            <a:r>
              <a:rPr lang="cs-CZ" dirty="0"/>
              <a:t> o této skutečnosti je ve vedené dokumentaci pořízen záznam;</a:t>
            </a:r>
          </a:p>
          <a:p>
            <a:pPr lvl="1"/>
            <a:r>
              <a:rPr lang="cs-CZ" b="1" dirty="0"/>
              <a:t>Požadavek neformuluje </a:t>
            </a:r>
            <a:r>
              <a:rPr lang="cs-CZ" dirty="0"/>
              <a:t>(např. odmítání řešení situace prostřednictvím sociální služby</a:t>
            </a:r>
            <a:r>
              <a:rPr lang="cs-CZ" b="1" dirty="0"/>
              <a:t>)  osoba, nicméně dle vyhodnocení </a:t>
            </a:r>
            <a:r>
              <a:rPr lang="cs-CZ" dirty="0"/>
              <a:t>situace</a:t>
            </a:r>
            <a:r>
              <a:rPr lang="cs-CZ" b="1" dirty="0"/>
              <a:t> </a:t>
            </a:r>
            <a:r>
              <a:rPr lang="cs-CZ" dirty="0"/>
              <a:t>navrhne sociální pracovník a o této skutečnosti je ve vedené dokumentaci pořízen záznam. </a:t>
            </a:r>
          </a:p>
          <a:p>
            <a:r>
              <a:rPr lang="cs-CZ" sz="1800" b="1" dirty="0">
                <a:solidFill>
                  <a:srgbClr val="FF0000"/>
                </a:solidFill>
              </a:rPr>
              <a:t>ALE – pokud potřebu poskytování sociální služby identifikuje třetí osoba a sociální pracovník nemá pro posouzení situace osoby, jíž má být poskytována sociální služba, žádné další informace –záznam v Evidenci se nevede.</a:t>
            </a:r>
          </a:p>
          <a:p>
            <a:r>
              <a:rPr lang="cs-CZ" sz="1800" b="1" dirty="0">
                <a:solidFill>
                  <a:srgbClr val="00B050"/>
                </a:solidFill>
              </a:rPr>
              <a:t>Potřeba u jedné osoby intervence více druhů sociálních služeb</a:t>
            </a:r>
          </a:p>
          <a:p>
            <a:r>
              <a:rPr lang="cs-CZ" sz="1800" b="1" dirty="0"/>
              <a:t>V případě, že pracovník s osobou identifikuje potřebu více druhů sociálních služeb, které by se měly podílet na řešení nepříznivé sociální situace osoby, je záznam v Evidenci pořizován pro každou sociální službu samostatně. </a:t>
            </a: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893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ji vede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IDEÁLNĚ  </a:t>
            </a:r>
          </a:p>
          <a:p>
            <a:r>
              <a:rPr lang="cs-CZ" sz="2800" dirty="0"/>
              <a:t>Každý pracovník který přímo pracuje s osobami, v rámci podpory navrhuje vhodné intervence a o těchto skutečnostech vede nějakou formu záznamu. </a:t>
            </a:r>
          </a:p>
          <a:p>
            <a:endParaRPr lang="cs-CZ" sz="2800" dirty="0"/>
          </a:p>
          <a:p>
            <a:pPr lvl="1"/>
            <a:r>
              <a:rPr lang="cs-CZ" sz="2600" dirty="0"/>
              <a:t>v agendě sociální práce</a:t>
            </a:r>
          </a:p>
          <a:p>
            <a:pPr lvl="1"/>
            <a:r>
              <a:rPr lang="cs-CZ" sz="2600" dirty="0"/>
              <a:t>v agendě sociálně právní ochrany dětí</a:t>
            </a:r>
          </a:p>
        </p:txBody>
      </p:sp>
    </p:spTree>
    <p:extLst>
      <p:ext uri="{BB962C8B-B14F-4D97-AF65-F5344CB8AC3E}">
        <p14:creationId xmlns:p14="http://schemas.microsoft.com/office/powerpoint/2010/main" val="3880808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1819" y="2307909"/>
            <a:ext cx="7286324" cy="1450757"/>
          </a:xfrm>
        </p:spPr>
        <p:txBody>
          <a:bodyPr/>
          <a:lstStyle/>
          <a:p>
            <a:r>
              <a:rPr lang="cs-CZ" dirty="0"/>
              <a:t>Podívejme </a:t>
            </a:r>
            <a:r>
              <a:rPr lang="cs-CZ" dirty="0" smtClean="0"/>
              <a:t>se, </a:t>
            </a:r>
            <a:r>
              <a:rPr lang="cs-CZ" dirty="0"/>
              <a:t>jak to vypadá</a:t>
            </a:r>
          </a:p>
        </p:txBody>
      </p:sp>
    </p:spTree>
    <p:extLst>
      <p:ext uri="{BB962C8B-B14F-4D97-AF65-F5344CB8AC3E}">
        <p14:creationId xmlns:p14="http://schemas.microsoft.com/office/powerpoint/2010/main" val="188675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8" y="0"/>
            <a:ext cx="6218459" cy="107298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4327" y="360219"/>
            <a:ext cx="10559473" cy="1330470"/>
          </a:xfrm>
        </p:spPr>
        <p:txBody>
          <a:bodyPr>
            <a:normAutofit/>
          </a:bodyPr>
          <a:lstStyle/>
          <a:p>
            <a:r>
              <a:rPr lang="cs-CZ" dirty="0"/>
              <a:t>Proč a k čemu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0408" y="1856076"/>
            <a:ext cx="10058400" cy="4023360"/>
          </a:xfrm>
        </p:spPr>
        <p:txBody>
          <a:bodyPr/>
          <a:lstStyle/>
          <a:p>
            <a:pPr marL="355600" indent="-355600">
              <a:buFont typeface="Wingdings" panose="05000000000000000000" pitchFamily="2" charset="2"/>
              <a:buChar char="§"/>
            </a:pPr>
            <a:r>
              <a:rPr lang="cs-CZ" dirty="0"/>
              <a:t>Aktivita projektu JČK - Plánování sociálních služeb v Jihočeském kraji III.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cs-CZ" dirty="0"/>
              <a:t>Vytvoření Metodiky sběru dat z výkonu sociální práce na obcích s rozšířenou působností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cs-CZ" dirty="0"/>
              <a:t>Sdělování informací o kapacitě sociálních služeb, které jsou potřebné pro zajištění potřeb osob na území obce  -  spolupráce s krajem při určování sítě sociálních služeb</a:t>
            </a:r>
          </a:p>
          <a:p>
            <a:endParaRPr lang="cs-CZ" dirty="0"/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764146" y="1773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279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080" y="2327070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Děkuji za pozornost </a:t>
            </a:r>
            <a:br>
              <a:rPr lang="cs-CZ" dirty="0"/>
            </a:br>
            <a:r>
              <a:rPr lang="cs-CZ" sz="3600" i="1" dirty="0">
                <a:sym typeface="Wingdings" panose="05000000000000000000" pitchFamily="2" charset="2"/>
              </a:rPr>
              <a:t/>
            </a:r>
            <a:br>
              <a:rPr lang="cs-CZ" sz="3600" i="1" dirty="0">
                <a:sym typeface="Wingdings" panose="05000000000000000000" pitchFamily="2" charset="2"/>
              </a:rPr>
            </a:br>
            <a:r>
              <a:rPr lang="cs-CZ" sz="3600" i="1" dirty="0">
                <a:sym typeface="Wingdings" panose="05000000000000000000" pitchFamily="2" charset="2"/>
              </a:rPr>
              <a:t/>
            </a:r>
            <a:br>
              <a:rPr lang="cs-CZ" sz="3600" i="1" dirty="0">
                <a:sym typeface="Wingdings" panose="05000000000000000000" pitchFamily="2" charset="2"/>
              </a:rPr>
            </a:br>
            <a:r>
              <a:rPr lang="cs-CZ" sz="3600" dirty="0">
                <a:sym typeface="Wingdings" panose="05000000000000000000" pitchFamily="2" charset="2"/>
              </a:rPr>
              <a:t>Mgr. Jana Chovancová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257162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8" y="0"/>
            <a:ext cx="6218459" cy="107298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4327" y="360219"/>
            <a:ext cx="10559473" cy="1330470"/>
          </a:xfrm>
        </p:spPr>
        <p:txBody>
          <a:bodyPr/>
          <a:lstStyle/>
          <a:p>
            <a:r>
              <a:rPr lang="cs-CZ" dirty="0"/>
              <a:t>Fáze tvorby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45733"/>
            <a:ext cx="10058400" cy="453561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dirty="0">
                <a:solidFill>
                  <a:srgbClr val="00B050"/>
                </a:solidFill>
              </a:rPr>
              <a:t>Zjistit informace a postupy pracovníků na ORP v rámci jejich sociální práce, tj. zjistit aktuální stav při posuzování a řešení nepříznivé sociální situace osob (formou tzv. mapování potřeb těchto osob a k tomu vedené dokumentace).</a:t>
            </a:r>
          </a:p>
          <a:p>
            <a:pPr marL="457200" indent="-457200">
              <a:buFont typeface="+mj-lt"/>
              <a:buAutoNum type="romanUcPeriod"/>
            </a:pPr>
            <a:r>
              <a:rPr lang="cs-CZ" dirty="0">
                <a:solidFill>
                  <a:srgbClr val="00B050"/>
                </a:solidFill>
              </a:rPr>
              <a:t>Ve spolupráci se sociálními pracovníky ORP popsat způsob, jakým s nepříznivými situacemi a potřebami svých klientů pracují, a jak zhodnotí, že je k řešení potřeb klientů nutné poskytování sociální služby (identifikace nutnosti poskytnout sociální službu).</a:t>
            </a:r>
          </a:p>
          <a:p>
            <a:pPr marL="457200" indent="-457200">
              <a:buFont typeface="+mj-lt"/>
              <a:buAutoNum type="romanUcPeriod"/>
            </a:pPr>
            <a:r>
              <a:rPr lang="cs-CZ" b="1" dirty="0">
                <a:solidFill>
                  <a:srgbClr val="00B050"/>
                </a:solidFill>
              </a:rPr>
              <a:t>Ve spolupráci se sociálními pracovníky ORP nalézt způsob a formu, jak zjištěné potřeby osob popisovat a jaké informace ve strukturované podobě následně předávat zadavateli pro účely plánování sociálních služeb.</a:t>
            </a:r>
          </a:p>
          <a:p>
            <a:pPr marL="457200" indent="-457200">
              <a:buFont typeface="+mj-lt"/>
              <a:buAutoNum type="romanUcPeriod"/>
            </a:pPr>
            <a:r>
              <a:rPr lang="cs-CZ" b="1" dirty="0">
                <a:solidFill>
                  <a:srgbClr val="00B050"/>
                </a:solidFill>
              </a:rPr>
              <a:t>Navrhnout zadavateli efektivní práci s informacemi od ORP, nejen z hlediska jejich získávání, ale i zpracování. Návrh standardizované struktury údajů, jejich nezbytný rozsah, nastavení jednotné terminologie.</a:t>
            </a:r>
          </a:p>
          <a:p>
            <a:pPr marL="457200" indent="-457200">
              <a:buFont typeface="+mj-lt"/>
              <a:buAutoNum type="romanUcPeriod"/>
            </a:pPr>
            <a:r>
              <a:rPr lang="cs-CZ" b="1" dirty="0">
                <a:solidFill>
                  <a:srgbClr val="00B050"/>
                </a:solidFill>
              </a:rPr>
              <a:t>Navrhnout způsob, jak budou tyto informace využity pro potřeby plánování sociálních služeb</a:t>
            </a:r>
            <a:r>
              <a:rPr lang="cs-CZ" dirty="0">
                <a:solidFill>
                  <a:srgbClr val="00B05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31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sociální práce na OÚ ORP</a:t>
            </a:r>
          </a:p>
        </p:txBody>
      </p:sp>
      <p:sp>
        <p:nvSpPr>
          <p:cNvPr id="5" name="Obdélník 4"/>
          <p:cNvSpPr/>
          <p:nvPr/>
        </p:nvSpPr>
        <p:spPr>
          <a:xfrm>
            <a:off x="1283368" y="2223519"/>
            <a:ext cx="9384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Soustředěno na 2 agendy: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Obecná sociální práce</a:t>
            </a:r>
          </a:p>
          <a:p>
            <a:pPr lvl="1"/>
            <a:r>
              <a:rPr lang="cs-CZ" dirty="0"/>
              <a:t>Činnosti OÚ ORP dle zákona 108/2006 Sb. o sociálních službách v § 92 a § 93a, zákon 111/2006 Sb. o hmotné nouzi v § 7, § 63, § 64, § 65 zákona č. 111/2006 Sb.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Sociálně právní ochrana dětí</a:t>
            </a:r>
          </a:p>
          <a:p>
            <a:r>
              <a:rPr lang="cs-CZ" dirty="0"/>
              <a:t>	Činnosti OÚ ORP dle zákona 359/1999 Sb. o sociálně právní ochraně dětí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4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919762"/>
            <a:ext cx="10058400" cy="1450757"/>
          </a:xfrm>
        </p:spPr>
        <p:txBody>
          <a:bodyPr/>
          <a:lstStyle/>
          <a:p>
            <a:r>
              <a:rPr lang="cs-CZ" dirty="0"/>
              <a:t>Zaměření sociální práce – obecná sociální práce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97280" y="2445264"/>
            <a:ext cx="100584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Zdroje pro analýzu cílové skupiny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data, která OÚ ORP vykázaly do výkazů V26.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dotazníky, které byly strukturovány dle situací, s nimiž se osoby na sociální pracovníky OÚ ORP obracejí.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výstupy z osobního dotazování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919762"/>
            <a:ext cx="10058400" cy="1450757"/>
          </a:xfrm>
        </p:spPr>
        <p:txBody>
          <a:bodyPr/>
          <a:lstStyle/>
          <a:p>
            <a:r>
              <a:rPr lang="cs-CZ" dirty="0"/>
              <a:t>Zaměření sociální práce – sociálně-právní ochrana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97280" y="2828036"/>
            <a:ext cx="100584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Vybrané činnosti sociální práce realizované OÚ ORP v rámci zákona 359/1999 Sb. o sociálně právní ochrany dětí ( tj. mimo činnosti v oblasti náhradní rodinné péče)</a:t>
            </a:r>
          </a:p>
          <a:p>
            <a:endParaRPr lang="cs-CZ" dirty="0"/>
          </a:p>
          <a:p>
            <a:r>
              <a:rPr lang="cs-CZ" dirty="0"/>
              <a:t>Zdroje pro analýzu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data, která OÚ ORP vykázaly do výkazů V20.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dotazníky, které byly strukturovány dle situací, s nimiž se osoby na sociální pracovníky OÚ ORP obracejí.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výstupy z osobního dotazování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3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543467" y="1003130"/>
            <a:ext cx="9962819" cy="725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</a:pPr>
            <a:r>
              <a:rPr lang="cs-CZ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Práce s informacemi ze sociální práce – pro potřeby plánování sociálních služeb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19764" y="2086136"/>
            <a:ext cx="107032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 identifikaci nepříznivé sociální situace, ať už v oblasti obecné sociální práce, tak sociálně právní ochrany postupují sociální pracovníci dle struktury uvedené jednak v standardizovaném záznamu sociálního pracovníka, jednak dle struktury stanovené vyhláškou 473/2012 Sb.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konkrétní podoba záznamu ve standardizovaném záznamu sociálního pracovníka vychází z individuálního přístupu sociálního pracovníka.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Snaha pracovníků zachytit širší spektrum oblastí, života osoby:  bydlení, zdraví, finance, rodinná situace, zajištění péče apod.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47023" y="4474757"/>
            <a:ext cx="100487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 vyhodnocování situace osoby není nastaven jednotný systém celostátní úrovni ani v agendě sociálně právní ochrany, tím méně v agendě sociální práce. V rámci rozhovorů s pracovníky bylo patrné široké pojetí způsobu vyhodnocování napříč OÚ ORP Jihočeského kraje.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1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5781" y="407017"/>
            <a:ext cx="10058400" cy="1450757"/>
          </a:xfrm>
        </p:spPr>
        <p:txBody>
          <a:bodyPr>
            <a:normAutofit/>
          </a:bodyPr>
          <a:lstStyle/>
          <a:p>
            <a:r>
              <a:rPr lang="cs-CZ" sz="3200" dirty="0"/>
              <a:t>Zaměření sociální práce – obecná sociální práce aktivní práce – počet klientů celkem dle CS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484022"/>
              </p:ext>
            </p:extLst>
          </p:nvPr>
        </p:nvGraphicFramePr>
        <p:xfrm>
          <a:off x="375386" y="1857774"/>
          <a:ext cx="6978316" cy="315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872495"/>
              </p:ext>
            </p:extLst>
          </p:nvPr>
        </p:nvGraphicFramePr>
        <p:xfrm>
          <a:off x="7353702" y="2132931"/>
          <a:ext cx="4027219" cy="2139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31520" y="5370896"/>
            <a:ext cx="9981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Absolutní počty nereprezentují četnostní situaci dle ORP</a:t>
            </a:r>
          </a:p>
          <a:p>
            <a:r>
              <a:rPr lang="cs-CZ" dirty="0"/>
              <a:t>Např. 70% osob neschopných splácet závazky a pohledávky byly vykázány 2 ORP ( České Budějovice, Český Krumlov) </a:t>
            </a:r>
          </a:p>
        </p:txBody>
      </p:sp>
    </p:spTree>
    <p:extLst>
      <p:ext uri="{BB962C8B-B14F-4D97-AF65-F5344CB8AC3E}">
        <p14:creationId xmlns:p14="http://schemas.microsoft.com/office/powerpoint/2010/main" val="327456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9155" y="401009"/>
            <a:ext cx="10058400" cy="1450757"/>
          </a:xfrm>
        </p:spPr>
        <p:txBody>
          <a:bodyPr>
            <a:normAutofit/>
          </a:bodyPr>
          <a:lstStyle/>
          <a:p>
            <a:r>
              <a:rPr lang="cs-CZ" sz="3200" dirty="0"/>
              <a:t>Zaměření sociální práce – sociálně právní ochrana data z výkazů V20(četnost)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164" y="2113788"/>
            <a:ext cx="5439480" cy="2111703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34164" y="4487513"/>
            <a:ext cx="98658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Tato struktura odpovídá oblastem, které pracovníci sociálně právní ochrany označovali jako nejčastější témata, s nimiž se při své práci setkávají – konkrétně vztahové problémy, spory o úpravu výchovy a poměrů a výchovné problémy dětí.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30" y="177096"/>
            <a:ext cx="6216396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756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8902</TotalTime>
  <Words>1400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Retrospektiva</vt:lpstr>
      <vt:lpstr>Prezentace aplikace PowerPoint</vt:lpstr>
      <vt:lpstr>Proč a k čemu ?</vt:lpstr>
      <vt:lpstr>Fáze tvorby Metodiky</vt:lpstr>
      <vt:lpstr>Zaměření sociální práce na OÚ ORP</vt:lpstr>
      <vt:lpstr>Zaměření sociální práce – obecná sociální práce</vt:lpstr>
      <vt:lpstr>Zaměření sociální práce – sociálně-právní ochrana</vt:lpstr>
      <vt:lpstr>Prezentace aplikace PowerPoint</vt:lpstr>
      <vt:lpstr>Zaměření sociální práce – obecná sociální práce aktivní práce – počet klientů celkem dle CS</vt:lpstr>
      <vt:lpstr>Zaměření sociální práce – sociálně právní ochrana data z výkazů V20(četnost)</vt:lpstr>
      <vt:lpstr>Okruhy problémů řešených sociálními pracovníky – dle dotazníku</vt:lpstr>
      <vt:lpstr>Prezentace aplikace PowerPoint</vt:lpstr>
      <vt:lpstr>Prezentace aplikace PowerPoint</vt:lpstr>
      <vt:lpstr>Struktura dat</vt:lpstr>
      <vt:lpstr>Rozdíl</vt:lpstr>
      <vt:lpstr>Co je obsahem evidence</vt:lpstr>
      <vt:lpstr>Co je obsahem evidence</vt:lpstr>
      <vt:lpstr>Kdy se Evidence vede</vt:lpstr>
      <vt:lpstr>Kdo ji vede</vt:lpstr>
      <vt:lpstr>Podívejme se, jak to vypadá</vt:lpstr>
      <vt:lpstr>Děkuji za pozornost    Mgr. Jana Chovancová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Chovancová Jana</dc:creator>
  <cp:lastModifiedBy>Chovancová Jana</cp:lastModifiedBy>
  <cp:revision>110</cp:revision>
  <dcterms:created xsi:type="dcterms:W3CDTF">2020-11-01T18:48:07Z</dcterms:created>
  <dcterms:modified xsi:type="dcterms:W3CDTF">2022-03-30T12:14:11Z</dcterms:modified>
</cp:coreProperties>
</file>