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65" r:id="rId4"/>
    <p:sldId id="266" r:id="rId5"/>
    <p:sldId id="267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0099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73" autoAdjust="0"/>
  </p:normalViewPr>
  <p:slideViewPr>
    <p:cSldViewPr>
      <p:cViewPr varScale="1">
        <p:scale>
          <a:sx n="86" d="100"/>
          <a:sy n="86" d="100"/>
        </p:scale>
        <p:origin x="133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F1C2EFA-0950-4EDD-B902-2C9FD7601EB2}" type="datetimeFigureOut">
              <a:rPr lang="cs-CZ"/>
              <a:pPr>
                <a:defRPr/>
              </a:pPr>
              <a:t>24.03.2021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938F04E-C256-4330-A7EA-E0EE7F5DA38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D22B08D-22A7-44C7-9A9A-15F0430FEC6E}" type="datetimeFigureOut">
              <a:rPr lang="cs-CZ"/>
              <a:pPr>
                <a:defRPr/>
              </a:pPr>
              <a:t>24.03.2021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87C561E-2E38-4584-AB37-860AD06BBB3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1403350" y="3789363"/>
            <a:ext cx="7208838" cy="5762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/>
              <a:t>MINISTERSTVO PRO MÍSTNÍ ROZVOJ ČR</a:t>
            </a:r>
          </a:p>
        </p:txBody>
      </p:sp>
      <p:pic>
        <p:nvPicPr>
          <p:cNvPr id="10" name="Obrázek 7" descr="mmr_cr_rgb.e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92150"/>
            <a:ext cx="25654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986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7" name="Obrázek 3" descr="mmr_cr_rgb.em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970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9" descr="podtisk_modry.e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6" name="Obrázek 2" descr="mmr_cr_rgb.em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1381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9" descr="podtisk_modry.e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8" name="Obrázek 4" descr="mmr_cr_rgb.em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7507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1916113"/>
            <a:ext cx="7272338" cy="187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/>
              <a:t>Klepnutím lze upravit styl předlohy nadpisů.</a:t>
            </a: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03350" y="4581525"/>
            <a:ext cx="72009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848415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7" r:id="rId2"/>
    <p:sldLayoutId id="2147483668" r:id="rId3"/>
    <p:sldLayoutId id="2147483666" r:id="rId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2"/>
          <p:cNvSpPr>
            <a:spLocks noGrp="1"/>
          </p:cNvSpPr>
          <p:nvPr>
            <p:ph type="title"/>
          </p:nvPr>
        </p:nvSpPr>
        <p:spPr>
          <a:xfrm>
            <a:off x="1169549" y="1556792"/>
            <a:ext cx="6876912" cy="1223888"/>
          </a:xfrm>
          <a:noFill/>
        </p:spPr>
        <p:txBody>
          <a:bodyPr/>
          <a:lstStyle/>
          <a:p>
            <a:pPr algn="ctr"/>
            <a:r>
              <a:rPr lang="cs-CZ" altLang="cs-CZ" sz="36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Sekundární</a:t>
            </a:r>
            <a:r>
              <a:rPr lang="cs-CZ" altLang="cs-CZ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altLang="cs-CZ" sz="36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analýza rozhovorů se zástupci institucí</a:t>
            </a:r>
            <a:endParaRPr lang="en-US" altLang="cs-CZ" sz="3600" dirty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11561" y="5444207"/>
            <a:ext cx="799288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dirty="0">
                <a:latin typeface="Calibri Light" panose="020F0302020204030204" pitchFamily="34" charset="0"/>
                <a:cs typeface="Calibri Light" panose="020F0302020204030204" pitchFamily="34" charset="0"/>
              </a:rPr>
              <a:t>Tento materiál vznikl za finanční podpory Evropského sociálního fondu prostřednictvím Operačního programu Zaměstnanost </a:t>
            </a:r>
            <a:br>
              <a:rPr lang="cs-CZ" sz="11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cs-CZ" sz="1100" dirty="0">
                <a:latin typeface="Calibri Light" panose="020F0302020204030204" pitchFamily="34" charset="0"/>
                <a:cs typeface="Calibri Light" panose="020F0302020204030204" pitchFamily="34" charset="0"/>
              </a:rPr>
              <a:t>v rámci projektu „Agentura pro sociální začleňování jako inovační aktér politiky sociálního začleňování“,</a:t>
            </a:r>
          </a:p>
          <a:p>
            <a:pPr algn="ctr"/>
            <a:r>
              <a:rPr lang="cs-CZ" sz="1100" dirty="0">
                <a:latin typeface="Calibri Light" panose="020F0302020204030204" pitchFamily="34" charset="0"/>
                <a:cs typeface="Calibri Light" panose="020F0302020204030204" pitchFamily="34" charset="0"/>
              </a:rPr>
              <a:t>registrační číslo projektu: CZ.03.3.X/0.0/0.0/15_018/0006191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869435" y="2996952"/>
            <a:ext cx="5111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Odbor pro sociální začleňování (Agentura)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3941148" cy="1111185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583" y="4293096"/>
            <a:ext cx="5454650" cy="844550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1888056" y="3401093"/>
            <a:ext cx="5924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Autoři: Hana Vališová, Alica </a:t>
            </a:r>
            <a:r>
              <a:rPr lang="cs-CZ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Brendzová</a:t>
            </a:r>
            <a:r>
              <a:rPr 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, Jakub Záhora 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888056" y="3764758"/>
            <a:ext cx="5111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Datum: 24. 3. 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7770068-4533-4897-B16E-889796E175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09320"/>
            <a:ext cx="9144000" cy="544241"/>
          </a:xfrm>
          <a:prstGeom prst="rect">
            <a:avLst/>
          </a:prstGeom>
        </p:spPr>
      </p:pic>
      <p:sp>
        <p:nvSpPr>
          <p:cNvPr id="13" name="Nadpis 1">
            <a:extLst>
              <a:ext uri="{FF2B5EF4-FFF2-40B4-BE49-F238E27FC236}">
                <a16:creationId xmlns:a16="http://schemas.microsoft.com/office/drawing/2014/main" id="{13593172-8593-4454-8186-069DD15F8013}"/>
              </a:ext>
            </a:extLst>
          </p:cNvPr>
          <p:cNvSpPr txBox="1">
            <a:spLocks/>
          </p:cNvSpPr>
          <p:nvPr/>
        </p:nvSpPr>
        <p:spPr bwMode="auto">
          <a:xfrm>
            <a:off x="3419872" y="702871"/>
            <a:ext cx="9144000" cy="853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 máme?</a:t>
            </a:r>
          </a:p>
        </p:txBody>
      </p:sp>
      <p:sp>
        <p:nvSpPr>
          <p:cNvPr id="14" name="Podnadpis 2">
            <a:extLst>
              <a:ext uri="{FF2B5EF4-FFF2-40B4-BE49-F238E27FC236}">
                <a16:creationId xmlns:a16="http://schemas.microsoft.com/office/drawing/2014/main" id="{DED579F8-21BC-4887-A4FB-EF0CCB690DEA}"/>
              </a:ext>
            </a:extLst>
          </p:cNvPr>
          <p:cNvSpPr txBox="1">
            <a:spLocks/>
          </p:cNvSpPr>
          <p:nvPr/>
        </p:nvSpPr>
        <p:spPr>
          <a:xfrm>
            <a:off x="323528" y="1484784"/>
            <a:ext cx="8455742" cy="85392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7000"/>
              </a:lnSpc>
              <a:spcAft>
                <a:spcPts val="800"/>
              </a:spcAft>
            </a:pPr>
            <a:r>
              <a:rPr lang="cs-CZ" sz="1700" dirty="0">
                <a:solidFill>
                  <a:srgbClr val="00206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Rozsáhlý </a:t>
            </a:r>
            <a:r>
              <a:rPr lang="cs-CZ" sz="1700" dirty="0" err="1">
                <a:solidFill>
                  <a:srgbClr val="00206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nenasdílený</a:t>
            </a:r>
            <a:r>
              <a:rPr lang="cs-CZ" sz="1700" dirty="0">
                <a:solidFill>
                  <a:srgbClr val="00206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soubor nahrávek rozhovorů se zástupci různých institucí z různých obcí pořizovaných v rámci různých výzkumů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76FCAEC1-053F-4561-A06B-065772D64F78}"/>
              </a:ext>
            </a:extLst>
          </p:cNvPr>
          <p:cNvSpPr txBox="1"/>
          <p:nvPr/>
        </p:nvSpPr>
        <p:spPr>
          <a:xfrm>
            <a:off x="6876256" y="2259416"/>
            <a:ext cx="2261419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700" dirty="0">
                <a:solidFill>
                  <a:srgbClr val="00206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I</a:t>
            </a:r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nterní výzkumy ASZ</a:t>
            </a:r>
          </a:p>
          <a:p>
            <a:r>
              <a:rPr lang="cs-CZ" sz="1700" dirty="0">
                <a:solidFill>
                  <a:srgbClr val="00206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Externí výzkumy ASZ</a:t>
            </a:r>
          </a:p>
          <a:p>
            <a:endParaRPr lang="cs-CZ" sz="1700" dirty="0">
              <a:solidFill>
                <a:srgbClr val="002060"/>
              </a:solidFill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r>
              <a:rPr lang="cs-CZ" sz="1700" dirty="0">
                <a:solidFill>
                  <a:srgbClr val="00206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V</a:t>
            </a:r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stupní analýzy</a:t>
            </a:r>
          </a:p>
          <a:p>
            <a:r>
              <a:rPr lang="cs-CZ" sz="1700" dirty="0">
                <a:solidFill>
                  <a:srgbClr val="00206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T</a:t>
            </a:r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ematické výzkumy</a:t>
            </a:r>
          </a:p>
          <a:p>
            <a:r>
              <a:rPr lang="cs-CZ" sz="1700" dirty="0">
                <a:solidFill>
                  <a:srgbClr val="00206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E</a:t>
            </a:r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valuace</a:t>
            </a:r>
          </a:p>
          <a:p>
            <a:endParaRPr lang="cs-CZ" sz="1700" dirty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cs-CZ" sz="17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OPZ</a:t>
            </a:r>
          </a:p>
          <a:p>
            <a:r>
              <a:rPr lang="cs-CZ" sz="17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OP VVV</a:t>
            </a:r>
          </a:p>
          <a:p>
            <a:r>
              <a:rPr lang="cs-CZ" sz="17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…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622760C7-A8EF-4DA0-9285-0F226146AD95}"/>
              </a:ext>
            </a:extLst>
          </p:cNvPr>
          <p:cNvSpPr txBox="1"/>
          <p:nvPr/>
        </p:nvSpPr>
        <p:spPr>
          <a:xfrm>
            <a:off x="323528" y="2239746"/>
            <a:ext cx="4080387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Politici</a:t>
            </a:r>
          </a:p>
          <a:p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Pracovníci sociálních odborů a OSPOD</a:t>
            </a:r>
          </a:p>
          <a:p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Pracovníci neziskových organizací</a:t>
            </a:r>
          </a:p>
          <a:p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Pracovníci Úřadů práce</a:t>
            </a:r>
          </a:p>
          <a:p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Zástupci bytových odborů, odborů školství,</a:t>
            </a:r>
            <a:b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</a:br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     ekonomických odborů…</a:t>
            </a:r>
          </a:p>
          <a:p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Pronajímatelé bytů a vlastníci či správci</a:t>
            </a:r>
            <a:b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</a:br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     ubytoven, domovníci…</a:t>
            </a:r>
          </a:p>
          <a:p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Pracovníci státní i městské policie</a:t>
            </a:r>
          </a:p>
          <a:p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Zaměstnavatelé</a:t>
            </a:r>
          </a:p>
          <a:p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Ředitelé a zaměstnanci škol</a:t>
            </a:r>
          </a:p>
          <a:p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Pracovníci školských poradenských zařízení</a:t>
            </a:r>
          </a:p>
          <a:p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Provozovatelé volnočasových aktivit</a:t>
            </a:r>
          </a:p>
          <a:p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…</a:t>
            </a:r>
          </a:p>
          <a:p>
            <a:endParaRPr lang="cs-CZ"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30F433E5-FE58-4A7E-9A06-E13DDFBF9533}"/>
              </a:ext>
            </a:extLst>
          </p:cNvPr>
          <p:cNvSpPr txBox="1"/>
          <p:nvPr/>
        </p:nvSpPr>
        <p:spPr>
          <a:xfrm>
            <a:off x="4775581" y="2238267"/>
            <a:ext cx="3736258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7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Aš</a:t>
            </a:r>
          </a:p>
          <a:p>
            <a:r>
              <a:rPr lang="cs-CZ" sz="17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Benešov</a:t>
            </a:r>
          </a:p>
          <a:p>
            <a:r>
              <a:rPr lang="cs-CZ" sz="17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Česká Kamenice</a:t>
            </a:r>
          </a:p>
          <a:p>
            <a:r>
              <a:rPr lang="cs-CZ" sz="17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Česká Lípa</a:t>
            </a:r>
          </a:p>
          <a:p>
            <a:r>
              <a:rPr lang="cs-CZ" sz="17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Dubí</a:t>
            </a:r>
          </a:p>
          <a:p>
            <a:r>
              <a:rPr lang="cs-CZ" sz="17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Havlíčkův Brod</a:t>
            </a:r>
          </a:p>
          <a:p>
            <a:r>
              <a:rPr lang="cs-CZ" sz="17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Kaplice</a:t>
            </a:r>
          </a:p>
          <a:p>
            <a:r>
              <a:rPr lang="cs-CZ" sz="17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Most</a:t>
            </a:r>
          </a:p>
          <a:p>
            <a:r>
              <a:rPr lang="cs-CZ" sz="17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Nové Sedlo</a:t>
            </a:r>
          </a:p>
          <a:p>
            <a:r>
              <a:rPr lang="cs-CZ" sz="17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Ostrava</a:t>
            </a:r>
          </a:p>
          <a:p>
            <a:r>
              <a:rPr lang="cs-CZ" sz="17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Štětí</a:t>
            </a:r>
          </a:p>
          <a:p>
            <a:r>
              <a:rPr lang="cs-CZ" sz="17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Velké</a:t>
            </a:r>
            <a:r>
              <a:rPr 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sz="17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Hamry</a:t>
            </a:r>
          </a:p>
          <a:p>
            <a:r>
              <a:rPr lang="cs-CZ" sz="17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Vsetín</a:t>
            </a:r>
          </a:p>
          <a:p>
            <a:r>
              <a:rPr lang="cs-CZ" sz="17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Žatec</a:t>
            </a:r>
          </a:p>
          <a:p>
            <a:r>
              <a:rPr lang="cs-CZ" sz="17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…</a:t>
            </a:r>
          </a:p>
          <a:p>
            <a:endParaRPr lang="cs-CZ" sz="1700" dirty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672EEB70-B285-498D-A443-9943D5ADE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51984"/>
            <a:ext cx="9144000" cy="533400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24BAC033-5718-4CCE-A124-80F231809263}"/>
              </a:ext>
            </a:extLst>
          </p:cNvPr>
          <p:cNvSpPr txBox="1">
            <a:spLocks/>
          </p:cNvSpPr>
          <p:nvPr/>
        </p:nvSpPr>
        <p:spPr>
          <a:xfrm>
            <a:off x="1043196" y="638179"/>
            <a:ext cx="6985188" cy="8539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 s tím?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F006FB19-B1F5-4BEC-9A29-49C15DAFA513}"/>
              </a:ext>
            </a:extLst>
          </p:cNvPr>
          <p:cNvSpPr txBox="1"/>
          <p:nvPr/>
        </p:nvSpPr>
        <p:spPr>
          <a:xfrm>
            <a:off x="148460" y="1836227"/>
            <a:ext cx="852799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700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1) Strukturovaná, přehledná a anonymizovaná (ve smyslu odstranění citlivých </a:t>
            </a:r>
            <a:br>
              <a:rPr lang="cs-CZ" sz="1700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700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   informací) databáze přepsaných rozhovorů k využití pro další výzkumné účely ASZ</a:t>
            </a:r>
          </a:p>
          <a:p>
            <a:endParaRPr lang="cs-CZ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092DA18-1E64-4868-988F-4CE38F1AF469}"/>
              </a:ext>
            </a:extLst>
          </p:cNvPr>
          <p:cNvSpPr txBox="1"/>
          <p:nvPr/>
        </p:nvSpPr>
        <p:spPr>
          <a:xfrm>
            <a:off x="158293" y="4510861"/>
            <a:ext cx="6312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700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2) Sekundární analýza rozhovorů</a:t>
            </a:r>
          </a:p>
          <a:p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C0B6B1C7-DDF4-4FC7-8367-6A9172088307}"/>
              </a:ext>
            </a:extLst>
          </p:cNvPr>
          <p:cNvSpPr txBox="1"/>
          <p:nvPr/>
        </p:nvSpPr>
        <p:spPr>
          <a:xfrm>
            <a:off x="590912" y="2642136"/>
            <a:ext cx="77478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Sběr rozhovorů</a:t>
            </a:r>
          </a:p>
          <a:p>
            <a:r>
              <a:rPr lang="cs-CZ" sz="1700" dirty="0">
                <a:solidFill>
                  <a:srgbClr val="00206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</a:t>
            </a:r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polupráce s MFF UK na manuálu pro přepisovatele</a:t>
            </a:r>
          </a:p>
          <a:p>
            <a:r>
              <a:rPr lang="cs-CZ" sz="1700" dirty="0">
                <a:solidFill>
                  <a:srgbClr val="00206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Z</a:t>
            </a:r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adávání přepisů</a:t>
            </a:r>
          </a:p>
          <a:p>
            <a:r>
              <a:rPr lang="cs-CZ" sz="1700" dirty="0">
                <a:solidFill>
                  <a:srgbClr val="00206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</a:t>
            </a:r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polupráce s MFF UK na manuálu pro anonymizaci</a:t>
            </a:r>
          </a:p>
          <a:p>
            <a:r>
              <a:rPr lang="cs-CZ" sz="1700" dirty="0">
                <a:solidFill>
                  <a:srgbClr val="00206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A</a:t>
            </a:r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nonymizace přepisů</a:t>
            </a:r>
          </a:p>
          <a:p>
            <a:r>
              <a:rPr lang="cs-CZ" sz="1700" dirty="0">
                <a:solidFill>
                  <a:srgbClr val="00206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T</a:t>
            </a:r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vorba pravidel pro užívání databáze</a:t>
            </a:r>
          </a:p>
          <a:p>
            <a:endParaRPr lang="cs-CZ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B522B4C1-0702-40A0-90F4-D963B9BA6E14}"/>
              </a:ext>
            </a:extLst>
          </p:cNvPr>
          <p:cNvSpPr txBox="1"/>
          <p:nvPr/>
        </p:nvSpPr>
        <p:spPr>
          <a:xfrm>
            <a:off x="630245" y="4941168"/>
            <a:ext cx="6715432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Brainstorming témat</a:t>
            </a:r>
          </a:p>
          <a:p>
            <a:r>
              <a:rPr lang="cs-CZ" sz="1700" dirty="0">
                <a:solidFill>
                  <a:srgbClr val="00206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H</a:t>
            </a:r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ledání příkladu pro prezentaci (odpoledne)</a:t>
            </a:r>
          </a:p>
          <a:p>
            <a:r>
              <a:rPr lang="cs-CZ" sz="1700" dirty="0">
                <a:solidFill>
                  <a:srgbClr val="002060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Č</a:t>
            </a:r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ekání na software, ve kterém se analýza bude provádět…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4095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7BF46CDE-F866-456A-B156-4F127D52CAF6}"/>
              </a:ext>
            </a:extLst>
          </p:cNvPr>
          <p:cNvSpPr txBox="1">
            <a:spLocks/>
          </p:cNvSpPr>
          <p:nvPr/>
        </p:nvSpPr>
        <p:spPr>
          <a:xfrm>
            <a:off x="-36512" y="883315"/>
            <a:ext cx="9144000" cy="8539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E61DCD91-5A77-4A88-8AEA-0CC70E565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09320"/>
            <a:ext cx="9144000" cy="533400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E6667552-8EAB-417A-BBD2-200152D9173B}"/>
              </a:ext>
            </a:extLst>
          </p:cNvPr>
          <p:cNvSpPr txBox="1"/>
          <p:nvPr/>
        </p:nvSpPr>
        <p:spPr>
          <a:xfrm>
            <a:off x="629264" y="1772816"/>
            <a:ext cx="7975184" cy="4833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Residenční segregace vs. začleňování sociálně vyloučených do „běžného“ bydlení</a:t>
            </a: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Přenášení situace sociálního vyloučení na děti</a:t>
            </a: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Příčiny života v sociálním vyloučení očima institucionálních aktérů</a:t>
            </a: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Sociálně vyloučení z jiných obcí jako příčina problémů</a:t>
            </a: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Regionální rozdíly v centrálním problému (ubytovny x vyloučené čtvrti x vyloučené</a:t>
            </a:r>
            <a:b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</a:br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       jednotlivé domy x smíšená sídliště…)</a:t>
            </a: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Zdroje informací aktérů – vlastní pracovní zkušenost x vlastní osobní zkušenost x z druhé</a:t>
            </a:r>
            <a:b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</a:br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      ruky x z médií x z odborné literatury x ze školení…</a:t>
            </a: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Opakovaně problematické vztahy mezi institucemi a jejich příčiny</a:t>
            </a: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Postoj k inkluzi u aktérů z oblasti vzdělávání  </a:t>
            </a: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cs-CZ" sz="1700" dirty="0">
                <a:solidFill>
                  <a:srgbClr val="00206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Pohled na příčiny školního neúspěchu a možná řešení u aktérů z oblasti vzdělávání  </a:t>
            </a:r>
          </a:p>
          <a:p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29F872DD-DBB9-4CF2-AD00-3081A4E390F2}"/>
              </a:ext>
            </a:extLst>
          </p:cNvPr>
          <p:cNvSpPr txBox="1">
            <a:spLocks/>
          </p:cNvSpPr>
          <p:nvPr/>
        </p:nvSpPr>
        <p:spPr>
          <a:xfrm>
            <a:off x="1524000" y="860293"/>
            <a:ext cx="6557844" cy="76850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 nás v rámci analýzy zajímá? (příklady)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0C0D87B7-DC1D-467F-BF01-BDA2D9429C00}"/>
              </a:ext>
            </a:extLst>
          </p:cNvPr>
          <p:cNvSpPr/>
          <p:nvPr/>
        </p:nvSpPr>
        <p:spPr>
          <a:xfrm>
            <a:off x="629264" y="1772816"/>
            <a:ext cx="7975184" cy="1224136"/>
          </a:xfrm>
          <a:prstGeom prst="rect">
            <a:avLst/>
          </a:prstGeom>
          <a:noFill/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310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F33E6CBA-6AAE-4A3A-8B0D-81458961FF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09320"/>
            <a:ext cx="9144000" cy="534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2267"/>
      </p:ext>
    </p:extLst>
  </p:cSld>
  <p:clrMapOvr>
    <a:masterClrMapping/>
  </p:clrMapOvr>
</p:sld>
</file>

<file path=ppt/theme/theme1.xml><?xml version="1.0" encoding="utf-8"?>
<a:theme xmlns:a="http://schemas.openxmlformats.org/drawingml/2006/main" name="1_Úvodní list">
  <a:themeElements>
    <a:clrScheme name="Úvodní list 2">
      <a:dk1>
        <a:srgbClr val="000000"/>
      </a:dk1>
      <a:lt1>
        <a:srgbClr val="FFFFFF"/>
      </a:lt1>
      <a:dk2>
        <a:srgbClr val="000099"/>
      </a:dk2>
      <a:lt2>
        <a:srgbClr val="EEECE1"/>
      </a:lt2>
      <a:accent1>
        <a:srgbClr val="000099"/>
      </a:accent1>
      <a:accent2>
        <a:srgbClr val="00AF3F"/>
      </a:accent2>
      <a:accent3>
        <a:srgbClr val="FFFFFF"/>
      </a:accent3>
      <a:accent4>
        <a:srgbClr val="000000"/>
      </a:accent4>
      <a:accent5>
        <a:srgbClr val="AAAACA"/>
      </a:accent5>
      <a:accent6>
        <a:srgbClr val="009E38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Úvodní list 1">
        <a:dk1>
          <a:srgbClr val="000000"/>
        </a:dk1>
        <a:lt1>
          <a:srgbClr val="FFFFFF"/>
        </a:lt1>
        <a:dk2>
          <a:srgbClr val="262626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Úvodní list 2">
        <a:dk1>
          <a:srgbClr val="000000"/>
        </a:dk1>
        <a:lt1>
          <a:srgbClr val="FFFFFF"/>
        </a:lt1>
        <a:dk2>
          <a:srgbClr val="000099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nitřní list s nadpisem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2.xml><?xml version="1.0" encoding="utf-8"?>
<a:themeOverride xmlns:a="http://schemas.openxmlformats.org/drawingml/2006/main">
  <a:clrScheme name="Vnitřní list bez nadpisu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3.xml><?xml version="1.0" encoding="utf-8"?>
<a:themeOverride xmlns:a="http://schemas.openxmlformats.org/drawingml/2006/main">
  <a:clrScheme name="Vnitřní list s odrážkami 1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MMR šablona (klasický poměr stran)</Template>
  <TotalTime>1602</TotalTime>
  <Words>383</Words>
  <Application>Microsoft Office PowerPoint</Application>
  <PresentationFormat>Předvádění na obrazovce (4:3)</PresentationFormat>
  <Paragraphs>68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1_Úvodní list</vt:lpstr>
      <vt:lpstr>Sekundární analýza rozhovorů se zástupci institucí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Ministerstvo pro místní rozvoj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Syruček Petr</dc:creator>
  <cp:lastModifiedBy>hankavalis@gmail.com</cp:lastModifiedBy>
  <cp:revision>20</cp:revision>
  <dcterms:created xsi:type="dcterms:W3CDTF">2020-01-13T10:41:51Z</dcterms:created>
  <dcterms:modified xsi:type="dcterms:W3CDTF">2021-03-24T08:49:37Z</dcterms:modified>
</cp:coreProperties>
</file>