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C62C681-DD23-4C0D-AE82-C38C502533BA}">
  <a:tblStyle styleId="{2C62C681-DD23-4C0D-AE82-C38C502533B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682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8232853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388091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ca296a23b3_1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ca296a23b3_1_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877002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ca296a23b3_1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ca296a23b3_1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176148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ca296a23b3_1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ca296a23b3_1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520563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ca296a23b3_1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ca296a23b3_1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765578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ca296a23b3_1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ca296a23b3_1_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679840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ca296a23b3_1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ca296a23b3_1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055261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ca296a23b3_1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ca296a23b3_1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806560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ca296a23b3_1_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ca296a23b3_1_7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662765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ca296a23b3_1_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ca296a23b3_1_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352706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Sekundární analýza dat 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k “obchodu s chudobou”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55000" lnSpcReduction="2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600"/>
              </a:spcAft>
              <a:buNone/>
            </a:pPr>
            <a:r>
              <a:rPr lang="cs" dirty="0"/>
              <a:t>Mgr. Petr Kupka, Ph.D, Mgr. Václav Walach, Ph.D.</a:t>
            </a: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600"/>
              </a:spcAft>
              <a:buNone/>
            </a:pPr>
            <a:r>
              <a:rPr lang="cs" dirty="0"/>
              <a:t>Katedra antropologie FF ZČU, Katedra politologie FF UK, Katedra sociální práce FSS OU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K čemu to je dobré?</a:t>
            </a:r>
            <a:endParaRPr/>
          </a:p>
        </p:txBody>
      </p:sp>
      <p:sp>
        <p:nvSpPr>
          <p:cNvPr id="108" name="Google Shape;108;p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</a:rPr>
              <a:t>Shrnutí poznatků z dostupného vědění o problému </a:t>
            </a:r>
            <a:endParaRPr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</a:rPr>
              <a:t>Nepřetěžování výzkumného terénu</a:t>
            </a:r>
            <a:endParaRPr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</a:rPr>
              <a:t>Levnější než opakovaný výzkum na stejné či podobné téma</a:t>
            </a:r>
            <a:endParaRPr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cs">
                <a:solidFill>
                  <a:srgbClr val="000000"/>
                </a:solidFill>
              </a:rPr>
              <a:t>Dostupné podklady pro politické vyjednávání a akci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Typ analýzy</a:t>
            </a:r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77600" cy="350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</a:rPr>
              <a:t>Primární analýza = analýza dat vytvořených výzkumníky pro konkrétní účely výzkumu </a:t>
            </a:r>
            <a:endParaRPr>
              <a:solidFill>
                <a:srgbClr val="000000"/>
              </a:solidFill>
            </a:endParaRPr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</a:rPr>
              <a:t>např. analýza potřeb obyvatel konkrétních SVL, viktimizační šetření, analýza strachu z kriminality v obcích apod.</a:t>
            </a:r>
            <a:endParaRPr>
              <a:solidFill>
                <a:srgbClr val="000000"/>
              </a:solidFill>
            </a:endParaRPr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</a:rPr>
              <a:t>Sekundární analýza = analýza dat a/nebo dokumentů vytvořených někým jiným za jiným účelem </a:t>
            </a:r>
            <a:endParaRPr>
              <a:solidFill>
                <a:srgbClr val="000000"/>
              </a:solidFill>
            </a:endParaRPr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</a:rPr>
              <a:t>např.analýza oficiálních databází, evidencí a statistik, situačních analýz, mediálních výstupů apod. </a:t>
            </a:r>
            <a:endParaRPr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Rozměry sekundární analýzy</a:t>
            </a:r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77500" lnSpcReduction="20000"/>
          </a:bodyPr>
          <a:lstStyle/>
          <a:p>
            <a:pPr marL="457200" lvl="0" indent="-325755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AutoNum type="arabicParenR"/>
            </a:pPr>
            <a:r>
              <a:rPr lang="cs">
                <a:solidFill>
                  <a:srgbClr val="000000"/>
                </a:solidFill>
              </a:rPr>
              <a:t>Aktivní práce s již jednou využitými daty</a:t>
            </a:r>
            <a:endParaRPr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</a:rPr>
              <a:t>		cílem je získat dosud nevyužité informace z dostupných dat</a:t>
            </a:r>
            <a:endParaRPr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>
              <a:solidFill>
                <a:srgbClr val="000000"/>
              </a:solidFill>
            </a:endParaRPr>
          </a:p>
          <a:p>
            <a:pPr marL="457200" lvl="0" indent="-325755" algn="l" rtl="0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ct val="100000"/>
              <a:buAutoNum type="arabicParenR"/>
            </a:pPr>
            <a:r>
              <a:rPr lang="cs" b="1">
                <a:solidFill>
                  <a:srgbClr val="000000"/>
                </a:solidFill>
              </a:rPr>
              <a:t>Re-interpretace dat v nových souvislostech</a:t>
            </a:r>
            <a:endParaRPr b="1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</a:rPr>
              <a:t>		cílem je zasadit existující data do nových kontextů</a:t>
            </a:r>
            <a:endParaRPr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>
              <a:solidFill>
                <a:srgbClr val="000000"/>
              </a:solidFill>
            </a:endParaRPr>
          </a:p>
          <a:p>
            <a:pPr marL="457200" lvl="0" indent="-325755" algn="l" rtl="0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ct val="100000"/>
              <a:buAutoNum type="arabicParenR"/>
            </a:pPr>
            <a:r>
              <a:rPr lang="cs" b="1">
                <a:solidFill>
                  <a:srgbClr val="000000"/>
                </a:solidFill>
              </a:rPr>
              <a:t>Odhalování nezamýšlených souvislostí </a:t>
            </a:r>
            <a:endParaRPr b="1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</a:rPr>
              <a:t>		cílem je odhalit neuvědomělé vzorce jednání </a:t>
            </a:r>
            <a:endParaRPr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cs">
                <a:solidFill>
                  <a:srgbClr val="000000"/>
                </a:solidFill>
              </a:rPr>
              <a:t>	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2750">
                <a:solidFill>
                  <a:srgbClr val="000000"/>
                </a:solidFill>
              </a:rPr>
              <a:t>Re-interpretace dat v nových souvislostech: příklad</a:t>
            </a:r>
            <a:endParaRPr sz="275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>
              <a:solidFill>
                <a:srgbClr val="000000"/>
              </a:solidFill>
            </a:endParaRPr>
          </a:p>
        </p:txBody>
      </p:sp>
      <p:sp>
        <p:nvSpPr>
          <p:cNvPr id="73" name="Google Shape;73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625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b="1">
                <a:solidFill>
                  <a:srgbClr val="000000"/>
                </a:solidFill>
              </a:rPr>
              <a:t>Data: </a:t>
            </a:r>
            <a:endParaRPr b="1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</a:rPr>
              <a:t>situační analýzy SVL na území českých obcí</a:t>
            </a:r>
            <a:endParaRPr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b="1">
                <a:solidFill>
                  <a:srgbClr val="000000"/>
                </a:solidFill>
              </a:rPr>
              <a:t>Nové souvislosti: </a:t>
            </a:r>
            <a:endParaRPr b="1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</a:rPr>
              <a:t>“obchod s chudobou”</a:t>
            </a:r>
            <a:endParaRPr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b="1">
                <a:solidFill>
                  <a:srgbClr val="000000"/>
                </a:solidFill>
              </a:rPr>
              <a:t>Jak jsme hledali nové souvislosti: </a:t>
            </a:r>
            <a:endParaRPr b="1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</a:rPr>
              <a:t>zmínky o poskytování substandardního bydlení, nezákonných praktikách poskytovatelů bydlení, dopadech na prohlubování nejistoty v bydlení a migraci</a:t>
            </a:r>
            <a:endParaRPr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</a:rPr>
              <a:t>kategorizace těchto zmínek</a:t>
            </a:r>
            <a:endParaRPr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b="1">
                <a:solidFill>
                  <a:srgbClr val="000000"/>
                </a:solidFill>
              </a:rPr>
              <a:t>Co jsme získali:</a:t>
            </a:r>
            <a:endParaRPr b="1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cs">
                <a:solidFill>
                  <a:srgbClr val="000000"/>
                </a:solidFill>
              </a:rPr>
              <a:t>Katalog praktik souvisejících s poskytováním bydlení nízkopříjmovým domácnostem, nový úhel pohledu na migraci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5972501" cy="3359526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706350" y="1589000"/>
            <a:ext cx="6590050" cy="3706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4" name="Google Shape;84;p18"/>
          <p:cNvGraphicFramePr/>
          <p:nvPr/>
        </p:nvGraphicFramePr>
        <p:xfrm>
          <a:off x="0" y="2"/>
          <a:ext cx="9144000" cy="5159225"/>
        </p:xfrm>
        <a:graphic>
          <a:graphicData uri="http://schemas.openxmlformats.org/drawingml/2006/table">
            <a:tbl>
              <a:tblPr>
                <a:noFill/>
                <a:tableStyleId>{2C62C681-DD23-4C0D-AE82-C38C502533BA}</a:tableStyleId>
              </a:tblPr>
              <a:tblGrid>
                <a:gridCol w="2300125"/>
                <a:gridCol w="2300125"/>
                <a:gridCol w="2300125"/>
                <a:gridCol w="2243625"/>
              </a:tblGrid>
              <a:tr h="5359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 b="1"/>
                        <a:t>Nadsazování nájemného a poplatky</a:t>
                      </a:r>
                      <a:endParaRPr sz="12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 b="1"/>
                        <a:t>Neinvestování do údržby pronajímané nemovitosti</a:t>
                      </a:r>
                      <a:endParaRPr sz="12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 b="1"/>
                        <a:t>Nájemní smlouvy</a:t>
                      </a:r>
                      <a:endParaRPr sz="12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 b="1"/>
                        <a:t>Donucování</a:t>
                      </a:r>
                      <a:endParaRPr sz="1200" b="1"/>
                    </a:p>
                  </a:txBody>
                  <a:tcPr marL="91425" marR="91425" marT="91425" marB="91425"/>
                </a:tc>
              </a:tr>
              <a:tr h="13674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000"/>
                        <a:t>Nájemné neodpovídá kvalitě, lokalitě ani příjmu nájemníků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000"/>
                        <a:t>Plíseň, zamrzlý přívod vody či kanalizace, neefektivní topení a přímotopy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0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000"/>
                        <a:t>Součástí nezákonná ustanovení (zákaz trvalého bydliště, odlišný technický stav)</a:t>
                      </a:r>
                      <a:endParaRPr sz="1000"/>
                    </a:p>
                    <a:p>
                      <a:pPr marL="0" lvl="0" indent="0" algn="ctr" rtl="0">
                        <a:lnSpc>
                          <a:spcPct val="110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000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0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000"/>
                        <a:t>Kontrola: kamerový systém, zákaz zdržování se před budovou, zákaz návštěv, návštěva jen za přítomnosti personálu, ponechávání si občanského průkazu na vrátnici, omezování pohybu dětí </a:t>
                      </a:r>
                      <a:endParaRPr sz="2000">
                        <a:solidFill>
                          <a:srgbClr val="3F3F3F"/>
                        </a:solidFill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25" marR="91425" marT="91425" marB="91425"/>
                </a:tc>
              </a:tr>
              <a:tr h="16375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000"/>
                        <a:t>Poplatky za nedodané služby, ale i použití pračky, internetu, ledničky, televize, přístup do kuchyně, vyvezení žumpy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0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000"/>
                        <a:t>Štěnice, švábi, hlodavci</a:t>
                      </a:r>
                      <a:endParaRPr sz="1000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0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000">
                          <a:solidFill>
                            <a:schemeClr val="dk1"/>
                          </a:solidFill>
                        </a:rPr>
                        <a:t>Předčasné ukončení nájemního vztahu</a:t>
                      </a:r>
                      <a:endParaRPr sz="12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0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000"/>
                        <a:t>Výběr nájemného: výhrůžky zastavením elektřiny či vody, odebráním dětí do ústavní péče, násilím a vystěhováním, zveřejňování jmen dlužníků, odpracování si dluhu, včetně sexuálních služeb, vysoké poplatky z prodlení</a:t>
                      </a:r>
                      <a:endParaRPr sz="1000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25" marR="91425" marT="91425" marB="91425"/>
                </a:tc>
              </a:tr>
              <a:tr h="7286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000"/>
                        <a:t>Nevyúčtování přeplatků, nevrácení kauce či majetku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0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000"/>
                        <a:t>Přelidnění, absence soukromí, tíseň, agrese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0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000">
                          <a:solidFill>
                            <a:schemeClr val="dk1"/>
                          </a:solidFill>
                        </a:rPr>
                        <a:t>Neposkytování dokumentů k získání dávek na bydlení (zaplacení nájemného, bezdlužnost)</a:t>
                      </a:r>
                      <a:endParaRPr sz="12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0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000"/>
                        <a:t>Fyzické a slovní násilí vůči sociálním pracovníkům a výzkumníkům</a:t>
                      </a:r>
                      <a:endParaRPr sz="1200"/>
                    </a:p>
                  </a:txBody>
                  <a:tcPr marL="91425" marR="91425" marT="91425" marB="91425"/>
                </a:tc>
              </a:tr>
              <a:tr h="8187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0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000"/>
                        <a:t>Cílené neudržování či jen provizorní údržba jako “milking”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000"/>
                        <a:t>Krátkodobé smlouvy, “administrativní poplatky”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0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000"/>
                        <a:t>Zapojování nájemníků do kriminálních aktivit pronajímatelů, včetně obchodu s drogami</a:t>
                      </a:r>
                      <a:endParaRPr sz="1000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2400"/>
              <a:t>Odhalování nezamýšlených souvislostí: příklad </a:t>
            </a:r>
            <a:endParaRPr sz="24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0" name="Google Shape;90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  <p:sp>
        <p:nvSpPr>
          <p:cNvPr id="91" name="Google Shape;91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625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b="1">
                <a:solidFill>
                  <a:srgbClr val="000000"/>
                </a:solidFill>
              </a:rPr>
              <a:t>Data: </a:t>
            </a:r>
            <a:endParaRPr b="1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</a:rPr>
              <a:t>mediální výstupy obsahující výraz “obchod s chudobou” v letech 2006-2017</a:t>
            </a:r>
            <a:endParaRPr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b="1">
                <a:solidFill>
                  <a:srgbClr val="000000"/>
                </a:solidFill>
              </a:rPr>
              <a:t>Nezamýšlené souvislosti:</a:t>
            </a:r>
            <a:endParaRPr b="1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</a:rPr>
              <a:t>struktura společenské debaty o “obchodu s chudobou”</a:t>
            </a:r>
            <a:endParaRPr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b="1">
                <a:solidFill>
                  <a:srgbClr val="000000"/>
                </a:solidFill>
              </a:rPr>
              <a:t>Jak jsme hledali nezamýšlené souvislosti: </a:t>
            </a:r>
            <a:endParaRPr b="1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</a:rPr>
              <a:t>frekvenční analýza (dlouhodobá analýza používaných slov ve 1 277 výstupech obsahující výraz k obchodu s chudobou) </a:t>
            </a:r>
            <a:endParaRPr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</a:rPr>
              <a:t>analýza reprezentací (hloubková analýza náhodně vybraných 66 mediálních výstupů s přihlédnutím k praktikám, důsledkům, obětem, viníkům a řešitelům problému)</a:t>
            </a:r>
            <a:endParaRPr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b="1">
                <a:solidFill>
                  <a:srgbClr val="000000"/>
                </a:solidFill>
              </a:rPr>
              <a:t>Co jsme získali:</a:t>
            </a:r>
            <a:endParaRPr b="1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cs">
                <a:solidFill>
                  <a:srgbClr val="000000"/>
                </a:solidFill>
              </a:rPr>
              <a:t>informace o tom, jak se o “obchodu s chudobou” mluví, kdo o něm mluví, s jakými tématy je spojován a jaká témata naopak zmiňována nejsou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Google Shape;96;p20"/>
          <p:cNvPicPr preferRelativeResize="0"/>
          <p:nvPr/>
        </p:nvPicPr>
        <p:blipFill rotWithShape="1">
          <a:blip r:embed="rId3">
            <a:alphaModFix/>
          </a:blip>
          <a:srcRect l="10199" t="19789" r="26565" b="22699"/>
          <a:stretch/>
        </p:blipFill>
        <p:spPr>
          <a:xfrm>
            <a:off x="384000" y="397925"/>
            <a:ext cx="8498323" cy="43476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Výběr ze zjištění:</a:t>
            </a:r>
            <a:endParaRPr/>
          </a:p>
        </p:txBody>
      </p:sp>
      <p:sp>
        <p:nvSpPr>
          <p:cNvPr id="102" name="Google Shape;102;p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77600" cy="374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70000" lnSpcReduction="20000"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b="1">
                <a:solidFill>
                  <a:srgbClr val="000000"/>
                </a:solidFill>
              </a:rPr>
              <a:t>Jak se o obchodu s chudobou mluví:</a:t>
            </a:r>
            <a:endParaRPr b="1">
              <a:solidFill>
                <a:srgbClr val="000000"/>
              </a:solidFill>
            </a:endParaRPr>
          </a:p>
          <a:p>
            <a:pPr marL="0" marR="0" lvl="0" indent="4572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</a:rPr>
              <a:t>Asociace obchodu s chudobou s bydlením a dávkami na bydlení</a:t>
            </a:r>
            <a:endParaRPr>
              <a:solidFill>
                <a:srgbClr val="000000"/>
              </a:solidFill>
            </a:endParaRPr>
          </a:p>
          <a:p>
            <a:pPr marL="0" marR="0" lvl="0" indent="4572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</a:rPr>
              <a:t>Postupná politizace tématu</a:t>
            </a:r>
            <a:endParaRPr>
              <a:solidFill>
                <a:srgbClr val="000000"/>
              </a:solidFill>
            </a:endParaRPr>
          </a:p>
          <a:p>
            <a:pPr marL="0" marR="0" lvl="0" indent="4572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</a:rPr>
              <a:t>Postupná deetnizace tématu</a:t>
            </a:r>
            <a:endParaRPr>
              <a:solidFill>
                <a:srgbClr val="000000"/>
              </a:solidFill>
            </a:endParaRPr>
          </a:p>
          <a:p>
            <a:pPr marL="0" marR="0" lvl="0" indent="4572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</a:rPr>
              <a:t>Postupná dekriminalizace tématu</a:t>
            </a:r>
            <a:endParaRPr>
              <a:solidFill>
                <a:srgbClr val="000000"/>
              </a:solidFill>
            </a:endParaRPr>
          </a:p>
          <a:p>
            <a:pPr marL="0" marR="0" lvl="0" indent="4572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>
              <a:solidFill>
                <a:srgbClr val="000000"/>
              </a:solidFill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cs" b="1">
                <a:solidFill>
                  <a:srgbClr val="000000"/>
                </a:solidFill>
              </a:rPr>
              <a:t>Co média netematizují:</a:t>
            </a:r>
            <a:endParaRPr b="1">
              <a:solidFill>
                <a:srgbClr val="000000"/>
              </a:solidFill>
            </a:endParaRPr>
          </a:p>
          <a:p>
            <a:pPr marL="0" marR="0" lvl="0" indent="4572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</a:rPr>
              <a:t>Příčiny obchodu s chudobou jsou opomíjeny ve prospěch jeho důsledků a možných řešení.</a:t>
            </a:r>
            <a:endParaRPr>
              <a:solidFill>
                <a:srgbClr val="000000"/>
              </a:solidFill>
            </a:endParaRPr>
          </a:p>
          <a:p>
            <a:pPr marL="0" marR="0" lvl="0" indent="4572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</a:rPr>
              <a:t>Preferováno aktérství státu a jeho orgánů před aktérství obyvatel, nejsou zapojováni do možných řešení.</a:t>
            </a:r>
            <a:endParaRPr>
              <a:solidFill>
                <a:srgbClr val="000000"/>
              </a:solidFill>
            </a:endParaRPr>
          </a:p>
          <a:p>
            <a:pPr marL="0" marR="0" lvl="0" indent="45720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cs">
                <a:solidFill>
                  <a:srgbClr val="000000"/>
                </a:solidFill>
              </a:rPr>
              <a:t>Kriminální jednání obchodníků s chudobou téměř není popisováno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1454</TotalTime>
  <Words>601</Words>
  <Application>Microsoft Office PowerPoint</Application>
  <PresentationFormat>On-screen Show (16:9)</PresentationFormat>
  <Paragraphs>75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Avenir</vt:lpstr>
      <vt:lpstr>Simple Light</vt:lpstr>
      <vt:lpstr>Sekundární analýza dat  k “obchodu s chudobou”</vt:lpstr>
      <vt:lpstr>Typ analýzy</vt:lpstr>
      <vt:lpstr>Rozměry sekundární analýzy</vt:lpstr>
      <vt:lpstr>Re-interpretace dat v nových souvislostech: příklad </vt:lpstr>
      <vt:lpstr>PowerPoint Presentation</vt:lpstr>
      <vt:lpstr>PowerPoint Presentation</vt:lpstr>
      <vt:lpstr>Odhalování nezamýšlených souvislostí: příklad  </vt:lpstr>
      <vt:lpstr>PowerPoint Presentation</vt:lpstr>
      <vt:lpstr>Výběr ze zjištění:</vt:lpstr>
      <vt:lpstr>K čemu to je dobré?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Sekundární analýza dat  k “obchodu s chudobou”</dc:title>
  <cp:lastModifiedBy>user</cp:lastModifiedBy>
  <cp:revision>2</cp:revision>
  <dcterms:modified xsi:type="dcterms:W3CDTF">2021-03-25T10:28:13Z</dcterms:modified>
</cp:coreProperties>
</file>