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61" r:id="rId4"/>
    <p:sldId id="263" r:id="rId5"/>
    <p:sldId id="264" r:id="rId6"/>
    <p:sldId id="277" r:id="rId7"/>
    <p:sldId id="265" r:id="rId8"/>
    <p:sldId id="266" r:id="rId9"/>
    <p:sldId id="267" r:id="rId10"/>
    <p:sldId id="268" r:id="rId11"/>
    <p:sldId id="274" r:id="rId12"/>
    <p:sldId id="269" r:id="rId13"/>
    <p:sldId id="273" r:id="rId14"/>
    <p:sldId id="270" r:id="rId15"/>
    <p:sldId id="272" r:id="rId16"/>
    <p:sldId id="276" r:id="rId17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668" userDrawn="1">
          <p15:clr>
            <a:srgbClr val="A4A3A4"/>
          </p15:clr>
        </p15:guide>
        <p15:guide id="4" orient="horz" pos="3049" userDrawn="1">
          <p15:clr>
            <a:srgbClr val="A4A3A4"/>
          </p15:clr>
        </p15:guide>
        <p15:guide id="5" pos="5511" userDrawn="1">
          <p15:clr>
            <a:srgbClr val="A4A3A4"/>
          </p15:clr>
        </p15:guide>
        <p15:guide id="6" pos="249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C1D9F-37E6-4F30-A2DD-9E0F8D077556}" v="4" dt="2021-01-28T13:17:32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>
      <p:cViewPr varScale="1">
        <p:scale>
          <a:sx n="218" d="100"/>
          <a:sy n="218" d="100"/>
        </p:scale>
        <p:origin x="132" y="524"/>
      </p:cViewPr>
      <p:guideLst>
        <p:guide orient="horz" pos="1620"/>
        <p:guide pos="2880"/>
        <p:guide orient="horz" pos="668"/>
        <p:guide orient="horz" pos="3049"/>
        <p:guide pos="5511"/>
        <p:guide pos="249"/>
        <p:guide orient="horz" pos="1008"/>
        <p:guide orient="horz" pos="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veník Adam" userId="ad32cecb-419d-44c6-8d74-088c4683f48c" providerId="ADAL" clId="{9C5C1D9F-37E6-4F30-A2DD-9E0F8D077556}"/>
    <pc:docChg chg="undo custSel modSld">
      <pc:chgData name="Staveník Adam" userId="ad32cecb-419d-44c6-8d74-088c4683f48c" providerId="ADAL" clId="{9C5C1D9F-37E6-4F30-A2DD-9E0F8D077556}" dt="2021-01-28T13:17:32.450" v="79" actId="478"/>
      <pc:docMkLst>
        <pc:docMk/>
      </pc:docMkLst>
      <pc:sldChg chg="modSp mod">
        <pc:chgData name="Staveník Adam" userId="ad32cecb-419d-44c6-8d74-088c4683f48c" providerId="ADAL" clId="{9C5C1D9F-37E6-4F30-A2DD-9E0F8D077556}" dt="2021-01-28T08:20:12.184" v="66" actId="20577"/>
        <pc:sldMkLst>
          <pc:docMk/>
          <pc:sldMk cId="1468008525" sldId="261"/>
        </pc:sldMkLst>
        <pc:spChg chg="mod">
          <ac:chgData name="Staveník Adam" userId="ad32cecb-419d-44c6-8d74-088c4683f48c" providerId="ADAL" clId="{9C5C1D9F-37E6-4F30-A2DD-9E0F8D077556}" dt="2021-01-28T08:20:12.184" v="66" actId="20577"/>
          <ac:spMkLst>
            <pc:docMk/>
            <pc:sldMk cId="1468008525" sldId="261"/>
            <ac:spMk id="3" creationId="{C085CED5-6C0D-4C3A-B6E4-2915E5DE71FA}"/>
          </ac:spMkLst>
        </pc:spChg>
      </pc:sldChg>
      <pc:sldChg chg="modSp mod modShow">
        <pc:chgData name="Staveník Adam" userId="ad32cecb-419d-44c6-8d74-088c4683f48c" providerId="ADAL" clId="{9C5C1D9F-37E6-4F30-A2DD-9E0F8D077556}" dt="2021-01-28T09:07:51.092" v="67" actId="729"/>
        <pc:sldMkLst>
          <pc:docMk/>
          <pc:sldMk cId="3361182603" sldId="264"/>
        </pc:sldMkLst>
        <pc:spChg chg="mod">
          <ac:chgData name="Staveník Adam" userId="ad32cecb-419d-44c6-8d74-088c4683f48c" providerId="ADAL" clId="{9C5C1D9F-37E6-4F30-A2DD-9E0F8D077556}" dt="2021-01-28T08:00:56.288" v="2" actId="403"/>
          <ac:spMkLst>
            <pc:docMk/>
            <pc:sldMk cId="3361182603" sldId="264"/>
            <ac:spMk id="3" creationId="{C085CED5-6C0D-4C3A-B6E4-2915E5DE71FA}"/>
          </ac:spMkLst>
        </pc:spChg>
      </pc:sldChg>
      <pc:sldChg chg="modSp mod">
        <pc:chgData name="Staveník Adam" userId="ad32cecb-419d-44c6-8d74-088c4683f48c" providerId="ADAL" clId="{9C5C1D9F-37E6-4F30-A2DD-9E0F8D077556}" dt="2021-01-28T09:24:29.952" v="68" actId="255"/>
        <pc:sldMkLst>
          <pc:docMk/>
          <pc:sldMk cId="2752617030" sldId="265"/>
        </pc:sldMkLst>
        <pc:spChg chg="mod">
          <ac:chgData name="Staveník Adam" userId="ad32cecb-419d-44c6-8d74-088c4683f48c" providerId="ADAL" clId="{9C5C1D9F-37E6-4F30-A2DD-9E0F8D077556}" dt="2021-01-28T09:24:29.952" v="68" actId="255"/>
          <ac:spMkLst>
            <pc:docMk/>
            <pc:sldMk cId="2752617030" sldId="265"/>
            <ac:spMk id="3" creationId="{C085CED5-6C0D-4C3A-B6E4-2915E5DE71FA}"/>
          </ac:spMkLst>
        </pc:spChg>
      </pc:sldChg>
      <pc:sldChg chg="addSp delSp modSp mod">
        <pc:chgData name="Staveník Adam" userId="ad32cecb-419d-44c6-8d74-088c4683f48c" providerId="ADAL" clId="{9C5C1D9F-37E6-4F30-A2DD-9E0F8D077556}" dt="2021-01-28T13:17:32.450" v="79" actId="478"/>
        <pc:sldMkLst>
          <pc:docMk/>
          <pc:sldMk cId="2262006091" sldId="266"/>
        </pc:sldMkLst>
        <pc:spChg chg="add del">
          <ac:chgData name="Staveník Adam" userId="ad32cecb-419d-44c6-8d74-088c4683f48c" providerId="ADAL" clId="{9C5C1D9F-37E6-4F30-A2DD-9E0F8D077556}" dt="2021-01-28T13:17:32.450" v="79" actId="478"/>
          <ac:spMkLst>
            <pc:docMk/>
            <pc:sldMk cId="2262006091" sldId="266"/>
            <ac:spMk id="2" creationId="{26214A40-8496-49B4-8D73-901E35532084}"/>
          </ac:spMkLst>
        </pc:spChg>
        <pc:spChg chg="mod">
          <ac:chgData name="Staveník Adam" userId="ad32cecb-419d-44c6-8d74-088c4683f48c" providerId="ADAL" clId="{9C5C1D9F-37E6-4F30-A2DD-9E0F8D077556}" dt="2021-01-28T13:17:31.669" v="78" actId="14100"/>
          <ac:spMkLst>
            <pc:docMk/>
            <pc:sldMk cId="2262006091" sldId="266"/>
            <ac:spMk id="3" creationId="{C085CED5-6C0D-4C3A-B6E4-2915E5DE71FA}"/>
          </ac:spMkLst>
        </pc:spChg>
        <pc:spChg chg="add del mod">
          <ac:chgData name="Staveník Adam" userId="ad32cecb-419d-44c6-8d74-088c4683f48c" providerId="ADAL" clId="{9C5C1D9F-37E6-4F30-A2DD-9E0F8D077556}" dt="2021-01-28T13:17:32.450" v="79" actId="478"/>
          <ac:spMkLst>
            <pc:docMk/>
            <pc:sldMk cId="2262006091" sldId="266"/>
            <ac:spMk id="4" creationId="{4CE05669-0C36-46EC-BC22-0C53EE711361}"/>
          </ac:spMkLst>
        </pc:spChg>
      </pc:sldChg>
      <pc:sldChg chg="modSp mod">
        <pc:chgData name="Staveník Adam" userId="ad32cecb-419d-44c6-8d74-088c4683f48c" providerId="ADAL" clId="{9C5C1D9F-37E6-4F30-A2DD-9E0F8D077556}" dt="2021-01-28T11:40:25.768" v="71" actId="20577"/>
        <pc:sldMkLst>
          <pc:docMk/>
          <pc:sldMk cId="2067729264" sldId="272"/>
        </pc:sldMkLst>
        <pc:spChg chg="mod">
          <ac:chgData name="Staveník Adam" userId="ad32cecb-419d-44c6-8d74-088c4683f48c" providerId="ADAL" clId="{9C5C1D9F-37E6-4F30-A2DD-9E0F8D077556}" dt="2021-01-28T11:40:25.768" v="71" actId="20577"/>
          <ac:spMkLst>
            <pc:docMk/>
            <pc:sldMk cId="2067729264" sldId="272"/>
            <ac:spMk id="3" creationId="{C085CED5-6C0D-4C3A-B6E4-2915E5DE71FA}"/>
          </ac:spMkLst>
        </pc:spChg>
      </pc:sldChg>
      <pc:sldChg chg="mod modShow">
        <pc:chgData name="Staveník Adam" userId="ad32cecb-419d-44c6-8d74-088c4683f48c" providerId="ADAL" clId="{9C5C1D9F-37E6-4F30-A2DD-9E0F8D077556}" dt="2021-01-28T08:01:13.475" v="3" actId="729"/>
        <pc:sldMkLst>
          <pc:docMk/>
          <pc:sldMk cId="1483431241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1C2EFA-0950-4EDD-B902-2C9FD7601EB2}" type="datetimeFigureOut">
              <a:rPr lang="cs-CZ"/>
              <a:pPr>
                <a:defRPr/>
              </a:pPr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938F04E-C256-4330-A7EA-E0EE7F5DA3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22B08D-22A7-44C7-9A9A-15F0430FEC6E}" type="datetimeFigureOut">
              <a:rPr lang="cs-CZ"/>
              <a:pPr>
                <a:defRPr/>
              </a:pPr>
              <a:t>31.01.2021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87C561E-2E38-4584-AB37-860AD06BBB3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jpeg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jpeg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6.jpeg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-19690" y="1545638"/>
            <a:ext cx="7908925" cy="365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2"/>
            <a:ext cx="9144000" cy="19526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95487"/>
            <a:ext cx="9144000" cy="108012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297539" y="2848145"/>
            <a:ext cx="4548931" cy="4321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/>
              <a:t>Odbor</a:t>
            </a:r>
            <a:r>
              <a:rPr lang="cs-CZ" sz="1800" baseline="0" dirty="0"/>
              <a:t> pro sociální začleňování (Agentura)</a:t>
            </a:r>
            <a:endParaRPr lang="cs-CZ" sz="1800" dirty="0"/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15602"/>
            <a:ext cx="2520280" cy="41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930423" y="1380380"/>
            <a:ext cx="7283152" cy="1404156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274" y="359859"/>
            <a:ext cx="5735457" cy="954683"/>
          </a:xfrm>
          <a:prstGeom prst="rect">
            <a:avLst/>
          </a:prstGeom>
        </p:spPr>
      </p:pic>
      <p:sp>
        <p:nvSpPr>
          <p:cNvPr id="11" name="Podnadpis 2"/>
          <p:cNvSpPr txBox="1">
            <a:spLocks/>
          </p:cNvSpPr>
          <p:nvPr userDrawn="1"/>
        </p:nvSpPr>
        <p:spPr bwMode="auto">
          <a:xfrm>
            <a:off x="539553" y="4717570"/>
            <a:ext cx="8033914" cy="29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dirty="0"/>
              <a:t>Prezentace se koná v rámci projektu „Inkluzivní a kvalitní vzdělávání v územích se sociálně vyloučenými lokalitami“ č. CZ.02.3.62/0.0/0.0/15_001/0000586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6" y="4107768"/>
            <a:ext cx="2432671" cy="5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8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6" y="1491855"/>
            <a:ext cx="7908925" cy="365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2"/>
            <a:ext cx="9144000" cy="19526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195487"/>
            <a:ext cx="9144000" cy="108012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05" y="4507818"/>
            <a:ext cx="2016125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45636"/>
            <a:ext cx="8291264" cy="329436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059582"/>
            <a:ext cx="8291264" cy="37804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50" y="314605"/>
            <a:ext cx="5009847" cy="83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0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6" y="1491855"/>
            <a:ext cx="7908925" cy="365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2"/>
            <a:ext cx="9144000" cy="19526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95487"/>
            <a:ext cx="9144000" cy="108012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9" y="4507818"/>
            <a:ext cx="2016125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9582"/>
            <a:ext cx="8291264" cy="378042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Upravte styly předlohy textu.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42" y="337584"/>
            <a:ext cx="5028452" cy="8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6" y="1491855"/>
            <a:ext cx="7908925" cy="365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2"/>
            <a:ext cx="9144000" cy="19526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195487"/>
            <a:ext cx="9144000" cy="108012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9" y="4493476"/>
            <a:ext cx="2016125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059582"/>
            <a:ext cx="8291264" cy="37804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8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45637"/>
            <a:ext cx="8291264" cy="3294366"/>
          </a:xfrm>
          <a:prstGeom prst="rect">
            <a:avLst/>
          </a:prstGeom>
        </p:spPr>
        <p:txBody>
          <a:bodyPr anchor="t" anchorCtr="0"/>
          <a:lstStyle>
            <a:lvl1pPr marL="342882" indent="-342882">
              <a:buClr>
                <a:schemeClr val="accent1"/>
              </a:buClr>
              <a:buFont typeface="Wingdings" pitchFamily="2" charset="2"/>
              <a:buChar char="§"/>
              <a:defRPr sz="2400"/>
            </a:lvl1pPr>
            <a:lvl2pPr marL="742913" indent="-285737">
              <a:buClr>
                <a:schemeClr val="accent1"/>
              </a:buClr>
              <a:buFont typeface="Wingdings" pitchFamily="2" charset="2"/>
              <a:buChar char="§"/>
              <a:defRPr sz="2000"/>
            </a:lvl2pPr>
            <a:lvl3pPr marL="1142942" indent="-228589">
              <a:buClr>
                <a:schemeClr val="accent1"/>
              </a:buClr>
              <a:buFont typeface="Wingdings" pitchFamily="2" charset="2"/>
              <a:buChar char="§"/>
              <a:defRPr sz="1800"/>
            </a:lvl3pPr>
            <a:lvl4pPr marL="1600120" indent="-228589">
              <a:buClr>
                <a:schemeClr val="accent1"/>
              </a:buClr>
              <a:buFont typeface="Wingdings" pitchFamily="2" charset="2"/>
              <a:buChar char="§"/>
              <a:defRPr sz="1600"/>
            </a:lvl4pPr>
            <a:lvl5pPr marL="2057298" indent="-228589">
              <a:buClr>
                <a:schemeClr val="accent1"/>
              </a:buClr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48" y="333873"/>
            <a:ext cx="5028451" cy="8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50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437087"/>
            <a:ext cx="7272338" cy="140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3436148"/>
            <a:ext cx="7200900" cy="135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4841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7" r:id="rId2"/>
    <p:sldLayoutId id="2147483668" r:id="rId3"/>
    <p:sldLayoutId id="2147483666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5pPr>
      <a:lvl6pPr marL="457178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7pPr>
      <a:lvl8pPr marL="1371532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2"/>
          <p:cNvSpPr>
            <a:spLocks noGrp="1"/>
          </p:cNvSpPr>
          <p:nvPr>
            <p:ph type="title"/>
          </p:nvPr>
        </p:nvSpPr>
        <p:spPr>
          <a:xfrm>
            <a:off x="179512" y="1131890"/>
            <a:ext cx="8784976" cy="1871663"/>
          </a:xfrm>
          <a:noFill/>
        </p:spPr>
        <p:txBody>
          <a:bodyPr/>
          <a:lstStyle/>
          <a:p>
            <a:pPr algn="ctr"/>
            <a:r>
              <a:rPr lang="cs-CZ" altLang="cs-CZ" sz="3200" dirty="0"/>
              <a:t>Volnočasové aktivity dětí</a:t>
            </a:r>
            <a:br>
              <a:rPr lang="cs-CZ" altLang="cs-CZ" sz="3200" dirty="0"/>
            </a:br>
            <a:r>
              <a:rPr lang="cs-CZ" altLang="cs-CZ" sz="3200" dirty="0"/>
              <a:t>ze sociálně vyloučených lokalit v Brně</a:t>
            </a: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148F3F1-4EFC-4035-B102-59F147A937A5}"/>
              </a:ext>
            </a:extLst>
          </p:cNvPr>
          <p:cNvSpPr txBox="1"/>
          <p:nvPr/>
        </p:nvSpPr>
        <p:spPr>
          <a:xfrm>
            <a:off x="1331640" y="3260666"/>
            <a:ext cx="6048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Adam Staveník</a:t>
            </a:r>
          </a:p>
          <a:p>
            <a:pPr algn="ctr"/>
            <a:endParaRPr lang="cs-CZ" sz="1200" dirty="0"/>
          </a:p>
          <a:p>
            <a:pPr algn="ctr"/>
            <a:r>
              <a:rPr lang="cs-CZ" sz="1200" dirty="0"/>
              <a:t>Konference Škola a rodina jako komunita, 1. 2.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podporující návštěvnost zájmových kroužků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5536" y="2067693"/>
            <a:ext cx="8291264" cy="2772309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 dirty="0"/>
              <a:t>A vždycky to bylo takový to, „ať radši nikam nechodí, ať tam neudělá“ vlastně i ti prarodiče: „to naše děcko zlobí víc než jakýkoliv jiný děcko a vlastně ho tam nemůžu pustit, co když tam udělá nějakou jako ostudu.“ To je hrozně častý. Tak on přišel s vysvědčením, že mu děkují, že tam s ním mohli být, že byl ohleduplný k ostatním, že všem pomáhal, že je moc šikovný, že respektoval, když se s ním někdo na něčem domlouval. A to normálně rozkvetla i ta babička i to děcko, „jako pozitivní vazba na to, že jsem se choval jako hezky?“ Takže za čtrnáct dní tam šel znovu, fakt byli úplně nadšení. A paní, která předtím „ale nikam chodit nebude, ať je doma, já ho nikam pouštět nebudu“, říkala „no, a to je důležitý a já </a:t>
            </a:r>
            <a:r>
              <a:rPr lang="cs-CZ" sz="1400" dirty="0" err="1"/>
              <a:t>chcu</a:t>
            </a:r>
            <a:r>
              <a:rPr lang="cs-CZ" sz="1400" dirty="0"/>
              <a:t>, když teďka někam začal chodit, aby chodil i dál.“ Takže kluk chodí tady do nějakého </a:t>
            </a:r>
            <a:r>
              <a:rPr lang="cs-CZ" sz="1400" dirty="0" err="1"/>
              <a:t>dramaťáčku</a:t>
            </a:r>
            <a:r>
              <a:rPr lang="cs-CZ" sz="1400" dirty="0"/>
              <a:t> a chodí ještě i na </a:t>
            </a:r>
            <a:r>
              <a:rPr lang="cs-CZ" sz="1400" dirty="0" err="1"/>
              <a:t>Taekwon</a:t>
            </a:r>
            <a:r>
              <a:rPr lang="cs-CZ" sz="1400" dirty="0"/>
              <a:t>-Do myslím chodí. Že najednou je to důležitý pro ně daleko víc než, ale musíš si něco </a:t>
            </a:r>
            <a:r>
              <a:rPr lang="cs-CZ" sz="1400" dirty="0" err="1"/>
              <a:t>ošahat</a:t>
            </a:r>
            <a:r>
              <a:rPr lang="cs-CZ" sz="1400" dirty="0"/>
              <a:t>, abys věděl, jestli je ti to příjemný nebo nepříjemný (sociální pracovnice).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5386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podporující návštěvnost zájmových kroužků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5536" y="2067693"/>
            <a:ext cx="8291264" cy="2772309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300" dirty="0"/>
              <a:t>Tak to si myslím, že to je první věc, že jim ukážeš, že jde riskovat i jinak a že se tím jde nějak posouvat a navíc si myslím, že to fungovalo proto, že to je cirkus a ty jim dáš možnost být legálně drzý, což je super. Jakože za poměrně krátkou dobu mají hezkou odezvu od lidí, před kterýma vystupují, i od majority, což se mnohým z nich nikdy předtím nestalo, což je super a hlavně to fakt netrvá dlouho, když se to dobře... - ty výsledky prostě přichází. To si myslím, že je další věc, že na rozdíl od </a:t>
            </a:r>
            <a:r>
              <a:rPr lang="cs-CZ" sz="1300" dirty="0" err="1"/>
              <a:t>klasickýho</a:t>
            </a:r>
            <a:r>
              <a:rPr lang="cs-CZ" sz="1300" dirty="0"/>
              <a:t> divadla, nebo na rozdíl od všech možných různých dalších věcí, tak tady lze za poměrně krátkou dobu přijít k poměrně </a:t>
            </a:r>
            <a:r>
              <a:rPr lang="cs-CZ" sz="1300" dirty="0" err="1"/>
              <a:t>hustýmu</a:t>
            </a:r>
            <a:r>
              <a:rPr lang="cs-CZ" sz="1300" dirty="0"/>
              <a:t> výsledku, že prostě najednou tam </a:t>
            </a:r>
            <a:r>
              <a:rPr lang="cs-CZ" sz="1300" dirty="0" err="1"/>
              <a:t>jseš</a:t>
            </a:r>
            <a:r>
              <a:rPr lang="cs-CZ" sz="1300" dirty="0"/>
              <a:t> podruhé a umíš věc, kterou reálně neumí nikdo z tvých kamarádů. (...) Časem to vedlo k tomu, že ty starší děcka, třeba ten 19letý kluk a ještě tři v rozmezí 15–17 se postupně začali víc věnovat těm mladším, což bylo super. Navíc je to </a:t>
            </a:r>
            <a:r>
              <a:rPr lang="cs-CZ" sz="1300" dirty="0" err="1"/>
              <a:t>hecovací</a:t>
            </a:r>
            <a:r>
              <a:rPr lang="cs-CZ" sz="1300" dirty="0"/>
              <a:t>, protože tamten se naučil salto, ty ho ještě neumíš, no tak pojď, je to hec a myslím, že ti starší se v tom cítili dobře, protože najednou měli pocit, že někoho vedou a že mají možnost někomu něco předat, jakože se jich najednou někdo ptá: „Hele, jak bys to udělal ty?“ (lektor kroužku).</a:t>
            </a:r>
          </a:p>
          <a:p>
            <a:pPr>
              <a:defRPr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687904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podporující návštěvnost zájmových kroužků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5536" y="2067693"/>
            <a:ext cx="8291264" cy="277230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Atraktivní náplň kroužku (moderní tanec, cirkus, bojové sporty)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Přátelská atmosféra, důvěra v lektory kurzu (zprostředkování ze strany NZDM a NNO)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Pozitivní zpětná vazba, možnost zažít (kolektivní) úspěch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Součást týmu a zodpovědnost vůči týmu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1600" dirty="0"/>
              <a:t>Účast na vystoupení</a:t>
            </a:r>
            <a:r>
              <a:rPr lang="en-US" sz="1600" dirty="0"/>
              <a:t>/</a:t>
            </a:r>
            <a:r>
              <a:rPr lang="cs-CZ" sz="1600" dirty="0"/>
              <a:t>zápase na základě dobrých známek ve škole</a:t>
            </a:r>
          </a:p>
        </p:txBody>
      </p:sp>
    </p:spTree>
    <p:extLst>
      <p:ext uri="{BB962C8B-B14F-4D97-AF65-F5344CB8AC3E}">
        <p14:creationId xmlns:p14="http://schemas.microsoft.com/office/powerpoint/2010/main" val="85563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rodičů podle jejich přístupu k volnému času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5536" y="2067693"/>
            <a:ext cx="8291264" cy="2772309"/>
          </a:xfrm>
        </p:spPr>
        <p:txBody>
          <a:bodyPr/>
          <a:lstStyle/>
          <a:p>
            <a:pPr>
              <a:defRPr/>
            </a:pPr>
            <a:r>
              <a:rPr lang="cs-CZ" sz="1200" dirty="0"/>
              <a:t>rodiče, kteří bydlí ve vyloučené lokalitě, jsou zaměstnaní a zároveň jsou na tom finančně docela dobře</a:t>
            </a:r>
          </a:p>
          <a:p>
            <a:pPr lvl="1">
              <a:defRPr/>
            </a:pPr>
            <a:r>
              <a:rPr lang="cs-CZ" sz="1100" dirty="0"/>
              <a:t>Volný čas jako hodnota, placené a nejdražší kroužky, důraz na smysluplnost trávení volného času, nesegregované školy, děti moc nechodí ven</a:t>
            </a:r>
          </a:p>
          <a:p>
            <a:pPr>
              <a:defRPr/>
            </a:pPr>
            <a:r>
              <a:rPr lang="cs-CZ" sz="1200" dirty="0"/>
              <a:t>rodiče, kteří jsou nezaměstnaní a kteří bydlí na soukromých ubytovnách nebo v jiném nevyhovujícím bydlení v SVL </a:t>
            </a:r>
          </a:p>
          <a:p>
            <a:pPr lvl="1">
              <a:defRPr/>
            </a:pPr>
            <a:r>
              <a:rPr lang="cs-CZ" sz="1100" dirty="0"/>
              <a:t>Důležitější problémy než volný čas dětí, zodpovědnost na dětech, segregované školy, velké množství nestrukturovaného volného času bez dozoru, příp. NZDM</a:t>
            </a:r>
          </a:p>
          <a:p>
            <a:pPr>
              <a:defRPr/>
            </a:pPr>
            <a:r>
              <a:rPr lang="cs-CZ" sz="1200" dirty="0"/>
              <a:t>rodiče, kteří z velké části také bydlí v nevyhovující bydlení, někteří z nich ale bydlí i v projektech prostupného bydlení nebo v sociálních bytech města</a:t>
            </a:r>
          </a:p>
          <a:p>
            <a:pPr lvl="1">
              <a:defRPr/>
            </a:pPr>
            <a:r>
              <a:rPr lang="cs-CZ" sz="1100" dirty="0"/>
              <a:t>Potřeba změny, zájem o kroužky, ale množství překážek (nedostatek financí, neinformovanost), NZDM a školní kroužky, děti pouští ven pouze do NZDM (vymezení se vůči okolí)</a:t>
            </a:r>
          </a:p>
          <a:p>
            <a:pPr lvl="1">
              <a:defRPr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483431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Volnočasové aktivity dětí z brněnských SVL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5536" y="2067693"/>
            <a:ext cx="8291264" cy="277230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1800" dirty="0"/>
              <a:t>Téměř každé dítě mělo zkušenost s nějakou formou volnočasové aktivity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800" dirty="0"/>
              <a:t>Segregované trávení volného času (kroužky mimo SVL jako cizí prostředí)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dirty="0"/>
              <a:t>Vliv rodiny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dirty="0"/>
              <a:t>Peníze jako mantinely (finanční spoluúčast?)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dirty="0"/>
              <a:t>Docházka do kvalitních kroužků mimo SVL x omezená nabídka v SVL (doporučení)</a:t>
            </a:r>
          </a:p>
        </p:txBody>
      </p:sp>
    </p:spTree>
    <p:extLst>
      <p:ext uri="{BB962C8B-B14F-4D97-AF65-F5344CB8AC3E}">
        <p14:creationId xmlns:p14="http://schemas.microsoft.com/office/powerpoint/2010/main" val="178287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Doporučení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400" b="1" dirty="0"/>
              <a:t>Zvýšit docházku dětí do volnočasových aktivit v SVL i mimo ně skrze tato opatření: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Zajištění stabilního lektorského vedení u pravidelných aktivit v NZDM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Zpřístupnění některých atraktivních, ale finančně náročných kroužků širšímu okruhu zájemců (integrační potenciál)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Monitorování nabídky (zvýhodněných) volnočasových aktivit v Brně a sestavování pravidelného přehledu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400" b="1" dirty="0"/>
              <a:t>Zkvalitnit a rozšířit nabídku volnočasových aktivit přímo v SVL: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Zřízení dětských hřišť na veřejných prostranstvích v blízkosti soukromých ubytoven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sz="1050" dirty="0"/>
              <a:t>Zřízení klubových místností a heren na největších soukromých ubytovnách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Navýšení kapacit NZDM v oblasti terénní služby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Přiblížení kvalitní a finančně dostupné nabídky kroužků SVČ blíže dětem ze SVL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200" dirty="0"/>
              <a:t>Otevření školních kroužků, které by sloužily jako platforma, kde si děti mohou vyzkoušet různé aktivity</a:t>
            </a:r>
          </a:p>
        </p:txBody>
      </p:sp>
    </p:spTree>
    <p:extLst>
      <p:ext uri="{BB962C8B-B14F-4D97-AF65-F5344CB8AC3E}">
        <p14:creationId xmlns:p14="http://schemas.microsoft.com/office/powerpoint/2010/main" val="2067729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cs-CZ" sz="1600" b="1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cs-CZ" sz="1600" b="1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cs-CZ" sz="1600" b="1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2000" b="1" dirty="0"/>
              <a:t>Děkuji za pozornost.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cs-CZ" sz="20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cs-CZ" sz="2000" dirty="0"/>
              <a:t>adam.stavenik@mmr.cz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974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100" b="1" dirty="0"/>
              <a:t>Proč děti ze SVL nenavštěvují volnočasové aktivity mimo SVL?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050" dirty="0"/>
              <a:t>Volnočasové aktivity mimo SVL jako hodnota (integrační potenciál)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105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100" dirty="0"/>
              <a:t>Zaměření na </a:t>
            </a:r>
            <a:r>
              <a:rPr lang="cs-CZ" sz="1100" b="1" dirty="0"/>
              <a:t>organizované volnočasové aktivity</a:t>
            </a:r>
            <a:endParaRPr lang="cs-CZ" sz="11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050" dirty="0"/>
              <a:t>Vliv na kvalitu života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050" dirty="0"/>
              <a:t>Součást vzdělávání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050" dirty="0"/>
              <a:t>Prevence rizikového chování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105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100" dirty="0"/>
              <a:t>Cíle výzkumu: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050" b="1" dirty="0"/>
              <a:t>Zmapovat volnočasové aktivity</a:t>
            </a:r>
            <a:r>
              <a:rPr lang="cs-CZ" sz="1050" dirty="0"/>
              <a:t> dětí ze SVL</a:t>
            </a:r>
            <a:endParaRPr lang="cs-CZ" sz="1050" b="1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050" dirty="0"/>
              <a:t>Zjistit, proč zrovna </a:t>
            </a:r>
            <a:r>
              <a:rPr lang="cs-CZ" sz="1050" b="1" dirty="0"/>
              <a:t>některé aktivity a instituce je oslovují a jiné ne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1050" b="1" dirty="0"/>
              <a:t>Identifikovat překážky</a:t>
            </a:r>
            <a:r>
              <a:rPr lang="cs-CZ" sz="1050" dirty="0"/>
              <a:t>, které brání dětem ze SVL účastnit se volnočasových aktivit v Brně</a:t>
            </a:r>
            <a:endParaRPr lang="cs-CZ" sz="1050" b="1" dirty="0"/>
          </a:p>
          <a:p>
            <a:pPr marL="457176" lvl="1" indent="0" eaLnBrk="1" fontAlgn="auto" hangingPunct="1">
              <a:spcAft>
                <a:spcPts val="0"/>
              </a:spcAft>
              <a:buNone/>
              <a:defRPr/>
            </a:pPr>
            <a:endParaRPr lang="cs-CZ" sz="105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100" dirty="0"/>
              <a:t>Doba realizace říjen 2018 až leden 2019</a:t>
            </a:r>
          </a:p>
          <a:p>
            <a:pPr marL="0" indent="0">
              <a:buNone/>
            </a:pPr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46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a vzorek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/>
              <a:t>Expertní rozhovory </a:t>
            </a:r>
            <a:r>
              <a:rPr lang="cs-CZ" sz="1800" dirty="0"/>
              <a:t>(13, 30–90 min)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600" dirty="0"/>
              <a:t>MMB, NZDM, NNO, ZUŠ, SVČ, sportovní klub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800" b="1" dirty="0"/>
              <a:t>Rozhovory s rodiči </a:t>
            </a:r>
            <a:r>
              <a:rPr lang="cs-CZ" sz="1800" dirty="0"/>
              <a:t>(44, 5–45 min)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600" dirty="0"/>
              <a:t>Na </a:t>
            </a:r>
            <a:r>
              <a:rPr lang="cs-CZ" sz="1600" dirty="0"/>
              <a:t>základě expertních rozhovorů výběr vzorku tak, aby pokryl rozmanitost zkušenosti sociálního vyloučení (stabilita bydlení a zaměstnání)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Rodiče žijící na ubytovnách a v azylových domech, zpravidla nezaměstnaní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Rodiče bydlící v nájemních a sociálních bytech (RRH, prostupné bydlení) v SVL, zpravidla nestálé a špatně placené zaměstnání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Romští rodiče bydlící v SVL, stálé zaměstnání (střední třída)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6800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A5B729F-571B-4493-AD4E-B0489D8D4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808" y="1059582"/>
            <a:ext cx="3772992" cy="3780420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Legenda:</a:t>
            </a:r>
            <a:endParaRPr lang="cs-CZ" altLang="cs-CZ" sz="4800" b="1" dirty="0">
              <a:ea typeface="Calibri" panose="020F050202020403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– Bronx</a:t>
            </a:r>
            <a:r>
              <a:rPr lang="en-US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Zábrdovice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– Husovice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– Staré Brno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– Komárov/Trnitá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5a – Staňkova a Lidická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5b –  Křižíkova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– Židenice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– Zábrdovice II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altLang="cs-CZ" sz="4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Zdroje: </a:t>
            </a:r>
            <a:r>
              <a:rPr lang="cs-CZ" altLang="cs-CZ" sz="4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Mapa sociálně vyloučených lokalit </a:t>
            </a: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(2015), </a:t>
            </a:r>
            <a:r>
              <a:rPr lang="cs-CZ" altLang="cs-CZ" sz="4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Stručná analýza sociálního vyloučení na území města Brna </a:t>
            </a:r>
            <a:r>
              <a:rPr lang="cs-CZ" altLang="cs-CZ" sz="4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(podkladová analýza pro zpracování SPSZ (2015)</a:t>
            </a:r>
            <a:endParaRPr lang="cs-CZ" altLang="cs-CZ" sz="9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1050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55224CBD-5AF3-4363-9433-98914941D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59582"/>
            <a:ext cx="4456608" cy="335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92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Volnočasové aktivity dětí z brněnských SVL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Nízkoprahová zařízení pro děti a mládež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Školami organizované volnočasové aktivity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Placené zájmové kroužky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Faktory negativně ovlivňující návštěvnost zájmových kroužků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Faktory podporující návštěvnost zájmových kroužků</a:t>
            </a:r>
            <a:endParaRPr lang="cs-CZ" sz="1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Volnočasové aktivity dětí z brněnských SVL obecně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Doporučení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6118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NZDM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Kroužky, které většinou nemohou konkurovat klasickým zájmovým kroužkům nabízeným např. SVČ (finance, lektoři)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/>
              <a:t>První setkání dítěte s některými aktivitami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Zprostředkovatelská role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Zjišťování zájmů a dohledávání kroužků, první návštěvy, sponzoři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Terénní služba na ubytovnách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2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Zásadní role ve volném čase množství dětí ze SVL (dobré pokrytí)</a:t>
            </a:r>
          </a:p>
        </p:txBody>
      </p:sp>
    </p:spTree>
    <p:extLst>
      <p:ext uri="{BB962C8B-B14F-4D97-AF65-F5344CB8AC3E}">
        <p14:creationId xmlns:p14="http://schemas.microsoft.com/office/powerpoint/2010/main" val="134399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Školami organizované volnočasové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Dostupné, známé prostředí a učitelé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Kroužky v rámci družiny i mimo 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Obědy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/>
              <a:t>Největší zájem o sportovní kroužky a hudební kroužky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Komunitní školy a celodenní program pro děti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Projekt </a:t>
            </a:r>
            <a:r>
              <a:rPr lang="cs-CZ" sz="2000" i="1" dirty="0"/>
              <a:t>Sportovci do škol </a:t>
            </a:r>
            <a:r>
              <a:rPr lang="cs-CZ" sz="2000" dirty="0"/>
              <a:t>a možnost vyzkoušet si různé aktivity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/>
              <a:t>Integrační potenciál x segregované školy v Brně</a:t>
            </a:r>
          </a:p>
        </p:txBody>
      </p:sp>
    </p:spTree>
    <p:extLst>
      <p:ext uri="{BB962C8B-B14F-4D97-AF65-F5344CB8AC3E}">
        <p14:creationId xmlns:p14="http://schemas.microsoft.com/office/powerpoint/2010/main" val="275261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Placené zájmové kroužky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Jsem na ní pyšný hlavně proto, že tam chodí sama, bez sestřenic, bez kamarádů, jako jediná Romka. Sám bych takhle v jejím věku nešel. Bude se jí to do budoucna hodit, umět takhle někam chodit sama (rodič).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05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Ono velký nárok na to dítě, i když už má nějaký zájem o nějaký kroužek, tak vlastně vystoupit z toho prostředí, když všechny kamarády má tady… A nabídne se mu kroužek v Lužánkách, který by ho i zajímal, ale jsou tam velké nejistoty, který když si člověk otočí naopak, tak podnikatel, který má dítě v Lužánkách, by ho asi taky neposlal trávit čas na hřiště do </a:t>
            </a:r>
            <a:r>
              <a:rPr lang="cs-CZ" sz="1050" dirty="0" err="1"/>
              <a:t>DROMu</a:t>
            </a:r>
            <a:r>
              <a:rPr lang="cs-CZ" sz="1050" dirty="0"/>
              <a:t> (...) Je to velký nárok na to dítě, málokdo to dokáže zvládnout, jsou to opravdu výjimky, silné osobnosti, protože to, čemu musí čelit člověk v lokalitě, když nějakým způsobem chce víc, tak je to hodně náročný (zástupce NZDM).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05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No my jsme byly na zápise do výtvarky a tam se jí nelíbilo. (…) Už jen tak tak jsme tam trefili, a to bylo na Lesné. (…) A nelíbilo se jí tam. „A já tam nejdu, tam je to takový.“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T2: A co se jí tam nelíbilo?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No, ty díla jako ty výtvarný. Učitelka tam byla zmalovaná prostě.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T1: Prostě tam bylo takové jiné prostředí než je zvyklá?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50" dirty="0"/>
              <a:t>Jo takový to jiný to bylo. Mně to přišlo jak z Harryho Pottera něco </a:t>
            </a:r>
            <a:r>
              <a:rPr lang="cs-CZ" sz="1050" dirty="0" err="1"/>
              <a:t>takovýho</a:t>
            </a:r>
            <a:r>
              <a:rPr lang="cs-CZ" sz="1050" dirty="0"/>
              <a:t>, také prostředí. Já říkám, mně se tady, a já jsem vlastně nic neříkala ani a ona: „mami, já tam nejdu“, tak jí říkám, tak </a:t>
            </a:r>
            <a:r>
              <a:rPr lang="cs-CZ" sz="1050" dirty="0" err="1"/>
              <a:t>jdem</a:t>
            </a:r>
            <a:r>
              <a:rPr lang="cs-CZ" sz="1050" dirty="0"/>
              <a:t>. Prostě se jí to nelíbilo (rodič).</a:t>
            </a:r>
          </a:p>
        </p:txBody>
      </p:sp>
    </p:spTree>
    <p:extLst>
      <p:ext uri="{BB962C8B-B14F-4D97-AF65-F5344CB8AC3E}">
        <p14:creationId xmlns:p14="http://schemas.microsoft.com/office/powerpoint/2010/main" val="226200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14A40-8496-49B4-8D73-901E3553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negativně ovlivňující návštěvnost zájmových kroužků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5CED5-6C0D-4C3A-B6E4-2915E5DE71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5536" y="2067693"/>
            <a:ext cx="8291264" cy="277230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600" dirty="0"/>
              <a:t>Neinformovanost rodičů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Překvapivě finance jako mantinely (role dávek MOP)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600" dirty="0"/>
              <a:t>Vzdálenost (omezená nabídka v SVL)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600" dirty="0"/>
              <a:t>Cizí prostředí (romství z pohledu expertů, kulturní jinakost)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600" dirty="0"/>
              <a:t>Vysoké nároky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600" dirty="0"/>
              <a:t>Od 13 let přestávají chodit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100" dirty="0"/>
              <a:t>Ty </a:t>
            </a:r>
            <a:r>
              <a:rPr lang="cs-CZ" sz="1100" dirty="0" err="1"/>
              <a:t>nízkoprahy</a:t>
            </a:r>
            <a:r>
              <a:rPr lang="cs-CZ" sz="1100" dirty="0"/>
              <a:t> jsou super s těmi malými dětmi, holky max třináct a kluci třeba čtrnáct, patnáct a pak je velká díra, kdy my se furt bavíme, že co s těma </a:t>
            </a:r>
            <a:r>
              <a:rPr lang="cs-CZ" sz="1100" dirty="0" err="1"/>
              <a:t>děckama</a:t>
            </a:r>
            <a:r>
              <a:rPr lang="cs-CZ" sz="1100" dirty="0"/>
              <a:t>, oni prostě zmizí… někam… najednou nechodí nikam, nikdo o nich nic neví prostě a pak najednou buch a objeví se buď jejich vlastní děti anebo prostě, když je nějaký problém (zástupce NZDM).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904628726"/>
      </p:ext>
    </p:extLst>
  </p:cSld>
  <p:clrMapOvr>
    <a:masterClrMapping/>
  </p:clrMapOvr>
</p:sld>
</file>

<file path=ppt/theme/theme1.xml><?xml version="1.0" encoding="utf-8"?>
<a:theme xmlns:a="http://schemas.openxmlformats.org/drawingml/2006/main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MMR šablona (klasický poměr stran)</Template>
  <TotalTime>2887</TotalTime>
  <Words>1727</Words>
  <Application>Microsoft Office PowerPoint</Application>
  <PresentationFormat>Předvádění na obrazovce (16:9)</PresentationFormat>
  <Paragraphs>121</Paragraphs>
  <Slides>16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1_Úvodní list</vt:lpstr>
      <vt:lpstr>Volnočasové aktivity dětí ze sociálně vyloučených lokalit v Brně </vt:lpstr>
      <vt:lpstr>Návrh výzkumu</vt:lpstr>
      <vt:lpstr>Metody a vzorek</vt:lpstr>
      <vt:lpstr>Prezentace aplikace PowerPoint</vt:lpstr>
      <vt:lpstr>Volnočasové aktivity dětí z brněnských SVL</vt:lpstr>
      <vt:lpstr>NZDM</vt:lpstr>
      <vt:lpstr>Školami organizované volnočasové aktivity</vt:lpstr>
      <vt:lpstr>Placené zájmové kroužky</vt:lpstr>
      <vt:lpstr>Faktory negativně ovlivňující návštěvnost zájmových kroužků</vt:lpstr>
      <vt:lpstr>Faktory podporující návštěvnost zájmových kroužků</vt:lpstr>
      <vt:lpstr>Faktory podporující návštěvnost zájmových kroužků</vt:lpstr>
      <vt:lpstr>Faktory podporující návštěvnost zájmových kroužků</vt:lpstr>
      <vt:lpstr>Typy rodičů podle jejich přístupu k volnému času dětí</vt:lpstr>
      <vt:lpstr>Volnočasové aktivity dětí z brněnských SVL obecně</vt:lpstr>
      <vt:lpstr>Doporučení</vt:lpstr>
      <vt:lpstr>Prezentace aplikace PowerPoint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Syruček Petr</dc:creator>
  <cp:lastModifiedBy>Adam Staveník</cp:lastModifiedBy>
  <cp:revision>79</cp:revision>
  <dcterms:created xsi:type="dcterms:W3CDTF">2020-01-13T10:41:51Z</dcterms:created>
  <dcterms:modified xsi:type="dcterms:W3CDTF">2021-01-31T18:44:17Z</dcterms:modified>
</cp:coreProperties>
</file>