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themeOverride+xml" PartName="/ppt/theme/themeOverride2.xml"/>
  <Override ContentType="application/vnd.openxmlformats-officedocument.themeOverride+xml" PartName="/ppt/theme/themeOverr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showSpecialPlsOnTitleSld="0">
  <p:sldMasterIdLst>
    <p:sldMasterId id="2147483652"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11" Type="http://schemas.openxmlformats.org/officeDocument/2006/relationships/slide" Target="slides/slide7.xml"/><Relationship Id="rId22" Type="http://schemas.openxmlformats.org/officeDocument/2006/relationships/slide" Target="slides/slide18.xml"/><Relationship Id="rId10" Type="http://schemas.openxmlformats.org/officeDocument/2006/relationships/slide" Target="slides/slide6.xml"/><Relationship Id="rId21" Type="http://schemas.openxmlformats.org/officeDocument/2006/relationships/slide" Target="slides/slide17.xml"/><Relationship Id="rId13" Type="http://schemas.openxmlformats.org/officeDocument/2006/relationships/slide" Target="slides/slide9.xml"/><Relationship Id="rId12" Type="http://schemas.openxmlformats.org/officeDocument/2006/relationships/slide" Target="slides/slide8.xml"/><Relationship Id="rId23" Type="http://schemas.openxmlformats.org/officeDocument/2006/relationships/slide" Target="slides/slide19.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5" Type="http://schemas.openxmlformats.org/officeDocument/2006/relationships/slide" Target="slides/slide1.xml"/><Relationship Id="rId19" Type="http://schemas.openxmlformats.org/officeDocument/2006/relationships/slide" Target="slides/slide15.xml"/><Relationship Id="rId6" Type="http://schemas.openxmlformats.org/officeDocument/2006/relationships/slide" Target="slides/slide2.xml"/><Relationship Id="rId18" Type="http://schemas.openxmlformats.org/officeDocument/2006/relationships/slide" Target="slides/slide14.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36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36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36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36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36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cs-CZ"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 name="Shape 40"/>
        <p:cNvGrpSpPr/>
        <p:nvPr/>
      </p:nvGrpSpPr>
      <p:grpSpPr>
        <a:xfrm>
          <a:off x="0" y="0"/>
          <a:ext cx="0" cy="0"/>
          <a:chOff x="0" y="0"/>
          <a:chExt cx="0" cy="0"/>
        </a:xfrm>
      </p:grpSpPr>
      <p:sp>
        <p:nvSpPr>
          <p:cNvPr id="41" name="Google Shape;41;p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42" name="Google Shape;42;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p1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7" name="Google Shape;107;p10: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cs-CZ"/>
              <a:t>Říjen – prosinec 2021</a:t>
            </a:r>
            <a:endParaRPr/>
          </a:p>
          <a:p>
            <a:pPr indent="0" lvl="0" marL="0" rtl="0" algn="l">
              <a:spcBef>
                <a:spcPts val="360"/>
              </a:spcBef>
              <a:spcAft>
                <a:spcPts val="0"/>
              </a:spcAft>
              <a:buNone/>
            </a:pPr>
            <a:r>
              <a:rPr lang="cs-CZ"/>
              <a:t>Terénní šetření v SVL a rozhovory s institucemi</a:t>
            </a:r>
            <a:endParaRPr/>
          </a:p>
          <a:p>
            <a:pPr indent="0" lvl="0" marL="0" rtl="0" algn="l">
              <a:spcBef>
                <a:spcPts val="360"/>
              </a:spcBef>
              <a:spcAft>
                <a:spcPts val="0"/>
              </a:spcAft>
              <a:buNone/>
            </a:pPr>
            <a:r>
              <a:rPr lang="cs-CZ"/>
              <a:t>Analýza administrativních dat</a:t>
            </a:r>
            <a:endParaRPr/>
          </a:p>
        </p:txBody>
      </p:sp>
      <p:sp>
        <p:nvSpPr>
          <p:cNvPr id="108" name="Google Shape;108;p10: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cs-CZ"/>
              <a:t>‹#›</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p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4" name="Google Shape;114;p1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cs-CZ"/>
              <a:t>Říjen – prosinec 2021</a:t>
            </a:r>
            <a:endParaRPr/>
          </a:p>
          <a:p>
            <a:pPr indent="0" lvl="0" marL="0" rtl="0" algn="l">
              <a:spcBef>
                <a:spcPts val="360"/>
              </a:spcBef>
              <a:spcAft>
                <a:spcPts val="0"/>
              </a:spcAft>
              <a:buNone/>
            </a:pPr>
            <a:r>
              <a:rPr lang="cs-CZ"/>
              <a:t>Terénní šetření v SVL a rozhovory s institucemi</a:t>
            </a:r>
            <a:endParaRPr/>
          </a:p>
          <a:p>
            <a:pPr indent="0" lvl="0" marL="0" rtl="0" algn="l">
              <a:spcBef>
                <a:spcPts val="360"/>
              </a:spcBef>
              <a:spcAft>
                <a:spcPts val="0"/>
              </a:spcAft>
              <a:buNone/>
            </a:pPr>
            <a:r>
              <a:rPr lang="cs-CZ"/>
              <a:t>Analýza administrativních dat</a:t>
            </a:r>
            <a:endParaRPr/>
          </a:p>
        </p:txBody>
      </p:sp>
      <p:sp>
        <p:nvSpPr>
          <p:cNvPr id="115" name="Google Shape;115;p11: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cs-CZ"/>
              <a:t>‹#›</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p1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22" name="Google Shape;122;p1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cs-CZ"/>
              <a:t>Říjen – prosinec 2021</a:t>
            </a:r>
            <a:endParaRPr/>
          </a:p>
          <a:p>
            <a:pPr indent="0" lvl="0" marL="0" rtl="0" algn="l">
              <a:spcBef>
                <a:spcPts val="360"/>
              </a:spcBef>
              <a:spcAft>
                <a:spcPts val="0"/>
              </a:spcAft>
              <a:buNone/>
            </a:pPr>
            <a:r>
              <a:rPr lang="cs-CZ"/>
              <a:t>Terénní šetření v SVL a rozhovory s institucemi</a:t>
            </a:r>
            <a:endParaRPr/>
          </a:p>
          <a:p>
            <a:pPr indent="0" lvl="0" marL="0" rtl="0" algn="l">
              <a:spcBef>
                <a:spcPts val="360"/>
              </a:spcBef>
              <a:spcAft>
                <a:spcPts val="0"/>
              </a:spcAft>
              <a:buNone/>
            </a:pPr>
            <a:r>
              <a:rPr lang="cs-CZ"/>
              <a:t>Analýza administrativních dat</a:t>
            </a:r>
            <a:endParaRPr/>
          </a:p>
        </p:txBody>
      </p:sp>
      <p:sp>
        <p:nvSpPr>
          <p:cNvPr id="123" name="Google Shape;123;p12: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cs-CZ"/>
              <a:t>‹#›</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p1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29" name="Google Shape;129;p13: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cs-CZ"/>
              <a:t>Říjen – prosinec 2021</a:t>
            </a:r>
            <a:endParaRPr/>
          </a:p>
          <a:p>
            <a:pPr indent="0" lvl="0" marL="0" rtl="0" algn="l">
              <a:spcBef>
                <a:spcPts val="360"/>
              </a:spcBef>
              <a:spcAft>
                <a:spcPts val="0"/>
              </a:spcAft>
              <a:buNone/>
            </a:pPr>
            <a:r>
              <a:rPr lang="cs-CZ"/>
              <a:t>Terénní šetření v SVL a rozhovory s institucemi</a:t>
            </a:r>
            <a:endParaRPr/>
          </a:p>
          <a:p>
            <a:pPr indent="0" lvl="0" marL="0" rtl="0" algn="l">
              <a:spcBef>
                <a:spcPts val="360"/>
              </a:spcBef>
              <a:spcAft>
                <a:spcPts val="0"/>
              </a:spcAft>
              <a:buNone/>
            </a:pPr>
            <a:r>
              <a:rPr lang="cs-CZ"/>
              <a:t>Analýza administrativních dat</a:t>
            </a:r>
            <a:endParaRPr/>
          </a:p>
        </p:txBody>
      </p:sp>
      <p:sp>
        <p:nvSpPr>
          <p:cNvPr id="130" name="Google Shape;130;p13: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cs-CZ"/>
              <a:t>‹#›</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p1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36" name="Google Shape;136;p1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cs-CZ"/>
              <a:t>Říjen – prosinec 2021</a:t>
            </a:r>
            <a:endParaRPr/>
          </a:p>
          <a:p>
            <a:pPr indent="0" lvl="0" marL="0" rtl="0" algn="l">
              <a:spcBef>
                <a:spcPts val="360"/>
              </a:spcBef>
              <a:spcAft>
                <a:spcPts val="0"/>
              </a:spcAft>
              <a:buNone/>
            </a:pPr>
            <a:r>
              <a:rPr lang="cs-CZ"/>
              <a:t>Terénní šetření v SVL a rozhovory s institucemi</a:t>
            </a:r>
            <a:endParaRPr/>
          </a:p>
          <a:p>
            <a:pPr indent="0" lvl="0" marL="0" rtl="0" algn="l">
              <a:spcBef>
                <a:spcPts val="360"/>
              </a:spcBef>
              <a:spcAft>
                <a:spcPts val="0"/>
              </a:spcAft>
              <a:buNone/>
            </a:pPr>
            <a:r>
              <a:rPr lang="cs-CZ"/>
              <a:t>Analýza administrativních dat</a:t>
            </a:r>
            <a:endParaRPr/>
          </a:p>
        </p:txBody>
      </p:sp>
      <p:sp>
        <p:nvSpPr>
          <p:cNvPr id="137" name="Google Shape;137;p14: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cs-CZ"/>
              <a:t>‹#›</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p1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4" name="Google Shape;144;p15: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cs-CZ"/>
              <a:t>Říjen – prosinec 2021</a:t>
            </a:r>
            <a:endParaRPr/>
          </a:p>
          <a:p>
            <a:pPr indent="0" lvl="0" marL="0" rtl="0" algn="l">
              <a:spcBef>
                <a:spcPts val="360"/>
              </a:spcBef>
              <a:spcAft>
                <a:spcPts val="0"/>
              </a:spcAft>
              <a:buNone/>
            </a:pPr>
            <a:r>
              <a:rPr lang="cs-CZ"/>
              <a:t>Terénní šetření v SVL a rozhovory s institucemi</a:t>
            </a:r>
            <a:endParaRPr/>
          </a:p>
          <a:p>
            <a:pPr indent="0" lvl="0" marL="0" rtl="0" algn="l">
              <a:spcBef>
                <a:spcPts val="360"/>
              </a:spcBef>
              <a:spcAft>
                <a:spcPts val="0"/>
              </a:spcAft>
              <a:buNone/>
            </a:pPr>
            <a:r>
              <a:rPr lang="cs-CZ"/>
              <a:t>Analýza administrativních dat</a:t>
            </a:r>
            <a:endParaRPr/>
          </a:p>
        </p:txBody>
      </p:sp>
      <p:sp>
        <p:nvSpPr>
          <p:cNvPr id="145" name="Google Shape;145;p15: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cs-CZ"/>
              <a:t>‹#›</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p1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51" name="Google Shape;151;p16: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cs-CZ"/>
              <a:t>Říjen – prosinec 2021</a:t>
            </a:r>
            <a:endParaRPr/>
          </a:p>
          <a:p>
            <a:pPr indent="0" lvl="0" marL="0" rtl="0" algn="l">
              <a:spcBef>
                <a:spcPts val="360"/>
              </a:spcBef>
              <a:spcAft>
                <a:spcPts val="0"/>
              </a:spcAft>
              <a:buNone/>
            </a:pPr>
            <a:r>
              <a:rPr lang="cs-CZ"/>
              <a:t>Terénní šetření v SVL a rozhovory s institucemi</a:t>
            </a:r>
            <a:endParaRPr/>
          </a:p>
          <a:p>
            <a:pPr indent="0" lvl="0" marL="0" rtl="0" algn="l">
              <a:spcBef>
                <a:spcPts val="360"/>
              </a:spcBef>
              <a:spcAft>
                <a:spcPts val="0"/>
              </a:spcAft>
              <a:buNone/>
            </a:pPr>
            <a:r>
              <a:rPr lang="cs-CZ"/>
              <a:t>Analýza administrativních dat</a:t>
            </a:r>
            <a:endParaRPr/>
          </a:p>
        </p:txBody>
      </p:sp>
      <p:sp>
        <p:nvSpPr>
          <p:cNvPr id="152" name="Google Shape;152;p16: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cs-CZ"/>
              <a:t>‹#›</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p1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58" name="Google Shape;158;p17: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cs-CZ"/>
              <a:t>Říjen – prosinec 2021</a:t>
            </a:r>
            <a:endParaRPr/>
          </a:p>
          <a:p>
            <a:pPr indent="0" lvl="0" marL="0" rtl="0" algn="l">
              <a:spcBef>
                <a:spcPts val="360"/>
              </a:spcBef>
              <a:spcAft>
                <a:spcPts val="0"/>
              </a:spcAft>
              <a:buNone/>
            </a:pPr>
            <a:r>
              <a:rPr lang="cs-CZ"/>
              <a:t>Terénní šetření v SVL a rozhovory s institucemi</a:t>
            </a:r>
            <a:endParaRPr/>
          </a:p>
          <a:p>
            <a:pPr indent="0" lvl="0" marL="0" rtl="0" algn="l">
              <a:spcBef>
                <a:spcPts val="360"/>
              </a:spcBef>
              <a:spcAft>
                <a:spcPts val="0"/>
              </a:spcAft>
              <a:buNone/>
            </a:pPr>
            <a:r>
              <a:rPr lang="cs-CZ"/>
              <a:t>Analýza administrativních dat</a:t>
            </a:r>
            <a:endParaRPr/>
          </a:p>
        </p:txBody>
      </p:sp>
      <p:sp>
        <p:nvSpPr>
          <p:cNvPr id="159" name="Google Shape;159;p17: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cs-CZ"/>
              <a:t>‹#›</a:t>
            </a:fld>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p1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65" name="Google Shape;165;p18: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cs-CZ"/>
              <a:t>Říjen – prosinec 2021</a:t>
            </a:r>
            <a:endParaRPr/>
          </a:p>
          <a:p>
            <a:pPr indent="0" lvl="0" marL="0" rtl="0" algn="l">
              <a:spcBef>
                <a:spcPts val="360"/>
              </a:spcBef>
              <a:spcAft>
                <a:spcPts val="0"/>
              </a:spcAft>
              <a:buNone/>
            </a:pPr>
            <a:r>
              <a:rPr lang="cs-CZ"/>
              <a:t>Terénní šetření v SVL a rozhovory s institucemi</a:t>
            </a:r>
            <a:endParaRPr/>
          </a:p>
          <a:p>
            <a:pPr indent="0" lvl="0" marL="0" rtl="0" algn="l">
              <a:spcBef>
                <a:spcPts val="360"/>
              </a:spcBef>
              <a:spcAft>
                <a:spcPts val="0"/>
              </a:spcAft>
              <a:buNone/>
            </a:pPr>
            <a:r>
              <a:rPr lang="cs-CZ"/>
              <a:t>Analýza administrativních dat</a:t>
            </a:r>
            <a:endParaRPr/>
          </a:p>
        </p:txBody>
      </p:sp>
      <p:sp>
        <p:nvSpPr>
          <p:cNvPr id="166" name="Google Shape;166;p18: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cs-CZ"/>
              <a:t>‹#›</a:t>
            </a:fld>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p1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72" name="Google Shape;172;p19: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3" name="Google Shape;173;p19: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cs-CZ"/>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 name="Shape 49"/>
        <p:cNvGrpSpPr/>
        <p:nvPr/>
      </p:nvGrpSpPr>
      <p:grpSpPr>
        <a:xfrm>
          <a:off x="0" y="0"/>
          <a:ext cx="0" cy="0"/>
          <a:chOff x="0" y="0"/>
          <a:chExt cx="0" cy="0"/>
        </a:xfrm>
      </p:grpSpPr>
      <p:sp>
        <p:nvSpPr>
          <p:cNvPr id="50" name="Google Shape;50;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51" name="Google Shape;51;p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cs-CZ"/>
              <a:t>Říjen – prosinec 2021</a:t>
            </a:r>
            <a:endParaRPr/>
          </a:p>
          <a:p>
            <a:pPr indent="0" lvl="0" marL="0" rtl="0" algn="l">
              <a:spcBef>
                <a:spcPts val="360"/>
              </a:spcBef>
              <a:spcAft>
                <a:spcPts val="0"/>
              </a:spcAft>
              <a:buNone/>
            </a:pPr>
            <a:r>
              <a:rPr lang="cs-CZ"/>
              <a:t>Terénní šetření v SVL a rozhovory s institucemi</a:t>
            </a:r>
            <a:endParaRPr/>
          </a:p>
          <a:p>
            <a:pPr indent="0" lvl="0" marL="0" rtl="0" algn="l">
              <a:spcBef>
                <a:spcPts val="360"/>
              </a:spcBef>
              <a:spcAft>
                <a:spcPts val="0"/>
              </a:spcAft>
              <a:buNone/>
            </a:pPr>
            <a:r>
              <a:rPr lang="cs-CZ"/>
              <a:t>Analýza administrativních dat</a:t>
            </a:r>
            <a:endParaRPr/>
          </a:p>
        </p:txBody>
      </p:sp>
      <p:sp>
        <p:nvSpPr>
          <p:cNvPr id="52" name="Google Shape;52;p2: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cs-CZ"/>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58" name="Google Shape;58;p3: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cs-CZ"/>
              <a:t>Říjen – prosinec 2021</a:t>
            </a:r>
            <a:endParaRPr/>
          </a:p>
          <a:p>
            <a:pPr indent="0" lvl="0" marL="0" rtl="0" algn="l">
              <a:spcBef>
                <a:spcPts val="360"/>
              </a:spcBef>
              <a:spcAft>
                <a:spcPts val="0"/>
              </a:spcAft>
              <a:buNone/>
            </a:pPr>
            <a:r>
              <a:rPr lang="cs-CZ"/>
              <a:t>Terénní šetření v SVL a rozhovory s institucemi</a:t>
            </a:r>
            <a:endParaRPr/>
          </a:p>
          <a:p>
            <a:pPr indent="0" lvl="0" marL="0" rtl="0" algn="l">
              <a:spcBef>
                <a:spcPts val="360"/>
              </a:spcBef>
              <a:spcAft>
                <a:spcPts val="0"/>
              </a:spcAft>
              <a:buNone/>
            </a:pPr>
            <a:r>
              <a:rPr lang="cs-CZ"/>
              <a:t>Analýza administrativních dat</a:t>
            </a:r>
            <a:endParaRPr/>
          </a:p>
        </p:txBody>
      </p:sp>
      <p:sp>
        <p:nvSpPr>
          <p:cNvPr id="59" name="Google Shape;59;p3: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cs-CZ"/>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5" name="Google Shape;65;p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cs-CZ"/>
              <a:t>Říjen – prosinec 2021</a:t>
            </a:r>
            <a:endParaRPr/>
          </a:p>
          <a:p>
            <a:pPr indent="0" lvl="0" marL="0" rtl="0" algn="l">
              <a:spcBef>
                <a:spcPts val="360"/>
              </a:spcBef>
              <a:spcAft>
                <a:spcPts val="0"/>
              </a:spcAft>
              <a:buNone/>
            </a:pPr>
            <a:r>
              <a:rPr lang="cs-CZ"/>
              <a:t>Terénní šetření v SVL a rozhovory s institucemi</a:t>
            </a:r>
            <a:endParaRPr/>
          </a:p>
          <a:p>
            <a:pPr indent="0" lvl="0" marL="0" rtl="0" algn="l">
              <a:spcBef>
                <a:spcPts val="360"/>
              </a:spcBef>
              <a:spcAft>
                <a:spcPts val="0"/>
              </a:spcAft>
              <a:buNone/>
            </a:pPr>
            <a:r>
              <a:rPr lang="cs-CZ"/>
              <a:t>Analýza administrativních dat</a:t>
            </a:r>
            <a:endParaRPr/>
          </a:p>
        </p:txBody>
      </p:sp>
      <p:sp>
        <p:nvSpPr>
          <p:cNvPr id="66" name="Google Shape;66;p4: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cs-CZ"/>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72" name="Google Shape;72;p5: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cs-CZ"/>
              <a:t>Říjen – prosinec 2021</a:t>
            </a:r>
            <a:endParaRPr/>
          </a:p>
          <a:p>
            <a:pPr indent="0" lvl="0" marL="0" rtl="0" algn="l">
              <a:spcBef>
                <a:spcPts val="360"/>
              </a:spcBef>
              <a:spcAft>
                <a:spcPts val="0"/>
              </a:spcAft>
              <a:buNone/>
            </a:pPr>
            <a:r>
              <a:rPr lang="cs-CZ"/>
              <a:t>Terénní šetření v SVL a rozhovory s institucemi</a:t>
            </a:r>
            <a:endParaRPr/>
          </a:p>
          <a:p>
            <a:pPr indent="0" lvl="0" marL="0" rtl="0" algn="l">
              <a:spcBef>
                <a:spcPts val="360"/>
              </a:spcBef>
              <a:spcAft>
                <a:spcPts val="0"/>
              </a:spcAft>
              <a:buNone/>
            </a:pPr>
            <a:r>
              <a:rPr lang="cs-CZ"/>
              <a:t>Analýza administrativních dat</a:t>
            </a:r>
            <a:endParaRPr/>
          </a:p>
        </p:txBody>
      </p:sp>
      <p:sp>
        <p:nvSpPr>
          <p:cNvPr id="73" name="Google Shape;73;p5: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cs-CZ"/>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79" name="Google Shape;79;p6: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cs-CZ"/>
              <a:t>Říjen – prosinec 2021</a:t>
            </a:r>
            <a:endParaRPr/>
          </a:p>
          <a:p>
            <a:pPr indent="0" lvl="0" marL="0" rtl="0" algn="l">
              <a:spcBef>
                <a:spcPts val="360"/>
              </a:spcBef>
              <a:spcAft>
                <a:spcPts val="0"/>
              </a:spcAft>
              <a:buNone/>
            </a:pPr>
            <a:r>
              <a:rPr lang="cs-CZ"/>
              <a:t>Terénní šetření v SVL a rozhovory s institucemi</a:t>
            </a:r>
            <a:endParaRPr/>
          </a:p>
          <a:p>
            <a:pPr indent="0" lvl="0" marL="0" rtl="0" algn="l">
              <a:spcBef>
                <a:spcPts val="360"/>
              </a:spcBef>
              <a:spcAft>
                <a:spcPts val="0"/>
              </a:spcAft>
              <a:buNone/>
            </a:pPr>
            <a:r>
              <a:rPr lang="cs-CZ"/>
              <a:t>Analýza administrativních dat</a:t>
            </a:r>
            <a:endParaRPr/>
          </a:p>
        </p:txBody>
      </p:sp>
      <p:sp>
        <p:nvSpPr>
          <p:cNvPr id="80" name="Google Shape;80;p6: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cs-CZ"/>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86" name="Google Shape;86;p7: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cs-CZ"/>
              <a:t>Říjen – prosinec 2021</a:t>
            </a:r>
            <a:endParaRPr/>
          </a:p>
          <a:p>
            <a:pPr indent="0" lvl="0" marL="0" rtl="0" algn="l">
              <a:spcBef>
                <a:spcPts val="360"/>
              </a:spcBef>
              <a:spcAft>
                <a:spcPts val="0"/>
              </a:spcAft>
              <a:buNone/>
            </a:pPr>
            <a:r>
              <a:rPr lang="cs-CZ"/>
              <a:t>Terénní šetření v SVL a rozhovory s institucemi</a:t>
            </a:r>
            <a:endParaRPr/>
          </a:p>
          <a:p>
            <a:pPr indent="0" lvl="0" marL="0" rtl="0" algn="l">
              <a:spcBef>
                <a:spcPts val="360"/>
              </a:spcBef>
              <a:spcAft>
                <a:spcPts val="0"/>
              </a:spcAft>
              <a:buNone/>
            </a:pPr>
            <a:r>
              <a:rPr lang="cs-CZ"/>
              <a:t>Analýza administrativních dat</a:t>
            </a:r>
            <a:endParaRPr/>
          </a:p>
        </p:txBody>
      </p:sp>
      <p:sp>
        <p:nvSpPr>
          <p:cNvPr id="87" name="Google Shape;87;p7: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cs-CZ"/>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3" name="Google Shape;93;p8: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cs-CZ"/>
              <a:t>Říjen – prosinec 2021</a:t>
            </a:r>
            <a:endParaRPr/>
          </a:p>
          <a:p>
            <a:pPr indent="0" lvl="0" marL="0" rtl="0" algn="l">
              <a:spcBef>
                <a:spcPts val="360"/>
              </a:spcBef>
              <a:spcAft>
                <a:spcPts val="0"/>
              </a:spcAft>
              <a:buNone/>
            </a:pPr>
            <a:r>
              <a:rPr lang="cs-CZ"/>
              <a:t>Terénní šetření v SVL a rozhovory s institucemi</a:t>
            </a:r>
            <a:endParaRPr/>
          </a:p>
          <a:p>
            <a:pPr indent="0" lvl="0" marL="0" rtl="0" algn="l">
              <a:spcBef>
                <a:spcPts val="360"/>
              </a:spcBef>
              <a:spcAft>
                <a:spcPts val="0"/>
              </a:spcAft>
              <a:buNone/>
            </a:pPr>
            <a:r>
              <a:rPr lang="cs-CZ"/>
              <a:t>Analýza administrativních dat</a:t>
            </a:r>
            <a:endParaRPr/>
          </a:p>
        </p:txBody>
      </p:sp>
      <p:sp>
        <p:nvSpPr>
          <p:cNvPr id="94" name="Google Shape;94;p8: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cs-CZ"/>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0" name="Google Shape;100;p9: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cs-CZ"/>
              <a:t>Říjen – prosinec 2021</a:t>
            </a:r>
            <a:endParaRPr/>
          </a:p>
          <a:p>
            <a:pPr indent="0" lvl="0" marL="0" rtl="0" algn="l">
              <a:spcBef>
                <a:spcPts val="360"/>
              </a:spcBef>
              <a:spcAft>
                <a:spcPts val="0"/>
              </a:spcAft>
              <a:buNone/>
            </a:pPr>
            <a:r>
              <a:rPr lang="cs-CZ"/>
              <a:t>Terénní šetření v SVL a rozhovory s institucemi</a:t>
            </a:r>
            <a:endParaRPr/>
          </a:p>
          <a:p>
            <a:pPr indent="0" lvl="0" marL="0" rtl="0" algn="l">
              <a:spcBef>
                <a:spcPts val="360"/>
              </a:spcBef>
              <a:spcAft>
                <a:spcPts val="0"/>
              </a:spcAft>
              <a:buNone/>
            </a:pPr>
            <a:r>
              <a:rPr lang="cs-CZ"/>
              <a:t>Analýza administrativních dat</a:t>
            </a:r>
            <a:endParaRPr/>
          </a:p>
        </p:txBody>
      </p:sp>
      <p:sp>
        <p:nvSpPr>
          <p:cNvPr id="101" name="Google Shape;101;p9: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cs-CZ"/>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6.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6.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6.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nitřní list s odrážkami">
  <p:cSld name="Vnitřní list s odrážkami">
    <p:spTree>
      <p:nvGrpSpPr>
        <p:cNvPr id="12" name="Shape 12"/>
        <p:cNvGrpSpPr/>
        <p:nvPr/>
      </p:nvGrpSpPr>
      <p:grpSpPr>
        <a:xfrm>
          <a:off x="0" y="0"/>
          <a:ext cx="0" cy="0"/>
          <a:chOff x="0" y="0"/>
          <a:chExt cx="0" cy="0"/>
        </a:xfrm>
      </p:grpSpPr>
      <p:pic>
        <p:nvPicPr>
          <p:cNvPr descr="podtisk_modry.emf" id="13" name="Google Shape;13;p2"/>
          <p:cNvPicPr preferRelativeResize="0"/>
          <p:nvPr/>
        </p:nvPicPr>
        <p:blipFill rotWithShape="1">
          <a:blip r:embed="rId2">
            <a:alphaModFix/>
          </a:blip>
          <a:srcRect b="8622" l="17007" r="0" t="0"/>
          <a:stretch/>
        </p:blipFill>
        <p:spPr>
          <a:xfrm>
            <a:off x="0" y="1989138"/>
            <a:ext cx="7908925" cy="4868862"/>
          </a:xfrm>
          <a:prstGeom prst="rect">
            <a:avLst/>
          </a:prstGeom>
          <a:noFill/>
          <a:ln>
            <a:noFill/>
          </a:ln>
        </p:spPr>
      </p:pic>
      <p:sp>
        <p:nvSpPr>
          <p:cNvPr id="14" name="Google Shape;14;p2"/>
          <p:cNvSpPr/>
          <p:nvPr/>
        </p:nvSpPr>
        <p:spPr>
          <a:xfrm>
            <a:off x="0" y="0"/>
            <a:ext cx="9144000" cy="260350"/>
          </a:xfrm>
          <a:prstGeom prst="rect">
            <a:avLst/>
          </a:prstGeom>
          <a:solidFill>
            <a:srgbClr val="000099"/>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latin typeface="Arial"/>
              <a:ea typeface="Arial"/>
              <a:cs typeface="Arial"/>
              <a:sym typeface="Arial"/>
            </a:endParaRPr>
          </a:p>
        </p:txBody>
      </p:sp>
      <p:sp>
        <p:nvSpPr>
          <p:cNvPr id="15" name="Google Shape;15;p2"/>
          <p:cNvSpPr/>
          <p:nvPr/>
        </p:nvSpPr>
        <p:spPr>
          <a:xfrm>
            <a:off x="0" y="260649"/>
            <a:ext cx="9144000" cy="144016"/>
          </a:xfrm>
          <a:prstGeom prst="rect">
            <a:avLst/>
          </a:prstGeom>
          <a:gradFill>
            <a:gsLst>
              <a:gs pos="0">
                <a:srgbClr val="000099"/>
              </a:gs>
              <a:gs pos="100000">
                <a:srgbClr val="FFFFFF">
                  <a:alpha val="0"/>
                </a:srgbClr>
              </a:gs>
            </a:gsLst>
            <a:lin ang="0" scaled="0"/>
          </a:gradFill>
          <a:ln>
            <a:noFill/>
          </a:ln>
          <a:effectLst>
            <a:reflection blurRad="0" dir="0" dist="0" endA="300" endPos="35000" kx="0" rotWithShape="0" algn="bl" stA="52000" stPos="0" sy="-100000" ky="0"/>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latin typeface="Arial"/>
              <a:ea typeface="Arial"/>
              <a:cs typeface="Arial"/>
              <a:sym typeface="Arial"/>
            </a:endParaRPr>
          </a:p>
        </p:txBody>
      </p:sp>
      <p:pic>
        <p:nvPicPr>
          <p:cNvPr descr="mmr_cr_rgb.emf" id="16" name="Google Shape;16;p2"/>
          <p:cNvPicPr preferRelativeResize="0"/>
          <p:nvPr/>
        </p:nvPicPr>
        <p:blipFill rotWithShape="1">
          <a:blip r:embed="rId3">
            <a:alphaModFix/>
          </a:blip>
          <a:srcRect b="0" l="0" r="0" t="0"/>
          <a:stretch/>
        </p:blipFill>
        <p:spPr>
          <a:xfrm>
            <a:off x="468313" y="620713"/>
            <a:ext cx="2016125" cy="442912"/>
          </a:xfrm>
          <a:prstGeom prst="rect">
            <a:avLst/>
          </a:prstGeom>
          <a:noFill/>
          <a:ln>
            <a:noFill/>
          </a:ln>
        </p:spPr>
      </p:pic>
      <p:sp>
        <p:nvSpPr>
          <p:cNvPr id="17" name="Google Shape;17;p2"/>
          <p:cNvSpPr txBox="1"/>
          <p:nvPr>
            <p:ph type="title"/>
          </p:nvPr>
        </p:nvSpPr>
        <p:spPr>
          <a:xfrm>
            <a:off x="395536" y="1412776"/>
            <a:ext cx="8291264" cy="504056"/>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b="1" sz="3200">
                <a:solidFill>
                  <a:srgbClr val="000099"/>
                </a:solidFill>
                <a:latin typeface="Arial"/>
                <a:ea typeface="Arial"/>
                <a:cs typeface="Arial"/>
                <a:sym typeface="Aria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 name="Google Shape;18;p2"/>
          <p:cNvSpPr txBox="1"/>
          <p:nvPr>
            <p:ph idx="1" type="body"/>
          </p:nvPr>
        </p:nvSpPr>
        <p:spPr>
          <a:xfrm>
            <a:off x="467544" y="2060849"/>
            <a:ext cx="8229600" cy="4392488"/>
          </a:xfrm>
          <a:prstGeom prst="rect">
            <a:avLst/>
          </a:prstGeom>
          <a:noFill/>
          <a:ln>
            <a:noFill/>
          </a:ln>
        </p:spPr>
        <p:txBody>
          <a:bodyPr anchorCtr="0" anchor="b" bIns="45700" lIns="91425" spcFirstLastPara="1" rIns="91425" wrap="square" tIns="45700">
            <a:noAutofit/>
          </a:bodyPr>
          <a:lstStyle>
            <a:lvl1pPr indent="-431800" lvl="0" marL="457200" algn="l">
              <a:spcBef>
                <a:spcPts val="640"/>
              </a:spcBef>
              <a:spcAft>
                <a:spcPts val="0"/>
              </a:spcAft>
              <a:buClr>
                <a:schemeClr val="accent1"/>
              </a:buClr>
              <a:buSzPts val="3200"/>
              <a:buFont typeface="Noto Sans Symbols"/>
              <a:buChar char="▪"/>
              <a:defRPr/>
            </a:lvl1pPr>
            <a:lvl2pPr indent="-406400" lvl="1" marL="914400" algn="l">
              <a:spcBef>
                <a:spcPts val="560"/>
              </a:spcBef>
              <a:spcAft>
                <a:spcPts val="0"/>
              </a:spcAft>
              <a:buClr>
                <a:schemeClr val="accent1"/>
              </a:buClr>
              <a:buSzPts val="2800"/>
              <a:buFont typeface="Noto Sans Symbols"/>
              <a:buChar char="▪"/>
              <a:defRPr/>
            </a:lvl2pPr>
            <a:lvl3pPr indent="-381000" lvl="2" marL="1371600" algn="l">
              <a:spcBef>
                <a:spcPts val="480"/>
              </a:spcBef>
              <a:spcAft>
                <a:spcPts val="0"/>
              </a:spcAft>
              <a:buClr>
                <a:schemeClr val="accent1"/>
              </a:buClr>
              <a:buSzPts val="2400"/>
              <a:buFont typeface="Noto Sans Symbols"/>
              <a:buChar char="▪"/>
              <a:defRPr/>
            </a:lvl3pPr>
            <a:lvl4pPr indent="-355600" lvl="3" marL="1828800" algn="l">
              <a:spcBef>
                <a:spcPts val="400"/>
              </a:spcBef>
              <a:spcAft>
                <a:spcPts val="0"/>
              </a:spcAft>
              <a:buClr>
                <a:schemeClr val="accent1"/>
              </a:buClr>
              <a:buSzPts val="2000"/>
              <a:buFont typeface="Noto Sans Symbols"/>
              <a:buChar char="▪"/>
              <a:defRPr/>
            </a:lvl4pPr>
            <a:lvl5pPr indent="-355600" lvl="4" marL="2286000" algn="l">
              <a:spcBef>
                <a:spcPts val="400"/>
              </a:spcBef>
              <a:spcAft>
                <a:spcPts val="0"/>
              </a:spcAft>
              <a:buClr>
                <a:schemeClr val="accent1"/>
              </a:buClr>
              <a:buSzPts val="2000"/>
              <a:buFont typeface="Noto Sans Symbols"/>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Úvodní list">
  <p:cSld name="Úvodní list">
    <p:spTree>
      <p:nvGrpSpPr>
        <p:cNvPr id="19" name="Shape 19"/>
        <p:cNvGrpSpPr/>
        <p:nvPr/>
      </p:nvGrpSpPr>
      <p:grpSpPr>
        <a:xfrm>
          <a:off x="0" y="0"/>
          <a:ext cx="0" cy="0"/>
          <a:chOff x="0" y="0"/>
          <a:chExt cx="0" cy="0"/>
        </a:xfrm>
      </p:grpSpPr>
      <p:pic>
        <p:nvPicPr>
          <p:cNvPr descr="podtisk_modry.emf" id="20" name="Google Shape;20;p3"/>
          <p:cNvPicPr preferRelativeResize="0"/>
          <p:nvPr/>
        </p:nvPicPr>
        <p:blipFill rotWithShape="1">
          <a:blip r:embed="rId2">
            <a:alphaModFix/>
          </a:blip>
          <a:srcRect b="8622" l="17007" r="0" t="0"/>
          <a:stretch/>
        </p:blipFill>
        <p:spPr>
          <a:xfrm>
            <a:off x="0" y="1989138"/>
            <a:ext cx="7908925" cy="4868862"/>
          </a:xfrm>
          <a:prstGeom prst="rect">
            <a:avLst/>
          </a:prstGeom>
          <a:noFill/>
          <a:ln>
            <a:noFill/>
          </a:ln>
        </p:spPr>
      </p:pic>
      <p:sp>
        <p:nvSpPr>
          <p:cNvPr id="21" name="Google Shape;21;p3"/>
          <p:cNvSpPr/>
          <p:nvPr/>
        </p:nvSpPr>
        <p:spPr>
          <a:xfrm>
            <a:off x="0" y="0"/>
            <a:ext cx="9144000" cy="260350"/>
          </a:xfrm>
          <a:prstGeom prst="rect">
            <a:avLst/>
          </a:prstGeom>
          <a:solidFill>
            <a:srgbClr val="000099"/>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latin typeface="Arial"/>
              <a:ea typeface="Arial"/>
              <a:cs typeface="Arial"/>
              <a:sym typeface="Arial"/>
            </a:endParaRPr>
          </a:p>
        </p:txBody>
      </p:sp>
      <p:sp>
        <p:nvSpPr>
          <p:cNvPr id="22" name="Google Shape;22;p3"/>
          <p:cNvSpPr/>
          <p:nvPr/>
        </p:nvSpPr>
        <p:spPr>
          <a:xfrm>
            <a:off x="0" y="260649"/>
            <a:ext cx="9144000" cy="144016"/>
          </a:xfrm>
          <a:prstGeom prst="rect">
            <a:avLst/>
          </a:prstGeom>
          <a:gradFill>
            <a:gsLst>
              <a:gs pos="0">
                <a:srgbClr val="000099"/>
              </a:gs>
              <a:gs pos="100000">
                <a:srgbClr val="FFFFFF">
                  <a:alpha val="0"/>
                </a:srgbClr>
              </a:gs>
            </a:gsLst>
            <a:lin ang="0" scaled="0"/>
          </a:gradFill>
          <a:ln>
            <a:noFill/>
          </a:ln>
          <a:effectLst>
            <a:reflection blurRad="0" dir="0" dist="0" endA="300" endPos="35000" kx="0" rotWithShape="0" algn="bl" stA="52000" stPos="0" sy="-100000" ky="0"/>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latin typeface="Arial"/>
              <a:ea typeface="Arial"/>
              <a:cs typeface="Arial"/>
              <a:sym typeface="Arial"/>
            </a:endParaRPr>
          </a:p>
        </p:txBody>
      </p:sp>
      <p:sp>
        <p:nvSpPr>
          <p:cNvPr id="23" name="Google Shape;23;p3"/>
          <p:cNvSpPr txBox="1"/>
          <p:nvPr/>
        </p:nvSpPr>
        <p:spPr>
          <a:xfrm>
            <a:off x="1403350" y="3789363"/>
            <a:ext cx="7208838" cy="57626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Clr>
                <a:schemeClr val="dk1"/>
              </a:buClr>
              <a:buSzPts val="2600"/>
              <a:buFont typeface="Arial"/>
              <a:buNone/>
            </a:pPr>
            <a:r>
              <a:rPr lang="cs-CZ" sz="2600">
                <a:solidFill>
                  <a:schemeClr val="dk1"/>
                </a:solidFill>
                <a:latin typeface="Arial"/>
                <a:ea typeface="Arial"/>
                <a:cs typeface="Arial"/>
                <a:sym typeface="Arial"/>
              </a:rPr>
              <a:t>MINISTERSTVO PRO MÍSTNÍ ROZVOJ ČR</a:t>
            </a:r>
            <a:endParaRPr/>
          </a:p>
        </p:txBody>
      </p:sp>
      <p:pic>
        <p:nvPicPr>
          <p:cNvPr descr="mmr_cr_rgb.emf" id="24" name="Google Shape;24;p3"/>
          <p:cNvPicPr preferRelativeResize="0"/>
          <p:nvPr/>
        </p:nvPicPr>
        <p:blipFill rotWithShape="1">
          <a:blip r:embed="rId3">
            <a:alphaModFix/>
          </a:blip>
          <a:srcRect b="0" l="0" r="0" t="0"/>
          <a:stretch/>
        </p:blipFill>
        <p:spPr>
          <a:xfrm>
            <a:off x="323850" y="692150"/>
            <a:ext cx="2565400" cy="563563"/>
          </a:xfrm>
          <a:prstGeom prst="rect">
            <a:avLst/>
          </a:prstGeom>
          <a:noFill/>
          <a:ln>
            <a:noFill/>
          </a:ln>
        </p:spPr>
      </p:pic>
      <p:sp>
        <p:nvSpPr>
          <p:cNvPr id="25" name="Google Shape;25;p3"/>
          <p:cNvSpPr txBox="1"/>
          <p:nvPr>
            <p:ph idx="1" type="subTitle"/>
          </p:nvPr>
        </p:nvSpPr>
        <p:spPr>
          <a:xfrm>
            <a:off x="1403648" y="4581128"/>
            <a:ext cx="7056784" cy="1800200"/>
          </a:xfrm>
          <a:prstGeom prst="rect">
            <a:avLst/>
          </a:prstGeom>
          <a:noFill/>
          <a:ln>
            <a:noFill/>
          </a:ln>
        </p:spPr>
        <p:txBody>
          <a:bodyPr anchorCtr="0" anchor="b" bIns="45700" lIns="91425" spcFirstLastPara="1" rIns="91425" wrap="square" tIns="45700">
            <a:noAutofit/>
          </a:bodyPr>
          <a:lstStyle>
            <a:lvl1pPr lvl="0" algn="l">
              <a:spcBef>
                <a:spcPts val="1000"/>
              </a:spcBef>
              <a:spcAft>
                <a:spcPts val="0"/>
              </a:spcAft>
              <a:buClr>
                <a:schemeClr val="dk1"/>
              </a:buClr>
              <a:buSzPts val="2000"/>
              <a:buNone/>
              <a:defRPr sz="2000">
                <a:solidFill>
                  <a:schemeClr val="dk1"/>
                </a:solidFill>
                <a:latin typeface="Arial"/>
                <a:ea typeface="Arial"/>
                <a:cs typeface="Arial"/>
                <a:sym typeface="Arial"/>
              </a:defRPr>
            </a:lvl1pPr>
            <a:lvl2pPr lvl="1" algn="ctr">
              <a:spcBef>
                <a:spcPts val="100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26" name="Google Shape;26;p3"/>
          <p:cNvSpPr txBox="1"/>
          <p:nvPr>
            <p:ph type="title"/>
          </p:nvPr>
        </p:nvSpPr>
        <p:spPr>
          <a:xfrm>
            <a:off x="1403648" y="1988840"/>
            <a:ext cx="7283152" cy="1872208"/>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a:solidFill>
                  <a:srgbClr val="000099"/>
                </a:solidFill>
                <a:latin typeface="Arial"/>
                <a:ea typeface="Arial"/>
                <a:cs typeface="Arial"/>
                <a:sym typeface="Aria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nitřní list s nadpisem">
  <p:cSld name="Vnitřní list s nadpisem">
    <p:spTree>
      <p:nvGrpSpPr>
        <p:cNvPr id="27" name="Shape 27"/>
        <p:cNvGrpSpPr/>
        <p:nvPr/>
      </p:nvGrpSpPr>
      <p:grpSpPr>
        <a:xfrm>
          <a:off x="0" y="0"/>
          <a:ext cx="0" cy="0"/>
          <a:chOff x="0" y="0"/>
          <a:chExt cx="0" cy="0"/>
        </a:xfrm>
      </p:grpSpPr>
      <p:pic>
        <p:nvPicPr>
          <p:cNvPr descr="podtisk_modry.emf" id="28" name="Google Shape;28;p4"/>
          <p:cNvPicPr preferRelativeResize="0"/>
          <p:nvPr/>
        </p:nvPicPr>
        <p:blipFill rotWithShape="1">
          <a:blip r:embed="rId2">
            <a:alphaModFix/>
          </a:blip>
          <a:srcRect b="8622" l="17007" r="0" t="0"/>
          <a:stretch/>
        </p:blipFill>
        <p:spPr>
          <a:xfrm>
            <a:off x="0" y="1989138"/>
            <a:ext cx="7908925" cy="4868862"/>
          </a:xfrm>
          <a:prstGeom prst="rect">
            <a:avLst/>
          </a:prstGeom>
          <a:noFill/>
          <a:ln>
            <a:noFill/>
          </a:ln>
        </p:spPr>
      </p:pic>
      <p:sp>
        <p:nvSpPr>
          <p:cNvPr id="29" name="Google Shape;29;p4"/>
          <p:cNvSpPr/>
          <p:nvPr/>
        </p:nvSpPr>
        <p:spPr>
          <a:xfrm>
            <a:off x="0" y="0"/>
            <a:ext cx="9144000" cy="260350"/>
          </a:xfrm>
          <a:prstGeom prst="rect">
            <a:avLst/>
          </a:prstGeom>
          <a:solidFill>
            <a:srgbClr val="000099"/>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latin typeface="Arial"/>
              <a:ea typeface="Arial"/>
              <a:cs typeface="Arial"/>
              <a:sym typeface="Arial"/>
            </a:endParaRPr>
          </a:p>
        </p:txBody>
      </p:sp>
      <p:sp>
        <p:nvSpPr>
          <p:cNvPr id="30" name="Google Shape;30;p4"/>
          <p:cNvSpPr/>
          <p:nvPr/>
        </p:nvSpPr>
        <p:spPr>
          <a:xfrm>
            <a:off x="0" y="260649"/>
            <a:ext cx="9144000" cy="144016"/>
          </a:xfrm>
          <a:prstGeom prst="rect">
            <a:avLst/>
          </a:prstGeom>
          <a:gradFill>
            <a:gsLst>
              <a:gs pos="0">
                <a:srgbClr val="000099"/>
              </a:gs>
              <a:gs pos="100000">
                <a:srgbClr val="FFFFFF">
                  <a:alpha val="0"/>
                </a:srgbClr>
              </a:gs>
            </a:gsLst>
            <a:lin ang="0" scaled="0"/>
          </a:gradFill>
          <a:ln>
            <a:noFill/>
          </a:ln>
          <a:effectLst>
            <a:reflection blurRad="0" dir="0" dist="0" endA="300" endPos="35000" kx="0" rotWithShape="0" algn="bl" stA="52000" stPos="0" sy="-100000" ky="0"/>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latin typeface="Arial"/>
              <a:ea typeface="Arial"/>
              <a:cs typeface="Arial"/>
              <a:sym typeface="Arial"/>
            </a:endParaRPr>
          </a:p>
        </p:txBody>
      </p:sp>
      <p:pic>
        <p:nvPicPr>
          <p:cNvPr descr="mmr_cr_rgb.emf" id="31" name="Google Shape;31;p4"/>
          <p:cNvPicPr preferRelativeResize="0"/>
          <p:nvPr/>
        </p:nvPicPr>
        <p:blipFill rotWithShape="1">
          <a:blip r:embed="rId3">
            <a:alphaModFix/>
          </a:blip>
          <a:srcRect b="0" l="0" r="0" t="0"/>
          <a:stretch/>
        </p:blipFill>
        <p:spPr>
          <a:xfrm>
            <a:off x="468313" y="620713"/>
            <a:ext cx="2016125" cy="442912"/>
          </a:xfrm>
          <a:prstGeom prst="rect">
            <a:avLst/>
          </a:prstGeom>
          <a:noFill/>
          <a:ln>
            <a:noFill/>
          </a:ln>
        </p:spPr>
      </p:pic>
      <p:sp>
        <p:nvSpPr>
          <p:cNvPr id="32" name="Google Shape;32;p4"/>
          <p:cNvSpPr txBox="1"/>
          <p:nvPr>
            <p:ph idx="1" type="body"/>
          </p:nvPr>
        </p:nvSpPr>
        <p:spPr>
          <a:xfrm>
            <a:off x="395536" y="2060848"/>
            <a:ext cx="8291264" cy="4392488"/>
          </a:xfrm>
          <a:prstGeom prst="rect">
            <a:avLst/>
          </a:prstGeom>
          <a:noFill/>
          <a:ln>
            <a:noFill/>
          </a:ln>
        </p:spPr>
        <p:txBody>
          <a:bodyPr anchorCtr="0" anchor="b" bIns="45700" lIns="91425" spcFirstLastPara="1" rIns="91425" wrap="square" tIns="45700">
            <a:normAutofit/>
          </a:bodyPr>
          <a:lstStyle>
            <a:lvl1pPr indent="-228600" lvl="0" marL="457200" algn="l">
              <a:spcBef>
                <a:spcPts val="1000"/>
              </a:spcBef>
              <a:spcAft>
                <a:spcPts val="0"/>
              </a:spcAft>
              <a:buClr>
                <a:schemeClr val="dk1"/>
              </a:buClr>
              <a:buSzPts val="2800"/>
              <a:buFont typeface="Arial"/>
              <a:buNone/>
              <a:defRPr sz="2800">
                <a:latin typeface="Arial"/>
                <a:ea typeface="Arial"/>
                <a:cs typeface="Arial"/>
                <a:sym typeface="Arial"/>
              </a:defRPr>
            </a:lvl1pPr>
            <a:lvl2pPr indent="-228600" lvl="1" marL="914400" algn="l">
              <a:spcBef>
                <a:spcPts val="1000"/>
              </a:spcBef>
              <a:spcAft>
                <a:spcPts val="0"/>
              </a:spcAft>
              <a:buClr>
                <a:schemeClr val="dk1"/>
              </a:buClr>
              <a:buSzPts val="2400"/>
              <a:buFont typeface="Arial"/>
              <a:buNone/>
              <a:defRPr sz="2400">
                <a:latin typeface="Arial"/>
                <a:ea typeface="Arial"/>
                <a:cs typeface="Arial"/>
                <a:sym typeface="Arial"/>
              </a:defRPr>
            </a:lvl2pPr>
            <a:lvl3pPr indent="-228600" lvl="2" marL="1371600" algn="l">
              <a:spcBef>
                <a:spcPts val="400"/>
              </a:spcBef>
              <a:spcAft>
                <a:spcPts val="0"/>
              </a:spcAft>
              <a:buClr>
                <a:schemeClr val="dk1"/>
              </a:buClr>
              <a:buSzPts val="2000"/>
              <a:buFont typeface="Arial"/>
              <a:buNone/>
              <a:defRPr sz="2000">
                <a:latin typeface="Arial"/>
                <a:ea typeface="Arial"/>
                <a:cs typeface="Arial"/>
                <a:sym typeface="Arial"/>
              </a:defRPr>
            </a:lvl3pPr>
            <a:lvl4pPr indent="-228600" lvl="3" marL="1828800" algn="l">
              <a:spcBef>
                <a:spcPts val="360"/>
              </a:spcBef>
              <a:spcAft>
                <a:spcPts val="0"/>
              </a:spcAft>
              <a:buClr>
                <a:schemeClr val="dk1"/>
              </a:buClr>
              <a:buSzPts val="1800"/>
              <a:buFont typeface="Arial"/>
              <a:buNone/>
              <a:defRPr sz="1800">
                <a:latin typeface="Arial"/>
                <a:ea typeface="Arial"/>
                <a:cs typeface="Arial"/>
                <a:sym typeface="Arial"/>
              </a:defRPr>
            </a:lvl4pPr>
            <a:lvl5pPr indent="-228600" lvl="4" marL="2286000" algn="l">
              <a:spcBef>
                <a:spcPts val="360"/>
              </a:spcBef>
              <a:spcAft>
                <a:spcPts val="0"/>
              </a:spcAft>
              <a:buClr>
                <a:schemeClr val="dk1"/>
              </a:buClr>
              <a:buSzPts val="1800"/>
              <a:buFont typeface="Arial"/>
              <a:buNone/>
              <a:defRPr sz="1800">
                <a:latin typeface="Arial"/>
                <a:ea typeface="Arial"/>
                <a:cs typeface="Arial"/>
                <a:sym typeface="Arial"/>
              </a:defRPr>
            </a:lvl5pPr>
            <a:lvl6pPr indent="-228600" lvl="5" marL="2743200" algn="l">
              <a:spcBef>
                <a:spcPts val="400"/>
              </a:spcBef>
              <a:spcAft>
                <a:spcPts val="0"/>
              </a:spcAft>
              <a:buClr>
                <a:schemeClr val="dk1"/>
              </a:buClr>
              <a:buSzPts val="2000"/>
              <a:buNone/>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33" name="Google Shape;33;p4"/>
          <p:cNvSpPr txBox="1"/>
          <p:nvPr>
            <p:ph type="title"/>
          </p:nvPr>
        </p:nvSpPr>
        <p:spPr>
          <a:xfrm>
            <a:off x="395536" y="1412776"/>
            <a:ext cx="8291264" cy="504056"/>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b="1" sz="3200">
                <a:solidFill>
                  <a:srgbClr val="000099"/>
                </a:solidFill>
                <a:latin typeface="Arial"/>
                <a:ea typeface="Arial"/>
                <a:cs typeface="Arial"/>
                <a:sym typeface="Aria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nitřní list bez nadpisu">
  <p:cSld name="Vnitřní list bez nadpisu">
    <p:spTree>
      <p:nvGrpSpPr>
        <p:cNvPr id="34" name="Shape 34"/>
        <p:cNvGrpSpPr/>
        <p:nvPr/>
      </p:nvGrpSpPr>
      <p:grpSpPr>
        <a:xfrm>
          <a:off x="0" y="0"/>
          <a:ext cx="0" cy="0"/>
          <a:chOff x="0" y="0"/>
          <a:chExt cx="0" cy="0"/>
        </a:xfrm>
      </p:grpSpPr>
      <p:pic>
        <p:nvPicPr>
          <p:cNvPr descr="podtisk_modry.emf" id="35" name="Google Shape;35;p5"/>
          <p:cNvPicPr preferRelativeResize="0"/>
          <p:nvPr/>
        </p:nvPicPr>
        <p:blipFill rotWithShape="1">
          <a:blip r:embed="rId2">
            <a:alphaModFix/>
          </a:blip>
          <a:srcRect b="8622" l="17007" r="0" t="0"/>
          <a:stretch/>
        </p:blipFill>
        <p:spPr>
          <a:xfrm>
            <a:off x="0" y="1989138"/>
            <a:ext cx="7908925" cy="4868862"/>
          </a:xfrm>
          <a:prstGeom prst="rect">
            <a:avLst/>
          </a:prstGeom>
          <a:noFill/>
          <a:ln>
            <a:noFill/>
          </a:ln>
        </p:spPr>
      </p:pic>
      <p:sp>
        <p:nvSpPr>
          <p:cNvPr id="36" name="Google Shape;36;p5"/>
          <p:cNvSpPr/>
          <p:nvPr/>
        </p:nvSpPr>
        <p:spPr>
          <a:xfrm>
            <a:off x="0" y="0"/>
            <a:ext cx="9144000" cy="260350"/>
          </a:xfrm>
          <a:prstGeom prst="rect">
            <a:avLst/>
          </a:prstGeom>
          <a:solidFill>
            <a:srgbClr val="000099"/>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latin typeface="Arial"/>
              <a:ea typeface="Arial"/>
              <a:cs typeface="Arial"/>
              <a:sym typeface="Arial"/>
            </a:endParaRPr>
          </a:p>
        </p:txBody>
      </p:sp>
      <p:sp>
        <p:nvSpPr>
          <p:cNvPr id="37" name="Google Shape;37;p5"/>
          <p:cNvSpPr/>
          <p:nvPr/>
        </p:nvSpPr>
        <p:spPr>
          <a:xfrm>
            <a:off x="0" y="260649"/>
            <a:ext cx="9144000" cy="144016"/>
          </a:xfrm>
          <a:prstGeom prst="rect">
            <a:avLst/>
          </a:prstGeom>
          <a:gradFill>
            <a:gsLst>
              <a:gs pos="0">
                <a:srgbClr val="000099"/>
              </a:gs>
              <a:gs pos="100000">
                <a:srgbClr val="FFFFFF">
                  <a:alpha val="0"/>
                </a:srgbClr>
              </a:gs>
            </a:gsLst>
            <a:lin ang="0" scaled="0"/>
          </a:gradFill>
          <a:ln>
            <a:noFill/>
          </a:ln>
          <a:effectLst>
            <a:reflection blurRad="0" dir="0" dist="0" endA="300" endPos="35000" kx="0" rotWithShape="0" algn="bl" stA="52000" stPos="0" sy="-100000" ky="0"/>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latin typeface="Arial"/>
              <a:ea typeface="Arial"/>
              <a:cs typeface="Arial"/>
              <a:sym typeface="Arial"/>
            </a:endParaRPr>
          </a:p>
        </p:txBody>
      </p:sp>
      <p:pic>
        <p:nvPicPr>
          <p:cNvPr descr="mmr_cr_rgb.emf" id="38" name="Google Shape;38;p5"/>
          <p:cNvPicPr preferRelativeResize="0"/>
          <p:nvPr/>
        </p:nvPicPr>
        <p:blipFill rotWithShape="1">
          <a:blip r:embed="rId3">
            <a:alphaModFix/>
          </a:blip>
          <a:srcRect b="0" l="0" r="0" t="0"/>
          <a:stretch/>
        </p:blipFill>
        <p:spPr>
          <a:xfrm>
            <a:off x="468313" y="620713"/>
            <a:ext cx="2016125" cy="442912"/>
          </a:xfrm>
          <a:prstGeom prst="rect">
            <a:avLst/>
          </a:prstGeom>
          <a:noFill/>
          <a:ln>
            <a:noFill/>
          </a:ln>
        </p:spPr>
      </p:pic>
      <p:sp>
        <p:nvSpPr>
          <p:cNvPr id="39" name="Google Shape;39;p5"/>
          <p:cNvSpPr txBox="1"/>
          <p:nvPr>
            <p:ph idx="1" type="body"/>
          </p:nvPr>
        </p:nvSpPr>
        <p:spPr>
          <a:xfrm>
            <a:off x="395536" y="1484784"/>
            <a:ext cx="8291264" cy="4968552"/>
          </a:xfrm>
          <a:prstGeom prst="rect">
            <a:avLst/>
          </a:prstGeom>
          <a:noFill/>
          <a:ln>
            <a:noFill/>
          </a:ln>
        </p:spPr>
        <p:txBody>
          <a:bodyPr anchorCtr="0" anchor="b" bIns="45700" lIns="91425" spcFirstLastPara="1" rIns="91425" wrap="square" tIns="45700">
            <a:normAutofit/>
          </a:bodyPr>
          <a:lstStyle>
            <a:lvl1pPr indent="-228600" lvl="0" marL="457200" algn="l">
              <a:spcBef>
                <a:spcPts val="1000"/>
              </a:spcBef>
              <a:spcAft>
                <a:spcPts val="0"/>
              </a:spcAft>
              <a:buClr>
                <a:schemeClr val="dk1"/>
              </a:buClr>
              <a:buSzPts val="2800"/>
              <a:buFont typeface="Arial"/>
              <a:buNone/>
              <a:defRPr sz="2800">
                <a:latin typeface="Arial"/>
                <a:ea typeface="Arial"/>
                <a:cs typeface="Arial"/>
                <a:sym typeface="Arial"/>
              </a:defRPr>
            </a:lvl1pPr>
            <a:lvl2pPr indent="-228600" lvl="1" marL="914400" algn="l">
              <a:spcBef>
                <a:spcPts val="1000"/>
              </a:spcBef>
              <a:spcAft>
                <a:spcPts val="0"/>
              </a:spcAft>
              <a:buClr>
                <a:schemeClr val="dk1"/>
              </a:buClr>
              <a:buSzPts val="2400"/>
              <a:buFont typeface="Arial"/>
              <a:buNone/>
              <a:defRPr sz="2400">
                <a:latin typeface="Arial"/>
                <a:ea typeface="Arial"/>
                <a:cs typeface="Arial"/>
                <a:sym typeface="Arial"/>
              </a:defRPr>
            </a:lvl2pPr>
            <a:lvl3pPr indent="-228600" lvl="2" marL="1371600" algn="l">
              <a:spcBef>
                <a:spcPts val="400"/>
              </a:spcBef>
              <a:spcAft>
                <a:spcPts val="0"/>
              </a:spcAft>
              <a:buClr>
                <a:schemeClr val="dk1"/>
              </a:buClr>
              <a:buSzPts val="2000"/>
              <a:buFont typeface="Arial"/>
              <a:buNone/>
              <a:defRPr sz="2000">
                <a:latin typeface="Arial"/>
                <a:ea typeface="Arial"/>
                <a:cs typeface="Arial"/>
                <a:sym typeface="Arial"/>
              </a:defRPr>
            </a:lvl3pPr>
            <a:lvl4pPr indent="-228600" lvl="3" marL="1828800" algn="l">
              <a:spcBef>
                <a:spcPts val="360"/>
              </a:spcBef>
              <a:spcAft>
                <a:spcPts val="0"/>
              </a:spcAft>
              <a:buClr>
                <a:schemeClr val="dk1"/>
              </a:buClr>
              <a:buSzPts val="1800"/>
              <a:buFont typeface="Arial"/>
              <a:buNone/>
              <a:defRPr sz="1800">
                <a:latin typeface="Arial"/>
                <a:ea typeface="Arial"/>
                <a:cs typeface="Arial"/>
                <a:sym typeface="Arial"/>
              </a:defRPr>
            </a:lvl4pPr>
            <a:lvl5pPr indent="-228600" lvl="4" marL="2286000" algn="l">
              <a:spcBef>
                <a:spcPts val="360"/>
              </a:spcBef>
              <a:spcAft>
                <a:spcPts val="0"/>
              </a:spcAft>
              <a:buClr>
                <a:schemeClr val="dk1"/>
              </a:buClr>
              <a:buSzPts val="1800"/>
              <a:buFont typeface="Arial"/>
              <a:buNone/>
              <a:defRPr sz="1800">
                <a:latin typeface="Arial"/>
                <a:ea typeface="Arial"/>
                <a:cs typeface="Arial"/>
                <a:sym typeface="Arial"/>
              </a:defRPr>
            </a:lvl5pPr>
            <a:lvl6pPr indent="-228600" lvl="5" marL="2743200" algn="l">
              <a:spcBef>
                <a:spcPts val="400"/>
              </a:spcBef>
              <a:spcAft>
                <a:spcPts val="0"/>
              </a:spcAft>
              <a:buClr>
                <a:schemeClr val="dk1"/>
              </a:buClr>
              <a:buSzPts val="2000"/>
              <a:buNone/>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1403350" y="1916113"/>
            <a:ext cx="7272338" cy="1871662"/>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1" i="0" sz="4400" u="none" cap="none" strike="noStrike">
                <a:solidFill>
                  <a:srgbClr val="000099"/>
                </a:solidFill>
                <a:latin typeface="Arial"/>
                <a:ea typeface="Arial"/>
                <a:cs typeface="Arial"/>
                <a:sym typeface="Arial"/>
              </a:defRPr>
            </a:lvl1pPr>
            <a:lvl2pPr lvl="1" marR="0" rtl="0" algn="l">
              <a:spcBef>
                <a:spcPts val="0"/>
              </a:spcBef>
              <a:spcAft>
                <a:spcPts val="0"/>
              </a:spcAft>
              <a:buSzPts val="1400"/>
              <a:buNone/>
              <a:defRPr b="1" i="0" sz="4400" u="none" cap="none" strike="noStrike">
                <a:solidFill>
                  <a:srgbClr val="000099"/>
                </a:solidFill>
                <a:latin typeface="Arial"/>
                <a:ea typeface="Arial"/>
                <a:cs typeface="Arial"/>
                <a:sym typeface="Arial"/>
              </a:defRPr>
            </a:lvl2pPr>
            <a:lvl3pPr lvl="2" marR="0" rtl="0" algn="l">
              <a:spcBef>
                <a:spcPts val="0"/>
              </a:spcBef>
              <a:spcAft>
                <a:spcPts val="0"/>
              </a:spcAft>
              <a:buSzPts val="1400"/>
              <a:buNone/>
              <a:defRPr b="1" i="0" sz="4400" u="none" cap="none" strike="noStrike">
                <a:solidFill>
                  <a:srgbClr val="000099"/>
                </a:solidFill>
                <a:latin typeface="Arial"/>
                <a:ea typeface="Arial"/>
                <a:cs typeface="Arial"/>
                <a:sym typeface="Arial"/>
              </a:defRPr>
            </a:lvl3pPr>
            <a:lvl4pPr lvl="3" marR="0" rtl="0" algn="l">
              <a:spcBef>
                <a:spcPts val="0"/>
              </a:spcBef>
              <a:spcAft>
                <a:spcPts val="0"/>
              </a:spcAft>
              <a:buSzPts val="1400"/>
              <a:buNone/>
              <a:defRPr b="1" i="0" sz="4400" u="none" cap="none" strike="noStrike">
                <a:solidFill>
                  <a:srgbClr val="000099"/>
                </a:solidFill>
                <a:latin typeface="Arial"/>
                <a:ea typeface="Arial"/>
                <a:cs typeface="Arial"/>
                <a:sym typeface="Arial"/>
              </a:defRPr>
            </a:lvl4pPr>
            <a:lvl5pPr lvl="4" marR="0" rtl="0" algn="l">
              <a:spcBef>
                <a:spcPts val="0"/>
              </a:spcBef>
              <a:spcAft>
                <a:spcPts val="0"/>
              </a:spcAft>
              <a:buSzPts val="1400"/>
              <a:buNone/>
              <a:defRPr b="1" i="0" sz="4400" u="none" cap="none" strike="noStrike">
                <a:solidFill>
                  <a:srgbClr val="000099"/>
                </a:solidFill>
                <a:latin typeface="Arial"/>
                <a:ea typeface="Arial"/>
                <a:cs typeface="Arial"/>
                <a:sym typeface="Arial"/>
              </a:defRPr>
            </a:lvl5pPr>
            <a:lvl6pPr lvl="5" marR="0" rtl="0" algn="l">
              <a:spcBef>
                <a:spcPts val="0"/>
              </a:spcBef>
              <a:spcAft>
                <a:spcPts val="0"/>
              </a:spcAft>
              <a:buSzPts val="1400"/>
              <a:buNone/>
              <a:defRPr b="1" i="0" sz="4400" u="none" cap="none" strike="noStrike">
                <a:solidFill>
                  <a:srgbClr val="000099"/>
                </a:solidFill>
                <a:latin typeface="Arial"/>
                <a:ea typeface="Arial"/>
                <a:cs typeface="Arial"/>
                <a:sym typeface="Arial"/>
              </a:defRPr>
            </a:lvl6pPr>
            <a:lvl7pPr lvl="6" marR="0" rtl="0" algn="l">
              <a:spcBef>
                <a:spcPts val="0"/>
              </a:spcBef>
              <a:spcAft>
                <a:spcPts val="0"/>
              </a:spcAft>
              <a:buSzPts val="1400"/>
              <a:buNone/>
              <a:defRPr b="1" i="0" sz="4400" u="none" cap="none" strike="noStrike">
                <a:solidFill>
                  <a:srgbClr val="000099"/>
                </a:solidFill>
                <a:latin typeface="Arial"/>
                <a:ea typeface="Arial"/>
                <a:cs typeface="Arial"/>
                <a:sym typeface="Arial"/>
              </a:defRPr>
            </a:lvl7pPr>
            <a:lvl8pPr lvl="7" marR="0" rtl="0" algn="l">
              <a:spcBef>
                <a:spcPts val="0"/>
              </a:spcBef>
              <a:spcAft>
                <a:spcPts val="0"/>
              </a:spcAft>
              <a:buSzPts val="1400"/>
              <a:buNone/>
              <a:defRPr b="1" i="0" sz="4400" u="none" cap="none" strike="noStrike">
                <a:solidFill>
                  <a:srgbClr val="000099"/>
                </a:solidFill>
                <a:latin typeface="Arial"/>
                <a:ea typeface="Arial"/>
                <a:cs typeface="Arial"/>
                <a:sym typeface="Arial"/>
              </a:defRPr>
            </a:lvl8pPr>
            <a:lvl9pPr lvl="8" marR="0" rtl="0" algn="l">
              <a:spcBef>
                <a:spcPts val="0"/>
              </a:spcBef>
              <a:spcAft>
                <a:spcPts val="0"/>
              </a:spcAft>
              <a:buSzPts val="1400"/>
              <a:buNone/>
              <a:defRPr b="1" i="0" sz="4400" u="none" cap="none" strike="noStrike">
                <a:solidFill>
                  <a:srgbClr val="000099"/>
                </a:solidFill>
                <a:latin typeface="Arial"/>
                <a:ea typeface="Arial"/>
                <a:cs typeface="Arial"/>
                <a:sym typeface="Arial"/>
              </a:defRPr>
            </a:lvl9pPr>
          </a:lstStyle>
          <a:p/>
        </p:txBody>
      </p:sp>
      <p:sp>
        <p:nvSpPr>
          <p:cNvPr id="11" name="Google Shape;11;p1"/>
          <p:cNvSpPr txBox="1"/>
          <p:nvPr>
            <p:ph idx="1" type="body"/>
          </p:nvPr>
        </p:nvSpPr>
        <p:spPr>
          <a:xfrm>
            <a:off x="1403350" y="4581525"/>
            <a:ext cx="7200900" cy="1800225"/>
          </a:xfrm>
          <a:prstGeom prst="rect">
            <a:avLst/>
          </a:prstGeom>
          <a:noFill/>
          <a:ln>
            <a:noFill/>
          </a:ln>
        </p:spPr>
        <p:txBody>
          <a:bodyPr anchorCtr="0" anchor="b" bIns="45700" lIns="91425" spcFirstLastPara="1" rIns="91425" wrap="square" tIns="45700">
            <a:noAutofit/>
          </a:bodyPr>
          <a:lstStyle>
            <a:lvl1pPr indent="-228600" lvl="0" marL="457200" marR="0" rtl="0" algn="l">
              <a:spcBef>
                <a:spcPts val="640"/>
              </a:spcBef>
              <a:spcAft>
                <a:spcPts val="0"/>
              </a:spcAft>
              <a:buSzPts val="1400"/>
              <a:buNone/>
              <a:defRPr b="0" i="0" sz="3200" u="none" cap="none" strike="noStrike">
                <a:solidFill>
                  <a:schemeClr val="dk1"/>
                </a:solidFill>
                <a:latin typeface="Arial"/>
                <a:ea typeface="Arial"/>
                <a:cs typeface="Arial"/>
                <a:sym typeface="Arial"/>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7.jpg"/><Relationship Id="rId4" Type="http://schemas.openxmlformats.org/officeDocument/2006/relationships/image" Target="../media/image8.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4.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 Id="rId3" Type="http://schemas.openxmlformats.org/officeDocument/2006/relationships/image" Target="../media/image9.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 Id="rId3" Type="http://schemas.openxmlformats.org/officeDocument/2006/relationships/image" Target="../media/image7.jpg"/><Relationship Id="rId4" Type="http://schemas.openxmlformats.org/officeDocument/2006/relationships/image" Target="../media/image8.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43" name="Shape 43"/>
        <p:cNvGrpSpPr/>
        <p:nvPr/>
      </p:nvGrpSpPr>
      <p:grpSpPr>
        <a:xfrm>
          <a:off x="0" y="0"/>
          <a:ext cx="0" cy="0"/>
          <a:chOff x="0" y="0"/>
          <a:chExt cx="0" cy="0"/>
        </a:xfrm>
      </p:grpSpPr>
      <p:sp>
        <p:nvSpPr>
          <p:cNvPr id="44" name="Google Shape;44;p6"/>
          <p:cNvSpPr txBox="1"/>
          <p:nvPr/>
        </p:nvSpPr>
        <p:spPr>
          <a:xfrm>
            <a:off x="611560" y="6237312"/>
            <a:ext cx="7992888" cy="430887"/>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0" i="0" lang="cs-CZ" sz="1050" u="none" cap="none" strike="noStrike">
                <a:solidFill>
                  <a:schemeClr val="dk1"/>
                </a:solidFill>
                <a:latin typeface="Arial"/>
                <a:ea typeface="Arial"/>
                <a:cs typeface="Arial"/>
                <a:sym typeface="Arial"/>
              </a:rPr>
              <a:t>Tento materiál vznikl za finanční podpory Evropského sociálního fondu prostřednictvím Operačního programu Zaměstnanost </a:t>
            </a:r>
            <a:br>
              <a:rPr b="0" i="0" lang="cs-CZ" sz="1050" u="none" cap="none" strike="noStrike">
                <a:solidFill>
                  <a:schemeClr val="dk1"/>
                </a:solidFill>
                <a:latin typeface="Arial"/>
                <a:ea typeface="Arial"/>
                <a:cs typeface="Arial"/>
                <a:sym typeface="Arial"/>
              </a:rPr>
            </a:br>
            <a:r>
              <a:rPr b="0" i="0" lang="cs-CZ" sz="1050" u="none" cap="none" strike="noStrike">
                <a:solidFill>
                  <a:schemeClr val="dk1"/>
                </a:solidFill>
                <a:latin typeface="Arial"/>
                <a:ea typeface="Arial"/>
                <a:cs typeface="Arial"/>
                <a:sym typeface="Arial"/>
              </a:rPr>
              <a:t>v rámci projektu „Systémové zajištění sociálního začleňování“, registrační číslo projektu: CZ.03.2.63/0.0/0.0/15_030/0000605</a:t>
            </a:r>
            <a:endParaRPr/>
          </a:p>
        </p:txBody>
      </p:sp>
      <p:pic>
        <p:nvPicPr>
          <p:cNvPr id="45" name="Google Shape;45;p6"/>
          <p:cNvPicPr preferRelativeResize="0"/>
          <p:nvPr/>
        </p:nvPicPr>
        <p:blipFill rotWithShape="1">
          <a:blip r:embed="rId3">
            <a:alphaModFix/>
          </a:blip>
          <a:srcRect b="0" l="0" r="0" t="0"/>
          <a:stretch/>
        </p:blipFill>
        <p:spPr>
          <a:xfrm>
            <a:off x="3347864" y="476672"/>
            <a:ext cx="5688631" cy="847780"/>
          </a:xfrm>
          <a:prstGeom prst="rect">
            <a:avLst/>
          </a:prstGeom>
          <a:noFill/>
          <a:ln>
            <a:noFill/>
          </a:ln>
        </p:spPr>
      </p:pic>
      <p:pic>
        <p:nvPicPr>
          <p:cNvPr id="46" name="Google Shape;46;p6"/>
          <p:cNvPicPr preferRelativeResize="0"/>
          <p:nvPr/>
        </p:nvPicPr>
        <p:blipFill rotWithShape="1">
          <a:blip r:embed="rId4">
            <a:alphaModFix/>
          </a:blip>
          <a:srcRect b="0" l="0" r="0" t="0"/>
          <a:stretch/>
        </p:blipFill>
        <p:spPr>
          <a:xfrm>
            <a:off x="179512" y="440101"/>
            <a:ext cx="3042251" cy="920921"/>
          </a:xfrm>
          <a:prstGeom prst="rect">
            <a:avLst/>
          </a:prstGeom>
          <a:noFill/>
          <a:ln>
            <a:noFill/>
          </a:ln>
        </p:spPr>
      </p:pic>
      <p:sp>
        <p:nvSpPr>
          <p:cNvPr id="47" name="Google Shape;47;p6"/>
          <p:cNvSpPr txBox="1"/>
          <p:nvPr/>
        </p:nvSpPr>
        <p:spPr>
          <a:xfrm>
            <a:off x="0" y="1764658"/>
            <a:ext cx="9144000" cy="2607704"/>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00004C"/>
              </a:buClr>
              <a:buSzPts val="2800"/>
              <a:buFont typeface="Arial"/>
              <a:buNone/>
            </a:pPr>
            <a:r>
              <a:rPr b="1" i="0" lang="cs-CZ" sz="2800" u="none" cap="none" strike="noStrike">
                <a:solidFill>
                  <a:srgbClr val="00004C"/>
                </a:solidFill>
                <a:latin typeface="Arial"/>
                <a:ea typeface="Arial"/>
                <a:cs typeface="Arial"/>
                <a:sym typeface="Arial"/>
              </a:rPr>
              <a:t>Zdraví a sociální vyloučení ve výzkumech ASZ </a:t>
            </a:r>
            <a:endParaRPr b="1" i="0" sz="2800" u="none" cap="none" strike="noStrike">
              <a:solidFill>
                <a:srgbClr val="00004C"/>
              </a:solidFill>
              <a:latin typeface="Arial"/>
              <a:ea typeface="Arial"/>
              <a:cs typeface="Arial"/>
              <a:sym typeface="Arial"/>
            </a:endParaRPr>
          </a:p>
        </p:txBody>
      </p:sp>
      <p:sp>
        <p:nvSpPr>
          <p:cNvPr id="48" name="Google Shape;48;p6"/>
          <p:cNvSpPr txBox="1"/>
          <p:nvPr/>
        </p:nvSpPr>
        <p:spPr>
          <a:xfrm>
            <a:off x="0" y="4581128"/>
            <a:ext cx="7956376" cy="120032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cs-CZ" sz="2400" u="none" cap="none" strike="noStrike">
                <a:solidFill>
                  <a:schemeClr val="dk1"/>
                </a:solidFill>
                <a:latin typeface="Arial"/>
                <a:ea typeface="Arial"/>
                <a:cs typeface="Arial"/>
                <a:sym typeface="Arial"/>
              </a:rPr>
              <a:t>Odbor pro sociální začleňování (Agentura) MMR ČR </a:t>
            </a:r>
            <a:endParaRPr/>
          </a:p>
          <a:p>
            <a:pPr indent="0" lvl="0" marL="0" marR="0" rtl="0" algn="l">
              <a:spcBef>
                <a:spcPts val="0"/>
              </a:spcBef>
              <a:spcAft>
                <a:spcPts val="0"/>
              </a:spcAft>
              <a:buNone/>
            </a:pPr>
            <a:r>
              <a:rPr b="1" lang="cs-CZ" sz="2400">
                <a:solidFill>
                  <a:schemeClr val="dk1"/>
                </a:solidFill>
                <a:latin typeface="Arial"/>
                <a:ea typeface="Arial"/>
                <a:cs typeface="Arial"/>
                <a:sym typeface="Arial"/>
              </a:rPr>
              <a:t>Workshop „Přístup ke zdravotní péči“, 22. 9. 2022</a:t>
            </a:r>
            <a:endParaRPr/>
          </a:p>
          <a:p>
            <a:pPr indent="0" lvl="0" marL="0" marR="0" rtl="0" algn="l">
              <a:spcBef>
                <a:spcPts val="0"/>
              </a:spcBef>
              <a:spcAft>
                <a:spcPts val="0"/>
              </a:spcAft>
              <a:buNone/>
            </a:pPr>
            <a:r>
              <a:rPr lang="cs-CZ" sz="2400">
                <a:solidFill>
                  <a:schemeClr val="dk1"/>
                </a:solidFill>
                <a:latin typeface="Arial"/>
                <a:ea typeface="Arial"/>
                <a:cs typeface="Arial"/>
                <a:sym typeface="Arial"/>
              </a:rPr>
              <a:t>Zuzana Korecká, OVE</a:t>
            </a:r>
            <a:endParaRPr sz="2400">
              <a:solidFill>
                <a:schemeClr val="dk1"/>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15"/>
          <p:cNvSpPr txBox="1"/>
          <p:nvPr/>
        </p:nvSpPr>
        <p:spPr>
          <a:xfrm>
            <a:off x="2555776" y="548680"/>
            <a:ext cx="6588224" cy="864096"/>
          </a:xfrm>
          <a:prstGeom prst="rect">
            <a:avLst/>
          </a:prstGeom>
          <a:noFill/>
          <a:ln>
            <a:noFill/>
          </a:ln>
        </p:spPr>
        <p:txBody>
          <a:bodyPr anchorCtr="0" anchor="ctr" bIns="45700" lIns="91425" spcFirstLastPara="1" rIns="91425" wrap="square" tIns="45700">
            <a:normAutofit/>
          </a:bodyPr>
          <a:lstStyle/>
          <a:p>
            <a:pPr indent="0" lvl="0" marL="0" marR="0" rtl="0" algn="l">
              <a:spcBef>
                <a:spcPts val="0"/>
              </a:spcBef>
              <a:spcAft>
                <a:spcPts val="0"/>
              </a:spcAft>
              <a:buClr>
                <a:srgbClr val="00004C"/>
              </a:buClr>
              <a:buSzPts val="3200"/>
              <a:buFont typeface="Arial"/>
              <a:buNone/>
            </a:pPr>
            <a:r>
              <a:rPr b="1" lang="cs-CZ" sz="3200">
                <a:solidFill>
                  <a:srgbClr val="00004C"/>
                </a:solidFill>
                <a:latin typeface="Arial"/>
                <a:ea typeface="Arial"/>
                <a:cs typeface="Arial"/>
                <a:sym typeface="Arial"/>
              </a:rPr>
              <a:t>Výzkumy na téma zdraví</a:t>
            </a:r>
            <a:endParaRPr b="1" sz="3200">
              <a:solidFill>
                <a:srgbClr val="00004C"/>
              </a:solidFill>
              <a:latin typeface="Arial"/>
              <a:ea typeface="Arial"/>
              <a:cs typeface="Arial"/>
              <a:sym typeface="Arial"/>
            </a:endParaRPr>
          </a:p>
        </p:txBody>
      </p:sp>
      <p:sp>
        <p:nvSpPr>
          <p:cNvPr id="111" name="Google Shape;111;p15"/>
          <p:cNvSpPr/>
          <p:nvPr/>
        </p:nvSpPr>
        <p:spPr>
          <a:xfrm>
            <a:off x="251520" y="1412776"/>
            <a:ext cx="8704516" cy="563231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i="1" lang="cs-CZ" sz="2400">
                <a:solidFill>
                  <a:schemeClr val="dk1"/>
                </a:solidFill>
                <a:latin typeface="Arial"/>
                <a:ea typeface="Arial"/>
                <a:cs typeface="Arial"/>
                <a:sym typeface="Arial"/>
              </a:rPr>
              <a:t>Životní podmínky obyvatel SVL: Zdraví </a:t>
            </a:r>
            <a:r>
              <a:rPr lang="cs-CZ" sz="2400">
                <a:solidFill>
                  <a:schemeClr val="dk1"/>
                </a:solidFill>
                <a:latin typeface="Arial"/>
                <a:ea typeface="Arial"/>
                <a:cs typeface="Arial"/>
                <a:sym typeface="Arial"/>
              </a:rPr>
              <a:t>(2020)</a:t>
            </a:r>
            <a:endParaRPr/>
          </a:p>
          <a:p>
            <a:pPr indent="0" lvl="0" marL="0" marR="0" rtl="0" algn="l">
              <a:spcBef>
                <a:spcPts val="0"/>
              </a:spcBef>
              <a:spcAft>
                <a:spcPts val="0"/>
              </a:spcAft>
              <a:buNone/>
            </a:pPr>
            <a:r>
              <a:t/>
            </a:r>
            <a:endParaRPr sz="2400">
              <a:solidFill>
                <a:schemeClr val="dk1"/>
              </a:solidFill>
              <a:latin typeface="Arial"/>
              <a:ea typeface="Arial"/>
              <a:cs typeface="Arial"/>
              <a:sym typeface="Arial"/>
            </a:endParaRPr>
          </a:p>
          <a:p>
            <a:pPr indent="0" lvl="0" marL="0" marR="0" rtl="0" algn="l">
              <a:spcBef>
                <a:spcPts val="0"/>
              </a:spcBef>
              <a:spcAft>
                <a:spcPts val="0"/>
              </a:spcAft>
              <a:buNone/>
            </a:pPr>
            <a:r>
              <a:rPr lang="cs-CZ" sz="2400">
                <a:solidFill>
                  <a:schemeClr val="dk1"/>
                </a:solidFill>
                <a:latin typeface="Arial"/>
                <a:ea typeface="Arial"/>
                <a:cs typeface="Arial"/>
                <a:sym typeface="Arial"/>
              </a:rPr>
              <a:t>K zachycení životních podmínek obyvatel SVL byl využit dotazník výzkumného šetření EU-SILC (European Union Statistics on Income and Living Conditions), které je realizováno jednou ročně napříč státy Evropské unie</a:t>
            </a:r>
            <a:endParaRPr/>
          </a:p>
          <a:p>
            <a:pPr indent="0" lvl="0" marL="0" marR="0" rtl="0" algn="l">
              <a:spcBef>
                <a:spcPts val="0"/>
              </a:spcBef>
              <a:spcAft>
                <a:spcPts val="0"/>
              </a:spcAft>
              <a:buNone/>
            </a:pPr>
            <a:r>
              <a:t/>
            </a:r>
            <a:endParaRPr sz="2400">
              <a:solidFill>
                <a:schemeClr val="dk1"/>
              </a:solidFill>
              <a:latin typeface="Arial"/>
              <a:ea typeface="Arial"/>
              <a:cs typeface="Arial"/>
              <a:sym typeface="Arial"/>
            </a:endParaRPr>
          </a:p>
          <a:p>
            <a:pPr indent="0" lvl="0" marL="0" marR="0" rtl="0" algn="l">
              <a:spcBef>
                <a:spcPts val="0"/>
              </a:spcBef>
              <a:spcAft>
                <a:spcPts val="0"/>
              </a:spcAft>
              <a:buNone/>
            </a:pPr>
            <a:r>
              <a:rPr lang="cs-CZ" sz="2400">
                <a:solidFill>
                  <a:schemeClr val="dk1"/>
                </a:solidFill>
                <a:latin typeface="Arial"/>
                <a:ea typeface="Arial"/>
                <a:cs typeface="Arial"/>
                <a:sym typeface="Arial"/>
              </a:rPr>
              <a:t>Využití tohoto dotazníku mělo přinést komplexní přehled o životních podmínkách domácností SVL, a s určitými omezeními umožnilo výsledky ze SVL komparovat s celkovou situací v Česku </a:t>
            </a:r>
            <a:endParaRPr/>
          </a:p>
          <a:p>
            <a:pPr indent="0" lvl="0" marL="0" marR="0" rtl="0" algn="l">
              <a:spcBef>
                <a:spcPts val="0"/>
              </a:spcBef>
              <a:spcAft>
                <a:spcPts val="0"/>
              </a:spcAft>
              <a:buNone/>
            </a:pPr>
            <a:r>
              <a:t/>
            </a:r>
            <a:endParaRPr sz="2400">
              <a:solidFill>
                <a:schemeClr val="dk1"/>
              </a:solidFill>
              <a:latin typeface="Arial"/>
              <a:ea typeface="Arial"/>
              <a:cs typeface="Arial"/>
              <a:sym typeface="Arial"/>
            </a:endParaRPr>
          </a:p>
          <a:p>
            <a:pPr indent="0" lvl="0" marL="0" marR="0" rtl="0" algn="l">
              <a:spcBef>
                <a:spcPts val="0"/>
              </a:spcBef>
              <a:spcAft>
                <a:spcPts val="0"/>
              </a:spcAft>
              <a:buNone/>
            </a:pPr>
            <a:r>
              <a:t/>
            </a:r>
            <a:endParaRPr sz="2400">
              <a:solidFill>
                <a:schemeClr val="dk1"/>
              </a:solidFill>
              <a:latin typeface="Arial"/>
              <a:ea typeface="Arial"/>
              <a:cs typeface="Arial"/>
              <a:sym typeface="Arial"/>
            </a:endParaRPr>
          </a:p>
          <a:p>
            <a:pPr indent="0" lvl="0" marL="0" marR="0" rtl="0" algn="l">
              <a:spcBef>
                <a:spcPts val="0"/>
              </a:spcBef>
              <a:spcAft>
                <a:spcPts val="0"/>
              </a:spcAft>
              <a:buNone/>
            </a:pPr>
            <a:r>
              <a:t/>
            </a:r>
            <a:endParaRPr sz="2400">
              <a:solidFill>
                <a:schemeClr val="dk1"/>
              </a:solidFill>
              <a:latin typeface="Arial"/>
              <a:ea typeface="Arial"/>
              <a:cs typeface="Arial"/>
              <a:sym typeface="Arial"/>
            </a:endParaRPr>
          </a:p>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16"/>
          <p:cNvSpPr txBox="1"/>
          <p:nvPr/>
        </p:nvSpPr>
        <p:spPr>
          <a:xfrm>
            <a:off x="2555776" y="548680"/>
            <a:ext cx="6588224" cy="864096"/>
          </a:xfrm>
          <a:prstGeom prst="rect">
            <a:avLst/>
          </a:prstGeom>
          <a:noFill/>
          <a:ln>
            <a:noFill/>
          </a:ln>
        </p:spPr>
        <p:txBody>
          <a:bodyPr anchorCtr="0" anchor="ctr" bIns="45700" lIns="91425" spcFirstLastPara="1" rIns="91425" wrap="square" tIns="45700">
            <a:normAutofit/>
          </a:bodyPr>
          <a:lstStyle/>
          <a:p>
            <a:pPr indent="0" lvl="0" marL="0" marR="0" rtl="0" algn="l">
              <a:spcBef>
                <a:spcPts val="0"/>
              </a:spcBef>
              <a:spcAft>
                <a:spcPts val="0"/>
              </a:spcAft>
              <a:buClr>
                <a:srgbClr val="00004C"/>
              </a:buClr>
              <a:buSzPts val="3200"/>
              <a:buFont typeface="Arial"/>
              <a:buNone/>
            </a:pPr>
            <a:r>
              <a:rPr b="1" lang="cs-CZ" sz="3200">
                <a:solidFill>
                  <a:srgbClr val="00004C"/>
                </a:solidFill>
                <a:latin typeface="Arial"/>
                <a:ea typeface="Arial"/>
                <a:cs typeface="Arial"/>
                <a:sym typeface="Arial"/>
              </a:rPr>
              <a:t>Výzkumy na téma zdraví</a:t>
            </a:r>
            <a:endParaRPr b="1" sz="3200">
              <a:solidFill>
                <a:srgbClr val="00004C"/>
              </a:solidFill>
              <a:latin typeface="Arial"/>
              <a:ea typeface="Arial"/>
              <a:cs typeface="Arial"/>
              <a:sym typeface="Arial"/>
            </a:endParaRPr>
          </a:p>
        </p:txBody>
      </p:sp>
      <p:sp>
        <p:nvSpPr>
          <p:cNvPr id="118" name="Google Shape;118;p16"/>
          <p:cNvSpPr/>
          <p:nvPr/>
        </p:nvSpPr>
        <p:spPr>
          <a:xfrm>
            <a:off x="251520" y="1412776"/>
            <a:ext cx="8704516" cy="4154984"/>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i="1" lang="cs-CZ" sz="2400">
                <a:solidFill>
                  <a:schemeClr val="dk1"/>
                </a:solidFill>
                <a:latin typeface="Arial"/>
                <a:ea typeface="Arial"/>
                <a:cs typeface="Arial"/>
                <a:sym typeface="Arial"/>
              </a:rPr>
              <a:t>Životní podmínky obyvatel SVL: Zdraví </a:t>
            </a:r>
            <a:r>
              <a:rPr lang="cs-CZ" sz="2400">
                <a:solidFill>
                  <a:schemeClr val="dk1"/>
                </a:solidFill>
                <a:latin typeface="Arial"/>
                <a:ea typeface="Arial"/>
                <a:cs typeface="Arial"/>
                <a:sym typeface="Arial"/>
              </a:rPr>
              <a:t>(2020)</a:t>
            </a:r>
            <a:endParaRPr/>
          </a:p>
          <a:p>
            <a:pPr indent="0" lvl="0" marL="0" marR="0" rtl="0" algn="just">
              <a:spcBef>
                <a:spcPts val="0"/>
              </a:spcBef>
              <a:spcAft>
                <a:spcPts val="0"/>
              </a:spcAft>
              <a:buNone/>
            </a:pPr>
            <a:r>
              <a:t/>
            </a:r>
            <a:endParaRPr sz="2400">
              <a:solidFill>
                <a:schemeClr val="dk1"/>
              </a:solidFill>
              <a:latin typeface="Arial"/>
              <a:ea typeface="Arial"/>
              <a:cs typeface="Arial"/>
              <a:sym typeface="Arial"/>
            </a:endParaRPr>
          </a:p>
          <a:p>
            <a:pPr indent="0" lvl="0" marL="0" marR="0" rtl="0" algn="just">
              <a:spcBef>
                <a:spcPts val="0"/>
              </a:spcBef>
              <a:spcAft>
                <a:spcPts val="0"/>
              </a:spcAft>
              <a:buNone/>
            </a:pPr>
            <a:r>
              <a:rPr lang="cs-CZ" sz="2400">
                <a:solidFill>
                  <a:schemeClr val="dk1"/>
                </a:solidFill>
                <a:latin typeface="Arial"/>
                <a:ea typeface="Arial"/>
                <a:cs typeface="Arial"/>
                <a:sym typeface="Arial"/>
              </a:rPr>
              <a:t>Základní populaci Agenturou organizovaného šetření</a:t>
            </a:r>
            <a:br>
              <a:rPr lang="cs-CZ" sz="2400">
                <a:solidFill>
                  <a:schemeClr val="dk1"/>
                </a:solidFill>
                <a:latin typeface="Arial"/>
                <a:ea typeface="Arial"/>
                <a:cs typeface="Arial"/>
                <a:sym typeface="Arial"/>
              </a:rPr>
            </a:br>
            <a:r>
              <a:rPr lang="cs-CZ" sz="2400">
                <a:solidFill>
                  <a:schemeClr val="dk1"/>
                </a:solidFill>
                <a:latin typeface="Arial"/>
                <a:ea typeface="Arial"/>
                <a:cs typeface="Arial"/>
                <a:sym typeface="Arial"/>
              </a:rPr>
              <a:t>(tzv. SVL-SILC) tvořili obyvatelé SVL starší 15 let</a:t>
            </a:r>
            <a:endParaRPr/>
          </a:p>
          <a:p>
            <a:pPr indent="0" lvl="0" marL="0" marR="0" rtl="0" algn="l">
              <a:spcBef>
                <a:spcPts val="0"/>
              </a:spcBef>
              <a:spcAft>
                <a:spcPts val="0"/>
              </a:spcAft>
              <a:buNone/>
            </a:pPr>
            <a:r>
              <a:t/>
            </a:r>
            <a:endParaRPr sz="2400">
              <a:solidFill>
                <a:schemeClr val="dk1"/>
              </a:solidFill>
              <a:latin typeface="Arial"/>
              <a:ea typeface="Arial"/>
              <a:cs typeface="Arial"/>
              <a:sym typeface="Arial"/>
            </a:endParaRPr>
          </a:p>
          <a:p>
            <a:pPr indent="0" lvl="0" marL="0" marR="0" rtl="0" algn="l">
              <a:spcBef>
                <a:spcPts val="0"/>
              </a:spcBef>
              <a:spcAft>
                <a:spcPts val="0"/>
              </a:spcAft>
              <a:buNone/>
            </a:pPr>
            <a:r>
              <a:rPr lang="cs-CZ" sz="2400">
                <a:solidFill>
                  <a:schemeClr val="dk1"/>
                </a:solidFill>
                <a:latin typeface="Arial"/>
                <a:ea typeface="Arial"/>
                <a:cs typeface="Arial"/>
                <a:sym typeface="Arial"/>
              </a:rPr>
              <a:t>Celkem bylo v 53 obcích osmi krajů sesbíráno 1119 dotazníků</a:t>
            </a:r>
            <a:endParaRPr/>
          </a:p>
          <a:p>
            <a:pPr indent="0" lvl="0" marL="0" marR="0" rtl="0" algn="l">
              <a:spcBef>
                <a:spcPts val="0"/>
              </a:spcBef>
              <a:spcAft>
                <a:spcPts val="0"/>
              </a:spcAft>
              <a:buNone/>
            </a:pPr>
            <a:r>
              <a:t/>
            </a:r>
            <a:endParaRPr sz="2400">
              <a:solidFill>
                <a:schemeClr val="dk1"/>
              </a:solidFill>
              <a:latin typeface="Arial"/>
              <a:ea typeface="Arial"/>
              <a:cs typeface="Arial"/>
              <a:sym typeface="Arial"/>
            </a:endParaRPr>
          </a:p>
          <a:p>
            <a:pPr indent="0" lvl="0" marL="0" marR="0" rtl="0" algn="l">
              <a:spcBef>
                <a:spcPts val="0"/>
              </a:spcBef>
              <a:spcAft>
                <a:spcPts val="0"/>
              </a:spcAft>
              <a:buNone/>
            </a:pPr>
            <a:r>
              <a:rPr lang="cs-CZ" sz="2400">
                <a:solidFill>
                  <a:schemeClr val="dk1"/>
                </a:solidFill>
                <a:latin typeface="Arial"/>
                <a:ea typeface="Arial"/>
                <a:cs typeface="Arial"/>
                <a:sym typeface="Arial"/>
              </a:rPr>
              <a:t> </a:t>
            </a:r>
            <a:endParaRPr sz="2400">
              <a:solidFill>
                <a:schemeClr val="dk1"/>
              </a:solidFill>
              <a:latin typeface="Arial"/>
              <a:ea typeface="Arial"/>
              <a:cs typeface="Arial"/>
              <a:sym typeface="Arial"/>
            </a:endParaRPr>
          </a:p>
          <a:p>
            <a:pPr indent="0" lvl="0" marL="0" marR="0" rtl="0" algn="l">
              <a:spcBef>
                <a:spcPts val="0"/>
              </a:spcBef>
              <a:spcAft>
                <a:spcPts val="0"/>
              </a:spcAft>
              <a:buNone/>
            </a:pPr>
            <a:r>
              <a:t/>
            </a:r>
            <a:endParaRPr sz="2400">
              <a:solidFill>
                <a:schemeClr val="dk1"/>
              </a:solidFill>
              <a:latin typeface="Arial"/>
              <a:ea typeface="Arial"/>
              <a:cs typeface="Arial"/>
              <a:sym typeface="Arial"/>
            </a:endParaRPr>
          </a:p>
          <a:p>
            <a:pPr indent="0" lvl="0" marL="0" marR="0" rtl="0" algn="l">
              <a:spcBef>
                <a:spcPts val="0"/>
              </a:spcBef>
              <a:spcAft>
                <a:spcPts val="0"/>
              </a:spcAft>
              <a:buNone/>
            </a:pPr>
            <a:r>
              <a:t/>
            </a:r>
            <a:endParaRPr sz="2400">
              <a:solidFill>
                <a:schemeClr val="dk1"/>
              </a:solidFill>
              <a:latin typeface="Arial"/>
              <a:ea typeface="Arial"/>
              <a:cs typeface="Arial"/>
              <a:sym typeface="Arial"/>
            </a:endParaRPr>
          </a:p>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pic>
        <p:nvPicPr>
          <p:cNvPr id="119" name="Google Shape;119;p16"/>
          <p:cNvPicPr preferRelativeResize="0"/>
          <p:nvPr/>
        </p:nvPicPr>
        <p:blipFill rotWithShape="1">
          <a:blip r:embed="rId3">
            <a:alphaModFix/>
          </a:blip>
          <a:srcRect b="0" l="0" r="0" t="0"/>
          <a:stretch/>
        </p:blipFill>
        <p:spPr>
          <a:xfrm>
            <a:off x="364107" y="4030064"/>
            <a:ext cx="6850006" cy="2500133"/>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p17"/>
          <p:cNvSpPr txBox="1"/>
          <p:nvPr/>
        </p:nvSpPr>
        <p:spPr>
          <a:xfrm>
            <a:off x="2555776" y="548680"/>
            <a:ext cx="6588224" cy="864096"/>
          </a:xfrm>
          <a:prstGeom prst="rect">
            <a:avLst/>
          </a:prstGeom>
          <a:noFill/>
          <a:ln>
            <a:noFill/>
          </a:ln>
        </p:spPr>
        <p:txBody>
          <a:bodyPr anchorCtr="0" anchor="ctr" bIns="45700" lIns="91425" spcFirstLastPara="1" rIns="91425" wrap="square" tIns="45700">
            <a:normAutofit/>
          </a:bodyPr>
          <a:lstStyle/>
          <a:p>
            <a:pPr indent="0" lvl="0" marL="0" marR="0" rtl="0" algn="l">
              <a:spcBef>
                <a:spcPts val="0"/>
              </a:spcBef>
              <a:spcAft>
                <a:spcPts val="0"/>
              </a:spcAft>
              <a:buClr>
                <a:srgbClr val="00004C"/>
              </a:buClr>
              <a:buSzPts val="3200"/>
              <a:buFont typeface="Arial"/>
              <a:buNone/>
            </a:pPr>
            <a:r>
              <a:rPr b="1" lang="cs-CZ" sz="3200">
                <a:solidFill>
                  <a:srgbClr val="00004C"/>
                </a:solidFill>
                <a:latin typeface="Arial"/>
                <a:ea typeface="Arial"/>
                <a:cs typeface="Arial"/>
                <a:sym typeface="Arial"/>
              </a:rPr>
              <a:t>Výzkumy na téma zdraví</a:t>
            </a:r>
            <a:endParaRPr b="1" sz="3200">
              <a:solidFill>
                <a:srgbClr val="00004C"/>
              </a:solidFill>
              <a:latin typeface="Arial"/>
              <a:ea typeface="Arial"/>
              <a:cs typeface="Arial"/>
              <a:sym typeface="Arial"/>
            </a:endParaRPr>
          </a:p>
        </p:txBody>
      </p:sp>
      <p:sp>
        <p:nvSpPr>
          <p:cNvPr id="126" name="Google Shape;126;p17"/>
          <p:cNvSpPr/>
          <p:nvPr/>
        </p:nvSpPr>
        <p:spPr>
          <a:xfrm>
            <a:off x="251520" y="1412776"/>
            <a:ext cx="8704516" cy="2308324"/>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i="1" lang="cs-CZ" sz="2400">
                <a:solidFill>
                  <a:schemeClr val="dk1"/>
                </a:solidFill>
                <a:latin typeface="Arial"/>
                <a:ea typeface="Arial"/>
                <a:cs typeface="Arial"/>
                <a:sym typeface="Arial"/>
              </a:rPr>
              <a:t>Životní podmínky obyvatel SVL: Zdraví </a:t>
            </a:r>
            <a:r>
              <a:rPr lang="cs-CZ" sz="2400">
                <a:solidFill>
                  <a:schemeClr val="dk1"/>
                </a:solidFill>
                <a:latin typeface="Arial"/>
                <a:ea typeface="Arial"/>
                <a:cs typeface="Arial"/>
                <a:sym typeface="Arial"/>
              </a:rPr>
              <a:t>(2020)</a:t>
            </a:r>
            <a:endParaRPr/>
          </a:p>
          <a:p>
            <a:pPr indent="0" lvl="0" marL="0" marR="0" rtl="0" algn="l">
              <a:spcBef>
                <a:spcPts val="0"/>
              </a:spcBef>
              <a:spcAft>
                <a:spcPts val="0"/>
              </a:spcAft>
              <a:buNone/>
            </a:pPr>
            <a:r>
              <a:t/>
            </a:r>
            <a:endParaRPr sz="2400">
              <a:solidFill>
                <a:schemeClr val="dk1"/>
              </a:solidFill>
              <a:latin typeface="Arial"/>
              <a:ea typeface="Arial"/>
              <a:cs typeface="Arial"/>
              <a:sym typeface="Arial"/>
            </a:endParaRPr>
          </a:p>
          <a:p>
            <a:pPr indent="0" lvl="0" marL="0" marR="0" rtl="0" algn="l">
              <a:spcBef>
                <a:spcPts val="0"/>
              </a:spcBef>
              <a:spcAft>
                <a:spcPts val="0"/>
              </a:spcAft>
              <a:buNone/>
            </a:pPr>
            <a:r>
              <a:rPr lang="cs-CZ" sz="2400">
                <a:solidFill>
                  <a:schemeClr val="dk1"/>
                </a:solidFill>
                <a:latin typeface="Arial"/>
                <a:ea typeface="Arial"/>
                <a:cs typeface="Arial"/>
                <a:sym typeface="Arial"/>
              </a:rPr>
              <a:t>Výzkumná zpráva se zaměřila zejména na sebehodnocené zdraví, na četnost návštěv v ambulancích lékařů a na důvody nenavštívení lékaře</a:t>
            </a:r>
            <a:endParaRPr/>
          </a:p>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p18"/>
          <p:cNvSpPr txBox="1"/>
          <p:nvPr/>
        </p:nvSpPr>
        <p:spPr>
          <a:xfrm>
            <a:off x="2555776" y="548680"/>
            <a:ext cx="6588224" cy="864096"/>
          </a:xfrm>
          <a:prstGeom prst="rect">
            <a:avLst/>
          </a:prstGeom>
          <a:noFill/>
          <a:ln>
            <a:noFill/>
          </a:ln>
        </p:spPr>
        <p:txBody>
          <a:bodyPr anchorCtr="0" anchor="ctr" bIns="45700" lIns="91425" spcFirstLastPara="1" rIns="91425" wrap="square" tIns="45700">
            <a:normAutofit/>
          </a:bodyPr>
          <a:lstStyle/>
          <a:p>
            <a:pPr indent="0" lvl="0" marL="0" marR="0" rtl="0" algn="l">
              <a:spcBef>
                <a:spcPts val="0"/>
              </a:spcBef>
              <a:spcAft>
                <a:spcPts val="0"/>
              </a:spcAft>
              <a:buClr>
                <a:srgbClr val="00004C"/>
              </a:buClr>
              <a:buSzPts val="3200"/>
              <a:buFont typeface="Arial"/>
              <a:buNone/>
            </a:pPr>
            <a:r>
              <a:rPr b="1" lang="cs-CZ" sz="3200">
                <a:solidFill>
                  <a:srgbClr val="00004C"/>
                </a:solidFill>
                <a:latin typeface="Arial"/>
                <a:ea typeface="Arial"/>
                <a:cs typeface="Arial"/>
                <a:sym typeface="Arial"/>
              </a:rPr>
              <a:t>Výzkumy na téma zdraví</a:t>
            </a:r>
            <a:endParaRPr b="1" sz="3200">
              <a:solidFill>
                <a:srgbClr val="00004C"/>
              </a:solidFill>
              <a:latin typeface="Arial"/>
              <a:ea typeface="Arial"/>
              <a:cs typeface="Arial"/>
              <a:sym typeface="Arial"/>
            </a:endParaRPr>
          </a:p>
        </p:txBody>
      </p:sp>
      <p:sp>
        <p:nvSpPr>
          <p:cNvPr id="133" name="Google Shape;133;p18"/>
          <p:cNvSpPr/>
          <p:nvPr/>
        </p:nvSpPr>
        <p:spPr>
          <a:xfrm>
            <a:off x="251520" y="1412776"/>
            <a:ext cx="8704516" cy="452431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i="1" lang="cs-CZ" sz="2400">
                <a:solidFill>
                  <a:schemeClr val="dk1"/>
                </a:solidFill>
                <a:latin typeface="Arial"/>
                <a:ea typeface="Arial"/>
                <a:cs typeface="Arial"/>
                <a:sym typeface="Arial"/>
              </a:rPr>
              <a:t>Životní podmínky obyvatel SVL: Zdraví </a:t>
            </a:r>
            <a:r>
              <a:rPr lang="cs-CZ" sz="2400">
                <a:solidFill>
                  <a:schemeClr val="dk1"/>
                </a:solidFill>
                <a:latin typeface="Arial"/>
                <a:ea typeface="Arial"/>
                <a:cs typeface="Arial"/>
                <a:sym typeface="Arial"/>
              </a:rPr>
              <a:t>(2020)</a:t>
            </a:r>
            <a:endParaRPr/>
          </a:p>
          <a:p>
            <a:pPr indent="0" lvl="0" marL="0" marR="0" rtl="0" algn="l">
              <a:spcBef>
                <a:spcPts val="0"/>
              </a:spcBef>
              <a:spcAft>
                <a:spcPts val="0"/>
              </a:spcAft>
              <a:buNone/>
            </a:pPr>
            <a:r>
              <a:t/>
            </a:r>
            <a:endParaRPr sz="2400">
              <a:solidFill>
                <a:schemeClr val="dk1"/>
              </a:solidFill>
              <a:latin typeface="Arial"/>
              <a:ea typeface="Arial"/>
              <a:cs typeface="Arial"/>
              <a:sym typeface="Arial"/>
            </a:endParaRPr>
          </a:p>
          <a:p>
            <a:pPr indent="0" lvl="0" marL="0" marR="0" rtl="0" algn="l">
              <a:spcBef>
                <a:spcPts val="0"/>
              </a:spcBef>
              <a:spcAft>
                <a:spcPts val="0"/>
              </a:spcAft>
              <a:buNone/>
            </a:pPr>
            <a:r>
              <a:rPr lang="cs-CZ" sz="2400">
                <a:solidFill>
                  <a:schemeClr val="dk1"/>
                </a:solidFill>
                <a:latin typeface="Arial"/>
                <a:ea typeface="Arial"/>
                <a:cs typeface="Arial"/>
                <a:sym typeface="Arial"/>
              </a:rPr>
              <a:t>V sadě otázek vztahujících se k sebehodnocenému zdraví se odpovědi obou skupin velmi podobaly, přičemž o něco lépe svůj zdravotní stav hodnotili respondenti SVL-SILC, tedy obyvatelé sociálně vyloučených lokalit</a:t>
            </a:r>
            <a:endParaRPr/>
          </a:p>
          <a:p>
            <a:pPr indent="0" lvl="0" marL="0" marR="0" rtl="0" algn="l">
              <a:spcBef>
                <a:spcPts val="0"/>
              </a:spcBef>
              <a:spcAft>
                <a:spcPts val="0"/>
              </a:spcAft>
              <a:buNone/>
            </a:pPr>
            <a:r>
              <a:t/>
            </a:r>
            <a:endParaRPr sz="2400">
              <a:solidFill>
                <a:schemeClr val="dk1"/>
              </a:solidFill>
              <a:latin typeface="Arial"/>
              <a:ea typeface="Arial"/>
              <a:cs typeface="Arial"/>
              <a:sym typeface="Arial"/>
            </a:endParaRPr>
          </a:p>
          <a:p>
            <a:pPr indent="0" lvl="0" marL="0" marR="0" rtl="0" algn="l">
              <a:spcBef>
                <a:spcPts val="0"/>
              </a:spcBef>
              <a:spcAft>
                <a:spcPts val="0"/>
              </a:spcAft>
              <a:buNone/>
            </a:pPr>
            <a:r>
              <a:rPr lang="cs-CZ" sz="2400">
                <a:solidFill>
                  <a:schemeClr val="dk1"/>
                </a:solidFill>
                <a:latin typeface="Arial"/>
                <a:ea typeface="Arial"/>
                <a:cs typeface="Arial"/>
                <a:sym typeface="Arial"/>
              </a:rPr>
              <a:t>Také v dalších sebehodnotících odpovědích byly výsledky šetření SVL-SILC příznivější než výsledky EU-SILC – respondenti z vyloučených lokalit uváděli nižší výskyt nemocí i menší míru omezení zdravotními problémy </a:t>
            </a:r>
            <a:endParaRPr/>
          </a:p>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19"/>
          <p:cNvSpPr txBox="1"/>
          <p:nvPr/>
        </p:nvSpPr>
        <p:spPr>
          <a:xfrm>
            <a:off x="2555776" y="548680"/>
            <a:ext cx="6588224" cy="864096"/>
          </a:xfrm>
          <a:prstGeom prst="rect">
            <a:avLst/>
          </a:prstGeom>
          <a:noFill/>
          <a:ln>
            <a:noFill/>
          </a:ln>
        </p:spPr>
        <p:txBody>
          <a:bodyPr anchorCtr="0" anchor="ctr" bIns="45700" lIns="91425" spcFirstLastPara="1" rIns="91425" wrap="square" tIns="45700">
            <a:normAutofit/>
          </a:bodyPr>
          <a:lstStyle/>
          <a:p>
            <a:pPr indent="0" lvl="0" marL="0" marR="0" rtl="0" algn="l">
              <a:spcBef>
                <a:spcPts val="0"/>
              </a:spcBef>
              <a:spcAft>
                <a:spcPts val="0"/>
              </a:spcAft>
              <a:buClr>
                <a:srgbClr val="00004C"/>
              </a:buClr>
              <a:buSzPts val="3200"/>
              <a:buFont typeface="Arial"/>
              <a:buNone/>
            </a:pPr>
            <a:r>
              <a:rPr b="1" lang="cs-CZ" sz="3200">
                <a:solidFill>
                  <a:srgbClr val="00004C"/>
                </a:solidFill>
                <a:latin typeface="Arial"/>
                <a:ea typeface="Arial"/>
                <a:cs typeface="Arial"/>
                <a:sym typeface="Arial"/>
              </a:rPr>
              <a:t>Výzkumy na téma zdraví</a:t>
            </a:r>
            <a:endParaRPr b="1" sz="3200">
              <a:solidFill>
                <a:srgbClr val="00004C"/>
              </a:solidFill>
              <a:latin typeface="Arial"/>
              <a:ea typeface="Arial"/>
              <a:cs typeface="Arial"/>
              <a:sym typeface="Arial"/>
            </a:endParaRPr>
          </a:p>
        </p:txBody>
      </p:sp>
      <p:sp>
        <p:nvSpPr>
          <p:cNvPr id="140" name="Google Shape;140;p19"/>
          <p:cNvSpPr/>
          <p:nvPr/>
        </p:nvSpPr>
        <p:spPr>
          <a:xfrm>
            <a:off x="251520" y="1412776"/>
            <a:ext cx="8704516" cy="292387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i="1" lang="cs-CZ" sz="2400">
                <a:solidFill>
                  <a:schemeClr val="dk1"/>
                </a:solidFill>
                <a:latin typeface="Arial"/>
                <a:ea typeface="Arial"/>
                <a:cs typeface="Arial"/>
                <a:sym typeface="Arial"/>
              </a:rPr>
              <a:t>Životní podmínky obyvatel SVL: Zdraví </a:t>
            </a:r>
            <a:r>
              <a:rPr lang="cs-CZ" sz="2400">
                <a:solidFill>
                  <a:schemeClr val="dk1"/>
                </a:solidFill>
                <a:latin typeface="Arial"/>
                <a:ea typeface="Arial"/>
                <a:cs typeface="Arial"/>
                <a:sym typeface="Arial"/>
              </a:rPr>
              <a:t>(2020)</a:t>
            </a:r>
            <a:endParaRPr/>
          </a:p>
          <a:p>
            <a:pPr indent="0" lvl="0" marL="0" marR="0" rtl="0" algn="l">
              <a:spcBef>
                <a:spcPts val="0"/>
              </a:spcBef>
              <a:spcAft>
                <a:spcPts val="0"/>
              </a:spcAft>
              <a:buNone/>
            </a:pPr>
            <a:r>
              <a:t/>
            </a:r>
            <a:endParaRPr sz="2400">
              <a:solidFill>
                <a:schemeClr val="dk1"/>
              </a:solidFill>
              <a:latin typeface="Arial"/>
              <a:ea typeface="Arial"/>
              <a:cs typeface="Arial"/>
              <a:sym typeface="Arial"/>
            </a:endParaRPr>
          </a:p>
          <a:p>
            <a:pPr indent="0" lvl="0" marL="0" marR="0" rtl="0" algn="l">
              <a:spcBef>
                <a:spcPts val="0"/>
              </a:spcBef>
              <a:spcAft>
                <a:spcPts val="0"/>
              </a:spcAft>
              <a:buNone/>
            </a:pPr>
            <a:r>
              <a:rPr lang="cs-CZ" sz="2400">
                <a:solidFill>
                  <a:schemeClr val="dk1"/>
                </a:solidFill>
                <a:latin typeface="Arial"/>
                <a:ea typeface="Arial"/>
                <a:cs typeface="Arial"/>
                <a:sym typeface="Arial"/>
              </a:rPr>
              <a:t>Výsledky sady otázek týkající se četnosti návštěv</a:t>
            </a:r>
            <a:br>
              <a:rPr lang="cs-CZ" sz="2400">
                <a:solidFill>
                  <a:schemeClr val="dk1"/>
                </a:solidFill>
                <a:latin typeface="Arial"/>
                <a:ea typeface="Arial"/>
                <a:cs typeface="Arial"/>
                <a:sym typeface="Arial"/>
              </a:rPr>
            </a:br>
            <a:r>
              <a:rPr lang="cs-CZ" sz="2400">
                <a:solidFill>
                  <a:schemeClr val="dk1"/>
                </a:solidFill>
                <a:latin typeface="Arial"/>
                <a:ea typeface="Arial"/>
                <a:cs typeface="Arial"/>
                <a:sym typeface="Arial"/>
              </a:rPr>
              <a:t>v ambulancích lékařů a důvodů nenavštívení lékaře navzdory potřebě naznačují zhoršenou dostupnost zdravotní péče pro obyvatele sociálně vyloučených lokalit</a:t>
            </a:r>
            <a:endParaRPr/>
          </a:p>
          <a:p>
            <a:pPr indent="0" lvl="0" marL="0" marR="0" rtl="0" algn="l">
              <a:spcBef>
                <a:spcPts val="0"/>
              </a:spcBef>
              <a:spcAft>
                <a:spcPts val="0"/>
              </a:spcAft>
              <a:buNone/>
            </a:pPr>
            <a:r>
              <a:t/>
            </a:r>
            <a:endParaRPr sz="2400">
              <a:solidFill>
                <a:schemeClr val="dk1"/>
              </a:solidFill>
              <a:latin typeface="Arial"/>
              <a:ea typeface="Arial"/>
              <a:cs typeface="Arial"/>
              <a:sym typeface="Arial"/>
            </a:endParaRPr>
          </a:p>
          <a:p>
            <a:pPr indent="0" lvl="0" marL="0" marR="0" rtl="0" algn="l">
              <a:spcBef>
                <a:spcPts val="0"/>
              </a:spcBef>
              <a:spcAft>
                <a:spcPts val="0"/>
              </a:spcAft>
              <a:buNone/>
            </a:pPr>
            <a:r>
              <a:rPr lang="cs-CZ" sz="1600">
                <a:solidFill>
                  <a:schemeClr val="dk1"/>
                </a:solidFill>
                <a:latin typeface="Arial"/>
                <a:ea typeface="Arial"/>
                <a:cs typeface="Arial"/>
                <a:sym typeface="Arial"/>
              </a:rPr>
              <a:t>Průměrný počet návštěv u praktického lékaře nebo specialisty za 12 měsíců (podle pohlaví) </a:t>
            </a:r>
            <a:endParaRPr/>
          </a:p>
        </p:txBody>
      </p:sp>
      <p:pic>
        <p:nvPicPr>
          <p:cNvPr id="141" name="Google Shape;141;p19"/>
          <p:cNvPicPr preferRelativeResize="0"/>
          <p:nvPr/>
        </p:nvPicPr>
        <p:blipFill rotWithShape="1">
          <a:blip r:embed="rId3">
            <a:alphaModFix/>
          </a:blip>
          <a:srcRect b="0" l="0" r="0" t="0"/>
          <a:stretch/>
        </p:blipFill>
        <p:spPr>
          <a:xfrm>
            <a:off x="186906" y="4271586"/>
            <a:ext cx="8655169" cy="2007202"/>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 name="Shape 146"/>
        <p:cNvGrpSpPr/>
        <p:nvPr/>
      </p:nvGrpSpPr>
      <p:grpSpPr>
        <a:xfrm>
          <a:off x="0" y="0"/>
          <a:ext cx="0" cy="0"/>
          <a:chOff x="0" y="0"/>
          <a:chExt cx="0" cy="0"/>
        </a:xfrm>
      </p:grpSpPr>
      <p:sp>
        <p:nvSpPr>
          <p:cNvPr id="147" name="Google Shape;147;p20"/>
          <p:cNvSpPr txBox="1"/>
          <p:nvPr/>
        </p:nvSpPr>
        <p:spPr>
          <a:xfrm>
            <a:off x="2555776" y="548680"/>
            <a:ext cx="6588224" cy="864096"/>
          </a:xfrm>
          <a:prstGeom prst="rect">
            <a:avLst/>
          </a:prstGeom>
          <a:noFill/>
          <a:ln>
            <a:noFill/>
          </a:ln>
        </p:spPr>
        <p:txBody>
          <a:bodyPr anchorCtr="0" anchor="ctr" bIns="45700" lIns="91425" spcFirstLastPara="1" rIns="91425" wrap="square" tIns="45700">
            <a:normAutofit/>
          </a:bodyPr>
          <a:lstStyle/>
          <a:p>
            <a:pPr indent="0" lvl="0" marL="0" marR="0" rtl="0" algn="l">
              <a:spcBef>
                <a:spcPts val="0"/>
              </a:spcBef>
              <a:spcAft>
                <a:spcPts val="0"/>
              </a:spcAft>
              <a:buClr>
                <a:srgbClr val="00004C"/>
              </a:buClr>
              <a:buSzPts val="3200"/>
              <a:buFont typeface="Arial"/>
              <a:buNone/>
            </a:pPr>
            <a:r>
              <a:rPr b="1" lang="cs-CZ" sz="3200">
                <a:solidFill>
                  <a:srgbClr val="00004C"/>
                </a:solidFill>
                <a:latin typeface="Arial"/>
                <a:ea typeface="Arial"/>
                <a:cs typeface="Arial"/>
                <a:sym typeface="Arial"/>
              </a:rPr>
              <a:t>Výzkumy na téma zdraví</a:t>
            </a:r>
            <a:endParaRPr b="1" sz="3200">
              <a:solidFill>
                <a:srgbClr val="00004C"/>
              </a:solidFill>
              <a:latin typeface="Arial"/>
              <a:ea typeface="Arial"/>
              <a:cs typeface="Arial"/>
              <a:sym typeface="Arial"/>
            </a:endParaRPr>
          </a:p>
        </p:txBody>
      </p:sp>
      <p:sp>
        <p:nvSpPr>
          <p:cNvPr id="148" name="Google Shape;148;p20"/>
          <p:cNvSpPr/>
          <p:nvPr/>
        </p:nvSpPr>
        <p:spPr>
          <a:xfrm>
            <a:off x="251520" y="1412776"/>
            <a:ext cx="8704516" cy="378565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i="1" lang="cs-CZ" sz="2400">
                <a:solidFill>
                  <a:schemeClr val="dk1"/>
                </a:solidFill>
                <a:latin typeface="Arial"/>
                <a:ea typeface="Arial"/>
                <a:cs typeface="Arial"/>
                <a:sym typeface="Arial"/>
              </a:rPr>
              <a:t>Životní podmínky obyvatel SVL: Zdraví </a:t>
            </a:r>
            <a:r>
              <a:rPr lang="cs-CZ" sz="2400">
                <a:solidFill>
                  <a:schemeClr val="dk1"/>
                </a:solidFill>
                <a:latin typeface="Arial"/>
                <a:ea typeface="Arial"/>
                <a:cs typeface="Arial"/>
                <a:sym typeface="Arial"/>
              </a:rPr>
              <a:t>(2020)</a:t>
            </a:r>
            <a:endParaRPr/>
          </a:p>
          <a:p>
            <a:pPr indent="0" lvl="0" marL="0" marR="0" rtl="0" algn="l">
              <a:spcBef>
                <a:spcPts val="0"/>
              </a:spcBef>
              <a:spcAft>
                <a:spcPts val="0"/>
              </a:spcAft>
              <a:buNone/>
            </a:pPr>
            <a:r>
              <a:t/>
            </a:r>
            <a:endParaRPr sz="2400">
              <a:solidFill>
                <a:schemeClr val="dk1"/>
              </a:solidFill>
              <a:latin typeface="Arial"/>
              <a:ea typeface="Arial"/>
              <a:cs typeface="Arial"/>
              <a:sym typeface="Arial"/>
            </a:endParaRPr>
          </a:p>
          <a:p>
            <a:pPr indent="0" lvl="0" marL="0" marR="0" rtl="0" algn="l">
              <a:spcBef>
                <a:spcPts val="0"/>
              </a:spcBef>
              <a:spcAft>
                <a:spcPts val="0"/>
              </a:spcAft>
              <a:buNone/>
            </a:pPr>
            <a:r>
              <a:rPr lang="cs-CZ" sz="2400">
                <a:solidFill>
                  <a:schemeClr val="dk1"/>
                </a:solidFill>
                <a:latin typeface="Arial"/>
                <a:ea typeface="Arial"/>
                <a:cs typeface="Arial"/>
                <a:sym typeface="Arial"/>
              </a:rPr>
              <a:t>Více než polovina respondentů šetření SVL-SILC, kteří zubního lékaře/ortodontistu v posledních 12 měsících nenavštívili, označila odpověď „neměl/a jsem lékaře“</a:t>
            </a:r>
            <a:endParaRPr/>
          </a:p>
          <a:p>
            <a:pPr indent="0" lvl="0" marL="0" marR="0" rtl="0" algn="l">
              <a:spcBef>
                <a:spcPts val="0"/>
              </a:spcBef>
              <a:spcAft>
                <a:spcPts val="0"/>
              </a:spcAft>
              <a:buNone/>
            </a:pPr>
            <a:r>
              <a:t/>
            </a:r>
            <a:endParaRPr sz="2400">
              <a:solidFill>
                <a:schemeClr val="dk1"/>
              </a:solidFill>
              <a:latin typeface="Arial"/>
              <a:ea typeface="Arial"/>
              <a:cs typeface="Arial"/>
              <a:sym typeface="Arial"/>
            </a:endParaRPr>
          </a:p>
          <a:p>
            <a:pPr indent="0" lvl="0" marL="0" marR="0" rtl="0" algn="l">
              <a:spcBef>
                <a:spcPts val="0"/>
              </a:spcBef>
              <a:spcAft>
                <a:spcPts val="0"/>
              </a:spcAft>
              <a:buNone/>
            </a:pPr>
            <a:r>
              <a:rPr lang="cs-CZ" sz="2400">
                <a:solidFill>
                  <a:schemeClr val="dk1"/>
                </a:solidFill>
                <a:latin typeface="Arial"/>
                <a:ea typeface="Arial"/>
                <a:cs typeface="Arial"/>
                <a:sym typeface="Arial"/>
              </a:rPr>
              <a:t>V případě návštěv ordinací praktických lékařů či specialistů se u respondentů šetření EU-SILC jednalo se v průměru o pět návštěv za posledních 12 měsíců, což je zhruba dvakrát více, než tomu bylo u respondentů šetření SVL-SILC</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p21"/>
          <p:cNvSpPr txBox="1"/>
          <p:nvPr/>
        </p:nvSpPr>
        <p:spPr>
          <a:xfrm>
            <a:off x="2555776" y="548680"/>
            <a:ext cx="6588224" cy="864096"/>
          </a:xfrm>
          <a:prstGeom prst="rect">
            <a:avLst/>
          </a:prstGeom>
          <a:noFill/>
          <a:ln>
            <a:noFill/>
          </a:ln>
        </p:spPr>
        <p:txBody>
          <a:bodyPr anchorCtr="0" anchor="ctr" bIns="45700" lIns="91425" spcFirstLastPara="1" rIns="91425" wrap="square" tIns="45700">
            <a:normAutofit/>
          </a:bodyPr>
          <a:lstStyle/>
          <a:p>
            <a:pPr indent="0" lvl="0" marL="0" marR="0" rtl="0" algn="l">
              <a:spcBef>
                <a:spcPts val="0"/>
              </a:spcBef>
              <a:spcAft>
                <a:spcPts val="0"/>
              </a:spcAft>
              <a:buClr>
                <a:srgbClr val="00004C"/>
              </a:buClr>
              <a:buSzPts val="3200"/>
              <a:buFont typeface="Arial"/>
              <a:buNone/>
            </a:pPr>
            <a:r>
              <a:rPr b="1" lang="cs-CZ" sz="3200">
                <a:solidFill>
                  <a:srgbClr val="00004C"/>
                </a:solidFill>
                <a:latin typeface="Arial"/>
                <a:ea typeface="Arial"/>
                <a:cs typeface="Arial"/>
                <a:sym typeface="Arial"/>
              </a:rPr>
              <a:t>Výzkumy na téma zdraví</a:t>
            </a:r>
            <a:endParaRPr b="1" sz="3200">
              <a:solidFill>
                <a:srgbClr val="00004C"/>
              </a:solidFill>
              <a:latin typeface="Arial"/>
              <a:ea typeface="Arial"/>
              <a:cs typeface="Arial"/>
              <a:sym typeface="Arial"/>
            </a:endParaRPr>
          </a:p>
        </p:txBody>
      </p:sp>
      <p:sp>
        <p:nvSpPr>
          <p:cNvPr id="155" name="Google Shape;155;p21"/>
          <p:cNvSpPr/>
          <p:nvPr/>
        </p:nvSpPr>
        <p:spPr>
          <a:xfrm>
            <a:off x="251520" y="1412776"/>
            <a:ext cx="8704516" cy="489364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i="1" lang="cs-CZ" sz="2400">
                <a:solidFill>
                  <a:schemeClr val="dk1"/>
                </a:solidFill>
                <a:latin typeface="Arial"/>
                <a:ea typeface="Arial"/>
                <a:cs typeface="Arial"/>
                <a:sym typeface="Arial"/>
              </a:rPr>
              <a:t>Životní podmínky obyvatel SVL: Zdraví </a:t>
            </a:r>
            <a:r>
              <a:rPr lang="cs-CZ" sz="2400">
                <a:solidFill>
                  <a:schemeClr val="dk1"/>
                </a:solidFill>
                <a:latin typeface="Arial"/>
                <a:ea typeface="Arial"/>
                <a:cs typeface="Arial"/>
                <a:sym typeface="Arial"/>
              </a:rPr>
              <a:t>(2020)</a:t>
            </a:r>
            <a:endParaRPr/>
          </a:p>
          <a:p>
            <a:pPr indent="0" lvl="0" marL="0" marR="0" rtl="0" algn="l">
              <a:spcBef>
                <a:spcPts val="0"/>
              </a:spcBef>
              <a:spcAft>
                <a:spcPts val="0"/>
              </a:spcAft>
              <a:buNone/>
            </a:pPr>
            <a:r>
              <a:t/>
            </a:r>
            <a:endParaRPr sz="2400">
              <a:solidFill>
                <a:schemeClr val="dk1"/>
              </a:solidFill>
              <a:latin typeface="Arial"/>
              <a:ea typeface="Arial"/>
              <a:cs typeface="Arial"/>
              <a:sym typeface="Arial"/>
            </a:endParaRPr>
          </a:p>
          <a:p>
            <a:pPr indent="0" lvl="0" marL="0" marR="0" rtl="0" algn="l">
              <a:spcBef>
                <a:spcPts val="0"/>
              </a:spcBef>
              <a:spcAft>
                <a:spcPts val="0"/>
              </a:spcAft>
              <a:buNone/>
            </a:pPr>
            <a:r>
              <a:rPr lang="cs-CZ" sz="2400">
                <a:solidFill>
                  <a:schemeClr val="dk1"/>
                </a:solidFill>
                <a:latin typeface="Arial"/>
                <a:ea typeface="Arial"/>
                <a:cs typeface="Arial"/>
                <a:sym typeface="Arial"/>
              </a:rPr>
              <a:t>Limity</a:t>
            </a:r>
            <a:endParaRPr/>
          </a:p>
          <a:p>
            <a:pPr indent="0" lvl="0" marL="0" marR="0" rtl="0" algn="l">
              <a:spcBef>
                <a:spcPts val="0"/>
              </a:spcBef>
              <a:spcAft>
                <a:spcPts val="0"/>
              </a:spcAft>
              <a:buNone/>
            </a:pPr>
            <a:r>
              <a:t/>
            </a:r>
            <a:endParaRPr sz="2400">
              <a:solidFill>
                <a:schemeClr val="dk1"/>
              </a:solidFill>
              <a:latin typeface="Arial"/>
              <a:ea typeface="Arial"/>
              <a:cs typeface="Arial"/>
              <a:sym typeface="Arial"/>
            </a:endParaRPr>
          </a:p>
          <a:p>
            <a:pPr indent="0" lvl="0" marL="0" marR="0" rtl="0" algn="l">
              <a:spcBef>
                <a:spcPts val="0"/>
              </a:spcBef>
              <a:spcAft>
                <a:spcPts val="0"/>
              </a:spcAft>
              <a:buNone/>
            </a:pPr>
            <a:r>
              <a:rPr lang="cs-CZ" sz="2400">
                <a:solidFill>
                  <a:schemeClr val="dk1"/>
                </a:solidFill>
                <a:latin typeface="Arial"/>
                <a:ea typeface="Arial"/>
                <a:cs typeface="Arial"/>
                <a:sym typeface="Arial"/>
              </a:rPr>
              <a:t>Lze dotazník konstruovaný pro šetření EU-SILC použít pro SVL populaci i v oblasti zdraví?</a:t>
            </a:r>
            <a:endParaRPr/>
          </a:p>
          <a:p>
            <a:pPr indent="0" lvl="0" marL="0" marR="0" rtl="0" algn="l">
              <a:spcBef>
                <a:spcPts val="0"/>
              </a:spcBef>
              <a:spcAft>
                <a:spcPts val="0"/>
              </a:spcAft>
              <a:buNone/>
            </a:pPr>
            <a:r>
              <a:t/>
            </a:r>
            <a:endParaRPr sz="2400">
              <a:solidFill>
                <a:schemeClr val="dk1"/>
              </a:solidFill>
              <a:latin typeface="Arial"/>
              <a:ea typeface="Arial"/>
              <a:cs typeface="Arial"/>
              <a:sym typeface="Arial"/>
            </a:endParaRPr>
          </a:p>
          <a:p>
            <a:pPr indent="0" lvl="0" marL="0" marR="0" rtl="0" algn="l">
              <a:spcBef>
                <a:spcPts val="0"/>
              </a:spcBef>
              <a:spcAft>
                <a:spcPts val="0"/>
              </a:spcAft>
              <a:buNone/>
            </a:pPr>
            <a:r>
              <a:rPr lang="cs-CZ" sz="2400">
                <a:solidFill>
                  <a:schemeClr val="dk1"/>
                </a:solidFill>
                <a:latin typeface="Arial"/>
                <a:ea typeface="Arial"/>
                <a:cs typeface="Arial"/>
                <a:sym typeface="Arial"/>
              </a:rPr>
              <a:t>Výsledky nekorespondují s poznatky </a:t>
            </a:r>
            <a:r>
              <a:rPr lang="cs-CZ" sz="2400">
                <a:solidFill>
                  <a:srgbClr val="000000"/>
                </a:solidFill>
                <a:latin typeface="Arial"/>
                <a:ea typeface="Arial"/>
                <a:cs typeface="Arial"/>
                <a:sym typeface="Arial"/>
              </a:rPr>
              <a:t>studií popisujících přítomnost řady problémů z hlediska objektivního medicínského zdraví sociálně vyloučených osob</a:t>
            </a:r>
            <a:endParaRPr/>
          </a:p>
          <a:p>
            <a:pPr indent="0" lvl="0" marL="0" marR="0" rtl="0" algn="l">
              <a:spcBef>
                <a:spcPts val="0"/>
              </a:spcBef>
              <a:spcAft>
                <a:spcPts val="0"/>
              </a:spcAft>
              <a:buNone/>
            </a:pPr>
            <a:r>
              <a:t/>
            </a:r>
            <a:endParaRPr sz="2400">
              <a:solidFill>
                <a:srgbClr val="000000"/>
              </a:solidFill>
              <a:latin typeface="Arial"/>
              <a:ea typeface="Arial"/>
              <a:cs typeface="Arial"/>
              <a:sym typeface="Arial"/>
            </a:endParaRPr>
          </a:p>
          <a:p>
            <a:pPr indent="0" lvl="0" marL="0" marR="0" rtl="0" algn="l">
              <a:spcBef>
                <a:spcPts val="0"/>
              </a:spcBef>
              <a:spcAft>
                <a:spcPts val="0"/>
              </a:spcAft>
              <a:buNone/>
            </a:pPr>
            <a:r>
              <a:rPr lang="cs-CZ" sz="2400">
                <a:solidFill>
                  <a:srgbClr val="000000"/>
                </a:solidFill>
                <a:latin typeface="Arial"/>
                <a:ea typeface="Arial"/>
                <a:cs typeface="Arial"/>
                <a:sym typeface="Arial"/>
              </a:rPr>
              <a:t>Výsledky nekorespondují s poznatky z terénních šetření provedených ASZ</a:t>
            </a:r>
            <a:endParaRPr sz="2400">
              <a:solidFill>
                <a:schemeClr val="dk1"/>
              </a:solidFill>
              <a:latin typeface="Arial"/>
              <a:ea typeface="Arial"/>
              <a:cs typeface="Arial"/>
              <a:sym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0" name="Shape 160"/>
        <p:cNvGrpSpPr/>
        <p:nvPr/>
      </p:nvGrpSpPr>
      <p:grpSpPr>
        <a:xfrm>
          <a:off x="0" y="0"/>
          <a:ext cx="0" cy="0"/>
          <a:chOff x="0" y="0"/>
          <a:chExt cx="0" cy="0"/>
        </a:xfrm>
      </p:grpSpPr>
      <p:sp>
        <p:nvSpPr>
          <p:cNvPr id="161" name="Google Shape;161;p22"/>
          <p:cNvSpPr txBox="1"/>
          <p:nvPr/>
        </p:nvSpPr>
        <p:spPr>
          <a:xfrm>
            <a:off x="2555776" y="548680"/>
            <a:ext cx="6588224" cy="864096"/>
          </a:xfrm>
          <a:prstGeom prst="rect">
            <a:avLst/>
          </a:prstGeom>
          <a:noFill/>
          <a:ln>
            <a:noFill/>
          </a:ln>
        </p:spPr>
        <p:txBody>
          <a:bodyPr anchorCtr="0" anchor="ctr" bIns="45700" lIns="91425" spcFirstLastPara="1" rIns="91425" wrap="square" tIns="45700">
            <a:normAutofit/>
          </a:bodyPr>
          <a:lstStyle/>
          <a:p>
            <a:pPr indent="0" lvl="0" marL="0" marR="0" rtl="0" algn="l">
              <a:spcBef>
                <a:spcPts val="0"/>
              </a:spcBef>
              <a:spcAft>
                <a:spcPts val="0"/>
              </a:spcAft>
              <a:buClr>
                <a:srgbClr val="00004C"/>
              </a:buClr>
              <a:buSzPts val="3200"/>
              <a:buFont typeface="Arial"/>
              <a:buNone/>
            </a:pPr>
            <a:r>
              <a:rPr b="1" lang="cs-CZ" sz="3200">
                <a:solidFill>
                  <a:srgbClr val="00004C"/>
                </a:solidFill>
                <a:latin typeface="Arial"/>
                <a:ea typeface="Arial"/>
                <a:cs typeface="Arial"/>
                <a:sym typeface="Arial"/>
              </a:rPr>
              <a:t>Výzkumy a téma zdraví</a:t>
            </a:r>
            <a:endParaRPr b="1" sz="3200">
              <a:solidFill>
                <a:srgbClr val="00004C"/>
              </a:solidFill>
              <a:latin typeface="Arial"/>
              <a:ea typeface="Arial"/>
              <a:cs typeface="Arial"/>
              <a:sym typeface="Arial"/>
            </a:endParaRPr>
          </a:p>
        </p:txBody>
      </p:sp>
      <p:sp>
        <p:nvSpPr>
          <p:cNvPr id="162" name="Google Shape;162;p22"/>
          <p:cNvSpPr/>
          <p:nvPr/>
        </p:nvSpPr>
        <p:spPr>
          <a:xfrm>
            <a:off x="251520" y="1412776"/>
            <a:ext cx="8704516" cy="378565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cs-CZ" sz="2400">
                <a:solidFill>
                  <a:schemeClr val="dk1"/>
                </a:solidFill>
                <a:latin typeface="Arial"/>
                <a:ea typeface="Arial"/>
                <a:cs typeface="Arial"/>
                <a:sym typeface="Arial"/>
              </a:rPr>
              <a:t>Tematicko-průřezové výzkumy:</a:t>
            </a:r>
            <a:endParaRPr/>
          </a:p>
          <a:p>
            <a:pPr indent="0" lvl="0" marL="0" marR="0" rtl="0" algn="l">
              <a:spcBef>
                <a:spcPts val="0"/>
              </a:spcBef>
              <a:spcAft>
                <a:spcPts val="0"/>
              </a:spcAft>
              <a:buNone/>
            </a:pPr>
            <a:r>
              <a:t/>
            </a:r>
            <a:endParaRPr i="1" sz="2400">
              <a:solidFill>
                <a:schemeClr val="dk1"/>
              </a:solidFill>
              <a:latin typeface="Arial"/>
              <a:ea typeface="Arial"/>
              <a:cs typeface="Arial"/>
              <a:sym typeface="Arial"/>
            </a:endParaRPr>
          </a:p>
          <a:p>
            <a:pPr indent="-342900" lvl="0" marL="342900" marR="0" rtl="0" algn="l">
              <a:spcBef>
                <a:spcPts val="0"/>
              </a:spcBef>
              <a:spcAft>
                <a:spcPts val="0"/>
              </a:spcAft>
              <a:buClr>
                <a:schemeClr val="dk1"/>
              </a:buClr>
              <a:buSzPts val="2400"/>
              <a:buFont typeface="Arial"/>
              <a:buChar char="•"/>
            </a:pPr>
            <a:r>
              <a:rPr i="1" lang="cs-CZ" sz="2400">
                <a:solidFill>
                  <a:schemeClr val="dk1"/>
                </a:solidFill>
                <a:latin typeface="Arial"/>
                <a:ea typeface="Arial"/>
                <a:cs typeface="Arial"/>
                <a:sym typeface="Arial"/>
              </a:rPr>
              <a:t>Prostituce v kontextu sociálního vyloučení (pouliční prostituce v příhraničí – Aš, Chomutov, Dubí)</a:t>
            </a:r>
            <a:endParaRPr/>
          </a:p>
          <a:p>
            <a:pPr indent="-190500" lvl="0" marL="342900" marR="0" rtl="0" algn="l">
              <a:spcBef>
                <a:spcPts val="0"/>
              </a:spcBef>
              <a:spcAft>
                <a:spcPts val="0"/>
              </a:spcAft>
              <a:buClr>
                <a:schemeClr val="dk1"/>
              </a:buClr>
              <a:buSzPts val="2400"/>
              <a:buFont typeface="Arial"/>
              <a:buNone/>
            </a:pPr>
            <a:r>
              <a:t/>
            </a:r>
            <a:endParaRPr i="1" sz="2400">
              <a:solidFill>
                <a:schemeClr val="dk1"/>
              </a:solidFill>
              <a:latin typeface="Arial"/>
              <a:ea typeface="Arial"/>
              <a:cs typeface="Arial"/>
              <a:sym typeface="Arial"/>
            </a:endParaRPr>
          </a:p>
          <a:p>
            <a:pPr indent="-342900" lvl="0" marL="342900" marR="0" rtl="0" algn="l">
              <a:spcBef>
                <a:spcPts val="0"/>
              </a:spcBef>
              <a:spcAft>
                <a:spcPts val="0"/>
              </a:spcAft>
              <a:buClr>
                <a:schemeClr val="dk1"/>
              </a:buClr>
              <a:buSzPts val="2400"/>
              <a:buFont typeface="Arial"/>
              <a:buChar char="•"/>
            </a:pPr>
            <a:r>
              <a:rPr i="1" lang="cs-CZ" sz="2400">
                <a:solidFill>
                  <a:schemeClr val="dk1"/>
                </a:solidFill>
                <a:latin typeface="Arial"/>
                <a:ea typeface="Arial"/>
                <a:cs typeface="Arial"/>
                <a:sym typeface="Arial"/>
              </a:rPr>
              <a:t>Kdo končí na Titaniku? Mapování ubytovacích zařízení s koncentrací osob v extrémním vyloučení</a:t>
            </a:r>
            <a:endParaRPr/>
          </a:p>
          <a:p>
            <a:pPr indent="0" lvl="0" marL="0" marR="0" rtl="0" algn="l">
              <a:spcBef>
                <a:spcPts val="0"/>
              </a:spcBef>
              <a:spcAft>
                <a:spcPts val="0"/>
              </a:spcAft>
              <a:buNone/>
            </a:pPr>
            <a:r>
              <a:t/>
            </a:r>
            <a:endParaRPr i="1" sz="2400">
              <a:solidFill>
                <a:schemeClr val="dk1"/>
              </a:solidFill>
              <a:latin typeface="Arial"/>
              <a:ea typeface="Arial"/>
              <a:cs typeface="Arial"/>
              <a:sym typeface="Arial"/>
            </a:endParaRPr>
          </a:p>
          <a:p>
            <a:pPr indent="0" lvl="0" marL="0" marR="0" rtl="0" algn="l">
              <a:spcBef>
                <a:spcPts val="0"/>
              </a:spcBef>
              <a:spcAft>
                <a:spcPts val="0"/>
              </a:spcAft>
              <a:buNone/>
            </a:pPr>
            <a:r>
              <a:rPr lang="cs-CZ" sz="2400">
                <a:solidFill>
                  <a:schemeClr val="dk1"/>
                </a:solidFill>
                <a:latin typeface="Arial"/>
                <a:ea typeface="Arial"/>
                <a:cs typeface="Arial"/>
                <a:sym typeface="Arial"/>
              </a:rPr>
              <a:t>Nejde o výzkumy primárně zaměřené na téma zdraví, ale oba výzkumy se tohoto tématu dotýkají</a:t>
            </a:r>
            <a:endParaRPr sz="2400">
              <a:solidFill>
                <a:schemeClr val="dk1"/>
              </a:solidFill>
              <a:latin typeface="Arial"/>
              <a:ea typeface="Arial"/>
              <a:cs typeface="Arial"/>
              <a:sym typeface="Arial"/>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7" name="Shape 167"/>
        <p:cNvGrpSpPr/>
        <p:nvPr/>
      </p:nvGrpSpPr>
      <p:grpSpPr>
        <a:xfrm>
          <a:off x="0" y="0"/>
          <a:ext cx="0" cy="0"/>
          <a:chOff x="0" y="0"/>
          <a:chExt cx="0" cy="0"/>
        </a:xfrm>
      </p:grpSpPr>
      <p:sp>
        <p:nvSpPr>
          <p:cNvPr id="168" name="Google Shape;168;p23"/>
          <p:cNvSpPr txBox="1"/>
          <p:nvPr/>
        </p:nvSpPr>
        <p:spPr>
          <a:xfrm>
            <a:off x="2555776" y="548680"/>
            <a:ext cx="6588224" cy="864096"/>
          </a:xfrm>
          <a:prstGeom prst="rect">
            <a:avLst/>
          </a:prstGeom>
          <a:noFill/>
          <a:ln>
            <a:noFill/>
          </a:ln>
        </p:spPr>
        <p:txBody>
          <a:bodyPr anchorCtr="0" anchor="ctr" bIns="45700" lIns="91425" spcFirstLastPara="1" rIns="91425" wrap="square" tIns="45700">
            <a:normAutofit/>
          </a:bodyPr>
          <a:lstStyle/>
          <a:p>
            <a:pPr indent="0" lvl="0" marL="0" marR="0" rtl="0" algn="l">
              <a:spcBef>
                <a:spcPts val="0"/>
              </a:spcBef>
              <a:spcAft>
                <a:spcPts val="0"/>
              </a:spcAft>
              <a:buClr>
                <a:srgbClr val="00004C"/>
              </a:buClr>
              <a:buSzPts val="3200"/>
              <a:buFont typeface="Arial"/>
              <a:buNone/>
            </a:pPr>
            <a:r>
              <a:rPr b="1" lang="cs-CZ" sz="3200">
                <a:solidFill>
                  <a:srgbClr val="00004C"/>
                </a:solidFill>
                <a:latin typeface="Arial"/>
                <a:ea typeface="Arial"/>
                <a:cs typeface="Arial"/>
                <a:sym typeface="Arial"/>
              </a:rPr>
              <a:t>Výzkumy a téma zdraví</a:t>
            </a:r>
            <a:endParaRPr b="1" sz="3200">
              <a:solidFill>
                <a:srgbClr val="00004C"/>
              </a:solidFill>
              <a:latin typeface="Arial"/>
              <a:ea typeface="Arial"/>
              <a:cs typeface="Arial"/>
              <a:sym typeface="Arial"/>
            </a:endParaRPr>
          </a:p>
        </p:txBody>
      </p:sp>
      <p:sp>
        <p:nvSpPr>
          <p:cNvPr id="169" name="Google Shape;169;p23"/>
          <p:cNvSpPr/>
          <p:nvPr/>
        </p:nvSpPr>
        <p:spPr>
          <a:xfrm>
            <a:off x="251520" y="1412776"/>
            <a:ext cx="8704516" cy="4154984"/>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cs-CZ" sz="2400">
                <a:solidFill>
                  <a:schemeClr val="dk1"/>
                </a:solidFill>
                <a:latin typeface="Arial"/>
                <a:ea typeface="Arial"/>
                <a:cs typeface="Arial"/>
                <a:sym typeface="Arial"/>
              </a:rPr>
              <a:t>Vstupní analýzy:</a:t>
            </a:r>
            <a:endParaRPr/>
          </a:p>
          <a:p>
            <a:pPr indent="0" lvl="0" marL="0" marR="0" rtl="0" algn="l">
              <a:spcBef>
                <a:spcPts val="0"/>
              </a:spcBef>
              <a:spcAft>
                <a:spcPts val="0"/>
              </a:spcAft>
              <a:buNone/>
            </a:pPr>
            <a:r>
              <a:t/>
            </a:r>
            <a:endParaRPr i="1" sz="2400">
              <a:solidFill>
                <a:schemeClr val="dk1"/>
              </a:solidFill>
              <a:latin typeface="Arial"/>
              <a:ea typeface="Arial"/>
              <a:cs typeface="Arial"/>
              <a:sym typeface="Arial"/>
            </a:endParaRPr>
          </a:p>
          <a:p>
            <a:pPr indent="0" lvl="0" marL="0" marR="0" rtl="0" algn="l">
              <a:spcBef>
                <a:spcPts val="0"/>
              </a:spcBef>
              <a:spcAft>
                <a:spcPts val="0"/>
              </a:spcAft>
              <a:buNone/>
            </a:pPr>
            <a:r>
              <a:rPr lang="cs-CZ" sz="2400">
                <a:solidFill>
                  <a:schemeClr val="dk1"/>
                </a:solidFill>
                <a:latin typeface="Arial"/>
                <a:ea typeface="Arial"/>
                <a:cs typeface="Arial"/>
                <a:sym typeface="Arial"/>
              </a:rPr>
              <a:t>Téma zdraví se objevuje v kapitolách věnovaným</a:t>
            </a:r>
            <a:endParaRPr/>
          </a:p>
          <a:p>
            <a:pPr indent="0" lvl="0" marL="0" marR="0" rtl="0" algn="l">
              <a:spcBef>
                <a:spcPts val="0"/>
              </a:spcBef>
              <a:spcAft>
                <a:spcPts val="0"/>
              </a:spcAft>
              <a:buNone/>
            </a:pPr>
            <a:r>
              <a:t/>
            </a:r>
            <a:endParaRPr sz="2400">
              <a:solidFill>
                <a:schemeClr val="dk1"/>
              </a:solidFill>
              <a:latin typeface="Arial"/>
              <a:ea typeface="Arial"/>
              <a:cs typeface="Arial"/>
              <a:sym typeface="Arial"/>
            </a:endParaRPr>
          </a:p>
          <a:p>
            <a:pPr indent="-342900" lvl="0" marL="342900" marR="0" rtl="0" algn="l">
              <a:spcBef>
                <a:spcPts val="0"/>
              </a:spcBef>
              <a:spcAft>
                <a:spcPts val="0"/>
              </a:spcAft>
              <a:buClr>
                <a:schemeClr val="dk1"/>
              </a:buClr>
              <a:buSzPts val="2400"/>
              <a:buFont typeface="Arial"/>
              <a:buChar char="•"/>
            </a:pPr>
            <a:r>
              <a:rPr b="1" lang="cs-CZ" sz="2400">
                <a:solidFill>
                  <a:schemeClr val="dk1"/>
                </a:solidFill>
                <a:latin typeface="Arial"/>
                <a:ea typeface="Arial"/>
                <a:cs typeface="Arial"/>
                <a:sym typeface="Arial"/>
              </a:rPr>
              <a:t>bydlení</a:t>
            </a:r>
            <a:r>
              <a:rPr lang="cs-CZ" sz="2400">
                <a:solidFill>
                  <a:schemeClr val="dk1"/>
                </a:solidFill>
                <a:latin typeface="Arial"/>
                <a:ea typeface="Arial"/>
                <a:cs typeface="Arial"/>
                <a:sym typeface="Arial"/>
              </a:rPr>
              <a:t> (nestandardní a nekvalitní bydlení a jeho vliv na zdraví),</a:t>
            </a:r>
            <a:endParaRPr/>
          </a:p>
          <a:p>
            <a:pPr indent="-342900" lvl="0" marL="342900" marR="0" rtl="0" algn="l">
              <a:spcBef>
                <a:spcPts val="0"/>
              </a:spcBef>
              <a:spcAft>
                <a:spcPts val="0"/>
              </a:spcAft>
              <a:buClr>
                <a:schemeClr val="dk1"/>
              </a:buClr>
              <a:buSzPts val="2400"/>
              <a:buFont typeface="Arial"/>
              <a:buChar char="•"/>
            </a:pPr>
            <a:r>
              <a:rPr lang="cs-CZ" sz="2400">
                <a:solidFill>
                  <a:schemeClr val="dk1"/>
                </a:solidFill>
                <a:latin typeface="Arial"/>
                <a:ea typeface="Arial"/>
                <a:cs typeface="Arial"/>
                <a:sym typeface="Arial"/>
              </a:rPr>
              <a:t>(ne)</a:t>
            </a:r>
            <a:r>
              <a:rPr b="1" lang="cs-CZ" sz="2400">
                <a:solidFill>
                  <a:schemeClr val="dk1"/>
                </a:solidFill>
                <a:latin typeface="Arial"/>
                <a:ea typeface="Arial"/>
                <a:cs typeface="Arial"/>
                <a:sym typeface="Arial"/>
              </a:rPr>
              <a:t>zaměstnanosti</a:t>
            </a:r>
            <a:r>
              <a:rPr lang="cs-CZ" sz="2400">
                <a:solidFill>
                  <a:schemeClr val="dk1"/>
                </a:solidFill>
                <a:latin typeface="Arial"/>
                <a:ea typeface="Arial"/>
                <a:cs typeface="Arial"/>
                <a:sym typeface="Arial"/>
              </a:rPr>
              <a:t> (zdravotní stav jako bariéra vstupu na volný trh práce),</a:t>
            </a:r>
            <a:endParaRPr/>
          </a:p>
          <a:p>
            <a:pPr indent="-342900" lvl="0" marL="342900" marR="0" rtl="0" algn="l">
              <a:spcBef>
                <a:spcPts val="0"/>
              </a:spcBef>
              <a:spcAft>
                <a:spcPts val="0"/>
              </a:spcAft>
              <a:buClr>
                <a:schemeClr val="dk1"/>
              </a:buClr>
              <a:buSzPts val="2400"/>
              <a:buFont typeface="Arial"/>
              <a:buChar char="•"/>
            </a:pPr>
            <a:r>
              <a:rPr lang="cs-CZ" sz="2400">
                <a:solidFill>
                  <a:schemeClr val="dk1"/>
                </a:solidFill>
                <a:latin typeface="Arial"/>
                <a:ea typeface="Arial"/>
                <a:cs typeface="Arial"/>
                <a:sym typeface="Arial"/>
              </a:rPr>
              <a:t> </a:t>
            </a:r>
            <a:r>
              <a:rPr b="1" lang="cs-CZ" sz="2400">
                <a:solidFill>
                  <a:schemeClr val="dk1"/>
                </a:solidFill>
                <a:latin typeface="Arial"/>
                <a:ea typeface="Arial"/>
                <a:cs typeface="Arial"/>
                <a:sym typeface="Arial"/>
              </a:rPr>
              <a:t>sociálním službám</a:t>
            </a:r>
            <a:r>
              <a:rPr lang="cs-CZ" sz="2400">
                <a:solidFill>
                  <a:schemeClr val="dk1"/>
                </a:solidFill>
                <a:latin typeface="Arial"/>
                <a:ea typeface="Arial"/>
                <a:cs typeface="Arial"/>
                <a:sym typeface="Arial"/>
              </a:rPr>
              <a:t> (dostupnost zdravotní péče, dostupnost drogových služeb)</a:t>
            </a:r>
            <a:endParaRPr/>
          </a:p>
          <a:p>
            <a:pPr indent="-342900" lvl="0" marL="342900" marR="0" rtl="0" algn="l">
              <a:spcBef>
                <a:spcPts val="0"/>
              </a:spcBef>
              <a:spcAft>
                <a:spcPts val="0"/>
              </a:spcAft>
              <a:buClr>
                <a:schemeClr val="dk1"/>
              </a:buClr>
              <a:buSzPts val="2400"/>
              <a:buFont typeface="Arial"/>
              <a:buChar char="•"/>
            </a:pPr>
            <a:r>
              <a:rPr b="1" lang="cs-CZ" sz="2400">
                <a:solidFill>
                  <a:schemeClr val="dk1"/>
                </a:solidFill>
                <a:latin typeface="Arial"/>
                <a:ea typeface="Arial"/>
                <a:cs typeface="Arial"/>
                <a:sym typeface="Arial"/>
              </a:rPr>
              <a:t>bezpečnosti</a:t>
            </a:r>
            <a:r>
              <a:rPr lang="cs-CZ" sz="2400">
                <a:solidFill>
                  <a:schemeClr val="dk1"/>
                </a:solidFill>
                <a:latin typeface="Arial"/>
                <a:ea typeface="Arial"/>
                <a:cs typeface="Arial"/>
                <a:sym typeface="Arial"/>
              </a:rPr>
              <a:t> (monitoring stavu ve věcech drog)</a:t>
            </a:r>
            <a:endParaRPr sz="2400">
              <a:solidFill>
                <a:schemeClr val="dk1"/>
              </a:solidFill>
              <a:latin typeface="Arial"/>
              <a:ea typeface="Arial"/>
              <a:cs typeface="Arial"/>
              <a:sym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74" name="Shape 174"/>
        <p:cNvGrpSpPr/>
        <p:nvPr/>
      </p:nvGrpSpPr>
      <p:grpSpPr>
        <a:xfrm>
          <a:off x="0" y="0"/>
          <a:ext cx="0" cy="0"/>
          <a:chOff x="0" y="0"/>
          <a:chExt cx="0" cy="0"/>
        </a:xfrm>
      </p:grpSpPr>
      <p:sp>
        <p:nvSpPr>
          <p:cNvPr id="175" name="Google Shape;175;p24"/>
          <p:cNvSpPr txBox="1"/>
          <p:nvPr/>
        </p:nvSpPr>
        <p:spPr>
          <a:xfrm>
            <a:off x="611560" y="6237312"/>
            <a:ext cx="7992888" cy="430887"/>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cs-CZ" sz="1050">
                <a:solidFill>
                  <a:schemeClr val="dk1"/>
                </a:solidFill>
                <a:latin typeface="Arial"/>
                <a:ea typeface="Arial"/>
                <a:cs typeface="Arial"/>
                <a:sym typeface="Arial"/>
              </a:rPr>
              <a:t>Tento materiál vznikl za finanční podpory Evropského sociálního fondu prostřednictvím Operačního programu Zaměstnanost </a:t>
            </a:r>
            <a:br>
              <a:rPr lang="cs-CZ" sz="1050">
                <a:solidFill>
                  <a:schemeClr val="dk1"/>
                </a:solidFill>
                <a:latin typeface="Arial"/>
                <a:ea typeface="Arial"/>
                <a:cs typeface="Arial"/>
                <a:sym typeface="Arial"/>
              </a:rPr>
            </a:br>
            <a:r>
              <a:rPr lang="cs-CZ" sz="1050">
                <a:solidFill>
                  <a:schemeClr val="dk1"/>
                </a:solidFill>
                <a:latin typeface="Arial"/>
                <a:ea typeface="Arial"/>
                <a:cs typeface="Arial"/>
                <a:sym typeface="Arial"/>
              </a:rPr>
              <a:t>v rámci projektu „Systémové zajištění sociálního začleňování“, registrační číslo projektu: CZ.03.2.63/0.0/0.0/15_030/0000605</a:t>
            </a:r>
            <a:endParaRPr/>
          </a:p>
        </p:txBody>
      </p:sp>
      <p:pic>
        <p:nvPicPr>
          <p:cNvPr id="176" name="Google Shape;176;p24"/>
          <p:cNvPicPr preferRelativeResize="0"/>
          <p:nvPr/>
        </p:nvPicPr>
        <p:blipFill rotWithShape="1">
          <a:blip r:embed="rId3">
            <a:alphaModFix/>
          </a:blip>
          <a:srcRect b="0" l="0" r="0" t="0"/>
          <a:stretch/>
        </p:blipFill>
        <p:spPr>
          <a:xfrm>
            <a:off x="3347864" y="476672"/>
            <a:ext cx="5688631" cy="847780"/>
          </a:xfrm>
          <a:prstGeom prst="rect">
            <a:avLst/>
          </a:prstGeom>
          <a:noFill/>
          <a:ln>
            <a:noFill/>
          </a:ln>
        </p:spPr>
      </p:pic>
      <p:pic>
        <p:nvPicPr>
          <p:cNvPr id="177" name="Google Shape;177;p24"/>
          <p:cNvPicPr preferRelativeResize="0"/>
          <p:nvPr/>
        </p:nvPicPr>
        <p:blipFill rotWithShape="1">
          <a:blip r:embed="rId4">
            <a:alphaModFix/>
          </a:blip>
          <a:srcRect b="0" l="0" r="0" t="0"/>
          <a:stretch/>
        </p:blipFill>
        <p:spPr>
          <a:xfrm>
            <a:off x="179512" y="440101"/>
            <a:ext cx="3042251" cy="920921"/>
          </a:xfrm>
          <a:prstGeom prst="rect">
            <a:avLst/>
          </a:prstGeom>
          <a:noFill/>
          <a:ln>
            <a:noFill/>
          </a:ln>
        </p:spPr>
      </p:pic>
      <p:sp>
        <p:nvSpPr>
          <p:cNvPr id="178" name="Google Shape;178;p24"/>
          <p:cNvSpPr txBox="1"/>
          <p:nvPr/>
        </p:nvSpPr>
        <p:spPr>
          <a:xfrm>
            <a:off x="0" y="1988840"/>
            <a:ext cx="9144000" cy="264687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b="1" sz="800">
              <a:solidFill>
                <a:srgbClr val="00004C"/>
              </a:solidFill>
              <a:latin typeface="Arial"/>
              <a:ea typeface="Arial"/>
              <a:cs typeface="Arial"/>
              <a:sym typeface="Arial"/>
            </a:endParaRPr>
          </a:p>
          <a:p>
            <a:pPr indent="0" lvl="0" marL="0" marR="0" rtl="0" algn="l">
              <a:spcBef>
                <a:spcPts val="0"/>
              </a:spcBef>
              <a:spcAft>
                <a:spcPts val="0"/>
              </a:spcAft>
              <a:buNone/>
            </a:pPr>
            <a:r>
              <a:rPr b="1" lang="cs-CZ" sz="3200">
                <a:solidFill>
                  <a:srgbClr val="00004C"/>
                </a:solidFill>
                <a:latin typeface="Arial"/>
                <a:ea typeface="Arial"/>
                <a:cs typeface="Arial"/>
                <a:sym typeface="Arial"/>
              </a:rPr>
              <a:t>Děkuji za pozornost.</a:t>
            </a:r>
            <a:endParaRPr b="1" sz="3200">
              <a:solidFill>
                <a:srgbClr val="00004C"/>
              </a:solidFill>
              <a:latin typeface="Arial"/>
              <a:ea typeface="Arial"/>
              <a:cs typeface="Arial"/>
              <a:sym typeface="Arial"/>
            </a:endParaRPr>
          </a:p>
          <a:p>
            <a:pPr indent="0" lvl="0" marL="0" marR="0" rtl="0" algn="l">
              <a:spcBef>
                <a:spcPts val="0"/>
              </a:spcBef>
              <a:spcAft>
                <a:spcPts val="0"/>
              </a:spcAft>
              <a:buNone/>
            </a:pPr>
            <a:r>
              <a:t/>
            </a:r>
            <a:endParaRPr b="1" sz="1600">
              <a:solidFill>
                <a:srgbClr val="00004C"/>
              </a:solidFill>
              <a:latin typeface="Arial"/>
              <a:ea typeface="Arial"/>
              <a:cs typeface="Arial"/>
              <a:sym typeface="Arial"/>
            </a:endParaRPr>
          </a:p>
          <a:p>
            <a:pPr indent="0" lvl="0" marL="0" marR="0" rtl="0" algn="l">
              <a:spcBef>
                <a:spcPts val="0"/>
              </a:spcBef>
              <a:spcAft>
                <a:spcPts val="0"/>
              </a:spcAft>
              <a:buNone/>
            </a:pPr>
            <a:r>
              <a:t/>
            </a:r>
            <a:endParaRPr sz="2200">
              <a:solidFill>
                <a:schemeClr val="dk1"/>
              </a:solidFill>
              <a:latin typeface="Arial"/>
              <a:ea typeface="Arial"/>
              <a:cs typeface="Arial"/>
              <a:sym typeface="Arial"/>
            </a:endParaRPr>
          </a:p>
          <a:p>
            <a:pPr indent="0" lvl="0" marL="0" marR="0" rtl="0" algn="l">
              <a:spcBef>
                <a:spcPts val="0"/>
              </a:spcBef>
              <a:spcAft>
                <a:spcPts val="0"/>
              </a:spcAft>
              <a:buNone/>
            </a:pPr>
            <a:r>
              <a:rPr lang="cs-CZ" sz="2200">
                <a:solidFill>
                  <a:schemeClr val="dk1"/>
                </a:solidFill>
                <a:latin typeface="Arial"/>
                <a:ea typeface="Arial"/>
                <a:cs typeface="Arial"/>
                <a:sym typeface="Arial"/>
              </a:rPr>
              <a:t>Zuzana Korecká (zuzana.korecka@mmr.cz)</a:t>
            </a:r>
            <a:endParaRPr/>
          </a:p>
          <a:p>
            <a:pPr indent="0" lvl="0" marL="0" marR="0" rtl="0" algn="l">
              <a:spcBef>
                <a:spcPts val="0"/>
              </a:spcBef>
              <a:spcAft>
                <a:spcPts val="0"/>
              </a:spcAft>
              <a:buNone/>
            </a:pPr>
            <a:r>
              <a:t/>
            </a:r>
            <a:endParaRPr sz="2200">
              <a:solidFill>
                <a:schemeClr val="dk1"/>
              </a:solidFill>
              <a:latin typeface="Arial"/>
              <a:ea typeface="Arial"/>
              <a:cs typeface="Arial"/>
              <a:sym typeface="Arial"/>
            </a:endParaRPr>
          </a:p>
          <a:p>
            <a:pPr indent="0" lvl="0" marL="0" marR="0" rtl="0" algn="l">
              <a:spcBef>
                <a:spcPts val="0"/>
              </a:spcBef>
              <a:spcAft>
                <a:spcPts val="0"/>
              </a:spcAft>
              <a:buNone/>
            </a:pPr>
            <a:r>
              <a:rPr lang="cs-CZ" sz="2200">
                <a:solidFill>
                  <a:schemeClr val="dk1"/>
                </a:solidFill>
                <a:latin typeface="Arial"/>
                <a:ea typeface="Arial"/>
                <a:cs typeface="Arial"/>
                <a:sym typeface="Arial"/>
              </a:rPr>
              <a:t>Oddělení výzkumů a evaluace, Odbor pro sociální začleňování (Agentura), Ministerstvo pro místní rozvoj ČR</a:t>
            </a:r>
            <a:endParaRPr sz="1200">
              <a:solidFill>
                <a:schemeClr val="dk1"/>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7"/>
          <p:cNvSpPr txBox="1"/>
          <p:nvPr/>
        </p:nvSpPr>
        <p:spPr>
          <a:xfrm>
            <a:off x="2555776" y="548680"/>
            <a:ext cx="6588224" cy="864096"/>
          </a:xfrm>
          <a:prstGeom prst="rect">
            <a:avLst/>
          </a:prstGeom>
          <a:noFill/>
          <a:ln>
            <a:noFill/>
          </a:ln>
        </p:spPr>
        <p:txBody>
          <a:bodyPr anchorCtr="0" anchor="ctr" bIns="45700" lIns="91425" spcFirstLastPara="1" rIns="91425" wrap="square" tIns="45700">
            <a:normAutofit fontScale="92500" lnSpcReduction="20000"/>
          </a:bodyPr>
          <a:lstStyle/>
          <a:p>
            <a:pPr indent="0" lvl="0" marL="0" marR="0" rtl="0" algn="l">
              <a:spcBef>
                <a:spcPts val="0"/>
              </a:spcBef>
              <a:spcAft>
                <a:spcPts val="0"/>
              </a:spcAft>
              <a:buClr>
                <a:srgbClr val="00004C"/>
              </a:buClr>
              <a:buSzPct val="100000"/>
              <a:buFont typeface="Arial"/>
              <a:buNone/>
            </a:pPr>
            <a:r>
              <a:rPr b="1" lang="cs-CZ" sz="3200">
                <a:solidFill>
                  <a:srgbClr val="00004C"/>
                </a:solidFill>
                <a:latin typeface="Arial"/>
                <a:ea typeface="Arial"/>
                <a:cs typeface="Arial"/>
                <a:sym typeface="Arial"/>
              </a:rPr>
              <a:t>Koordinovaný přístup k sociálnímu vyloučení</a:t>
            </a:r>
            <a:endParaRPr/>
          </a:p>
        </p:txBody>
      </p:sp>
      <p:sp>
        <p:nvSpPr>
          <p:cNvPr id="55" name="Google Shape;55;p7"/>
          <p:cNvSpPr/>
          <p:nvPr/>
        </p:nvSpPr>
        <p:spPr>
          <a:xfrm>
            <a:off x="251520" y="1412776"/>
            <a:ext cx="8704516" cy="4154984"/>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cs-CZ" sz="2400">
                <a:solidFill>
                  <a:schemeClr val="dk1"/>
                </a:solidFill>
                <a:latin typeface="Arial"/>
                <a:ea typeface="Arial"/>
                <a:cs typeface="Arial"/>
                <a:sym typeface="Arial"/>
              </a:rPr>
              <a:t>Podpora širokého spektra intervencí v různých </a:t>
            </a:r>
            <a:endParaRPr/>
          </a:p>
          <a:p>
            <a:pPr indent="0" lvl="0" marL="0" marR="0" rtl="0" algn="l">
              <a:spcBef>
                <a:spcPts val="0"/>
              </a:spcBef>
              <a:spcAft>
                <a:spcPts val="0"/>
              </a:spcAft>
              <a:buNone/>
            </a:pPr>
            <a:r>
              <a:rPr lang="cs-CZ" sz="2400">
                <a:solidFill>
                  <a:schemeClr val="dk1"/>
                </a:solidFill>
                <a:latin typeface="Arial"/>
                <a:ea typeface="Arial"/>
                <a:cs typeface="Arial"/>
                <a:sym typeface="Arial"/>
              </a:rPr>
              <a:t>tematických oblastech na základě místních potřeb:</a:t>
            </a:r>
            <a:endParaRPr/>
          </a:p>
          <a:p>
            <a:pPr indent="0" lvl="0" marL="0" marR="0" rtl="0" algn="l">
              <a:spcBef>
                <a:spcPts val="0"/>
              </a:spcBef>
              <a:spcAft>
                <a:spcPts val="0"/>
              </a:spcAft>
              <a:buNone/>
            </a:pPr>
            <a:r>
              <a:t/>
            </a:r>
            <a:endParaRPr sz="2400">
              <a:solidFill>
                <a:schemeClr val="dk1"/>
              </a:solidFill>
              <a:latin typeface="Arial"/>
              <a:ea typeface="Arial"/>
              <a:cs typeface="Arial"/>
              <a:sym typeface="Arial"/>
            </a:endParaRPr>
          </a:p>
          <a:p>
            <a:pPr indent="0" lvl="0" marL="0" marR="0" rtl="0" algn="l">
              <a:spcBef>
                <a:spcPts val="0"/>
              </a:spcBef>
              <a:spcAft>
                <a:spcPts val="0"/>
              </a:spcAft>
              <a:buNone/>
            </a:pPr>
            <a:r>
              <a:rPr lang="cs-CZ" sz="2400">
                <a:solidFill>
                  <a:schemeClr val="dk1"/>
                </a:solidFill>
                <a:latin typeface="Arial"/>
                <a:ea typeface="Arial"/>
                <a:cs typeface="Arial"/>
                <a:sym typeface="Arial"/>
              </a:rPr>
              <a:t>• Bydlení</a:t>
            </a:r>
            <a:endParaRPr/>
          </a:p>
          <a:p>
            <a:pPr indent="0" lvl="0" marL="0" marR="0" rtl="0" algn="l">
              <a:spcBef>
                <a:spcPts val="0"/>
              </a:spcBef>
              <a:spcAft>
                <a:spcPts val="0"/>
              </a:spcAft>
              <a:buNone/>
            </a:pPr>
            <a:r>
              <a:rPr lang="cs-CZ" sz="2400">
                <a:solidFill>
                  <a:schemeClr val="dk1"/>
                </a:solidFill>
                <a:latin typeface="Arial"/>
                <a:ea typeface="Arial"/>
                <a:cs typeface="Arial"/>
                <a:sym typeface="Arial"/>
              </a:rPr>
              <a:t>• Zaměstnanost</a:t>
            </a:r>
            <a:endParaRPr/>
          </a:p>
          <a:p>
            <a:pPr indent="0" lvl="0" marL="0" marR="0" rtl="0" algn="l">
              <a:spcBef>
                <a:spcPts val="0"/>
              </a:spcBef>
              <a:spcAft>
                <a:spcPts val="0"/>
              </a:spcAft>
              <a:buNone/>
            </a:pPr>
            <a:r>
              <a:rPr lang="cs-CZ" sz="2400">
                <a:solidFill>
                  <a:schemeClr val="dk1"/>
                </a:solidFill>
                <a:latin typeface="Arial"/>
                <a:ea typeface="Arial"/>
                <a:cs typeface="Arial"/>
                <a:sym typeface="Arial"/>
              </a:rPr>
              <a:t>• Zadluženost</a:t>
            </a:r>
            <a:endParaRPr/>
          </a:p>
          <a:p>
            <a:pPr indent="0" lvl="0" marL="0" marR="0" rtl="0" algn="l">
              <a:spcBef>
                <a:spcPts val="0"/>
              </a:spcBef>
              <a:spcAft>
                <a:spcPts val="0"/>
              </a:spcAft>
              <a:buNone/>
            </a:pPr>
            <a:r>
              <a:rPr lang="cs-CZ" sz="2400">
                <a:solidFill>
                  <a:schemeClr val="dk1"/>
                </a:solidFill>
                <a:latin typeface="Arial"/>
                <a:ea typeface="Arial"/>
                <a:cs typeface="Arial"/>
                <a:sym typeface="Arial"/>
              </a:rPr>
              <a:t>• Vzdělávání</a:t>
            </a:r>
            <a:endParaRPr/>
          </a:p>
          <a:p>
            <a:pPr indent="0" lvl="0" marL="0" marR="0" rtl="0" algn="l">
              <a:spcBef>
                <a:spcPts val="0"/>
              </a:spcBef>
              <a:spcAft>
                <a:spcPts val="0"/>
              </a:spcAft>
              <a:buNone/>
            </a:pPr>
            <a:r>
              <a:rPr lang="cs-CZ" sz="2400">
                <a:solidFill>
                  <a:schemeClr val="dk1"/>
                </a:solidFill>
                <a:latin typeface="Arial"/>
                <a:ea typeface="Arial"/>
                <a:cs typeface="Arial"/>
                <a:sym typeface="Arial"/>
              </a:rPr>
              <a:t>• Bezpečnost a prevence kriminality</a:t>
            </a:r>
            <a:endParaRPr/>
          </a:p>
          <a:p>
            <a:pPr indent="0" lvl="0" marL="0" marR="0" rtl="0" algn="l">
              <a:spcBef>
                <a:spcPts val="0"/>
              </a:spcBef>
              <a:spcAft>
                <a:spcPts val="0"/>
              </a:spcAft>
              <a:buNone/>
            </a:pPr>
            <a:r>
              <a:rPr lang="cs-CZ" sz="2400">
                <a:solidFill>
                  <a:schemeClr val="dk1"/>
                </a:solidFill>
                <a:latin typeface="Arial"/>
                <a:ea typeface="Arial"/>
                <a:cs typeface="Arial"/>
                <a:sym typeface="Arial"/>
              </a:rPr>
              <a:t>• </a:t>
            </a:r>
            <a:r>
              <a:rPr b="1" lang="cs-CZ" sz="2400">
                <a:solidFill>
                  <a:schemeClr val="dk1"/>
                </a:solidFill>
                <a:latin typeface="Arial"/>
                <a:ea typeface="Arial"/>
                <a:cs typeface="Arial"/>
                <a:sym typeface="Arial"/>
              </a:rPr>
              <a:t>Zdraví</a:t>
            </a:r>
            <a:endParaRPr/>
          </a:p>
          <a:p>
            <a:pPr indent="0" lvl="0" marL="0" marR="0" rtl="0" algn="l">
              <a:spcBef>
                <a:spcPts val="0"/>
              </a:spcBef>
              <a:spcAft>
                <a:spcPts val="0"/>
              </a:spcAft>
              <a:buNone/>
            </a:pPr>
            <a:r>
              <a:rPr lang="cs-CZ" sz="2400">
                <a:solidFill>
                  <a:schemeClr val="dk1"/>
                </a:solidFill>
                <a:latin typeface="Arial"/>
                <a:ea typeface="Arial"/>
                <a:cs typeface="Arial"/>
                <a:sym typeface="Arial"/>
              </a:rPr>
              <a:t>• Participace a komunitní práce</a:t>
            </a:r>
            <a:endParaRPr/>
          </a:p>
          <a:p>
            <a:pPr indent="0" lvl="0" marL="0" marR="0" rtl="0" algn="l">
              <a:spcBef>
                <a:spcPts val="0"/>
              </a:spcBef>
              <a:spcAft>
                <a:spcPts val="0"/>
              </a:spcAft>
              <a:buNone/>
            </a:pPr>
            <a:r>
              <a:rPr lang="cs-CZ" sz="2400">
                <a:solidFill>
                  <a:schemeClr val="dk1"/>
                </a:solidFill>
                <a:latin typeface="Arial"/>
                <a:ea typeface="Arial"/>
                <a:cs typeface="Arial"/>
                <a:sym typeface="Arial"/>
              </a:rPr>
              <a:t>• Sociální služby</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 name="Shape 60"/>
        <p:cNvGrpSpPr/>
        <p:nvPr/>
      </p:nvGrpSpPr>
      <p:grpSpPr>
        <a:xfrm>
          <a:off x="0" y="0"/>
          <a:ext cx="0" cy="0"/>
          <a:chOff x="0" y="0"/>
          <a:chExt cx="0" cy="0"/>
        </a:xfrm>
      </p:grpSpPr>
      <p:sp>
        <p:nvSpPr>
          <p:cNvPr id="61" name="Google Shape;61;p8"/>
          <p:cNvSpPr txBox="1"/>
          <p:nvPr/>
        </p:nvSpPr>
        <p:spPr>
          <a:xfrm>
            <a:off x="2555776" y="557307"/>
            <a:ext cx="6588224" cy="864096"/>
          </a:xfrm>
          <a:prstGeom prst="rect">
            <a:avLst/>
          </a:prstGeom>
          <a:noFill/>
          <a:ln>
            <a:noFill/>
          </a:ln>
        </p:spPr>
        <p:txBody>
          <a:bodyPr anchorCtr="0" anchor="ctr" bIns="45700" lIns="91425" spcFirstLastPara="1" rIns="91425" wrap="square" tIns="45700">
            <a:normAutofit/>
          </a:bodyPr>
          <a:lstStyle/>
          <a:p>
            <a:pPr indent="0" lvl="0" marL="0" marR="0" rtl="0" algn="l">
              <a:spcBef>
                <a:spcPts val="0"/>
              </a:spcBef>
              <a:spcAft>
                <a:spcPts val="0"/>
              </a:spcAft>
              <a:buClr>
                <a:srgbClr val="00004C"/>
              </a:buClr>
              <a:buSzPts val="3200"/>
              <a:buFont typeface="Arial"/>
              <a:buNone/>
            </a:pPr>
            <a:r>
              <a:rPr b="1" lang="cs-CZ" sz="3200">
                <a:solidFill>
                  <a:srgbClr val="00004C"/>
                </a:solidFill>
                <a:latin typeface="Arial"/>
                <a:ea typeface="Arial"/>
                <a:cs typeface="Arial"/>
                <a:sym typeface="Arial"/>
              </a:rPr>
              <a:t>Výzkumná činnost OVE</a:t>
            </a:r>
            <a:endParaRPr b="1" sz="3200">
              <a:solidFill>
                <a:srgbClr val="00004C"/>
              </a:solidFill>
              <a:latin typeface="Arial"/>
              <a:ea typeface="Arial"/>
              <a:cs typeface="Arial"/>
              <a:sym typeface="Arial"/>
            </a:endParaRPr>
          </a:p>
        </p:txBody>
      </p:sp>
      <p:pic>
        <p:nvPicPr>
          <p:cNvPr id="62" name="Google Shape;62;p8"/>
          <p:cNvPicPr preferRelativeResize="0"/>
          <p:nvPr/>
        </p:nvPicPr>
        <p:blipFill rotWithShape="1">
          <a:blip r:embed="rId3">
            <a:alphaModFix/>
          </a:blip>
          <a:srcRect b="0" l="0" r="0" t="0"/>
          <a:stretch/>
        </p:blipFill>
        <p:spPr>
          <a:xfrm>
            <a:off x="654618" y="1421403"/>
            <a:ext cx="7610475" cy="496252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 name="Shape 67"/>
        <p:cNvGrpSpPr/>
        <p:nvPr/>
      </p:nvGrpSpPr>
      <p:grpSpPr>
        <a:xfrm>
          <a:off x="0" y="0"/>
          <a:ext cx="0" cy="0"/>
          <a:chOff x="0" y="0"/>
          <a:chExt cx="0" cy="0"/>
        </a:xfrm>
      </p:grpSpPr>
      <p:sp>
        <p:nvSpPr>
          <p:cNvPr id="68" name="Google Shape;68;p9"/>
          <p:cNvSpPr txBox="1"/>
          <p:nvPr/>
        </p:nvSpPr>
        <p:spPr>
          <a:xfrm>
            <a:off x="2555776" y="548680"/>
            <a:ext cx="6588224" cy="864096"/>
          </a:xfrm>
          <a:prstGeom prst="rect">
            <a:avLst/>
          </a:prstGeom>
          <a:noFill/>
          <a:ln>
            <a:noFill/>
          </a:ln>
        </p:spPr>
        <p:txBody>
          <a:bodyPr anchorCtr="0" anchor="ctr" bIns="45700" lIns="91425" spcFirstLastPara="1" rIns="91425" wrap="square" tIns="45700">
            <a:normAutofit/>
          </a:bodyPr>
          <a:lstStyle/>
          <a:p>
            <a:pPr indent="0" lvl="0" marL="0" marR="0" rtl="0" algn="l">
              <a:spcBef>
                <a:spcPts val="0"/>
              </a:spcBef>
              <a:spcAft>
                <a:spcPts val="0"/>
              </a:spcAft>
              <a:buClr>
                <a:srgbClr val="00004C"/>
              </a:buClr>
              <a:buSzPts val="3200"/>
              <a:buFont typeface="Arial"/>
              <a:buNone/>
            </a:pPr>
            <a:r>
              <a:rPr b="1" lang="cs-CZ" sz="3200">
                <a:solidFill>
                  <a:srgbClr val="00004C"/>
                </a:solidFill>
                <a:latin typeface="Arial"/>
                <a:ea typeface="Arial"/>
                <a:cs typeface="Arial"/>
                <a:sym typeface="Arial"/>
              </a:rPr>
              <a:t>Výzkumy na téma zdraví</a:t>
            </a:r>
            <a:endParaRPr b="1" sz="3200">
              <a:solidFill>
                <a:srgbClr val="00004C"/>
              </a:solidFill>
              <a:latin typeface="Arial"/>
              <a:ea typeface="Arial"/>
              <a:cs typeface="Arial"/>
              <a:sym typeface="Arial"/>
            </a:endParaRPr>
          </a:p>
        </p:txBody>
      </p:sp>
      <p:sp>
        <p:nvSpPr>
          <p:cNvPr id="69" name="Google Shape;69;p9"/>
          <p:cNvSpPr/>
          <p:nvPr/>
        </p:nvSpPr>
        <p:spPr>
          <a:xfrm>
            <a:off x="251520" y="1412776"/>
            <a:ext cx="8704516" cy="2677656"/>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cs-CZ" sz="2400">
                <a:solidFill>
                  <a:schemeClr val="dk1"/>
                </a:solidFill>
                <a:latin typeface="Arial"/>
                <a:ea typeface="Arial"/>
                <a:cs typeface="Arial"/>
                <a:sym typeface="Arial"/>
              </a:rPr>
              <a:t>Tematicko-průřezové výzkumy zaměřené na téma zdraví:</a:t>
            </a:r>
            <a:endParaRPr/>
          </a:p>
          <a:p>
            <a:pPr indent="0" lvl="0" marL="0" marR="0" rtl="0" algn="l">
              <a:spcBef>
                <a:spcPts val="0"/>
              </a:spcBef>
              <a:spcAft>
                <a:spcPts val="0"/>
              </a:spcAft>
              <a:buNone/>
            </a:pPr>
            <a:r>
              <a:t/>
            </a:r>
            <a:endParaRPr sz="2400">
              <a:solidFill>
                <a:schemeClr val="dk1"/>
              </a:solidFill>
              <a:latin typeface="Arial"/>
              <a:ea typeface="Arial"/>
              <a:cs typeface="Arial"/>
              <a:sym typeface="Arial"/>
            </a:endParaRPr>
          </a:p>
          <a:p>
            <a:pPr indent="-342900" lvl="0" marL="342900" marR="0" rtl="0" algn="l">
              <a:spcBef>
                <a:spcPts val="0"/>
              </a:spcBef>
              <a:spcAft>
                <a:spcPts val="0"/>
              </a:spcAft>
              <a:buClr>
                <a:schemeClr val="dk1"/>
              </a:buClr>
              <a:buSzPts val="2400"/>
              <a:buFont typeface="Arial"/>
              <a:buChar char="•"/>
            </a:pPr>
            <a:r>
              <a:rPr i="1" lang="cs-CZ" sz="2400">
                <a:solidFill>
                  <a:schemeClr val="dk1"/>
                </a:solidFill>
                <a:latin typeface="Arial"/>
                <a:ea typeface="Arial"/>
                <a:cs typeface="Arial"/>
                <a:sym typeface="Arial"/>
              </a:rPr>
              <a:t>Frýdlantsko - dostupnost zdravotní péče</a:t>
            </a:r>
            <a:r>
              <a:rPr lang="cs-CZ" sz="2400">
                <a:solidFill>
                  <a:schemeClr val="dk1"/>
                </a:solidFill>
                <a:latin typeface="Arial"/>
                <a:ea typeface="Arial"/>
                <a:cs typeface="Arial"/>
                <a:sym typeface="Arial"/>
              </a:rPr>
              <a:t> (2018)</a:t>
            </a:r>
            <a:endParaRPr/>
          </a:p>
          <a:p>
            <a:pPr indent="0" lvl="0" marL="0" marR="0" rtl="0" algn="l">
              <a:spcBef>
                <a:spcPts val="0"/>
              </a:spcBef>
              <a:spcAft>
                <a:spcPts val="0"/>
              </a:spcAft>
              <a:buNone/>
            </a:pPr>
            <a:r>
              <a:rPr lang="cs-CZ" sz="2400">
                <a:solidFill>
                  <a:schemeClr val="dk1"/>
                </a:solidFill>
                <a:latin typeface="Arial"/>
                <a:ea typeface="Arial"/>
                <a:cs typeface="Arial"/>
                <a:sym typeface="Arial"/>
              </a:rPr>
              <a:t>	Tereza Baltag</a:t>
            </a:r>
            <a:endParaRPr sz="2400">
              <a:solidFill>
                <a:schemeClr val="dk1"/>
              </a:solidFill>
              <a:latin typeface="Arial"/>
              <a:ea typeface="Arial"/>
              <a:cs typeface="Arial"/>
              <a:sym typeface="Arial"/>
            </a:endParaRPr>
          </a:p>
          <a:p>
            <a:pPr indent="0" lvl="0" marL="0" marR="0" rtl="0" algn="l">
              <a:spcBef>
                <a:spcPts val="0"/>
              </a:spcBef>
              <a:spcAft>
                <a:spcPts val="0"/>
              </a:spcAft>
              <a:buNone/>
            </a:pPr>
            <a:r>
              <a:t/>
            </a:r>
            <a:endParaRPr sz="2400">
              <a:solidFill>
                <a:schemeClr val="dk1"/>
              </a:solidFill>
              <a:latin typeface="Arial"/>
              <a:ea typeface="Arial"/>
              <a:cs typeface="Arial"/>
              <a:sym typeface="Arial"/>
            </a:endParaRPr>
          </a:p>
          <a:p>
            <a:pPr indent="-342900" lvl="0" marL="342900" marR="0" rtl="0" algn="l">
              <a:spcBef>
                <a:spcPts val="0"/>
              </a:spcBef>
              <a:spcAft>
                <a:spcPts val="0"/>
              </a:spcAft>
              <a:buClr>
                <a:schemeClr val="dk1"/>
              </a:buClr>
              <a:buSzPts val="2400"/>
              <a:buFont typeface="Arial"/>
              <a:buChar char="•"/>
            </a:pPr>
            <a:r>
              <a:rPr i="1" lang="cs-CZ" sz="2400">
                <a:solidFill>
                  <a:schemeClr val="dk1"/>
                </a:solidFill>
                <a:latin typeface="Arial"/>
                <a:ea typeface="Arial"/>
                <a:cs typeface="Arial"/>
                <a:sym typeface="Arial"/>
              </a:rPr>
              <a:t>Životní podmínky obyvatel SVL: Zdraví </a:t>
            </a:r>
            <a:r>
              <a:rPr lang="cs-CZ" sz="2400">
                <a:solidFill>
                  <a:schemeClr val="dk1"/>
                </a:solidFill>
                <a:latin typeface="Arial"/>
                <a:ea typeface="Arial"/>
                <a:cs typeface="Arial"/>
                <a:sym typeface="Arial"/>
              </a:rPr>
              <a:t>(2020)</a:t>
            </a:r>
            <a:endParaRPr/>
          </a:p>
          <a:p>
            <a:pPr indent="0" lvl="0" marL="0" marR="0" rtl="0" algn="l">
              <a:spcBef>
                <a:spcPts val="0"/>
              </a:spcBef>
              <a:spcAft>
                <a:spcPts val="0"/>
              </a:spcAft>
              <a:buNone/>
            </a:pPr>
            <a:r>
              <a:rPr lang="cs-CZ" sz="2400">
                <a:solidFill>
                  <a:schemeClr val="dk1"/>
                </a:solidFill>
                <a:latin typeface="Arial"/>
                <a:ea typeface="Arial"/>
                <a:cs typeface="Arial"/>
                <a:sym typeface="Arial"/>
              </a:rPr>
              <a:t>	Zuzana Korecká</a:t>
            </a:r>
            <a:endParaRPr sz="2400">
              <a:solidFill>
                <a:schemeClr val="dk1"/>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 name="Shape 74"/>
        <p:cNvGrpSpPr/>
        <p:nvPr/>
      </p:nvGrpSpPr>
      <p:grpSpPr>
        <a:xfrm>
          <a:off x="0" y="0"/>
          <a:ext cx="0" cy="0"/>
          <a:chOff x="0" y="0"/>
          <a:chExt cx="0" cy="0"/>
        </a:xfrm>
      </p:grpSpPr>
      <p:sp>
        <p:nvSpPr>
          <p:cNvPr id="75" name="Google Shape;75;p10"/>
          <p:cNvSpPr txBox="1"/>
          <p:nvPr/>
        </p:nvSpPr>
        <p:spPr>
          <a:xfrm>
            <a:off x="2555776" y="548680"/>
            <a:ext cx="6588224" cy="864096"/>
          </a:xfrm>
          <a:prstGeom prst="rect">
            <a:avLst/>
          </a:prstGeom>
          <a:noFill/>
          <a:ln>
            <a:noFill/>
          </a:ln>
        </p:spPr>
        <p:txBody>
          <a:bodyPr anchorCtr="0" anchor="ctr" bIns="45700" lIns="91425" spcFirstLastPara="1" rIns="91425" wrap="square" tIns="45700">
            <a:normAutofit/>
          </a:bodyPr>
          <a:lstStyle/>
          <a:p>
            <a:pPr indent="0" lvl="0" marL="0" marR="0" rtl="0" algn="l">
              <a:spcBef>
                <a:spcPts val="0"/>
              </a:spcBef>
              <a:spcAft>
                <a:spcPts val="0"/>
              </a:spcAft>
              <a:buClr>
                <a:srgbClr val="00004C"/>
              </a:buClr>
              <a:buSzPts val="3200"/>
              <a:buFont typeface="Arial"/>
              <a:buNone/>
            </a:pPr>
            <a:r>
              <a:rPr b="1" lang="cs-CZ" sz="3200">
                <a:solidFill>
                  <a:srgbClr val="00004C"/>
                </a:solidFill>
                <a:latin typeface="Arial"/>
                <a:ea typeface="Arial"/>
                <a:cs typeface="Arial"/>
                <a:sym typeface="Arial"/>
              </a:rPr>
              <a:t>Výzkumy na téma zdraví</a:t>
            </a:r>
            <a:endParaRPr b="1" sz="3200">
              <a:solidFill>
                <a:srgbClr val="00004C"/>
              </a:solidFill>
              <a:latin typeface="Arial"/>
              <a:ea typeface="Arial"/>
              <a:cs typeface="Arial"/>
              <a:sym typeface="Arial"/>
            </a:endParaRPr>
          </a:p>
        </p:txBody>
      </p:sp>
      <p:sp>
        <p:nvSpPr>
          <p:cNvPr id="76" name="Google Shape;76;p10"/>
          <p:cNvSpPr/>
          <p:nvPr/>
        </p:nvSpPr>
        <p:spPr>
          <a:xfrm>
            <a:off x="251520" y="1412776"/>
            <a:ext cx="8704516" cy="5262979"/>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i="1" lang="cs-CZ" sz="2400">
                <a:solidFill>
                  <a:schemeClr val="dk1"/>
                </a:solidFill>
                <a:latin typeface="Arial"/>
                <a:ea typeface="Arial"/>
                <a:cs typeface="Arial"/>
                <a:sym typeface="Arial"/>
              </a:rPr>
              <a:t>Frýdlantsko - dostupnost zdravotní péče</a:t>
            </a:r>
            <a:r>
              <a:rPr lang="cs-CZ" sz="2400">
                <a:solidFill>
                  <a:schemeClr val="dk1"/>
                </a:solidFill>
                <a:latin typeface="Arial"/>
                <a:ea typeface="Arial"/>
                <a:cs typeface="Arial"/>
                <a:sym typeface="Arial"/>
              </a:rPr>
              <a:t> (2018)</a:t>
            </a:r>
            <a:endParaRPr/>
          </a:p>
          <a:p>
            <a:pPr indent="0" lvl="0" marL="0" marR="0" rtl="0" algn="l">
              <a:spcBef>
                <a:spcPts val="0"/>
              </a:spcBef>
              <a:spcAft>
                <a:spcPts val="0"/>
              </a:spcAft>
              <a:buNone/>
            </a:pPr>
            <a:r>
              <a:t/>
            </a:r>
            <a:endParaRPr sz="2400">
              <a:solidFill>
                <a:schemeClr val="dk1"/>
              </a:solidFill>
              <a:latin typeface="Arial"/>
              <a:ea typeface="Arial"/>
              <a:cs typeface="Arial"/>
              <a:sym typeface="Arial"/>
            </a:endParaRPr>
          </a:p>
          <a:p>
            <a:pPr indent="0" lvl="0" marL="0" marR="0" rtl="0" algn="l">
              <a:spcBef>
                <a:spcPts val="0"/>
              </a:spcBef>
              <a:spcAft>
                <a:spcPts val="0"/>
              </a:spcAft>
              <a:buNone/>
            </a:pPr>
            <a:r>
              <a:rPr lang="cs-CZ" sz="2400">
                <a:solidFill>
                  <a:schemeClr val="dk1"/>
                </a:solidFill>
                <a:latin typeface="Arial"/>
                <a:ea typeface="Arial"/>
                <a:cs typeface="Arial"/>
                <a:sym typeface="Arial"/>
              </a:rPr>
              <a:t>Výzkum zaměřený na dostupnost zdravotní péče ve vybraných obcích Frýdlantského výběžku – pozornost věnována primární péči</a:t>
            </a:r>
            <a:endParaRPr/>
          </a:p>
          <a:p>
            <a:pPr indent="0" lvl="0" marL="0" marR="0" rtl="0" algn="l">
              <a:spcBef>
                <a:spcPts val="0"/>
              </a:spcBef>
              <a:spcAft>
                <a:spcPts val="0"/>
              </a:spcAft>
              <a:buNone/>
            </a:pPr>
            <a:r>
              <a:t/>
            </a:r>
            <a:endParaRPr sz="2400">
              <a:solidFill>
                <a:schemeClr val="dk1"/>
              </a:solidFill>
              <a:latin typeface="Arial"/>
              <a:ea typeface="Arial"/>
              <a:cs typeface="Arial"/>
              <a:sym typeface="Arial"/>
            </a:endParaRPr>
          </a:p>
          <a:p>
            <a:pPr indent="0" lvl="0" marL="0" marR="0" rtl="0" algn="l">
              <a:spcBef>
                <a:spcPts val="0"/>
              </a:spcBef>
              <a:spcAft>
                <a:spcPts val="0"/>
              </a:spcAft>
              <a:buNone/>
            </a:pPr>
            <a:r>
              <a:rPr lang="cs-CZ" sz="2400">
                <a:solidFill>
                  <a:schemeClr val="dk1"/>
                </a:solidFill>
                <a:latin typeface="Arial"/>
                <a:ea typeface="Arial"/>
                <a:cs typeface="Arial"/>
                <a:sym typeface="Arial"/>
              </a:rPr>
              <a:t>Využití kombinace kvalitativních a kvantitativních metod, kdy byla analyzována sebraná kvantitativní data (údaje o počtu lékařů, vzdálenosti mezi ambulancemi, atd.) a kvalitativní data (rozhovory, informace z pobytu v terénu, z pozorování)  </a:t>
            </a:r>
            <a:endParaRPr/>
          </a:p>
          <a:p>
            <a:pPr indent="0" lvl="0" marL="0" marR="0" rtl="0" algn="l">
              <a:spcBef>
                <a:spcPts val="0"/>
              </a:spcBef>
              <a:spcAft>
                <a:spcPts val="0"/>
              </a:spcAft>
              <a:buNone/>
            </a:pPr>
            <a:r>
              <a:t/>
            </a:r>
            <a:endParaRPr sz="2400">
              <a:solidFill>
                <a:schemeClr val="dk1"/>
              </a:solidFill>
              <a:latin typeface="Arial"/>
              <a:ea typeface="Arial"/>
              <a:cs typeface="Arial"/>
              <a:sym typeface="Arial"/>
            </a:endParaRPr>
          </a:p>
          <a:p>
            <a:pPr indent="0" lvl="0" marL="0" marR="0" rtl="0" algn="l">
              <a:spcBef>
                <a:spcPts val="0"/>
              </a:spcBef>
              <a:spcAft>
                <a:spcPts val="0"/>
              </a:spcAft>
              <a:buNone/>
            </a:pPr>
            <a:r>
              <a:t/>
            </a:r>
            <a:endParaRPr sz="2400">
              <a:solidFill>
                <a:schemeClr val="dk1"/>
              </a:solidFill>
              <a:latin typeface="Arial"/>
              <a:ea typeface="Arial"/>
              <a:cs typeface="Arial"/>
              <a:sym typeface="Arial"/>
            </a:endParaRPr>
          </a:p>
          <a:p>
            <a:pPr indent="0" lvl="0" marL="0" marR="0" rtl="0" algn="l">
              <a:spcBef>
                <a:spcPts val="0"/>
              </a:spcBef>
              <a:spcAft>
                <a:spcPts val="0"/>
              </a:spcAft>
              <a:buNone/>
            </a:pPr>
            <a:r>
              <a:t/>
            </a:r>
            <a:endParaRPr sz="2400">
              <a:solidFill>
                <a:schemeClr val="dk1"/>
              </a:solidFill>
              <a:latin typeface="Arial"/>
              <a:ea typeface="Arial"/>
              <a:cs typeface="Arial"/>
              <a:sym typeface="Arial"/>
            </a:endParaRPr>
          </a:p>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1" name="Shape 81"/>
        <p:cNvGrpSpPr/>
        <p:nvPr/>
      </p:nvGrpSpPr>
      <p:grpSpPr>
        <a:xfrm>
          <a:off x="0" y="0"/>
          <a:ext cx="0" cy="0"/>
          <a:chOff x="0" y="0"/>
          <a:chExt cx="0" cy="0"/>
        </a:xfrm>
      </p:grpSpPr>
      <p:sp>
        <p:nvSpPr>
          <p:cNvPr id="82" name="Google Shape;82;p11"/>
          <p:cNvSpPr txBox="1"/>
          <p:nvPr/>
        </p:nvSpPr>
        <p:spPr>
          <a:xfrm>
            <a:off x="2555776" y="548680"/>
            <a:ext cx="6588224" cy="864096"/>
          </a:xfrm>
          <a:prstGeom prst="rect">
            <a:avLst/>
          </a:prstGeom>
          <a:noFill/>
          <a:ln>
            <a:noFill/>
          </a:ln>
        </p:spPr>
        <p:txBody>
          <a:bodyPr anchorCtr="0" anchor="ctr" bIns="45700" lIns="91425" spcFirstLastPara="1" rIns="91425" wrap="square" tIns="45700">
            <a:normAutofit/>
          </a:bodyPr>
          <a:lstStyle/>
          <a:p>
            <a:pPr indent="0" lvl="0" marL="0" marR="0" rtl="0" algn="l">
              <a:spcBef>
                <a:spcPts val="0"/>
              </a:spcBef>
              <a:spcAft>
                <a:spcPts val="0"/>
              </a:spcAft>
              <a:buClr>
                <a:srgbClr val="00004C"/>
              </a:buClr>
              <a:buSzPts val="3200"/>
              <a:buFont typeface="Arial"/>
              <a:buNone/>
            </a:pPr>
            <a:r>
              <a:rPr b="1" lang="cs-CZ" sz="3200">
                <a:solidFill>
                  <a:srgbClr val="00004C"/>
                </a:solidFill>
                <a:latin typeface="Arial"/>
                <a:ea typeface="Arial"/>
                <a:cs typeface="Arial"/>
                <a:sym typeface="Arial"/>
              </a:rPr>
              <a:t>Výzkumy na téma zdraví</a:t>
            </a:r>
            <a:endParaRPr b="1" sz="3200">
              <a:solidFill>
                <a:srgbClr val="00004C"/>
              </a:solidFill>
              <a:latin typeface="Arial"/>
              <a:ea typeface="Arial"/>
              <a:cs typeface="Arial"/>
              <a:sym typeface="Arial"/>
            </a:endParaRPr>
          </a:p>
        </p:txBody>
      </p:sp>
      <p:sp>
        <p:nvSpPr>
          <p:cNvPr id="83" name="Google Shape;83;p11"/>
          <p:cNvSpPr/>
          <p:nvPr/>
        </p:nvSpPr>
        <p:spPr>
          <a:xfrm>
            <a:off x="251520" y="1412776"/>
            <a:ext cx="8704516" cy="6001643"/>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i="1" lang="cs-CZ" sz="2400">
                <a:solidFill>
                  <a:schemeClr val="dk1"/>
                </a:solidFill>
                <a:latin typeface="Arial"/>
                <a:ea typeface="Arial"/>
                <a:cs typeface="Arial"/>
                <a:sym typeface="Arial"/>
              </a:rPr>
              <a:t>Frýdlantsko - dostupnost zdravotní péče</a:t>
            </a:r>
            <a:r>
              <a:rPr lang="cs-CZ" sz="2400">
                <a:solidFill>
                  <a:schemeClr val="dk1"/>
                </a:solidFill>
                <a:latin typeface="Arial"/>
                <a:ea typeface="Arial"/>
                <a:cs typeface="Arial"/>
                <a:sym typeface="Arial"/>
              </a:rPr>
              <a:t> (2018)</a:t>
            </a:r>
            <a:endParaRPr/>
          </a:p>
          <a:p>
            <a:pPr indent="0" lvl="0" marL="0" marR="0" rtl="0" algn="l">
              <a:spcBef>
                <a:spcPts val="0"/>
              </a:spcBef>
              <a:spcAft>
                <a:spcPts val="0"/>
              </a:spcAft>
              <a:buNone/>
            </a:pPr>
            <a:r>
              <a:t/>
            </a:r>
            <a:endParaRPr sz="2400">
              <a:solidFill>
                <a:schemeClr val="dk1"/>
              </a:solidFill>
              <a:latin typeface="Arial"/>
              <a:ea typeface="Arial"/>
              <a:cs typeface="Arial"/>
              <a:sym typeface="Arial"/>
            </a:endParaRPr>
          </a:p>
          <a:p>
            <a:pPr indent="0" lvl="0" marL="0" marR="0" rtl="0" algn="l">
              <a:spcBef>
                <a:spcPts val="0"/>
              </a:spcBef>
              <a:spcAft>
                <a:spcPts val="0"/>
              </a:spcAft>
              <a:buNone/>
            </a:pPr>
            <a:r>
              <a:rPr lang="cs-CZ" sz="2400">
                <a:solidFill>
                  <a:schemeClr val="dk1"/>
                </a:solidFill>
                <a:latin typeface="Arial"/>
                <a:ea typeface="Arial"/>
                <a:cs typeface="Arial"/>
                <a:sym typeface="Arial"/>
              </a:rPr>
              <a:t>Shrnutí hlavních zjištění</a:t>
            </a:r>
            <a:endParaRPr/>
          </a:p>
          <a:p>
            <a:pPr indent="-342900" lvl="0" marL="342900" marR="0" rtl="0" algn="l">
              <a:spcBef>
                <a:spcPts val="0"/>
              </a:spcBef>
              <a:spcAft>
                <a:spcPts val="0"/>
              </a:spcAft>
              <a:buClr>
                <a:schemeClr val="dk1"/>
              </a:buClr>
              <a:buSzPts val="2400"/>
              <a:buFont typeface="Arial"/>
              <a:buChar char="•"/>
            </a:pPr>
            <a:r>
              <a:rPr lang="cs-CZ" sz="2400">
                <a:solidFill>
                  <a:schemeClr val="dk1"/>
                </a:solidFill>
                <a:latin typeface="Arial"/>
                <a:ea typeface="Arial"/>
                <a:cs typeface="Arial"/>
                <a:sym typeface="Arial"/>
              </a:rPr>
              <a:t>nedostatek lékařů (pediatři, stomatologové) v regionu</a:t>
            </a:r>
            <a:endParaRPr/>
          </a:p>
          <a:p>
            <a:pPr indent="-342900" lvl="0" marL="342900" marR="0" rtl="0" algn="l">
              <a:spcBef>
                <a:spcPts val="0"/>
              </a:spcBef>
              <a:spcAft>
                <a:spcPts val="0"/>
              </a:spcAft>
              <a:buClr>
                <a:schemeClr val="dk1"/>
              </a:buClr>
              <a:buSzPts val="2400"/>
              <a:buFont typeface="Arial"/>
              <a:buChar char="•"/>
            </a:pPr>
            <a:r>
              <a:rPr lang="cs-CZ" sz="2400">
                <a:solidFill>
                  <a:schemeClr val="dk1"/>
                </a:solidFill>
                <a:latin typeface="Arial"/>
                <a:ea typeface="Arial"/>
                <a:cs typeface="Arial"/>
                <a:sym typeface="Arial"/>
              </a:rPr>
              <a:t>lékaři v důchodovém a předdůchodovém věku </a:t>
            </a:r>
            <a:endParaRPr/>
          </a:p>
          <a:p>
            <a:pPr indent="-342900" lvl="0" marL="342900" marR="0" rtl="0" algn="l">
              <a:spcBef>
                <a:spcPts val="0"/>
              </a:spcBef>
              <a:spcAft>
                <a:spcPts val="0"/>
              </a:spcAft>
              <a:buClr>
                <a:schemeClr val="dk1"/>
              </a:buClr>
              <a:buSzPts val="2400"/>
              <a:buFont typeface="Arial"/>
              <a:buChar char="•"/>
            </a:pPr>
            <a:r>
              <a:rPr lang="cs-CZ" sz="2400">
                <a:solidFill>
                  <a:schemeClr val="dk1"/>
                </a:solidFill>
                <a:latin typeface="Arial"/>
                <a:ea typeface="Arial"/>
                <a:cs typeface="Arial"/>
                <a:sym typeface="Arial"/>
              </a:rPr>
              <a:t>nutnost dojíždět do Liberce (překročení 35 minutové doby dojezdnosti automobilem)</a:t>
            </a:r>
            <a:endParaRPr/>
          </a:p>
          <a:p>
            <a:pPr indent="-342900" lvl="0" marL="342900" marR="0" rtl="0" algn="l">
              <a:spcBef>
                <a:spcPts val="0"/>
              </a:spcBef>
              <a:spcAft>
                <a:spcPts val="0"/>
              </a:spcAft>
              <a:buClr>
                <a:schemeClr val="dk1"/>
              </a:buClr>
              <a:buSzPts val="2400"/>
              <a:buFont typeface="Arial"/>
              <a:buChar char="•"/>
            </a:pPr>
            <a:r>
              <a:rPr lang="cs-CZ" sz="2400">
                <a:solidFill>
                  <a:schemeClr val="dk1"/>
                </a:solidFill>
                <a:latin typeface="Arial"/>
                <a:ea typeface="Arial"/>
                <a:cs typeface="Arial"/>
                <a:sym typeface="Arial"/>
              </a:rPr>
              <a:t>problém s veřejnou dopravou – cesta za lékaři primární péče může trvat i několik hodin</a:t>
            </a:r>
            <a:endParaRPr/>
          </a:p>
          <a:p>
            <a:pPr indent="-342900" lvl="0" marL="342900" marR="0" rtl="0" algn="l">
              <a:spcBef>
                <a:spcPts val="0"/>
              </a:spcBef>
              <a:spcAft>
                <a:spcPts val="0"/>
              </a:spcAft>
              <a:buClr>
                <a:schemeClr val="dk1"/>
              </a:buClr>
              <a:buSzPts val="2400"/>
              <a:buFont typeface="Arial"/>
              <a:buChar char="•"/>
            </a:pPr>
            <a:r>
              <a:rPr lang="cs-CZ" sz="2400">
                <a:solidFill>
                  <a:schemeClr val="dk1"/>
                </a:solidFill>
                <a:latin typeface="Arial"/>
                <a:ea typeface="Arial"/>
                <a:cs typeface="Arial"/>
                <a:sym typeface="Arial"/>
              </a:rPr>
              <a:t>nedostatek finančních prostředků na dopravu, automobil v domácnostech není běžnou normou</a:t>
            </a:r>
            <a:endParaRPr/>
          </a:p>
          <a:p>
            <a:pPr indent="-342900" lvl="0" marL="342900" marR="0" rtl="0" algn="l">
              <a:spcBef>
                <a:spcPts val="0"/>
              </a:spcBef>
              <a:spcAft>
                <a:spcPts val="0"/>
              </a:spcAft>
              <a:buClr>
                <a:schemeClr val="dk1"/>
              </a:buClr>
              <a:buSzPts val="2400"/>
              <a:buFont typeface="Arial"/>
              <a:buChar char="•"/>
            </a:pPr>
            <a:r>
              <a:rPr lang="cs-CZ" sz="2400">
                <a:solidFill>
                  <a:schemeClr val="dk1"/>
                </a:solidFill>
                <a:latin typeface="Arial"/>
                <a:ea typeface="Arial"/>
                <a:cs typeface="Arial"/>
                <a:sym typeface="Arial"/>
              </a:rPr>
              <a:t> odkládání návštěv u lékařů (např. až do doby akutních potíží)   </a:t>
            </a:r>
            <a:endParaRPr sz="2400">
              <a:solidFill>
                <a:schemeClr val="dk1"/>
              </a:solidFill>
              <a:latin typeface="Arial"/>
              <a:ea typeface="Arial"/>
              <a:cs typeface="Arial"/>
              <a:sym typeface="Arial"/>
            </a:endParaRPr>
          </a:p>
          <a:p>
            <a:pPr indent="0" lvl="0" marL="0" marR="0" rtl="0" algn="l">
              <a:spcBef>
                <a:spcPts val="0"/>
              </a:spcBef>
              <a:spcAft>
                <a:spcPts val="0"/>
              </a:spcAft>
              <a:buNone/>
            </a:pPr>
            <a:r>
              <a:t/>
            </a:r>
            <a:endParaRPr sz="2400">
              <a:solidFill>
                <a:schemeClr val="dk1"/>
              </a:solidFill>
              <a:latin typeface="Arial"/>
              <a:ea typeface="Arial"/>
              <a:cs typeface="Arial"/>
              <a:sym typeface="Arial"/>
            </a:endParaRPr>
          </a:p>
          <a:p>
            <a:pPr indent="0" lvl="0" marL="0" marR="0" rtl="0" algn="l">
              <a:spcBef>
                <a:spcPts val="0"/>
              </a:spcBef>
              <a:spcAft>
                <a:spcPts val="0"/>
              </a:spcAft>
              <a:buNone/>
            </a:pPr>
            <a:r>
              <a:t/>
            </a:r>
            <a:endParaRPr sz="2400">
              <a:solidFill>
                <a:schemeClr val="dk1"/>
              </a:solidFill>
              <a:latin typeface="Arial"/>
              <a:ea typeface="Arial"/>
              <a:cs typeface="Arial"/>
              <a:sym typeface="Arial"/>
            </a:endParaRPr>
          </a:p>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2"/>
          <p:cNvSpPr txBox="1"/>
          <p:nvPr/>
        </p:nvSpPr>
        <p:spPr>
          <a:xfrm>
            <a:off x="2555776" y="548680"/>
            <a:ext cx="6588224" cy="864096"/>
          </a:xfrm>
          <a:prstGeom prst="rect">
            <a:avLst/>
          </a:prstGeom>
          <a:noFill/>
          <a:ln>
            <a:noFill/>
          </a:ln>
        </p:spPr>
        <p:txBody>
          <a:bodyPr anchorCtr="0" anchor="ctr" bIns="45700" lIns="91425" spcFirstLastPara="1" rIns="91425" wrap="square" tIns="45700">
            <a:normAutofit/>
          </a:bodyPr>
          <a:lstStyle/>
          <a:p>
            <a:pPr indent="0" lvl="0" marL="0" marR="0" rtl="0" algn="l">
              <a:spcBef>
                <a:spcPts val="0"/>
              </a:spcBef>
              <a:spcAft>
                <a:spcPts val="0"/>
              </a:spcAft>
              <a:buClr>
                <a:srgbClr val="00004C"/>
              </a:buClr>
              <a:buSzPts val="3200"/>
              <a:buFont typeface="Arial"/>
              <a:buNone/>
            </a:pPr>
            <a:r>
              <a:rPr b="1" lang="cs-CZ" sz="3200">
                <a:solidFill>
                  <a:srgbClr val="00004C"/>
                </a:solidFill>
                <a:latin typeface="Arial"/>
                <a:ea typeface="Arial"/>
                <a:cs typeface="Arial"/>
                <a:sym typeface="Arial"/>
              </a:rPr>
              <a:t>Výzkumy na téma zdraví</a:t>
            </a:r>
            <a:endParaRPr b="1" sz="3200">
              <a:solidFill>
                <a:srgbClr val="00004C"/>
              </a:solidFill>
              <a:latin typeface="Arial"/>
              <a:ea typeface="Arial"/>
              <a:cs typeface="Arial"/>
              <a:sym typeface="Arial"/>
            </a:endParaRPr>
          </a:p>
        </p:txBody>
      </p:sp>
      <p:sp>
        <p:nvSpPr>
          <p:cNvPr id="90" name="Google Shape;90;p12"/>
          <p:cNvSpPr/>
          <p:nvPr/>
        </p:nvSpPr>
        <p:spPr>
          <a:xfrm>
            <a:off x="251520" y="1412776"/>
            <a:ext cx="8704516" cy="5262979"/>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i="1" lang="cs-CZ" sz="2400">
                <a:solidFill>
                  <a:schemeClr val="dk1"/>
                </a:solidFill>
                <a:latin typeface="Arial"/>
                <a:ea typeface="Arial"/>
                <a:cs typeface="Arial"/>
                <a:sym typeface="Arial"/>
              </a:rPr>
              <a:t>Frýdlantsko - dostupnost zdravotní péče</a:t>
            </a:r>
            <a:r>
              <a:rPr lang="cs-CZ" sz="2400">
                <a:solidFill>
                  <a:schemeClr val="dk1"/>
                </a:solidFill>
                <a:latin typeface="Arial"/>
                <a:ea typeface="Arial"/>
                <a:cs typeface="Arial"/>
                <a:sym typeface="Arial"/>
              </a:rPr>
              <a:t> (2018)</a:t>
            </a:r>
            <a:endParaRPr/>
          </a:p>
          <a:p>
            <a:pPr indent="0" lvl="0" marL="0" marR="0" rtl="0" algn="l">
              <a:spcBef>
                <a:spcPts val="0"/>
              </a:spcBef>
              <a:spcAft>
                <a:spcPts val="0"/>
              </a:spcAft>
              <a:buNone/>
            </a:pPr>
            <a:r>
              <a:t/>
            </a:r>
            <a:endParaRPr sz="2400">
              <a:solidFill>
                <a:schemeClr val="dk1"/>
              </a:solidFill>
              <a:latin typeface="Arial"/>
              <a:ea typeface="Arial"/>
              <a:cs typeface="Arial"/>
              <a:sym typeface="Arial"/>
            </a:endParaRPr>
          </a:p>
          <a:p>
            <a:pPr indent="0" lvl="0" marL="0" marR="0" rtl="0" algn="l">
              <a:spcBef>
                <a:spcPts val="0"/>
              </a:spcBef>
              <a:spcAft>
                <a:spcPts val="0"/>
              </a:spcAft>
              <a:buNone/>
            </a:pPr>
            <a:r>
              <a:rPr i="1" lang="cs-CZ" sz="2000">
                <a:solidFill>
                  <a:schemeClr val="dk1"/>
                </a:solidFill>
                <a:latin typeface="Arial"/>
                <a:ea typeface="Arial"/>
                <a:cs typeface="Arial"/>
                <a:sym typeface="Arial"/>
              </a:rPr>
              <a:t>“[V naší obci] nás žádná zubařka nepřijala. Do Liberce bych musela vlakem, to je skoro hodina a půl a stojí to 44 korun tam, 44 zpátky, [dvakrát] 20 korun tramvaj. A pro tu vnučku by to bylo to samý…nevím, co bude dělat, protože jediného zubaře jsme našli v Liberci u zoologické zahrady a tam to stojí tolik. … Zuby po té operaci se jí zase začaly kazit a jsou to už druhý zuby, tak to už není žádná sranda. Takže, když vás chytnou zuby, tak musíte jet do Liberce, pokud Vás nevezme doktor tady na pohotovost a to se vám pěkně prodraží. V bolestech pak utíkat na vlak nebo sehnat auto, aby vás někdo odvez za 500 korun do Liberce, ale tam pak musíte čekat, protože je tam hodně lidí. Lidi vědí, že to potřebujete a že tam na vás budou čekat, tak je to za 500. A záleží, jestli natrefíte na někoho, kdo má tu ochotu vás tam [odvézt]“.</a:t>
            </a:r>
            <a:endParaRPr sz="2000">
              <a:solidFill>
                <a:schemeClr val="dk1"/>
              </a:solidFill>
              <a:latin typeface="Arial"/>
              <a:ea typeface="Arial"/>
              <a:cs typeface="Arial"/>
              <a:sym typeface="Arial"/>
            </a:endParaRPr>
          </a:p>
          <a:p>
            <a:pPr indent="0" lvl="0" marL="0" marR="0" rtl="0" algn="l">
              <a:spcBef>
                <a:spcPts val="0"/>
              </a:spcBef>
              <a:spcAft>
                <a:spcPts val="0"/>
              </a:spcAft>
              <a:buNone/>
            </a:pPr>
            <a:r>
              <a:t/>
            </a:r>
            <a:endParaRPr sz="2400">
              <a:solidFill>
                <a:schemeClr val="dk1"/>
              </a:solidFill>
              <a:latin typeface="Arial"/>
              <a:ea typeface="Arial"/>
              <a:cs typeface="Arial"/>
              <a:sym typeface="Arial"/>
            </a:endParaRPr>
          </a:p>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13"/>
          <p:cNvSpPr txBox="1"/>
          <p:nvPr/>
        </p:nvSpPr>
        <p:spPr>
          <a:xfrm>
            <a:off x="2555776" y="548680"/>
            <a:ext cx="6588224" cy="864096"/>
          </a:xfrm>
          <a:prstGeom prst="rect">
            <a:avLst/>
          </a:prstGeom>
          <a:noFill/>
          <a:ln>
            <a:noFill/>
          </a:ln>
        </p:spPr>
        <p:txBody>
          <a:bodyPr anchorCtr="0" anchor="ctr" bIns="45700" lIns="91425" spcFirstLastPara="1" rIns="91425" wrap="square" tIns="45700">
            <a:normAutofit/>
          </a:bodyPr>
          <a:lstStyle/>
          <a:p>
            <a:pPr indent="0" lvl="0" marL="0" marR="0" rtl="0" algn="l">
              <a:spcBef>
                <a:spcPts val="0"/>
              </a:spcBef>
              <a:spcAft>
                <a:spcPts val="0"/>
              </a:spcAft>
              <a:buClr>
                <a:srgbClr val="00004C"/>
              </a:buClr>
              <a:buSzPts val="3200"/>
              <a:buFont typeface="Arial"/>
              <a:buNone/>
            </a:pPr>
            <a:r>
              <a:rPr b="1" lang="cs-CZ" sz="3200">
                <a:solidFill>
                  <a:srgbClr val="00004C"/>
                </a:solidFill>
                <a:latin typeface="Arial"/>
                <a:ea typeface="Arial"/>
                <a:cs typeface="Arial"/>
                <a:sym typeface="Arial"/>
              </a:rPr>
              <a:t>Výzkumy na téma zdraví</a:t>
            </a:r>
            <a:endParaRPr b="1" sz="3200">
              <a:solidFill>
                <a:srgbClr val="00004C"/>
              </a:solidFill>
              <a:latin typeface="Arial"/>
              <a:ea typeface="Arial"/>
              <a:cs typeface="Arial"/>
              <a:sym typeface="Arial"/>
            </a:endParaRPr>
          </a:p>
        </p:txBody>
      </p:sp>
      <p:sp>
        <p:nvSpPr>
          <p:cNvPr id="97" name="Google Shape;97;p13"/>
          <p:cNvSpPr/>
          <p:nvPr/>
        </p:nvSpPr>
        <p:spPr>
          <a:xfrm>
            <a:off x="251520" y="1412776"/>
            <a:ext cx="8704516" cy="3724096"/>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i="1" lang="cs-CZ" sz="2400">
                <a:solidFill>
                  <a:schemeClr val="dk1"/>
                </a:solidFill>
                <a:latin typeface="Arial"/>
                <a:ea typeface="Arial"/>
                <a:cs typeface="Arial"/>
                <a:sym typeface="Arial"/>
              </a:rPr>
              <a:t>Frýdlantsko - dostupnost zdravotní péče</a:t>
            </a:r>
            <a:r>
              <a:rPr lang="cs-CZ" sz="2400">
                <a:solidFill>
                  <a:schemeClr val="dk1"/>
                </a:solidFill>
                <a:latin typeface="Arial"/>
                <a:ea typeface="Arial"/>
                <a:cs typeface="Arial"/>
                <a:sym typeface="Arial"/>
              </a:rPr>
              <a:t> (2018)</a:t>
            </a:r>
            <a:endParaRPr/>
          </a:p>
          <a:p>
            <a:pPr indent="0" lvl="0" marL="0" marR="0" rtl="0" algn="l">
              <a:spcBef>
                <a:spcPts val="0"/>
              </a:spcBef>
              <a:spcAft>
                <a:spcPts val="0"/>
              </a:spcAft>
              <a:buNone/>
            </a:pPr>
            <a:r>
              <a:t/>
            </a:r>
            <a:endParaRPr sz="2400">
              <a:solidFill>
                <a:schemeClr val="dk1"/>
              </a:solidFill>
              <a:latin typeface="Arial"/>
              <a:ea typeface="Arial"/>
              <a:cs typeface="Arial"/>
              <a:sym typeface="Arial"/>
            </a:endParaRPr>
          </a:p>
          <a:p>
            <a:pPr indent="0" lvl="0" marL="0" marR="0" rtl="0" algn="l">
              <a:spcBef>
                <a:spcPts val="0"/>
              </a:spcBef>
              <a:spcAft>
                <a:spcPts val="0"/>
              </a:spcAft>
              <a:buNone/>
            </a:pPr>
            <a:r>
              <a:rPr lang="cs-CZ" sz="2000">
                <a:solidFill>
                  <a:schemeClr val="dk1"/>
                </a:solidFill>
                <a:latin typeface="Arial"/>
                <a:ea typeface="Arial"/>
                <a:cs typeface="Arial"/>
                <a:sym typeface="Arial"/>
              </a:rPr>
              <a:t>“</a:t>
            </a:r>
            <a:r>
              <a:rPr i="1" lang="cs-CZ" sz="2000">
                <a:solidFill>
                  <a:schemeClr val="dk1"/>
                </a:solidFill>
                <a:latin typeface="Arial"/>
                <a:ea typeface="Arial"/>
                <a:cs typeface="Arial"/>
                <a:sym typeface="Arial"/>
              </a:rPr>
              <a:t>V devět hodin vycházím z domu, 9.24 mi jede autobus do Frýdlantu, tam jsem zhruba v 9.40 a čekám do 11.10 na přestup, pak vlastně v 11.30 jsme u pana doktora v Novém Městě pod Smrkem a pak čekám do 13.00 na vlak zpátky do Frýdlantu a ve Frýdlantu čekám do 14.16 na autobus. Tady jsem někdy ve 14.30 a pak musím ještě pěšky domů kilometr a půl [do Bulovky]. Mám 3 děti, 6, 3 roky a půlroční dítě, za doktorem je většinou beru sebou všechny, protože riskuji, že bych se vrátila po zavírací hodině školky”.</a:t>
            </a:r>
            <a:endParaRPr sz="2000">
              <a:solidFill>
                <a:schemeClr val="dk1"/>
              </a:solidFill>
              <a:latin typeface="Arial"/>
              <a:ea typeface="Arial"/>
              <a:cs typeface="Arial"/>
              <a:sym typeface="Arial"/>
            </a:endParaRPr>
          </a:p>
          <a:p>
            <a:pPr indent="0" lvl="0" marL="0" marR="0" rtl="0" algn="l">
              <a:spcBef>
                <a:spcPts val="0"/>
              </a:spcBef>
              <a:spcAft>
                <a:spcPts val="0"/>
              </a:spcAft>
              <a:buNone/>
            </a:pPr>
            <a:r>
              <a:t/>
            </a:r>
            <a:endParaRPr sz="2400">
              <a:solidFill>
                <a:schemeClr val="dk1"/>
              </a:solidFill>
              <a:latin typeface="Arial"/>
              <a:ea typeface="Arial"/>
              <a:cs typeface="Arial"/>
              <a:sym typeface="Arial"/>
            </a:endParaRPr>
          </a:p>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14"/>
          <p:cNvSpPr txBox="1"/>
          <p:nvPr/>
        </p:nvSpPr>
        <p:spPr>
          <a:xfrm>
            <a:off x="2555776" y="548680"/>
            <a:ext cx="6588224" cy="864096"/>
          </a:xfrm>
          <a:prstGeom prst="rect">
            <a:avLst/>
          </a:prstGeom>
          <a:noFill/>
          <a:ln>
            <a:noFill/>
          </a:ln>
        </p:spPr>
        <p:txBody>
          <a:bodyPr anchorCtr="0" anchor="ctr" bIns="45700" lIns="91425" spcFirstLastPara="1" rIns="91425" wrap="square" tIns="45700">
            <a:normAutofit/>
          </a:bodyPr>
          <a:lstStyle/>
          <a:p>
            <a:pPr indent="0" lvl="0" marL="0" marR="0" rtl="0" algn="l">
              <a:spcBef>
                <a:spcPts val="0"/>
              </a:spcBef>
              <a:spcAft>
                <a:spcPts val="0"/>
              </a:spcAft>
              <a:buClr>
                <a:srgbClr val="00004C"/>
              </a:buClr>
              <a:buSzPts val="3200"/>
              <a:buFont typeface="Arial"/>
              <a:buNone/>
            </a:pPr>
            <a:r>
              <a:rPr b="1" lang="cs-CZ" sz="3200">
                <a:solidFill>
                  <a:srgbClr val="00004C"/>
                </a:solidFill>
                <a:latin typeface="Arial"/>
                <a:ea typeface="Arial"/>
                <a:cs typeface="Arial"/>
                <a:sym typeface="Arial"/>
              </a:rPr>
              <a:t>Výzkumy na téma zdraví</a:t>
            </a:r>
            <a:endParaRPr b="1" sz="3200">
              <a:solidFill>
                <a:srgbClr val="00004C"/>
              </a:solidFill>
              <a:latin typeface="Arial"/>
              <a:ea typeface="Arial"/>
              <a:cs typeface="Arial"/>
              <a:sym typeface="Arial"/>
            </a:endParaRPr>
          </a:p>
        </p:txBody>
      </p:sp>
      <p:sp>
        <p:nvSpPr>
          <p:cNvPr id="104" name="Google Shape;104;p14"/>
          <p:cNvSpPr/>
          <p:nvPr/>
        </p:nvSpPr>
        <p:spPr>
          <a:xfrm>
            <a:off x="251520" y="1412776"/>
            <a:ext cx="8704516" cy="366254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i="1" lang="cs-CZ" sz="2400">
                <a:solidFill>
                  <a:schemeClr val="dk1"/>
                </a:solidFill>
                <a:latin typeface="Arial"/>
                <a:ea typeface="Arial"/>
                <a:cs typeface="Arial"/>
                <a:sym typeface="Arial"/>
              </a:rPr>
              <a:t>Frýdlantsko - dostupnost zdravotní péče</a:t>
            </a:r>
            <a:r>
              <a:rPr lang="cs-CZ" sz="2400">
                <a:solidFill>
                  <a:schemeClr val="dk1"/>
                </a:solidFill>
                <a:latin typeface="Arial"/>
                <a:ea typeface="Arial"/>
                <a:cs typeface="Arial"/>
                <a:sym typeface="Arial"/>
              </a:rPr>
              <a:t> (2018)</a:t>
            </a:r>
            <a:endParaRPr/>
          </a:p>
          <a:p>
            <a:pPr indent="0" lvl="0" marL="0" marR="0" rtl="0" algn="l">
              <a:spcBef>
                <a:spcPts val="0"/>
              </a:spcBef>
              <a:spcAft>
                <a:spcPts val="0"/>
              </a:spcAft>
              <a:buNone/>
            </a:pPr>
            <a:r>
              <a:t/>
            </a:r>
            <a:endParaRPr sz="2400">
              <a:solidFill>
                <a:schemeClr val="dk1"/>
              </a:solidFill>
              <a:latin typeface="Arial"/>
              <a:ea typeface="Arial"/>
              <a:cs typeface="Arial"/>
              <a:sym typeface="Arial"/>
            </a:endParaRPr>
          </a:p>
          <a:p>
            <a:pPr indent="0" lvl="0" marL="0" marR="0" rtl="0" algn="l">
              <a:spcBef>
                <a:spcPts val="0"/>
              </a:spcBef>
              <a:spcAft>
                <a:spcPts val="0"/>
              </a:spcAft>
              <a:buNone/>
            </a:pPr>
            <a:r>
              <a:rPr lang="cs-CZ" sz="2000">
                <a:solidFill>
                  <a:schemeClr val="dk1"/>
                </a:solidFill>
                <a:latin typeface="Arial"/>
                <a:ea typeface="Arial"/>
                <a:cs typeface="Arial"/>
                <a:sym typeface="Arial"/>
              </a:rPr>
              <a:t>“</a:t>
            </a:r>
            <a:r>
              <a:rPr i="1" lang="cs-CZ" sz="2000">
                <a:solidFill>
                  <a:schemeClr val="dk1"/>
                </a:solidFill>
                <a:latin typeface="Arial"/>
                <a:ea typeface="Arial"/>
                <a:cs typeface="Arial"/>
                <a:sym typeface="Arial"/>
              </a:rPr>
              <a:t>Lidi jdou za doktorem až na poslední chvíli, až jim je úplně zle, to člověk dlouho přenáší [nemoc] v sobě. Za jedno nemáte peníze, za druhý nemáte chuť strávit celý den v tom Liberci. Tam čekáte tři hodiny, pak zase někde čekáte a je vymalováno. Poslední vlak z Liberce do Nového města nám jede v šest hodin večer … pak už se nedostanete. Na tu pohotovost dětskou do Liberce se třeba taky v noci nedostanete, to už se musí autem nebo jedině když už jsou vysoký horečky, tak zavolat sanitku. Ale opravdu musí být vysoký teploty, že jsou ty děti ohrožený životem.“</a:t>
            </a:r>
            <a:endParaRPr sz="2000">
              <a:solidFill>
                <a:schemeClr val="dk1"/>
              </a:solidFill>
              <a:latin typeface="Arial"/>
              <a:ea typeface="Arial"/>
              <a:cs typeface="Arial"/>
              <a:sym typeface="Arial"/>
            </a:endParaRPr>
          </a:p>
          <a:p>
            <a:pPr indent="0" lvl="0" marL="0" marR="0" rtl="0" algn="l">
              <a:spcBef>
                <a:spcPts val="0"/>
              </a:spcBef>
              <a:spcAft>
                <a:spcPts val="0"/>
              </a:spcAft>
              <a:buNone/>
            </a:pPr>
            <a:r>
              <a:t/>
            </a:r>
            <a:endParaRPr sz="2400">
              <a:solidFill>
                <a:schemeClr val="dk1"/>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Motiv sady Office">
  <a:themeElements>
    <a:clrScheme name="Kancelář">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1_Úvodní list">
  <a:themeElements>
    <a:clrScheme name="Vnitřní list s odrážkami 1">
      <a:dk1>
        <a:srgbClr val="000000"/>
      </a:dk1>
      <a:lt1>
        <a:srgbClr val="FFFFFF"/>
      </a:lt1>
      <a:dk2>
        <a:srgbClr val="000099"/>
      </a:dk2>
      <a:lt2>
        <a:srgbClr val="EEECE1"/>
      </a:lt2>
      <a:accent1>
        <a:srgbClr val="000099"/>
      </a:accent1>
      <a:accent2>
        <a:srgbClr val="00AF3F"/>
      </a:accent2>
      <a:accent3>
        <a:srgbClr val="FFFFFF"/>
      </a:accent3>
      <a:accent4>
        <a:srgbClr val="000000"/>
      </a:accent4>
      <a:accent5>
        <a:srgbClr val="AAAACA"/>
      </a:accent5>
      <a:accent6>
        <a:srgbClr val="009E38"/>
      </a:accent6>
      <a:hlink>
        <a:srgbClr val="00AF3F"/>
      </a:hlink>
      <a:folHlink>
        <a:srgbClr val="86868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Override1.xml><?xml version="1.0" encoding="utf-8"?>
<a:themeOverride xmlns:a="http://schemas.openxmlformats.org/drawingml/2006/main" xmlns:r="http://schemas.openxmlformats.org/officeDocument/2006/relationships">
  <a:clrScheme name="Vnitřní list bez nadpisu 2">
    <a:dk1>
      <a:srgbClr val="000000"/>
    </a:dk1>
    <a:lt1>
      <a:srgbClr val="FFFFFF"/>
    </a:lt1>
    <a:dk2>
      <a:srgbClr val="000099"/>
    </a:dk2>
    <a:lt2>
      <a:srgbClr val="EEECE1"/>
    </a:lt2>
    <a:accent1>
      <a:srgbClr val="000099"/>
    </a:accent1>
    <a:accent2>
      <a:srgbClr val="00AF3F"/>
    </a:accent2>
    <a:accent3>
      <a:srgbClr val="FFFFFF"/>
    </a:accent3>
    <a:accent4>
      <a:srgbClr val="000000"/>
    </a:accent4>
    <a:accent5>
      <a:srgbClr val="AAAACA"/>
    </a:accent5>
    <a:accent6>
      <a:srgbClr val="009E38"/>
    </a:accent6>
    <a:hlink>
      <a:srgbClr val="00AF3F"/>
    </a:hlink>
    <a:folHlink>
      <a:srgbClr val="868686"/>
    </a:folHlink>
  </a:clrScheme>
</a:themeOverride>
</file>

<file path=ppt/theme/themeOverride2.xml><?xml version="1.0" encoding="utf-8"?>
<a:themeOverride xmlns:a="http://schemas.openxmlformats.org/drawingml/2006/main" xmlns:r="http://schemas.openxmlformats.org/officeDocument/2006/relationships">
  <a:clrScheme name="Vnitřní list s nadpisem 2">
    <a:dk1>
      <a:srgbClr val="000000"/>
    </a:dk1>
    <a:lt1>
      <a:srgbClr val="FFFFFF"/>
    </a:lt1>
    <a:dk2>
      <a:srgbClr val="000099"/>
    </a:dk2>
    <a:lt2>
      <a:srgbClr val="EEECE1"/>
    </a:lt2>
    <a:accent1>
      <a:srgbClr val="000099"/>
    </a:accent1>
    <a:accent2>
      <a:srgbClr val="00AF3F"/>
    </a:accent2>
    <a:accent3>
      <a:srgbClr val="FFFFFF"/>
    </a:accent3>
    <a:accent4>
      <a:srgbClr val="000000"/>
    </a:accent4>
    <a:accent5>
      <a:srgbClr val="AAAACA"/>
    </a:accent5>
    <a:accent6>
      <a:srgbClr val="009E38"/>
    </a:accent6>
    <a:hlink>
      <a:srgbClr val="00AF3F"/>
    </a:hlink>
    <a:folHlink>
      <a:srgbClr val="868686"/>
    </a:folHlink>
  </a:clrScheme>
</a:themeOverride>
</file>