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669075" cy="97758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89938" cy="488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77607" y="0"/>
            <a:ext cx="2889938" cy="488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285337"/>
            <a:ext cx="2889938" cy="48879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3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6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/>
          <p:nvPr>
            <p:ph idx="1" type="body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7:notes"/>
          <p:cNvSpPr/>
          <p:nvPr>
            <p:ph idx="2" type="sldImg"/>
          </p:nvPr>
        </p:nvSpPr>
        <p:spPr>
          <a:xfrm>
            <a:off x="892175" y="733425"/>
            <a:ext cx="4884738" cy="36655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list">
  <p:cSld name="Úvodní lis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13" name="Google Shape;13;p2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1403350" y="3789363"/>
            <a:ext cx="7208838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cs-CZ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MINISTERSTVO PRO MÍSTNÍ ROZVOJ ČR</a:t>
            </a:r>
            <a:endParaRPr/>
          </a:p>
        </p:txBody>
      </p:sp>
      <p:pic>
        <p:nvPicPr>
          <p:cNvPr descr="mmr_cr_rgb.emf"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nadpisem">
  <p:cSld name="Vnitřní list s nadpisem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1" name="Google Shape;21;p3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bez nadpisu">
  <p:cSld name="Vnitřní list bez nadpisu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8" name="Google Shape;28;p4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1" name="Google Shape;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odrážkami">
  <p:cSld name="Vnitřní list s odrážkami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34" name="Google Shape;34;p5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7" name="Google Shape;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▪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▪"/>
              <a:defRPr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64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323528" y="548680"/>
            <a:ext cx="2592288" cy="82352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6"/>
          <p:cNvSpPr txBox="1"/>
          <p:nvPr>
            <p:ph type="title"/>
          </p:nvPr>
        </p:nvSpPr>
        <p:spPr>
          <a:xfrm>
            <a:off x="971600" y="2349128"/>
            <a:ext cx="7632848" cy="1223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/>
              <a:t>Práce s informacemi </a:t>
            </a:r>
            <a:br>
              <a:rPr lang="cs-CZ" sz="3200"/>
            </a:br>
            <a:r>
              <a:rPr lang="cs-CZ" sz="3200"/>
              <a:t>při sociálním začleňování:</a:t>
            </a:r>
            <a:br>
              <a:rPr lang="cs-CZ" sz="3200"/>
            </a:br>
            <a:r>
              <a:rPr lang="cs-CZ" sz="3200"/>
              <a:t>Zdraví</a:t>
            </a:r>
            <a:endParaRPr sz="3200"/>
          </a:p>
        </p:txBody>
      </p:sp>
      <p:sp>
        <p:nvSpPr>
          <p:cNvPr id="46" name="Google Shape;46;p6"/>
          <p:cNvSpPr txBox="1"/>
          <p:nvPr/>
        </p:nvSpPr>
        <p:spPr>
          <a:xfrm>
            <a:off x="611561" y="6237312"/>
            <a:ext cx="7992888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Tento materiál vznikl za finanční podpory Evropského sociálního fondu prostřednictvím Operačního programu Zaměstnanost </a:t>
            </a:r>
            <a:b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rámci projektu „Agentura pro sociální začleňování jako inovační aktér politiky sociálního začleňování“,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registrační číslo projektu: CZ.03.3.X/0.0/0.0/15_018/0006191</a:t>
            </a:r>
            <a:endParaRPr/>
          </a:p>
        </p:txBody>
      </p:sp>
      <p:sp>
        <p:nvSpPr>
          <p:cNvPr id="47" name="Google Shape;47;p6"/>
          <p:cNvSpPr txBox="1"/>
          <p:nvPr/>
        </p:nvSpPr>
        <p:spPr>
          <a:xfrm>
            <a:off x="2195736" y="4427820"/>
            <a:ext cx="48052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 pro sociální začleňování (Agentura)</a:t>
            </a:r>
            <a:endParaRPr/>
          </a:p>
        </p:txBody>
      </p:sp>
      <p:pic>
        <p:nvPicPr>
          <p:cNvPr id="48" name="Google Shape;4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513141"/>
            <a:ext cx="3941148" cy="1111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16583" y="5196008"/>
            <a:ext cx="5454650" cy="84455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6"/>
          <p:cNvSpPr txBox="1"/>
          <p:nvPr/>
        </p:nvSpPr>
        <p:spPr>
          <a:xfrm>
            <a:off x="1889256" y="4859868"/>
            <a:ext cx="51117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Autor: Hana Vališová</a:t>
            </a:r>
            <a:endParaRPr/>
          </a:p>
        </p:txBody>
      </p:sp>
      <p:sp>
        <p:nvSpPr>
          <p:cNvPr id="51" name="Google Shape;51;p6"/>
          <p:cNvSpPr txBox="1"/>
          <p:nvPr/>
        </p:nvSpPr>
        <p:spPr>
          <a:xfrm>
            <a:off x="4451895" y="4869160"/>
            <a:ext cx="51117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Datum: 22. 9.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58" name="Google Shape;58;p7"/>
          <p:cNvSpPr txBox="1"/>
          <p:nvPr/>
        </p:nvSpPr>
        <p:spPr>
          <a:xfrm>
            <a:off x="395288" y="1412875"/>
            <a:ext cx="8353425" cy="576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Workshopový cyklus</a:t>
            </a:r>
            <a:b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90626" y="1988840"/>
            <a:ext cx="3581574" cy="4688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66" name="Google Shape;66;p8"/>
          <p:cNvSpPr txBox="1"/>
          <p:nvPr/>
        </p:nvSpPr>
        <p:spPr>
          <a:xfrm>
            <a:off x="1835696" y="620688"/>
            <a:ext cx="8353425" cy="576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Co všechno patří do zdraví?</a:t>
            </a:r>
            <a:endParaRPr b="1" sz="28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4">
            <a:alphaModFix/>
          </a:blip>
          <a:srcRect b="1927" l="24616" r="25384" t="14654"/>
          <a:stretch/>
        </p:blipFill>
        <p:spPr>
          <a:xfrm>
            <a:off x="1403647" y="1196753"/>
            <a:ext cx="6061655" cy="568863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idx="1" type="body"/>
          </p:nvPr>
        </p:nvSpPr>
        <p:spPr>
          <a:xfrm>
            <a:off x="395536" y="1916832"/>
            <a:ext cx="8291264" cy="4536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b="1" lang="cs-CZ" sz="1700"/>
              <a:t>Zaměření na zdraví lidí žijících v SVL </a:t>
            </a:r>
            <a:r>
              <a:rPr lang="cs-CZ" sz="1700"/>
              <a:t>např. </a:t>
            </a:r>
            <a:r>
              <a:rPr i="1" lang="cs-CZ" sz="1700"/>
              <a:t>Výzkum zdravotní gramotnosti v SVL</a:t>
            </a:r>
            <a:r>
              <a:rPr lang="cs-CZ" sz="1700"/>
              <a:t> - SocioFactor (zadavatel ASZ) 2018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cs-CZ" sz="1700"/>
              <a:t>Nebo </a:t>
            </a:r>
            <a:r>
              <a:rPr b="1" lang="cs-CZ" sz="1700"/>
              <a:t>se zaměřením na specifickou bytovou situaci</a:t>
            </a:r>
            <a:r>
              <a:rPr lang="cs-CZ" sz="1700"/>
              <a:t>, např.</a:t>
            </a:r>
            <a:r>
              <a:rPr b="1" lang="cs-CZ" sz="1700"/>
              <a:t> </a:t>
            </a:r>
            <a:r>
              <a:rPr i="1" lang="cs-CZ" sz="1700">
                <a:solidFill>
                  <a:srgbClr val="000000"/>
                </a:solidFill>
              </a:rPr>
              <a:t>Závěrečná zpráva z výzkumu Zdraví obyvatel azylových domů - </a:t>
            </a:r>
            <a:r>
              <a:rPr lang="cs-CZ" sz="1700">
                <a:solidFill>
                  <a:srgbClr val="000000"/>
                </a:solidFill>
              </a:rPr>
              <a:t>Glumbíková, K. a kol. (pro Sdružení azylových domů) 2017 nebo výzkumy v souvislosti se zabydlováním domácností jako jsou </a:t>
            </a:r>
            <a:r>
              <a:rPr i="1" lang="cs-CZ" sz="1700">
                <a:latin typeface="Arial"/>
                <a:ea typeface="Arial"/>
                <a:cs typeface="Arial"/>
                <a:sym typeface="Arial"/>
              </a:rPr>
              <a:t>Výzkum rodin v bytové nouzi v Brně</a:t>
            </a:r>
            <a:r>
              <a:rPr b="1" lang="cs-CZ" sz="17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700">
                <a:latin typeface="Arial"/>
                <a:ea typeface="Arial"/>
                <a:cs typeface="Arial"/>
                <a:sym typeface="Arial"/>
              </a:rPr>
              <a:t>(Černá a kol., 2018) a A</a:t>
            </a:r>
            <a:r>
              <a:rPr i="1" lang="cs-CZ" sz="1700">
                <a:latin typeface="Arial"/>
                <a:ea typeface="Arial"/>
                <a:cs typeface="Arial"/>
                <a:sym typeface="Arial"/>
              </a:rPr>
              <a:t>nalýza změny situace rodin v bytové nouzi po šesti měsících od poskytnutí stabilního bydlení v rámci brněnského projektu Rapid Re-Housing</a:t>
            </a:r>
            <a:r>
              <a:rPr lang="cs-CZ" sz="1700">
                <a:latin typeface="Arial"/>
                <a:ea typeface="Arial"/>
                <a:cs typeface="Arial"/>
                <a:sym typeface="Arial"/>
              </a:rPr>
              <a:t> (Ripka a kol., 2018).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cs-CZ" sz="1700"/>
              <a:t>Případně </a:t>
            </a:r>
            <a:r>
              <a:rPr b="1" lang="cs-CZ" sz="1700"/>
              <a:t>v souvislosti se závislostním chováním </a:t>
            </a:r>
            <a:r>
              <a:rPr lang="cs-CZ" sz="1700"/>
              <a:t>– výroční zprávy Národního </a:t>
            </a:r>
            <a:r>
              <a:rPr lang="cs-CZ" sz="1700">
                <a:latin typeface="Arial"/>
                <a:ea typeface="Arial"/>
                <a:cs typeface="Arial"/>
                <a:sym typeface="Arial"/>
              </a:rPr>
              <a:t>monitorovacího střediska pro drogy a závislosti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cs-CZ" sz="1700"/>
              <a:t>Anebo na </a:t>
            </a:r>
            <a:r>
              <a:rPr b="1" lang="cs-CZ" sz="1700"/>
              <a:t>souvislosti s etnicitou</a:t>
            </a:r>
            <a:r>
              <a:rPr lang="cs-CZ" sz="1700"/>
              <a:t>, např. </a:t>
            </a:r>
            <a:r>
              <a:rPr i="1" lang="cs-CZ" sz="1700">
                <a:latin typeface="Arial"/>
                <a:ea typeface="Arial"/>
                <a:cs typeface="Arial"/>
                <a:sym typeface="Arial"/>
              </a:rPr>
              <a:t>Aplikovaný výzkum pro inovace politik v oblasti dostupnosti zdravotní péče u sociálně vyloučené romské populace</a:t>
            </a:r>
            <a:r>
              <a:rPr lang="cs-CZ" sz="1700">
                <a:latin typeface="Arial"/>
                <a:ea typeface="Arial"/>
                <a:cs typeface="Arial"/>
                <a:sym typeface="Arial"/>
              </a:rPr>
              <a:t> - Institut sociálního zdraví Univerzity Palackého 2021 a</a:t>
            </a:r>
            <a:r>
              <a:rPr lang="cs-CZ" sz="1700"/>
              <a:t> </a:t>
            </a:r>
            <a:r>
              <a:rPr i="1" lang="cs-CZ" sz="1700">
                <a:latin typeface="Arial"/>
                <a:ea typeface="Arial"/>
                <a:cs typeface="Arial"/>
                <a:sym typeface="Arial"/>
              </a:rPr>
              <a:t>Romská populace a zdraví – Česká republika – Národní zpráva 2009 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9"/>
          <p:cNvSpPr txBox="1"/>
          <p:nvPr>
            <p:ph type="title"/>
          </p:nvPr>
        </p:nvSpPr>
        <p:spPr>
          <a:xfrm>
            <a:off x="395536" y="1340768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/>
              <a:t>Výzkumy o zdraví a SV</a:t>
            </a:r>
            <a:endParaRPr/>
          </a:p>
        </p:txBody>
      </p:sp>
      <p:pic>
        <p:nvPicPr>
          <p:cNvPr id="74" name="Google Shape;7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cs-CZ"/>
              <a:t>většinou jde o dotazníky a rozhovory, tj. subjektivní hodnocení zdraví a využívání zdravotní péče respondenty</a:t>
            </a:r>
            <a:endParaRPr/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cs-CZ"/>
              <a:t>upozorňují na situaci a problémy (argumentace pro akci) a obsahují často i doporučení ke zlepšení podmínek (zásobníky nápadů)</a:t>
            </a:r>
            <a:endParaRPr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1" lang="cs-CZ"/>
              <a:t>Co od výzkumů vlastně očekáváme a co by měly zjišťovat/jaké otázky si pokládat, aby se daly využít k plánování veřejných politik?</a:t>
            </a:r>
            <a:endParaRPr/>
          </a:p>
        </p:txBody>
      </p:sp>
      <p:sp>
        <p:nvSpPr>
          <p:cNvPr id="80" name="Google Shape;80;p10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/>
              <a:t>Výzkumy o zdraví a SV</a:t>
            </a:r>
            <a:endParaRPr/>
          </a:p>
        </p:txBody>
      </p:sp>
      <p:pic>
        <p:nvPicPr>
          <p:cNvPr id="81" name="Google Shape;8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00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88" name="Google Shape;88;p11"/>
          <p:cNvSpPr txBox="1"/>
          <p:nvPr/>
        </p:nvSpPr>
        <p:spPr>
          <a:xfrm>
            <a:off x="395288" y="1268760"/>
            <a:ext cx="8353425" cy="576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Dnešní program</a:t>
            </a:r>
            <a:b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1"/>
          <p:cNvPicPr preferRelativeResize="0"/>
          <p:nvPr/>
        </p:nvPicPr>
        <p:blipFill rotWithShape="1">
          <a:blip r:embed="rId4">
            <a:alphaModFix/>
          </a:blip>
          <a:srcRect b="13368" l="46939" r="29024" t="36241"/>
          <a:stretch/>
        </p:blipFill>
        <p:spPr>
          <a:xfrm>
            <a:off x="2702011" y="1863972"/>
            <a:ext cx="4030229" cy="473338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/>
          <p:nvPr>
            <p:ph type="title"/>
          </p:nvPr>
        </p:nvSpPr>
        <p:spPr>
          <a:xfrm>
            <a:off x="1043608" y="711844"/>
            <a:ext cx="8291264" cy="11521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000"/>
              <a:t>Přestávka do 11:35</a:t>
            </a:r>
            <a:endParaRPr sz="6000"/>
          </a:p>
        </p:txBody>
      </p:sp>
      <p:pic>
        <p:nvPicPr>
          <p:cNvPr id="95" name="Google Shape;95;p12"/>
          <p:cNvPicPr preferRelativeResize="0"/>
          <p:nvPr/>
        </p:nvPicPr>
        <p:blipFill rotWithShape="1">
          <a:blip r:embed="rId3">
            <a:alphaModFix/>
          </a:blip>
          <a:srcRect b="13368" l="46939" r="29024" t="36241"/>
          <a:stretch/>
        </p:blipFill>
        <p:spPr>
          <a:xfrm>
            <a:off x="2702011" y="1863972"/>
            <a:ext cx="4030229" cy="473338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