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18AB5-2CC0-4BEA-BFDE-6A562DF4313D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467F5-CA6C-44E4-BBC8-71D7626488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527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97FD-EA77-45C4-8CF2-88688D41994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9C8-0534-4DA8-97FE-CE72F1039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95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97FD-EA77-45C4-8CF2-88688D41994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9C8-0534-4DA8-97FE-CE72F1039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342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97FD-EA77-45C4-8CF2-88688D41994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9C8-0534-4DA8-97FE-CE72F1039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294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97FD-EA77-45C4-8CF2-88688D41994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9C8-0534-4DA8-97FE-CE72F1039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70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97FD-EA77-45C4-8CF2-88688D41994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9C8-0534-4DA8-97FE-CE72F1039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4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97FD-EA77-45C4-8CF2-88688D41994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9C8-0534-4DA8-97FE-CE72F1039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8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97FD-EA77-45C4-8CF2-88688D41994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9C8-0534-4DA8-97FE-CE72F1039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47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97FD-EA77-45C4-8CF2-88688D41994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9C8-0534-4DA8-97FE-CE72F1039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260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97FD-EA77-45C4-8CF2-88688D41994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9C8-0534-4DA8-97FE-CE72F1039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67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97FD-EA77-45C4-8CF2-88688D41994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9C8-0534-4DA8-97FE-CE72F1039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75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97FD-EA77-45C4-8CF2-88688D41994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9C8-0534-4DA8-97FE-CE72F1039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15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197FD-EA77-45C4-8CF2-88688D419946}" type="datetimeFigureOut">
              <a:rPr lang="cs-CZ" smtClean="0"/>
              <a:t>31.05.2022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FB9C8-0534-4DA8-97FE-CE72F10397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14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Indikátory užitečné k identifikaci znevýhodněných škol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Jana Straková</a:t>
            </a:r>
            <a:r>
              <a:rPr lang="en-US" dirty="0"/>
              <a:t>, </a:t>
            </a:r>
            <a:r>
              <a:rPr lang="cs-CZ" dirty="0"/>
              <a:t>Pedagogická fakulta UK</a:t>
            </a:r>
          </a:p>
          <a:p>
            <a:r>
              <a:rPr lang="cs-CZ" dirty="0" err="1"/>
              <a:t>jana.strakova</a:t>
            </a:r>
            <a:r>
              <a:rPr lang="en-US" dirty="0"/>
              <a:t>@pedf.cuni.cz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69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Indikátory založené na údajích ze školské matriky </a:t>
            </a:r>
            <a:r>
              <a:rPr lang="cs-CZ"/>
              <a:t>(výkaz M3)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Podíl žáků s odlišnými kulturními a životními podmínkami</a:t>
            </a:r>
            <a:endParaRPr lang="en-US" dirty="0"/>
          </a:p>
          <a:p>
            <a:r>
              <a:rPr lang="cs-CZ" dirty="0"/>
              <a:t>Podíl žáků ukončujících PŠD v 7. a 8. ročníku</a:t>
            </a:r>
          </a:p>
          <a:p>
            <a:r>
              <a:rPr lang="cs-CZ" dirty="0"/>
              <a:t>Podíl žáků opakujících ročník</a:t>
            </a:r>
          </a:p>
          <a:p>
            <a:r>
              <a:rPr lang="cs-CZ" dirty="0"/>
              <a:t>Podíl žáků nepokračujících po ukončení PŠD ve studiu</a:t>
            </a:r>
          </a:p>
          <a:p>
            <a:r>
              <a:rPr lang="cs-CZ" dirty="0"/>
              <a:t>Podíl žáků odcházejících do nematuritního studia</a:t>
            </a:r>
          </a:p>
          <a:p>
            <a:endParaRPr lang="cs-CZ" dirty="0"/>
          </a:p>
          <a:p>
            <a:r>
              <a:rPr lang="cs-CZ" dirty="0"/>
              <a:t>Podíl žáků cizinců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Podíl žáků se zdravotním postižením</a:t>
            </a:r>
          </a:p>
          <a:p>
            <a:r>
              <a:rPr lang="cs-CZ" dirty="0"/>
              <a:t>Podíl žáků se zdravotním znevýhodněním</a:t>
            </a:r>
          </a:p>
        </p:txBody>
      </p:sp>
    </p:spTree>
    <p:extLst>
      <p:ext uri="{BB962C8B-B14F-4D97-AF65-F5344CB8AC3E}">
        <p14:creationId xmlns:p14="http://schemas.microsoft.com/office/powerpoint/2010/main" val="1859722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Žáci s odlišnými kulturními a životními podmínkami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Žáci se znevýhodněním souvisejícím s odlišným kulturním prostředím nebo jinými životními podmínkami žáka, které brání v naplnění jeho vzdělávacích možností na rovnoprávném základě s ostatními, a kterým jsou rovněž poskytována podpůrná opatření:</a:t>
            </a:r>
          </a:p>
          <a:p>
            <a:pPr marL="0" indent="0">
              <a:buNone/>
            </a:pPr>
            <a:r>
              <a:rPr lang="cs-CZ" dirty="0"/>
              <a:t>K - Žáci, jejichž speciální vzdělávací potřeby vyplývají zejména z odlišného kulturního prostředí v rodině žáka, malé znalosti kultury české společnosti, omezené znalosti vyučovacího jazyka vč. užívání jiného než vyučovacího jazyka v rodině žáka.</a:t>
            </a:r>
          </a:p>
          <a:p>
            <a:pPr marL="0" indent="0">
              <a:buNone/>
            </a:pPr>
            <a:r>
              <a:rPr lang="cs-CZ" dirty="0"/>
              <a:t>Ž - Žáci, jejichž speciální vzdělávací potřeby vyplývají zejména z jiných životních podmínek v rodině žáka, obvykle se jedná o dlouhodobě se vyskytující životní okolnosti, např. sociální vyloučení, výraznou chudobu nebo jiné.</a:t>
            </a:r>
          </a:p>
          <a:p>
            <a:pPr marL="0" indent="0">
              <a:buNone/>
            </a:pPr>
            <a:r>
              <a:rPr lang="cs-CZ" dirty="0"/>
              <a:t>V - Žáci, jejichž speciální vzdělávací potřeby vyplývají z kombinace více faktorů (např. příslušníci etnických menšin, pokud se v rodině nehovoří vyučovacím jazykem, platí odlišná kulturní pravidla a rodina je sociálně vyloučená).</a:t>
            </a:r>
          </a:p>
        </p:txBody>
      </p:sp>
    </p:spTree>
    <p:extLst>
      <p:ext uri="{BB962C8B-B14F-4D97-AF65-F5344CB8AC3E}">
        <p14:creationId xmlns:p14="http://schemas.microsoft.com/office/powerpoint/2010/main" val="761970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MPSV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</a:t>
            </a:r>
            <a:r>
              <a:rPr lang="cs-CZ" dirty="0" err="1"/>
              <a:t>ávky</a:t>
            </a:r>
            <a:r>
              <a:rPr lang="cs-CZ" dirty="0"/>
              <a:t> státní sociální podpory</a:t>
            </a:r>
          </a:p>
        </p:txBody>
      </p:sp>
    </p:spTree>
    <p:extLst>
      <p:ext uri="{BB962C8B-B14F-4D97-AF65-F5344CB8AC3E}">
        <p14:creationId xmlns:p14="http://schemas.microsoft.com/office/powerpoint/2010/main" val="3405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Účely identifikace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Identifikace dětí</a:t>
            </a:r>
          </a:p>
          <a:p>
            <a:pPr marL="0" indent="0">
              <a:buNone/>
            </a:pPr>
            <a:r>
              <a:rPr lang="cs-CZ" dirty="0"/>
              <a:t>Identifikace škol</a:t>
            </a:r>
          </a:p>
          <a:p>
            <a:pPr marL="0" indent="0">
              <a:buNone/>
            </a:pPr>
            <a:r>
              <a:rPr lang="cs-CZ" dirty="0"/>
              <a:t>Informace pro zřizovatele</a:t>
            </a:r>
          </a:p>
        </p:txBody>
      </p:sp>
    </p:spTree>
    <p:extLst>
      <p:ext uri="{BB962C8B-B14F-4D97-AF65-F5344CB8AC3E}">
        <p14:creationId xmlns:p14="http://schemas.microsoft.com/office/powerpoint/2010/main" val="18685636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255</Words>
  <Application>Microsoft Office PowerPoint</Application>
  <PresentationFormat>Širokoúhlá obrazovka</PresentationFormat>
  <Paragraphs>25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Indikátory užitečné k identifikaci znevýhodněných škol</vt:lpstr>
      <vt:lpstr>Indikátory založené na údajích ze školské matriky (výkaz M3)</vt:lpstr>
      <vt:lpstr>Žáci s odlišnými kulturními a životními podmínkami</vt:lpstr>
      <vt:lpstr>Data MPSV</vt:lpstr>
      <vt:lpstr>Účely identifikace</vt:lpstr>
    </vt:vector>
  </TitlesOfParts>
  <Company>UK Pedf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Indikátory užitečné k identifikaci znevýhodněných škol</dc:title>
  <dc:creator>uzivatel</dc:creator>
  <cp:lastModifiedBy>Jana Straková</cp:lastModifiedBy>
  <cp:revision>21</cp:revision>
  <cp:lastPrinted>2022-05-30T14:47:14Z</cp:lastPrinted>
  <dcterms:created xsi:type="dcterms:W3CDTF">2022-05-27T06:38:24Z</dcterms:created>
  <dcterms:modified xsi:type="dcterms:W3CDTF">2022-05-31T04:53:40Z</dcterms:modified>
</cp:coreProperties>
</file>