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88" r:id="rId3"/>
    <p:sldId id="289" r:id="rId4"/>
    <p:sldId id="287" r:id="rId5"/>
    <p:sldId id="290" r:id="rId6"/>
    <p:sldId id="291" r:id="rId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67887"/>
  </p:normalViewPr>
  <p:slideViewPr>
    <p:cSldViewPr>
      <p:cViewPr varScale="1">
        <p:scale>
          <a:sx n="81" d="100"/>
          <a:sy n="81" d="100"/>
        </p:scale>
        <p:origin x="30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arelcada/Library/Mobile%20Documents/com~apple~CloudDocs/Agentura_Segregace/REPORT/Segregace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Broumov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407-0146-A397-67DDA918DF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Kladno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407-0146-A397-67DDA918DFF6}"/>
                </c:ext>
              </c:extLst>
            </c:dLbl>
            <c:dLbl>
              <c:idx val="2"/>
              <c:layout>
                <c:manualLayout>
                  <c:x val="-1.1111111111111112E-2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Krnov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407-0146-A397-67DDA918DFF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Litvínov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407-0146-A397-67DDA918DFF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Most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407-0146-A397-67DDA918DFF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Přbram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407-0146-A397-67DDA918DFF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Sokolov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407-0146-A397-67DDA918DFF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Teplice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407-0146-A397-67DDA918D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8.19688996161912E-3"/>
                  <c:y val="0.2146662528179828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Z"/>
                </a:p>
              </c:txPr>
            </c:trendlineLbl>
          </c:trendline>
          <c:xVal>
            <c:numRef>
              <c:f>'se spec. skolama (2)'!$K$2:$K$9</c:f>
              <c:numCache>
                <c:formatCode>General</c:formatCode>
                <c:ptCount val="8"/>
                <c:pt idx="0">
                  <c:v>0</c:v>
                </c:pt>
                <c:pt idx="1">
                  <c:v>5.3999999999999999E-2</c:v>
                </c:pt>
                <c:pt idx="2">
                  <c:v>1.2500000000000001E-2</c:v>
                </c:pt>
                <c:pt idx="3">
                  <c:v>8.5000000000000006E-2</c:v>
                </c:pt>
                <c:pt idx="4">
                  <c:v>2.5499999999999998E-2</c:v>
                </c:pt>
                <c:pt idx="5">
                  <c:v>1.29E-2</c:v>
                </c:pt>
                <c:pt idx="6">
                  <c:v>0.02</c:v>
                </c:pt>
                <c:pt idx="7">
                  <c:v>2.5999999999999999E-2</c:v>
                </c:pt>
              </c:numCache>
            </c:numRef>
          </c:xVal>
          <c:yVal>
            <c:numRef>
              <c:f>'se spec. skolama (2)'!$D$2:$D$9</c:f>
              <c:numCache>
                <c:formatCode>General</c:formatCode>
                <c:ptCount val="8"/>
                <c:pt idx="0">
                  <c:v>2.5422113698901707E-2</c:v>
                </c:pt>
                <c:pt idx="1">
                  <c:v>0.17888014359237728</c:v>
                </c:pt>
                <c:pt idx="2">
                  <c:v>5.1158530753090221E-3</c:v>
                </c:pt>
                <c:pt idx="3">
                  <c:v>0.19946690923327606</c:v>
                </c:pt>
                <c:pt idx="4">
                  <c:v>0.12250842778380427</c:v>
                </c:pt>
                <c:pt idx="5">
                  <c:v>5.4098432448291683E-2</c:v>
                </c:pt>
                <c:pt idx="6">
                  <c:v>1.5378272364791373E-2</c:v>
                </c:pt>
                <c:pt idx="7">
                  <c:v>6.897026445605961E-2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407-0146-A397-67DDA918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469552"/>
        <c:axId val="324469944"/>
      </c:scatterChart>
      <c:valAx>
        <c:axId val="32446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Podíl</a:t>
                </a:r>
                <a:r>
                  <a:rPr lang="en-US" baseline="0"/>
                  <a:t> žáků nenastupujících po ukončení 9. ročníků nikam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324469944"/>
        <c:crosses val="autoZero"/>
        <c:crossBetween val="midCat"/>
      </c:valAx>
      <c:valAx>
        <c:axId val="32446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 segregace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Z"/>
          </a:p>
        </c:txPr>
        <c:crossAx val="32446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229F668-7909-4A30-9696-D7C8639ECE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C8A71A-C204-1FEF-3364-C3582C7DC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B564EB-9077-7E4E-AEBF-F1E7E6745F62}" type="datetimeFigureOut">
              <a:rPr lang="en-GB" altLang="en-CZ"/>
              <a:pPr/>
              <a:t>31/05/2022</a:t>
            </a:fld>
            <a:endParaRPr lang="en-GB" altLang="en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A6D03E-4FD6-2F6C-5EBF-864C3C523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99FE6A-63E7-7A8D-1D28-8D26EB4F4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4129B5-1F3E-AA44-9244-5FF0090BC4CA}" type="slidenum">
              <a:rPr lang="en-GB" altLang="en-CZ"/>
              <a:pPr/>
              <a:t>‹#›</a:t>
            </a:fld>
            <a:endParaRPr lang="en-GB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9130E76-9667-CAE1-3696-D1BA11F62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602E30-6478-25A1-6E13-6D9028E919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591B42-9B5F-E049-B7BF-2B9BE1256FAB}" type="datetimeFigureOut">
              <a:rPr lang="en-GB" altLang="en-CZ"/>
              <a:pPr/>
              <a:t>31/05/2022</a:t>
            </a:fld>
            <a:endParaRPr lang="en-GB" altLang="en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311AA6F-B89F-71C7-3126-5F772393A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E8DFC85-107B-0D90-84A4-AB7F4F9AD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A45FDD-5C5A-0BEB-61FE-EAD09F1795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F36615-19D5-DFFE-6CA5-1F700426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F8FC6B-067F-F34D-9A1B-62E4840D3B43}" type="slidenum">
              <a:rPr lang="en-GB" altLang="en-CZ"/>
              <a:pPr/>
              <a:t>‹#›</a:t>
            </a:fld>
            <a:endParaRPr lang="en-GB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>
            <a:extLst>
              <a:ext uri="{FF2B5EF4-FFF2-40B4-BE49-F238E27FC236}">
                <a16:creationId xmlns:a16="http://schemas.microsoft.com/office/drawing/2014/main" id="{3D0B1509-4C9E-C623-13A7-4013F0AB7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Zástupný symbol pro poznámky 2">
            <a:extLst>
              <a:ext uri="{FF2B5EF4-FFF2-40B4-BE49-F238E27FC236}">
                <a16:creationId xmlns:a16="http://schemas.microsoft.com/office/drawing/2014/main" id="{9D5A9E37-10DB-7450-E427-9BBAE8ECDC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CZ"/>
              <a:t>Ekologický přístup k segregaci ve školství - segragace je výsledkem záměrných I nezáměrných mechanismů. Často je posilována jejich vzájemnou interakcí a posilováním. </a:t>
            </a:r>
          </a:p>
        </p:txBody>
      </p:sp>
      <p:sp>
        <p:nvSpPr>
          <p:cNvPr id="17411" name="Zástupný symbol pro číslo snímku 3">
            <a:extLst>
              <a:ext uri="{FF2B5EF4-FFF2-40B4-BE49-F238E27FC236}">
                <a16:creationId xmlns:a16="http://schemas.microsoft.com/office/drawing/2014/main" id="{4A48C167-194E-24BF-96BF-2454602630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C47D7EA-9A38-5948-95BD-BCE46FD73286}" type="slidenum">
              <a:rPr lang="en-GB" altLang="en-CZ" sz="1200"/>
              <a:pPr algn="r" eaLnBrk="1" hangingPunct="1"/>
              <a:t>2</a:t>
            </a:fld>
            <a:endParaRPr lang="en-GB" altLang="en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>
            <a:extLst>
              <a:ext uri="{FF2B5EF4-FFF2-40B4-BE49-F238E27FC236}">
                <a16:creationId xmlns:a16="http://schemas.microsoft.com/office/drawing/2014/main" id="{4BA0E155-4EFD-9C5A-9C91-15D3E7261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Zástupný symbol pro poznámky 2">
            <a:extLst>
              <a:ext uri="{FF2B5EF4-FFF2-40B4-BE49-F238E27FC236}">
                <a16:creationId xmlns:a16="http://schemas.microsoft.com/office/drawing/2014/main" id="{37D43EDE-4626-CD39-B2FB-3E4BFD043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CZ"/>
              <a:t>Ekologický přístup k segregaci ve školství - segragace je výsledkem záměrných I nezáměrných mechanismů. Často je posilována jejich vzájemnou interakcí a posilováním. </a:t>
            </a:r>
          </a:p>
        </p:txBody>
      </p:sp>
      <p:sp>
        <p:nvSpPr>
          <p:cNvPr id="19459" name="Zástupný symbol pro číslo snímku 3">
            <a:extLst>
              <a:ext uri="{FF2B5EF4-FFF2-40B4-BE49-F238E27FC236}">
                <a16:creationId xmlns:a16="http://schemas.microsoft.com/office/drawing/2014/main" id="{2095DAD3-7800-25DB-C846-4C2BC895828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2DE653-9CFC-8C45-B193-35CDEAF13E99}" type="slidenum">
              <a:rPr lang="en-GB" altLang="en-CZ" sz="1200"/>
              <a:pPr algn="r" eaLnBrk="1" hangingPunct="1"/>
              <a:t>3</a:t>
            </a:fld>
            <a:endParaRPr lang="en-GB" altLang="en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>
            <a:extLst>
              <a:ext uri="{FF2B5EF4-FFF2-40B4-BE49-F238E27FC236}">
                <a16:creationId xmlns:a16="http://schemas.microsoft.com/office/drawing/2014/main" id="{FEF2623D-FAF0-7186-5B95-3E7000423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Zástupný symbol pro poznámky 2">
            <a:extLst>
              <a:ext uri="{FF2B5EF4-FFF2-40B4-BE49-F238E27FC236}">
                <a16:creationId xmlns:a16="http://schemas.microsoft.com/office/drawing/2014/main" id="{68419405-B55F-1202-E56B-5304191AA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CZ" dirty="0"/>
          </a:p>
        </p:txBody>
      </p:sp>
      <p:sp>
        <p:nvSpPr>
          <p:cNvPr id="21507" name="Zástupný symbol pro číslo snímku 3">
            <a:extLst>
              <a:ext uri="{FF2B5EF4-FFF2-40B4-BE49-F238E27FC236}">
                <a16:creationId xmlns:a16="http://schemas.microsoft.com/office/drawing/2014/main" id="{DAD3D649-063A-05D6-CD3E-B3E49D314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BCF8FB-8D2E-6340-815D-393B67C00167}" type="slidenum">
              <a:rPr lang="en-GB" altLang="en-CZ"/>
              <a:pPr/>
              <a:t>4</a:t>
            </a:fld>
            <a:endParaRPr lang="en-GB" altLang="en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>
            <a:extLst>
              <a:ext uri="{FF2B5EF4-FFF2-40B4-BE49-F238E27FC236}">
                <a16:creationId xmlns:a16="http://schemas.microsoft.com/office/drawing/2014/main" id="{FEF2623D-FAF0-7186-5B95-3E7000423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Zástupný symbol pro poznámky 2">
            <a:extLst>
              <a:ext uri="{FF2B5EF4-FFF2-40B4-BE49-F238E27FC236}">
                <a16:creationId xmlns:a16="http://schemas.microsoft.com/office/drawing/2014/main" id="{68419405-B55F-1202-E56B-5304191AA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CZ" dirty="0"/>
          </a:p>
        </p:txBody>
      </p:sp>
      <p:sp>
        <p:nvSpPr>
          <p:cNvPr id="21507" name="Zástupný symbol pro číslo snímku 3">
            <a:extLst>
              <a:ext uri="{FF2B5EF4-FFF2-40B4-BE49-F238E27FC236}">
                <a16:creationId xmlns:a16="http://schemas.microsoft.com/office/drawing/2014/main" id="{DAD3D649-063A-05D6-CD3E-B3E49D314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BCF8FB-8D2E-6340-815D-393B67C00167}" type="slidenum">
              <a:rPr lang="en-GB" altLang="en-CZ"/>
              <a:pPr/>
              <a:t>5</a:t>
            </a:fld>
            <a:endParaRPr lang="en-GB" altLang="en-CZ"/>
          </a:p>
        </p:txBody>
      </p:sp>
    </p:spTree>
    <p:extLst>
      <p:ext uri="{BB962C8B-B14F-4D97-AF65-F5344CB8AC3E}">
        <p14:creationId xmlns:p14="http://schemas.microsoft.com/office/powerpoint/2010/main" val="231885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>
            <a:extLst>
              <a:ext uri="{FF2B5EF4-FFF2-40B4-BE49-F238E27FC236}">
                <a16:creationId xmlns:a16="http://schemas.microsoft.com/office/drawing/2014/main" id="{FEF2623D-FAF0-7186-5B95-3E7000423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Zástupný symbol pro poznámky 2">
            <a:extLst>
              <a:ext uri="{FF2B5EF4-FFF2-40B4-BE49-F238E27FC236}">
                <a16:creationId xmlns:a16="http://schemas.microsoft.com/office/drawing/2014/main" id="{68419405-B55F-1202-E56B-5304191AA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CZ" dirty="0"/>
          </a:p>
        </p:txBody>
      </p:sp>
      <p:sp>
        <p:nvSpPr>
          <p:cNvPr id="21507" name="Zástupný symbol pro číslo snímku 3">
            <a:extLst>
              <a:ext uri="{FF2B5EF4-FFF2-40B4-BE49-F238E27FC236}">
                <a16:creationId xmlns:a16="http://schemas.microsoft.com/office/drawing/2014/main" id="{DAD3D649-063A-05D6-CD3E-B3E49D314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BCF8FB-8D2E-6340-815D-393B67C00167}" type="slidenum">
              <a:rPr lang="en-GB" altLang="en-CZ"/>
              <a:pPr/>
              <a:t>6</a:t>
            </a:fld>
            <a:endParaRPr lang="en-GB" altLang="en-CZ"/>
          </a:p>
        </p:txBody>
      </p:sp>
    </p:spTree>
    <p:extLst>
      <p:ext uri="{BB962C8B-B14F-4D97-AF65-F5344CB8AC3E}">
        <p14:creationId xmlns:p14="http://schemas.microsoft.com/office/powerpoint/2010/main" val="12790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BF119A-3E24-DF47-A0E2-DC894B039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C7A92-AB91-56DF-2BD3-29F591A54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5627C-31C7-60B0-DB42-712981DF3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7496A-57A6-1D43-A000-B37E71746C4C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2491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57DEB-8403-3660-3937-CF69D103C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11AC4-70FD-0703-76D2-64AC2ADE2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99F9CC-1C3B-172E-2EE8-3F3E71383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256D8-687B-CD48-AE62-807BB3BAEC6B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61561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1135EB-D072-7693-2B9A-AE226349E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B1450-C19B-1632-1C2A-CAA5768A7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31AF69-374B-94B3-491A-D86ADE8D2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A636-37D4-4441-94B1-550B594E78F0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26694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A7591-E887-8E48-28C7-4A3287211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EDB71-93B7-58AA-6886-B95A48CF8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98862B-27EC-5202-B824-E88849DBB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8CBDB-34AF-F349-B500-D9829EB64A5E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1501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2C144C-EACA-9FF1-9A0D-6C80D8104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805346-BE54-8BD8-6541-BFCF22AF5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AE668-2970-D3EA-A9B5-120D7D5C4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B061D-5C5E-E943-A293-28F1E9C4798D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548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2C4C6-7E7D-79CB-7B8E-7D96242D0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FDD42-0009-AE1B-5548-249C3B06F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3F9A1-73D4-DB6A-9852-8555137D6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8683-30CB-E34E-85E8-88F4EC0FEA78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26926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BBD2D4-3DFE-E2F4-B54F-2B966E151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D10725-47C9-235F-3C57-2648C809C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D09D45-29A9-06C0-7941-6C1201971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322AE-8167-2D49-899B-5FBF54873DD2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47999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B00A36-319D-7D96-B01D-76D7F053F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7245A6-91BA-5DC4-BC2E-EFDAD952B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3921EB-C60B-785E-2D38-1A79F43B5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700C6-FC34-FC4D-8DB1-6D535F919CBA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49108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64CEED-673D-3037-8A9B-FE133CB51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22EC68-C4B0-0E03-615B-E571AC22D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212D35-6613-69DA-2335-AAA370E3D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57966-3489-8C41-98B5-B0937CD7754E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747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FCE40-004A-E613-B9FE-44722540C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2E105-B80D-291D-0C1F-092B4DE12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C6DF1-1BE7-37A0-86E1-195D9C93E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5355F-BA4A-9343-B4EC-FC1F57782323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68424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8C49B-D0A5-CC41-C25D-059F5E861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ED7CD-FFE9-79A7-37ED-0EA803CD4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Z" alt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FC86D-1404-52C3-E264-D5B4C63BB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CD1D3-E050-5245-9A17-0B73A2CCB04B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8541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B01B9C-F98B-8DCD-9D11-B95BD029C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47BA01-A8A7-46FA-66B3-1476CB6D5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CZ"/>
              <a:t>Klepnutím lze upravit styly předlohy textu.</a:t>
            </a:r>
          </a:p>
          <a:p>
            <a:pPr lvl="1"/>
            <a:r>
              <a:rPr lang="cs-CZ" altLang="en-CZ"/>
              <a:t>Druhá úroveň</a:t>
            </a:r>
          </a:p>
          <a:p>
            <a:pPr lvl="2"/>
            <a:r>
              <a:rPr lang="cs-CZ" altLang="en-CZ"/>
              <a:t>Třetí úroveň</a:t>
            </a:r>
          </a:p>
          <a:p>
            <a:pPr lvl="3"/>
            <a:r>
              <a:rPr lang="cs-CZ" altLang="en-CZ"/>
              <a:t>Čtvrtá úroveň</a:t>
            </a:r>
          </a:p>
          <a:p>
            <a:pPr lvl="4"/>
            <a:r>
              <a:rPr lang="cs-CZ" altLang="en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72B1A9-73AB-4C45-E7F0-75C43E6E4B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CZ" altLang="en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22666B-C643-D17F-B651-4033F97B29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CZ" altLang="en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921D49-0F90-2AD8-8721-0E6DAB697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63BF5E-9ACB-F74D-B3DB-4F3F45B82C4E}" type="slidenum">
              <a:rPr lang="cs-CZ" altLang="en-CZ"/>
              <a:pPr/>
              <a:t>‹#›</a:t>
            </a:fld>
            <a:endParaRPr lang="cs-CZ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B601FBAF-4ABF-4118-9CD1-C951B22004A0/#_msoanchor_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B601FBAF-4ABF-4118-9CD1-C951B22004A0/#_msoanchor_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B601FBAF-4ABF-4118-9CD1-C951B22004A0/#_msoanchor_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ázek 7">
            <a:extLst>
              <a:ext uri="{FF2B5EF4-FFF2-40B4-BE49-F238E27FC236}">
                <a16:creationId xmlns:a16="http://schemas.microsoft.com/office/drawing/2014/main" id="{41F5AE66-8ED0-704B-A340-0E103F2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Obrázek 6">
            <a:extLst>
              <a:ext uri="{FF2B5EF4-FFF2-40B4-BE49-F238E27FC236}">
                <a16:creationId xmlns:a16="http://schemas.microsoft.com/office/drawing/2014/main" id="{405E6D35-83E9-A80E-C035-034DB15F5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3376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94CCD9C3-2F4D-E3FD-6453-BF7977274F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06375"/>
            <a:ext cx="7200900" cy="1008063"/>
          </a:xfrm>
        </p:spPr>
        <p:txBody>
          <a:bodyPr/>
          <a:lstStyle/>
          <a:p>
            <a:pPr algn="l" eaLnBrk="1" hangingPunct="1"/>
            <a:r>
              <a:rPr lang="cs-CZ" altLang="en-CZ" sz="4400" b="1"/>
              <a:t>Analýza segregace škol</a:t>
            </a:r>
            <a:endParaRPr lang="cs-CZ" altLang="en-CZ" sz="4400"/>
          </a:p>
        </p:txBody>
      </p:sp>
      <p:pic>
        <p:nvPicPr>
          <p:cNvPr id="15364" name="Obrázek 5">
            <a:extLst>
              <a:ext uri="{FF2B5EF4-FFF2-40B4-BE49-F238E27FC236}">
                <a16:creationId xmlns:a16="http://schemas.microsoft.com/office/drawing/2014/main" id="{845F4028-5D4D-526D-1A12-254AB254A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2013"/>
            <a:ext cx="30956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sokolov_mapa">
            <a:extLst>
              <a:ext uri="{FF2B5EF4-FFF2-40B4-BE49-F238E27FC236}">
                <a16:creationId xmlns:a16="http://schemas.microsoft.com/office/drawing/2014/main" id="{1AE97FCC-A074-C24F-9C89-B3F901B6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241800"/>
            <a:ext cx="21796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C4DA651-31B7-39FA-1828-BB988ABBC31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15888"/>
            <a:ext cx="7772400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x-none" sz="2400" b="1">
                <a:solidFill>
                  <a:schemeClr val="bg2"/>
                </a:solidFill>
              </a:rPr>
              <a:t>Hlavní cíle výzkumu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81318D0-75D1-1C73-DBF3-DD8265B4674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836613"/>
            <a:ext cx="8459787" cy="431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cs-CZ" altLang="en-CZ" sz="2000"/>
              <a:t>Identifikovat klíčové mechanismy segregace v základním vzdělávání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6E0A0740-596B-CB6F-65D0-325FB4AA4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92150"/>
            <a:ext cx="8604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16388" name="Picture 6" descr="segregace">
            <a:extLst>
              <a:ext uri="{FF2B5EF4-FFF2-40B4-BE49-F238E27FC236}">
                <a16:creationId xmlns:a16="http://schemas.microsoft.com/office/drawing/2014/main" id="{88200593-DEBC-2BA0-ADD6-59DEE855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489825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7FD001B-6B7F-CCA9-E0BF-50413633CFD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15888"/>
            <a:ext cx="7772400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x-none" sz="2400" b="1" dirty="0">
                <a:solidFill>
                  <a:schemeClr val="bg2"/>
                </a:solidFill>
              </a:rPr>
              <a:t>Modely segregace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D3AF26CB-6EA9-18EB-A122-A564651AE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92150"/>
            <a:ext cx="8604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9FCBB-7D9C-B965-6777-0DB0389EC915}"/>
              </a:ext>
            </a:extLst>
          </p:cNvPr>
          <p:cNvSpPr txBox="1"/>
          <p:nvPr/>
        </p:nvSpPr>
        <p:spPr>
          <a:xfrm>
            <a:off x="684214" y="1434662"/>
            <a:ext cx="7632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3200" dirty="0"/>
              <a:t>Segregační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3200" dirty="0"/>
              <a:t>Desegragační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3200" dirty="0"/>
              <a:t>M</a:t>
            </a:r>
            <a:r>
              <a:rPr lang="en-GB" sz="3200" dirty="0" err="1"/>
              <a:t>ěsto</a:t>
            </a:r>
            <a:r>
              <a:rPr lang="en-GB" sz="3200" dirty="0"/>
              <a:t> s </a:t>
            </a:r>
            <a:r>
              <a:rPr lang="en-GB" sz="3200" dirty="0" err="1"/>
              <a:t>výběrovou</a:t>
            </a:r>
            <a:r>
              <a:rPr lang="en-GB" sz="3200" dirty="0"/>
              <a:t> </a:t>
            </a:r>
            <a:r>
              <a:rPr lang="en-GB" sz="3200" dirty="0" err="1"/>
              <a:t>školou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/>
              <a:t>Spontánní</a:t>
            </a:r>
            <a:r>
              <a:rPr lang="en-GB" sz="3200" dirty="0"/>
              <a:t> model</a:t>
            </a:r>
            <a:endParaRPr lang="en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16A845E-E60E-459E-8B37-AB732A0A24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576262"/>
          </a:xfrm>
        </p:spPr>
        <p:txBody>
          <a:bodyPr anchor="ctr"/>
          <a:lstStyle/>
          <a:p>
            <a:pPr algn="l" eaLnBrk="1" hangingPunct="1"/>
            <a:r>
              <a:rPr lang="cs-CZ" altLang="en-CZ" sz="2400" b="1" dirty="0">
                <a:solidFill>
                  <a:schemeClr val="bg2"/>
                </a:solidFill>
              </a:rPr>
              <a:t>Mechanismy segregace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A59B68A1-5934-DC01-FFFB-3B4E99FF6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836613"/>
            <a:ext cx="8604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E2369A-5F06-DCD4-B248-99C4DD8CD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23348"/>
              </p:ext>
            </p:extLst>
          </p:nvPr>
        </p:nvGraphicFramePr>
        <p:xfrm>
          <a:off x="684213" y="1143134"/>
          <a:ext cx="7772400" cy="4568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221">
                  <a:extLst>
                    <a:ext uri="{9D8B030D-6E8A-4147-A177-3AD203B41FA5}">
                      <a16:colId xmlns:a16="http://schemas.microsoft.com/office/drawing/2014/main" val="2643700271"/>
                    </a:ext>
                  </a:extLst>
                </a:gridCol>
                <a:gridCol w="4858179">
                  <a:extLst>
                    <a:ext uri="{9D8B030D-6E8A-4147-A177-3AD203B41FA5}">
                      <a16:colId xmlns:a16="http://schemas.microsoft.com/office/drawing/2014/main" val="300194585"/>
                    </a:ext>
                  </a:extLst>
                </a:gridCol>
              </a:tblGrid>
              <a:tr h="17859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Mechanismy segregace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Způsob vlivu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1761501523"/>
                  </a:ext>
                </a:extLst>
              </a:tr>
              <a:tr h="37459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Spádové obvody a kapacity školy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aktivní politika obce</a:t>
                      </a:r>
                      <a:endParaRPr lang="en-CZ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automatická reprodukce ustálených vzorců chování</a:t>
                      </a:r>
                      <a:endParaRPr lang="en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2427028504"/>
                  </a:ext>
                </a:extLst>
              </a:tr>
              <a:tr h="37459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 dirty="0">
                          <a:effectLst/>
                        </a:rPr>
                        <a:t>Charakter sociálního vyloučení</a:t>
                      </a:r>
                      <a:endParaRPr lang="en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velikost sociálně vyloučené populace </a:t>
                      </a:r>
                      <a:endParaRPr lang="en-CZ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míra disperze sociálně vyloučené populace ve městě</a:t>
                      </a:r>
                      <a:endParaRPr lang="en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802995505"/>
                  </a:ext>
                </a:extLst>
              </a:tr>
              <a:tr h="56979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Demografické změny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pokles počtu dětí ve věku povinné školní docházky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migrace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změna demografické struktury </a:t>
                      </a:r>
                      <a:endParaRPr lang="en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863495235"/>
                  </a:ext>
                </a:extLst>
              </a:tr>
              <a:tr h="56979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 dirty="0">
                          <a:effectLst/>
                        </a:rPr>
                        <a:t>Trh s byty </a:t>
                      </a:r>
                      <a:endParaRPr lang="en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ceny nemovitostí a pronájmu</a:t>
                      </a:r>
                      <a:endParaRPr lang="en-CZ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spekulativní vlastnictví nemovitostí</a:t>
                      </a:r>
                      <a:endParaRPr lang="en-CZ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bytová politika města</a:t>
                      </a:r>
                      <a:endParaRPr lang="en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1980482311"/>
                  </a:ext>
                </a:extLst>
              </a:tr>
              <a:tr h="37459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Charakter vtahů mezi školami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spolupráce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soutěž</a:t>
                      </a:r>
                      <a:endParaRPr lang="en-CZ" sz="1000" dirty="0">
                        <a:effectLst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3500608105"/>
                  </a:ext>
                </a:extLst>
              </a:tr>
              <a:tr h="56979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 dirty="0">
                          <a:effectLst/>
                        </a:rPr>
                        <a:t>Výběrovost vzdělávacího systému</a:t>
                      </a:r>
                      <a:endParaRPr lang="en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přítomnost víceletých gymnázií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přítomnost elitních škol (např. jazykové či sportovní)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přítomnost speciálních škol</a:t>
                      </a:r>
                      <a:endParaRPr lang="en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1634987094"/>
                  </a:ext>
                </a:extLst>
              </a:tr>
              <a:tr h="7650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Mechanismy zápisu do ZŠ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testování či zkoušení žáků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možnost spádové turistiky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odkazování žáků na školy vhodnější pro znevýhodněné žáky</a:t>
                      </a:r>
                      <a:endParaRPr lang="en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894786723"/>
                  </a:ext>
                </a:extLst>
              </a:tr>
              <a:tr h="37459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Historie vzdělávacího systému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reputace jednotlivých škol</a:t>
                      </a:r>
                      <a:endParaRPr lang="en-CZ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>
                          <a:effectLst/>
                        </a:rPr>
                        <a:t>propojení jednotlivých škol s vedením města</a:t>
                      </a:r>
                      <a:endParaRPr lang="en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428260813"/>
                  </a:ext>
                </a:extLst>
              </a:tr>
              <a:tr h="37459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cs-CZ" sz="1000">
                          <a:effectLst/>
                        </a:rPr>
                        <a:t>Volba školy rodiči</a:t>
                      </a:r>
                      <a:r>
                        <a:rPr lang="cs-CZ" sz="700">
                          <a:effectLst/>
                        </a:rPr>
                        <a:t> </a:t>
                      </a:r>
                      <a:endParaRPr lang="en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preference výběrových škol středostavovskými rodiči</a:t>
                      </a:r>
                      <a:endParaRPr lang="en-CZ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30000"/>
                        </a:lnSpc>
                        <a:buFont typeface="+mj-lt"/>
                        <a:buAutoNum type="alphaLcParenR"/>
                      </a:pPr>
                      <a:r>
                        <a:rPr lang="cs-CZ" sz="1000" dirty="0">
                          <a:effectLst/>
                        </a:rPr>
                        <a:t>rutiny sociálně vyloučených rodičů při výběru školy</a:t>
                      </a:r>
                      <a:endParaRPr lang="en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28" marR="61428" marT="0" marB="0"/>
                </a:tc>
                <a:extLst>
                  <a:ext uri="{0D108BD9-81ED-4DB2-BD59-A6C34878D82A}">
                    <a16:rowId xmlns:a16="http://schemas.microsoft.com/office/drawing/2014/main" val="3514659085"/>
                  </a:ext>
                </a:extLst>
              </a:tr>
            </a:tbl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88F1F50B-57B0-DC0A-C96E-25D2E8B4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en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en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645753-4FBE-40BF-1F4F-0710D7401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916828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cs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[</a:t>
            </a:r>
            <a:r>
              <a:rPr kumimoji="0" lang="cs-CZ" altLang="en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cs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16A845E-E60E-459E-8B37-AB732A0A24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576262"/>
          </a:xfrm>
        </p:spPr>
        <p:txBody>
          <a:bodyPr anchor="ctr"/>
          <a:lstStyle/>
          <a:p>
            <a:pPr algn="l" eaLnBrk="1" hangingPunct="1"/>
            <a:r>
              <a:rPr lang="cs-CZ" altLang="en-CZ" sz="2400" b="1" dirty="0">
                <a:solidFill>
                  <a:schemeClr val="bg2"/>
                </a:solidFill>
              </a:rPr>
              <a:t>Faktory segregace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A59B68A1-5934-DC01-FFFB-3B4E99FF6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836613"/>
            <a:ext cx="8604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F1F50B-57B0-DC0A-C96E-25D2E8B4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en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en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645753-4FBE-40BF-1F4F-0710D7401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916828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cs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[</a:t>
            </a:r>
            <a:r>
              <a:rPr kumimoji="0" lang="cs-CZ" altLang="en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cs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67787-277E-8212-2346-190D3BF93652}"/>
              </a:ext>
            </a:extLst>
          </p:cNvPr>
          <p:cNvSpPr txBox="1"/>
          <p:nvPr/>
        </p:nvSpPr>
        <p:spPr>
          <a:xfrm>
            <a:off x="684213" y="1450427"/>
            <a:ext cx="57599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1600" b="1" dirty="0"/>
              <a:t>Strukturální faktory: </a:t>
            </a:r>
          </a:p>
          <a:p>
            <a:r>
              <a:rPr lang="en-CZ" sz="1600" dirty="0"/>
              <a:t>Rezidenční segregace ve městech</a:t>
            </a:r>
          </a:p>
          <a:p>
            <a:r>
              <a:rPr lang="en-CZ" sz="1600" dirty="0"/>
              <a:t>Selektivnost vzdělávacího systému</a:t>
            </a:r>
          </a:p>
          <a:p>
            <a:r>
              <a:rPr lang="en-CZ" sz="1600" dirty="0"/>
              <a:t>Liberální systém řízení</a:t>
            </a:r>
          </a:p>
          <a:p>
            <a:endParaRPr lang="en-CZ" sz="1600" b="1" dirty="0"/>
          </a:p>
          <a:p>
            <a:r>
              <a:rPr lang="en-CZ" sz="1600" b="1" dirty="0"/>
              <a:t>Klíčové mechanismy: </a:t>
            </a:r>
          </a:p>
          <a:p>
            <a:r>
              <a:rPr lang="en-CZ" sz="1600" dirty="0"/>
              <a:t>P</a:t>
            </a:r>
            <a:r>
              <a:rPr lang="en-GB" sz="1600" dirty="0"/>
              <a:t>o</a:t>
            </a:r>
            <a:r>
              <a:rPr lang="en-CZ" sz="1600" dirty="0"/>
              <a:t>litika obce</a:t>
            </a:r>
          </a:p>
          <a:p>
            <a:r>
              <a:rPr lang="cs-CZ" sz="1600" dirty="0"/>
              <a:t>Lokální konsenzus</a:t>
            </a:r>
            <a:endParaRPr lang="en-CZ" sz="1600" dirty="0"/>
          </a:p>
          <a:p>
            <a:r>
              <a:rPr lang="cs-CZ" sz="1600" dirty="0"/>
              <a:t>Volba školy </a:t>
            </a:r>
            <a:endParaRPr lang="en-CZ" sz="1600" dirty="0"/>
          </a:p>
          <a:p>
            <a:r>
              <a:rPr lang="cs-CZ" sz="1600" dirty="0"/>
              <a:t>Vzájemné vztahy mezi školami</a:t>
            </a:r>
          </a:p>
          <a:p>
            <a:endParaRPr lang="cs-CZ" sz="1600" b="1" dirty="0"/>
          </a:p>
          <a:p>
            <a:r>
              <a:rPr lang="cs-CZ" sz="1600" b="1" dirty="0" err="1"/>
              <a:t>Desegragační</a:t>
            </a:r>
            <a:r>
              <a:rPr lang="cs-CZ" sz="1600" b="1" dirty="0"/>
              <a:t> faktory:</a:t>
            </a:r>
            <a:endParaRPr lang="en-CZ" sz="1600" b="1" dirty="0"/>
          </a:p>
          <a:p>
            <a:r>
              <a:rPr lang="cs-CZ" sz="1600" dirty="0"/>
              <a:t>Politika města</a:t>
            </a:r>
            <a:endParaRPr lang="en-CZ" sz="1600" dirty="0"/>
          </a:p>
          <a:p>
            <a:r>
              <a:rPr lang="cs-CZ" sz="1600" dirty="0"/>
              <a:t>Leadership ředitelů některých škol</a:t>
            </a:r>
            <a:endParaRPr lang="en-CZ" sz="1600" dirty="0"/>
          </a:p>
          <a:p>
            <a:r>
              <a:rPr lang="cs-CZ" sz="1600" dirty="0"/>
              <a:t>Nespokojenost ředitelů segregovaných škol</a:t>
            </a:r>
            <a:endParaRPr lang="en-CZ" sz="1600" dirty="0"/>
          </a:p>
          <a:p>
            <a:r>
              <a:rPr lang="cs-CZ" sz="1600" dirty="0"/>
              <a:t>Demografický úbytek</a:t>
            </a:r>
            <a:endParaRPr lang="en-CZ" sz="1600" dirty="0"/>
          </a:p>
          <a:p>
            <a:r>
              <a:rPr lang="cs-CZ" sz="1600" dirty="0"/>
              <a:t>Zánik vyloučené lokality</a:t>
            </a:r>
            <a:endParaRPr lang="en-CZ" sz="1600" dirty="0"/>
          </a:p>
          <a:p>
            <a:endParaRPr lang="en-CZ" sz="1600" b="1" dirty="0"/>
          </a:p>
          <a:p>
            <a:endParaRPr lang="en-CZ" sz="1600" b="1" dirty="0"/>
          </a:p>
        </p:txBody>
      </p:sp>
    </p:spTree>
    <p:extLst>
      <p:ext uri="{BB962C8B-B14F-4D97-AF65-F5344CB8AC3E}">
        <p14:creationId xmlns:p14="http://schemas.microsoft.com/office/powerpoint/2010/main" val="95951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16A845E-E60E-459E-8B37-AB732A0A24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576262"/>
          </a:xfrm>
        </p:spPr>
        <p:txBody>
          <a:bodyPr anchor="ctr"/>
          <a:lstStyle/>
          <a:p>
            <a:pPr algn="l" eaLnBrk="1" hangingPunct="1"/>
            <a:r>
              <a:rPr lang="cs-CZ" altLang="en-CZ" sz="2400" b="1" dirty="0">
                <a:solidFill>
                  <a:schemeClr val="bg2"/>
                </a:solidFill>
              </a:rPr>
              <a:t>Dopady segregace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A59B68A1-5934-DC01-FFFB-3B4E99FF6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836613"/>
            <a:ext cx="8604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F1F50B-57B0-DC0A-C96E-25D2E8B4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en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en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645753-4FBE-40BF-1F4F-0710D7401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916828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cs-CZ" altLang="en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[</a:t>
            </a:r>
            <a:r>
              <a:rPr kumimoji="0" lang="cs-CZ" altLang="en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cs-CZ" altLang="en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63AD11-5F45-3D44-B34D-E4B01D3C2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560324"/>
              </p:ext>
            </p:extLst>
          </p:nvPr>
        </p:nvGraphicFramePr>
        <p:xfrm>
          <a:off x="1473275" y="1490862"/>
          <a:ext cx="6194275" cy="380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558700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288</Words>
  <Application>Microsoft Macintosh PowerPoint</Application>
  <PresentationFormat>On-screen Show (4:3)</PresentationFormat>
  <Paragraphs>87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Výchozí návrh</vt:lpstr>
      <vt:lpstr>PowerPoint Presentation</vt:lpstr>
      <vt:lpstr>Hlavní cíle výzkumu</vt:lpstr>
      <vt:lpstr>Modely segregace</vt:lpstr>
      <vt:lpstr>Mechanismy segregace</vt:lpstr>
      <vt:lpstr>Faktory segregace</vt:lpstr>
      <vt:lpstr>Dopady segregace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</dc:title>
  <dc:creator>dada</dc:creator>
  <cp:lastModifiedBy>Karel Čada</cp:lastModifiedBy>
  <cp:revision>44</cp:revision>
  <dcterms:created xsi:type="dcterms:W3CDTF">2012-06-28T22:54:25Z</dcterms:created>
  <dcterms:modified xsi:type="dcterms:W3CDTF">2022-05-31T06:45:53Z</dcterms:modified>
</cp:coreProperties>
</file>